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8" r:id="rId4"/>
    <p:sldId id="257" r:id="rId5"/>
    <p:sldId id="263" r:id="rId6"/>
    <p:sldId id="273" r:id="rId7"/>
    <p:sldId id="277" r:id="rId8"/>
    <p:sldId id="265" r:id="rId9"/>
    <p:sldId id="262" r:id="rId10"/>
    <p:sldId id="267" r:id="rId11"/>
    <p:sldId id="268" r:id="rId12"/>
    <p:sldId id="275" r:id="rId13"/>
    <p:sldId id="270" r:id="rId14"/>
    <p:sldId id="271" r:id="rId15"/>
    <p:sldId id="276" r:id="rId16"/>
    <p:sldId id="272" r:id="rId17"/>
    <p:sldId id="259" r:id="rId18"/>
    <p:sldId id="278" r:id="rId19"/>
    <p:sldId id="260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1728" userDrawn="1">
          <p15:clr>
            <a:srgbClr val="A4A3A4"/>
          </p15:clr>
        </p15:guide>
        <p15:guide id="3" pos="3792" userDrawn="1">
          <p15:clr>
            <a:srgbClr val="A4A3A4"/>
          </p15:clr>
        </p15:guide>
        <p15:guide id="4" orient="horz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B0C"/>
    <a:srgbClr val="69FFFF"/>
    <a:srgbClr val="F43A3A"/>
    <a:srgbClr val="01FFFF"/>
    <a:srgbClr val="00E7E2"/>
    <a:srgbClr val="27C1BD"/>
    <a:srgbClr val="1FC9C5"/>
    <a:srgbClr val="19D9FF"/>
    <a:srgbClr val="0070A2"/>
    <a:srgbClr val="126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9" autoAdjust="0"/>
    <p:restoredTop sz="73487" autoAdjust="0"/>
  </p:normalViewPr>
  <p:slideViewPr>
    <p:cSldViewPr>
      <p:cViewPr>
        <p:scale>
          <a:sx n="114" d="100"/>
          <a:sy n="114" d="100"/>
        </p:scale>
        <p:origin x="2384" y="216"/>
      </p:cViewPr>
      <p:guideLst>
        <p:guide orient="horz" pos="1200"/>
        <p:guide pos="1728"/>
        <p:guide pos="3792"/>
        <p:guide orient="horz"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90053-6EB0-425B-94F5-1863E39DD5F2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04D42B-AAA1-4BB9-A1B4-E3B5D14A5B6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b="1" dirty="0"/>
            <a:t>Data source: </a:t>
          </a:r>
        </a:p>
        <a:p>
          <a:r>
            <a:rPr lang="en-US" sz="2400" dirty="0"/>
            <a:t>UCI Machine Learning Repository </a:t>
          </a:r>
        </a:p>
      </dgm:t>
    </dgm:pt>
    <dgm:pt modelId="{E6F13B7C-7957-4B77-8B72-B5BA93EADF53}" type="parTrans" cxnId="{3A491353-2A80-48BB-B64A-FFD290EEA87F}">
      <dgm:prSet/>
      <dgm:spPr/>
      <dgm:t>
        <a:bodyPr/>
        <a:lstStyle/>
        <a:p>
          <a:endParaRPr lang="en-US"/>
        </a:p>
      </dgm:t>
    </dgm:pt>
    <dgm:pt modelId="{D0B552D2-8CD8-4EC3-83BE-44469B6DC7C3}" type="sibTrans" cxnId="{3A491353-2A80-48BB-B64A-FFD290EEA87F}">
      <dgm:prSet/>
      <dgm:spPr/>
      <dgm:t>
        <a:bodyPr/>
        <a:lstStyle/>
        <a:p>
          <a:endParaRPr lang="en-US"/>
        </a:p>
      </dgm:t>
    </dgm:pt>
    <dgm:pt modelId="{D6DCD167-5134-4EEB-B9CA-1D74BE9DD555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b="1" kern="1200" dirty="0"/>
            <a:t>Originated: </a:t>
          </a:r>
          <a:r>
            <a:rPr lang="en-US" sz="2400" kern="1200" dirty="0"/>
            <a:t>Faisalabad Institute of Cardiology and Allied Hospital in Faisalabad (</a:t>
          </a:r>
          <a:r>
            <a:rPr lang="en-US" sz="2400" kern="1200" dirty="0">
              <a:latin typeface="Calibri" panose="020F0502020204030204"/>
              <a:ea typeface="+mn-ea"/>
              <a:cs typeface="+mn-cs"/>
            </a:rPr>
            <a:t>Pakistan</a:t>
          </a:r>
          <a:r>
            <a:rPr lang="en-US" sz="2400" kern="1200" dirty="0"/>
            <a:t>) in 2015.</a:t>
          </a:r>
        </a:p>
      </dgm:t>
    </dgm:pt>
    <dgm:pt modelId="{C9C5CFE2-72ED-47A9-BCD7-FEF177320C8F}" type="parTrans" cxnId="{38A5E667-2ED4-4FAF-BDE5-44575EF3C17D}">
      <dgm:prSet/>
      <dgm:spPr/>
      <dgm:t>
        <a:bodyPr/>
        <a:lstStyle/>
        <a:p>
          <a:endParaRPr lang="en-US"/>
        </a:p>
      </dgm:t>
    </dgm:pt>
    <dgm:pt modelId="{0D8EFA88-E44F-42F9-9F95-31D3DD8273EB}" type="sibTrans" cxnId="{38A5E667-2ED4-4FAF-BDE5-44575EF3C17D}">
      <dgm:prSet/>
      <dgm:spPr/>
      <dgm:t>
        <a:bodyPr/>
        <a:lstStyle/>
        <a:p>
          <a:endParaRPr lang="en-US"/>
        </a:p>
      </dgm:t>
    </dgm:pt>
    <dgm:pt modelId="{76FF5872-F540-4DD8-A01B-2047831BA391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dirty="0"/>
            <a:t>299 records</a:t>
          </a:r>
        </a:p>
        <a:p>
          <a:r>
            <a:rPr lang="en-US" sz="2400" dirty="0"/>
            <a:t>(heart failure patients)</a:t>
          </a:r>
        </a:p>
      </dgm:t>
    </dgm:pt>
    <dgm:pt modelId="{60E33BE9-9A42-4C72-A7A5-B397ACBBEBA7}" type="parTrans" cxnId="{51ED8CB5-410C-4398-B062-862DFEB9FBF6}">
      <dgm:prSet/>
      <dgm:spPr/>
      <dgm:t>
        <a:bodyPr/>
        <a:lstStyle/>
        <a:p>
          <a:endParaRPr lang="en-US"/>
        </a:p>
      </dgm:t>
    </dgm:pt>
    <dgm:pt modelId="{E90B1FBD-D354-4F6D-98EE-C8E468091019}" type="sibTrans" cxnId="{51ED8CB5-410C-4398-B062-862DFEB9FBF6}">
      <dgm:prSet/>
      <dgm:spPr/>
      <dgm:t>
        <a:bodyPr/>
        <a:lstStyle/>
        <a:p>
          <a:endParaRPr lang="en-US"/>
        </a:p>
      </dgm:t>
    </dgm:pt>
    <dgm:pt modelId="{94D8BF2F-10B8-46C1-9FAA-D2C2EF1562EB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800" dirty="0"/>
            <a:t>13 Features</a:t>
          </a:r>
        </a:p>
      </dgm:t>
    </dgm:pt>
    <dgm:pt modelId="{FB116497-3C25-411C-8092-9028F04D6634}" type="parTrans" cxnId="{D5DB20AE-FA41-4F86-BB31-2B91412CED27}">
      <dgm:prSet/>
      <dgm:spPr/>
      <dgm:t>
        <a:bodyPr/>
        <a:lstStyle/>
        <a:p>
          <a:endParaRPr lang="en-US"/>
        </a:p>
      </dgm:t>
    </dgm:pt>
    <dgm:pt modelId="{FD7182C9-D5BE-4605-8C18-A1CE996E45DA}" type="sibTrans" cxnId="{D5DB20AE-FA41-4F86-BB31-2B91412CED27}">
      <dgm:prSet/>
      <dgm:spPr/>
      <dgm:t>
        <a:bodyPr/>
        <a:lstStyle/>
        <a:p>
          <a:endParaRPr lang="en-US"/>
        </a:p>
      </dgm:t>
    </dgm:pt>
    <dgm:pt modelId="{B6EC54E9-BAA7-41E2-9C07-BF1E86E8A6C3}" type="pres">
      <dgm:prSet presAssocID="{4FD90053-6EB0-425B-94F5-1863E39DD5F2}" presName="diagram" presStyleCnt="0">
        <dgm:presLayoutVars>
          <dgm:dir/>
          <dgm:resizeHandles val="exact"/>
        </dgm:presLayoutVars>
      </dgm:prSet>
      <dgm:spPr/>
    </dgm:pt>
    <dgm:pt modelId="{06BDB89C-9F64-41FD-A6A9-792B2B96320E}" type="pres">
      <dgm:prSet presAssocID="{E604D42B-AAA1-4BB9-A1B4-E3B5D14A5B64}" presName="node" presStyleLbl="node1" presStyleIdx="0" presStyleCnt="4">
        <dgm:presLayoutVars>
          <dgm:bulletEnabled val="1"/>
        </dgm:presLayoutVars>
      </dgm:prSet>
      <dgm:spPr/>
    </dgm:pt>
    <dgm:pt modelId="{FEBA93A5-0CB3-4C20-8474-FA8ABE8F54DB}" type="pres">
      <dgm:prSet presAssocID="{D0B552D2-8CD8-4EC3-83BE-44469B6DC7C3}" presName="sibTrans" presStyleCnt="0"/>
      <dgm:spPr/>
    </dgm:pt>
    <dgm:pt modelId="{1FBB89D8-A48F-40D7-8447-B5617F3BC7EF}" type="pres">
      <dgm:prSet presAssocID="{D6DCD167-5134-4EEB-B9CA-1D74BE9DD555}" presName="node" presStyleLbl="node1" presStyleIdx="1" presStyleCnt="4">
        <dgm:presLayoutVars>
          <dgm:bulletEnabled val="1"/>
        </dgm:presLayoutVars>
      </dgm:prSet>
      <dgm:spPr/>
    </dgm:pt>
    <dgm:pt modelId="{7956CD33-09E1-47B9-A76D-FFAD3F6D1D97}" type="pres">
      <dgm:prSet presAssocID="{0D8EFA88-E44F-42F9-9F95-31D3DD8273EB}" presName="sibTrans" presStyleCnt="0"/>
      <dgm:spPr/>
    </dgm:pt>
    <dgm:pt modelId="{E81932C7-02B1-41B1-B6AE-D0F25845F5A2}" type="pres">
      <dgm:prSet presAssocID="{76FF5872-F540-4DD8-A01B-2047831BA391}" presName="node" presStyleLbl="node1" presStyleIdx="2" presStyleCnt="4">
        <dgm:presLayoutVars>
          <dgm:bulletEnabled val="1"/>
        </dgm:presLayoutVars>
      </dgm:prSet>
      <dgm:spPr/>
    </dgm:pt>
    <dgm:pt modelId="{675FD603-B4DB-4DBC-B98B-70C7D42765C8}" type="pres">
      <dgm:prSet presAssocID="{E90B1FBD-D354-4F6D-98EE-C8E468091019}" presName="sibTrans" presStyleCnt="0"/>
      <dgm:spPr/>
    </dgm:pt>
    <dgm:pt modelId="{59A8A9F5-1064-46FD-8ECF-76D7E5B37F39}" type="pres">
      <dgm:prSet presAssocID="{94D8BF2F-10B8-46C1-9FAA-D2C2EF1562EB}" presName="node" presStyleLbl="node1" presStyleIdx="3" presStyleCnt="4">
        <dgm:presLayoutVars>
          <dgm:bulletEnabled val="1"/>
        </dgm:presLayoutVars>
      </dgm:prSet>
      <dgm:spPr/>
    </dgm:pt>
  </dgm:ptLst>
  <dgm:cxnLst>
    <dgm:cxn modelId="{541DF207-9C68-49C3-9FB8-40B9F91E6416}" type="presOf" srcId="{94D8BF2F-10B8-46C1-9FAA-D2C2EF1562EB}" destId="{59A8A9F5-1064-46FD-8ECF-76D7E5B37F39}" srcOrd="0" destOrd="0" presId="urn:microsoft.com/office/officeart/2005/8/layout/default"/>
    <dgm:cxn modelId="{0865580D-274B-4DB3-8F65-C47C822DC16D}" type="presOf" srcId="{D6DCD167-5134-4EEB-B9CA-1D74BE9DD555}" destId="{1FBB89D8-A48F-40D7-8447-B5617F3BC7EF}" srcOrd="0" destOrd="0" presId="urn:microsoft.com/office/officeart/2005/8/layout/default"/>
    <dgm:cxn modelId="{190F1111-62D3-4256-83D9-9AE5A7EEB34B}" type="presOf" srcId="{4FD90053-6EB0-425B-94F5-1863E39DD5F2}" destId="{B6EC54E9-BAA7-41E2-9C07-BF1E86E8A6C3}" srcOrd="0" destOrd="0" presId="urn:microsoft.com/office/officeart/2005/8/layout/default"/>
    <dgm:cxn modelId="{6E913A4B-8E3B-4195-91CA-5EC8DB3E0558}" type="presOf" srcId="{E604D42B-AAA1-4BB9-A1B4-E3B5D14A5B64}" destId="{06BDB89C-9F64-41FD-A6A9-792B2B96320E}" srcOrd="0" destOrd="0" presId="urn:microsoft.com/office/officeart/2005/8/layout/default"/>
    <dgm:cxn modelId="{3A491353-2A80-48BB-B64A-FFD290EEA87F}" srcId="{4FD90053-6EB0-425B-94F5-1863E39DD5F2}" destId="{E604D42B-AAA1-4BB9-A1B4-E3B5D14A5B64}" srcOrd="0" destOrd="0" parTransId="{E6F13B7C-7957-4B77-8B72-B5BA93EADF53}" sibTransId="{D0B552D2-8CD8-4EC3-83BE-44469B6DC7C3}"/>
    <dgm:cxn modelId="{C0B84655-492C-4F48-BCBC-CE677761D9D8}" type="presOf" srcId="{76FF5872-F540-4DD8-A01B-2047831BA391}" destId="{E81932C7-02B1-41B1-B6AE-D0F25845F5A2}" srcOrd="0" destOrd="0" presId="urn:microsoft.com/office/officeart/2005/8/layout/default"/>
    <dgm:cxn modelId="{38A5E667-2ED4-4FAF-BDE5-44575EF3C17D}" srcId="{4FD90053-6EB0-425B-94F5-1863E39DD5F2}" destId="{D6DCD167-5134-4EEB-B9CA-1D74BE9DD555}" srcOrd="1" destOrd="0" parTransId="{C9C5CFE2-72ED-47A9-BCD7-FEF177320C8F}" sibTransId="{0D8EFA88-E44F-42F9-9F95-31D3DD8273EB}"/>
    <dgm:cxn modelId="{D5DB20AE-FA41-4F86-BB31-2B91412CED27}" srcId="{4FD90053-6EB0-425B-94F5-1863E39DD5F2}" destId="{94D8BF2F-10B8-46C1-9FAA-D2C2EF1562EB}" srcOrd="3" destOrd="0" parTransId="{FB116497-3C25-411C-8092-9028F04D6634}" sibTransId="{FD7182C9-D5BE-4605-8C18-A1CE996E45DA}"/>
    <dgm:cxn modelId="{51ED8CB5-410C-4398-B062-862DFEB9FBF6}" srcId="{4FD90053-6EB0-425B-94F5-1863E39DD5F2}" destId="{76FF5872-F540-4DD8-A01B-2047831BA391}" srcOrd="2" destOrd="0" parTransId="{60E33BE9-9A42-4C72-A7A5-B397ACBBEBA7}" sibTransId="{E90B1FBD-D354-4F6D-98EE-C8E468091019}"/>
    <dgm:cxn modelId="{B4843F1D-1307-4F7E-A328-152F4782C21E}" type="presParOf" srcId="{B6EC54E9-BAA7-41E2-9C07-BF1E86E8A6C3}" destId="{06BDB89C-9F64-41FD-A6A9-792B2B96320E}" srcOrd="0" destOrd="0" presId="urn:microsoft.com/office/officeart/2005/8/layout/default"/>
    <dgm:cxn modelId="{7659B830-7963-45B4-A41D-9D0EB6A14D62}" type="presParOf" srcId="{B6EC54E9-BAA7-41E2-9C07-BF1E86E8A6C3}" destId="{FEBA93A5-0CB3-4C20-8474-FA8ABE8F54DB}" srcOrd="1" destOrd="0" presId="urn:microsoft.com/office/officeart/2005/8/layout/default"/>
    <dgm:cxn modelId="{058A73C0-B4A1-49F4-91B1-2CD53D1201A7}" type="presParOf" srcId="{B6EC54E9-BAA7-41E2-9C07-BF1E86E8A6C3}" destId="{1FBB89D8-A48F-40D7-8447-B5617F3BC7EF}" srcOrd="2" destOrd="0" presId="urn:microsoft.com/office/officeart/2005/8/layout/default"/>
    <dgm:cxn modelId="{964875E1-4D5E-4A98-96E1-F14E1339F87D}" type="presParOf" srcId="{B6EC54E9-BAA7-41E2-9C07-BF1E86E8A6C3}" destId="{7956CD33-09E1-47B9-A76D-FFAD3F6D1D97}" srcOrd="3" destOrd="0" presId="urn:microsoft.com/office/officeart/2005/8/layout/default"/>
    <dgm:cxn modelId="{8285C57E-24D1-4B3C-A599-B436B0D1B6CE}" type="presParOf" srcId="{B6EC54E9-BAA7-41E2-9C07-BF1E86E8A6C3}" destId="{E81932C7-02B1-41B1-B6AE-D0F25845F5A2}" srcOrd="4" destOrd="0" presId="urn:microsoft.com/office/officeart/2005/8/layout/default"/>
    <dgm:cxn modelId="{751715C0-F2F8-491C-A0DD-0ED076B01486}" type="presParOf" srcId="{B6EC54E9-BAA7-41E2-9C07-BF1E86E8A6C3}" destId="{675FD603-B4DB-4DBC-B98B-70C7D42765C8}" srcOrd="5" destOrd="0" presId="urn:microsoft.com/office/officeart/2005/8/layout/default"/>
    <dgm:cxn modelId="{0A773D3E-47EB-4A1A-86D5-63C4A19456AE}" type="presParOf" srcId="{B6EC54E9-BAA7-41E2-9C07-BF1E86E8A6C3}" destId="{59A8A9F5-1064-46FD-8ECF-76D7E5B37F3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DF08A-2809-431E-83FB-015ADB7F5E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2AB858-596F-4A70-A536-C9EA9161E0F6}">
      <dgm:prSet custT="1"/>
      <dgm:spPr/>
      <dgm:t>
        <a:bodyPr/>
        <a:lstStyle/>
        <a:p>
          <a:r>
            <a:rPr lang="en-US" sz="2400" dirty="0"/>
            <a:t>The sample size is relatively small.  </a:t>
          </a:r>
        </a:p>
      </dgm:t>
    </dgm:pt>
    <dgm:pt modelId="{43FF9C44-FB9F-41E5-8304-B2453C2A0E22}" type="parTrans" cxnId="{1485DA60-E026-483F-9E68-7A888A758323}">
      <dgm:prSet/>
      <dgm:spPr/>
      <dgm:t>
        <a:bodyPr/>
        <a:lstStyle/>
        <a:p>
          <a:endParaRPr lang="en-US"/>
        </a:p>
      </dgm:t>
    </dgm:pt>
    <dgm:pt modelId="{A0874D21-9631-4D99-9E4D-C1784C88FE2E}" type="sibTrans" cxnId="{1485DA60-E026-483F-9E68-7A888A758323}">
      <dgm:prSet/>
      <dgm:spPr/>
      <dgm:t>
        <a:bodyPr/>
        <a:lstStyle/>
        <a:p>
          <a:endParaRPr lang="en-US"/>
        </a:p>
      </dgm:t>
    </dgm:pt>
    <dgm:pt modelId="{363C2857-8D18-496A-B55C-00B3220B37D1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/>
            <a:t>Additional patient information could be useful to the study such as body mass index, alcohol use, other medical conditions, genetic history, medications, and occupational history.</a:t>
          </a:r>
        </a:p>
      </dgm:t>
    </dgm:pt>
    <dgm:pt modelId="{97AD6948-F41C-4EAD-888F-0E740CD8A1D6}" type="parTrans" cxnId="{015FA798-068E-4959-ACD8-D11DB2C36362}">
      <dgm:prSet/>
      <dgm:spPr/>
      <dgm:t>
        <a:bodyPr/>
        <a:lstStyle/>
        <a:p>
          <a:endParaRPr lang="en-US"/>
        </a:p>
      </dgm:t>
    </dgm:pt>
    <dgm:pt modelId="{A296BC15-0F5A-47F0-9131-C871CF840E87}" type="sibTrans" cxnId="{015FA798-068E-4959-ACD8-D11DB2C36362}">
      <dgm:prSet/>
      <dgm:spPr/>
      <dgm:t>
        <a:bodyPr/>
        <a:lstStyle/>
        <a:p>
          <a:endParaRPr lang="en-US"/>
        </a:p>
      </dgm:t>
    </dgm:pt>
    <dgm:pt modelId="{C91216BC-FBD1-4D88-8A41-E97B5BB05DEB}" type="pres">
      <dgm:prSet presAssocID="{041DF08A-2809-431E-83FB-015ADB7F5E51}" presName="root" presStyleCnt="0">
        <dgm:presLayoutVars>
          <dgm:dir/>
          <dgm:resizeHandles val="exact"/>
        </dgm:presLayoutVars>
      </dgm:prSet>
      <dgm:spPr/>
    </dgm:pt>
    <dgm:pt modelId="{EFDCF521-28A0-4E2E-915E-C2A0F60536B4}" type="pres">
      <dgm:prSet presAssocID="{C62AB858-596F-4A70-A536-C9EA9161E0F6}" presName="compNode" presStyleCnt="0"/>
      <dgm:spPr/>
    </dgm:pt>
    <dgm:pt modelId="{12990E50-E682-4D6A-8303-4F06C32CCF4E}" type="pres">
      <dgm:prSet presAssocID="{C62AB858-596F-4A70-A536-C9EA9161E0F6}" presName="bgRect" presStyleLbl="bgShp" presStyleIdx="0" presStyleCnt="2" custLinFactNeighborY="3948"/>
      <dgm:spPr>
        <a:solidFill>
          <a:schemeClr val="accent1">
            <a:lumMod val="20000"/>
            <a:lumOff val="80000"/>
          </a:schemeClr>
        </a:solidFill>
      </dgm:spPr>
    </dgm:pt>
    <dgm:pt modelId="{F7C99B4D-1266-4515-B934-1E44F82BE380}" type="pres">
      <dgm:prSet presAssocID="{C62AB858-596F-4A70-A536-C9EA9161E0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with solid fill"/>
        </a:ext>
      </dgm:extLst>
    </dgm:pt>
    <dgm:pt modelId="{083ECA70-BA59-492D-9021-4D574432266F}" type="pres">
      <dgm:prSet presAssocID="{C62AB858-596F-4A70-A536-C9EA9161E0F6}" presName="spaceRect" presStyleCnt="0"/>
      <dgm:spPr/>
    </dgm:pt>
    <dgm:pt modelId="{D82B4094-913D-4055-B88C-EA27155AEE96}" type="pres">
      <dgm:prSet presAssocID="{C62AB858-596F-4A70-A536-C9EA9161E0F6}" presName="parTx" presStyleLbl="revTx" presStyleIdx="0" presStyleCnt="2" custLinFactNeighborX="-336" custLinFactNeighborY="46697">
        <dgm:presLayoutVars>
          <dgm:chMax val="0"/>
          <dgm:chPref val="0"/>
        </dgm:presLayoutVars>
      </dgm:prSet>
      <dgm:spPr/>
    </dgm:pt>
    <dgm:pt modelId="{0257E459-52B8-49D6-80E0-A98672DB1D14}" type="pres">
      <dgm:prSet presAssocID="{A0874D21-9631-4D99-9E4D-C1784C88FE2E}" presName="sibTrans" presStyleCnt="0"/>
      <dgm:spPr/>
    </dgm:pt>
    <dgm:pt modelId="{A6A7E823-A57E-4068-9CB9-52292C1B00E9}" type="pres">
      <dgm:prSet presAssocID="{363C2857-8D18-496A-B55C-00B3220B37D1}" presName="compNode" presStyleCnt="0"/>
      <dgm:spPr/>
    </dgm:pt>
    <dgm:pt modelId="{BD01EEC7-6BDA-4697-84D9-2C41FF2F63B4}" type="pres">
      <dgm:prSet presAssocID="{363C2857-8D18-496A-B55C-00B3220B37D1}" presName="bgRect" presStyleLbl="bgShp" presStyleIdx="1" presStyleCnt="2"/>
      <dgm:spPr>
        <a:solidFill>
          <a:schemeClr val="accent1">
            <a:lumMod val="20000"/>
            <a:lumOff val="80000"/>
          </a:schemeClr>
        </a:solidFill>
      </dgm:spPr>
    </dgm:pt>
    <dgm:pt modelId="{8073ABA0-7275-4146-88FA-E7CD8422CCEB}" type="pres">
      <dgm:prSet presAssocID="{363C2857-8D18-496A-B55C-00B3220B37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7367C45B-7D8B-4839-BDC4-A44B39B5764E}" type="pres">
      <dgm:prSet presAssocID="{363C2857-8D18-496A-B55C-00B3220B37D1}" presName="spaceRect" presStyleCnt="0"/>
      <dgm:spPr/>
    </dgm:pt>
    <dgm:pt modelId="{8DDC07DC-C1E1-4BF3-B752-D15DBC18A300}" type="pres">
      <dgm:prSet presAssocID="{363C2857-8D18-496A-B55C-00B3220B37D1}" presName="parTx" presStyleLbl="revTx" presStyleIdx="1" presStyleCnt="2" custScaleY="75844" custLinFactNeighborX="-567" custLinFactNeighborY="61210">
        <dgm:presLayoutVars>
          <dgm:chMax val="0"/>
          <dgm:chPref val="0"/>
        </dgm:presLayoutVars>
      </dgm:prSet>
      <dgm:spPr/>
    </dgm:pt>
  </dgm:ptLst>
  <dgm:cxnLst>
    <dgm:cxn modelId="{1485DA60-E026-483F-9E68-7A888A758323}" srcId="{041DF08A-2809-431E-83FB-015ADB7F5E51}" destId="{C62AB858-596F-4A70-A536-C9EA9161E0F6}" srcOrd="0" destOrd="0" parTransId="{43FF9C44-FB9F-41E5-8304-B2453C2A0E22}" sibTransId="{A0874D21-9631-4D99-9E4D-C1784C88FE2E}"/>
    <dgm:cxn modelId="{015FA798-068E-4959-ACD8-D11DB2C36362}" srcId="{041DF08A-2809-431E-83FB-015ADB7F5E51}" destId="{363C2857-8D18-496A-B55C-00B3220B37D1}" srcOrd="1" destOrd="0" parTransId="{97AD6948-F41C-4EAD-888F-0E740CD8A1D6}" sibTransId="{A296BC15-0F5A-47F0-9131-C871CF840E87}"/>
    <dgm:cxn modelId="{DDEF2BA6-DDB3-419A-86E3-BEDFB5C316E3}" type="presOf" srcId="{C62AB858-596F-4A70-A536-C9EA9161E0F6}" destId="{D82B4094-913D-4055-B88C-EA27155AEE96}" srcOrd="0" destOrd="0" presId="urn:microsoft.com/office/officeart/2018/2/layout/IconVerticalSolidList"/>
    <dgm:cxn modelId="{DEE3B0AE-9BC2-48D0-8C3F-C8C15F04CC45}" type="presOf" srcId="{041DF08A-2809-431E-83FB-015ADB7F5E51}" destId="{C91216BC-FBD1-4D88-8A41-E97B5BB05DEB}" srcOrd="0" destOrd="0" presId="urn:microsoft.com/office/officeart/2018/2/layout/IconVerticalSolidList"/>
    <dgm:cxn modelId="{CF3911F1-4F22-4120-95D0-B541714819AC}" type="presOf" srcId="{363C2857-8D18-496A-B55C-00B3220B37D1}" destId="{8DDC07DC-C1E1-4BF3-B752-D15DBC18A300}" srcOrd="0" destOrd="0" presId="urn:microsoft.com/office/officeart/2018/2/layout/IconVerticalSolidList"/>
    <dgm:cxn modelId="{8722EFB9-E957-46F5-AAD1-A30A4E9D8B61}" type="presParOf" srcId="{C91216BC-FBD1-4D88-8A41-E97B5BB05DEB}" destId="{EFDCF521-28A0-4E2E-915E-C2A0F60536B4}" srcOrd="0" destOrd="0" presId="urn:microsoft.com/office/officeart/2018/2/layout/IconVerticalSolidList"/>
    <dgm:cxn modelId="{7315949A-7DE4-403F-8EA1-F90CB5167982}" type="presParOf" srcId="{EFDCF521-28A0-4E2E-915E-C2A0F60536B4}" destId="{12990E50-E682-4D6A-8303-4F06C32CCF4E}" srcOrd="0" destOrd="0" presId="urn:microsoft.com/office/officeart/2018/2/layout/IconVerticalSolidList"/>
    <dgm:cxn modelId="{90C009F9-9C0E-47E5-B4E7-B38F11D0D790}" type="presParOf" srcId="{EFDCF521-28A0-4E2E-915E-C2A0F60536B4}" destId="{F7C99B4D-1266-4515-B934-1E44F82BE380}" srcOrd="1" destOrd="0" presId="urn:microsoft.com/office/officeart/2018/2/layout/IconVerticalSolidList"/>
    <dgm:cxn modelId="{23F8778F-1B5D-41E8-9C64-A69287F65373}" type="presParOf" srcId="{EFDCF521-28A0-4E2E-915E-C2A0F60536B4}" destId="{083ECA70-BA59-492D-9021-4D574432266F}" srcOrd="2" destOrd="0" presId="urn:microsoft.com/office/officeart/2018/2/layout/IconVerticalSolidList"/>
    <dgm:cxn modelId="{931462F0-6EAA-48D4-926F-9190FF815D23}" type="presParOf" srcId="{EFDCF521-28A0-4E2E-915E-C2A0F60536B4}" destId="{D82B4094-913D-4055-B88C-EA27155AEE96}" srcOrd="3" destOrd="0" presId="urn:microsoft.com/office/officeart/2018/2/layout/IconVerticalSolidList"/>
    <dgm:cxn modelId="{C652C901-2E75-491B-96B1-8ED88EC309D0}" type="presParOf" srcId="{C91216BC-FBD1-4D88-8A41-E97B5BB05DEB}" destId="{0257E459-52B8-49D6-80E0-A98672DB1D14}" srcOrd="1" destOrd="0" presId="urn:microsoft.com/office/officeart/2018/2/layout/IconVerticalSolidList"/>
    <dgm:cxn modelId="{997CB522-5798-450A-B8C1-B69CF5A6149D}" type="presParOf" srcId="{C91216BC-FBD1-4D88-8A41-E97B5BB05DEB}" destId="{A6A7E823-A57E-4068-9CB9-52292C1B00E9}" srcOrd="2" destOrd="0" presId="urn:microsoft.com/office/officeart/2018/2/layout/IconVerticalSolidList"/>
    <dgm:cxn modelId="{3B022929-DAA9-4E60-90B1-55229C507E5C}" type="presParOf" srcId="{A6A7E823-A57E-4068-9CB9-52292C1B00E9}" destId="{BD01EEC7-6BDA-4697-84D9-2C41FF2F63B4}" srcOrd="0" destOrd="0" presId="urn:microsoft.com/office/officeart/2018/2/layout/IconVerticalSolidList"/>
    <dgm:cxn modelId="{14369815-25B9-4437-822A-861A86848650}" type="presParOf" srcId="{A6A7E823-A57E-4068-9CB9-52292C1B00E9}" destId="{8073ABA0-7275-4146-88FA-E7CD8422CCEB}" srcOrd="1" destOrd="0" presId="urn:microsoft.com/office/officeart/2018/2/layout/IconVerticalSolidList"/>
    <dgm:cxn modelId="{A91D8CE3-80C4-4E7C-ADBD-397445B4FC1D}" type="presParOf" srcId="{A6A7E823-A57E-4068-9CB9-52292C1B00E9}" destId="{7367C45B-7D8B-4839-BDC4-A44B39B5764E}" srcOrd="2" destOrd="0" presId="urn:microsoft.com/office/officeart/2018/2/layout/IconVerticalSolidList"/>
    <dgm:cxn modelId="{242E4CA6-FA47-4905-B16D-E3CB2BFD37A2}" type="presParOf" srcId="{A6A7E823-A57E-4068-9CB9-52292C1B00E9}" destId="{8DDC07DC-C1E1-4BF3-B752-D15DBC18A3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DB89C-9F64-41FD-A6A9-792B2B96320E}">
      <dsp:nvSpPr>
        <dsp:cNvPr id="0" name=""/>
        <dsp:cNvSpPr/>
      </dsp:nvSpPr>
      <dsp:spPr>
        <a:xfrm>
          <a:off x="855" y="78544"/>
          <a:ext cx="3337470" cy="2002482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source: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UCI Machine Learning Repository </a:t>
          </a:r>
        </a:p>
      </dsp:txBody>
      <dsp:txXfrm>
        <a:off x="855" y="78544"/>
        <a:ext cx="3337470" cy="2002482"/>
      </dsp:txXfrm>
    </dsp:sp>
    <dsp:sp modelId="{1FBB89D8-A48F-40D7-8447-B5617F3BC7EF}">
      <dsp:nvSpPr>
        <dsp:cNvPr id="0" name=""/>
        <dsp:cNvSpPr/>
      </dsp:nvSpPr>
      <dsp:spPr>
        <a:xfrm>
          <a:off x="3672073" y="78544"/>
          <a:ext cx="3337470" cy="2002482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Originated: </a:t>
          </a:r>
          <a:r>
            <a:rPr lang="en-US" sz="2400" kern="1200" dirty="0"/>
            <a:t>Faisalabad Institute of Cardiology and Allied Hospital in Faisalabad (</a:t>
          </a:r>
          <a:r>
            <a:rPr lang="en-US" sz="2400" kern="1200" dirty="0">
              <a:latin typeface="Calibri" panose="020F0502020204030204"/>
              <a:ea typeface="+mn-ea"/>
              <a:cs typeface="+mn-cs"/>
            </a:rPr>
            <a:t>Pakistan</a:t>
          </a:r>
          <a:r>
            <a:rPr lang="en-US" sz="2400" kern="1200" dirty="0"/>
            <a:t>) in 2015.</a:t>
          </a:r>
        </a:p>
      </dsp:txBody>
      <dsp:txXfrm>
        <a:off x="3672073" y="78544"/>
        <a:ext cx="3337470" cy="2002482"/>
      </dsp:txXfrm>
    </dsp:sp>
    <dsp:sp modelId="{E81932C7-02B1-41B1-B6AE-D0F25845F5A2}">
      <dsp:nvSpPr>
        <dsp:cNvPr id="0" name=""/>
        <dsp:cNvSpPr/>
      </dsp:nvSpPr>
      <dsp:spPr>
        <a:xfrm>
          <a:off x="855" y="2414773"/>
          <a:ext cx="3337470" cy="2002482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299 records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(heart failure patients)</a:t>
          </a:r>
        </a:p>
      </dsp:txBody>
      <dsp:txXfrm>
        <a:off x="855" y="2414773"/>
        <a:ext cx="3337470" cy="2002482"/>
      </dsp:txXfrm>
    </dsp:sp>
    <dsp:sp modelId="{59A8A9F5-1064-46FD-8ECF-76D7E5B37F39}">
      <dsp:nvSpPr>
        <dsp:cNvPr id="0" name=""/>
        <dsp:cNvSpPr/>
      </dsp:nvSpPr>
      <dsp:spPr>
        <a:xfrm>
          <a:off x="3672073" y="2414773"/>
          <a:ext cx="3337470" cy="2002482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13 Features</a:t>
          </a:r>
        </a:p>
      </dsp:txBody>
      <dsp:txXfrm>
        <a:off x="3672073" y="2414773"/>
        <a:ext cx="3337470" cy="2002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90E50-E682-4D6A-8303-4F06C32CCF4E}">
      <dsp:nvSpPr>
        <dsp:cNvPr id="0" name=""/>
        <dsp:cNvSpPr/>
      </dsp:nvSpPr>
      <dsp:spPr>
        <a:xfrm>
          <a:off x="0" y="969005"/>
          <a:ext cx="6554788" cy="166239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99B4D-1266-4515-B934-1E44F82BE380}">
      <dsp:nvSpPr>
        <dsp:cNvPr id="0" name=""/>
        <dsp:cNvSpPr/>
      </dsp:nvSpPr>
      <dsp:spPr>
        <a:xfrm>
          <a:off x="502873" y="1277412"/>
          <a:ext cx="914315" cy="914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B4094-913D-4055-B88C-EA27155AEE96}">
      <dsp:nvSpPr>
        <dsp:cNvPr id="0" name=""/>
        <dsp:cNvSpPr/>
      </dsp:nvSpPr>
      <dsp:spPr>
        <a:xfrm>
          <a:off x="1904986" y="1273802"/>
          <a:ext cx="4487075" cy="793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53" tIns="83953" rIns="83953" bIns="8395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sample size is relatively small.  </a:t>
          </a:r>
        </a:p>
      </dsp:txBody>
      <dsp:txXfrm>
        <a:off x="1904986" y="1273802"/>
        <a:ext cx="4487075" cy="793259"/>
      </dsp:txXfrm>
    </dsp:sp>
    <dsp:sp modelId="{BD01EEC7-6BDA-4697-84D9-2C41FF2F63B4}">
      <dsp:nvSpPr>
        <dsp:cNvPr id="0" name=""/>
        <dsp:cNvSpPr/>
      </dsp:nvSpPr>
      <dsp:spPr>
        <a:xfrm>
          <a:off x="0" y="2980958"/>
          <a:ext cx="6554788" cy="1662392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3ABA0-7275-4146-88FA-E7CD8422CCEB}">
      <dsp:nvSpPr>
        <dsp:cNvPr id="0" name=""/>
        <dsp:cNvSpPr/>
      </dsp:nvSpPr>
      <dsp:spPr>
        <a:xfrm>
          <a:off x="502873" y="3354996"/>
          <a:ext cx="914315" cy="914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C07DC-C1E1-4BF3-B752-D15DBC18A300}">
      <dsp:nvSpPr>
        <dsp:cNvPr id="0" name=""/>
        <dsp:cNvSpPr/>
      </dsp:nvSpPr>
      <dsp:spPr>
        <a:xfrm>
          <a:off x="1894621" y="3562322"/>
          <a:ext cx="4487075" cy="60163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53" tIns="83953" rIns="83953" bIns="8395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Additional patient information could be useful to the study such as body mass index, alcohol use, other medical conditions, genetic history, medications, and occupational history.</a:t>
          </a:r>
        </a:p>
      </dsp:txBody>
      <dsp:txXfrm>
        <a:off x="1894621" y="3562322"/>
        <a:ext cx="4487075" cy="601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74DC1-BFE4-418F-8548-0C0A9CDC07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83B42-C3F3-42D5-9AD8-0645E9457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83B42-C3F3-42D5-9AD8-0645E94579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02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83B42-C3F3-42D5-9AD8-0645E94579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4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83B42-C3F3-42D5-9AD8-0645E94579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5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99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5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83B42-C3F3-42D5-9AD8-0645E94579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83B42-C3F3-42D5-9AD8-0645E9457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83B42-C3F3-42D5-9AD8-0645E94579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0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83B42-C3F3-42D5-9AD8-0645E94579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Boruta is an all relevant feature selection wrapper algorithm, capable of working with any classification method that output variable importance measure (VIM); by default, Boruta uses Random Forest. The method performs a top-down search for relevant features by comparing original attributes’ importance with importance achievable at random, estimated using their permuted copies, and progressively eliminating irrelevant features to stabilize that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83B42-C3F3-42D5-9AD8-0645E94579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4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 (Random Over-Sampling Examples) aids the task of binary classification in the presence of rare classes.</a:t>
            </a:r>
          </a:p>
          <a:p>
            <a:r>
              <a:rPr lang="en-US" dirty="0"/>
              <a:t> It produces a synthetic, possibly balanced, sample of data simulated according to a smoothed-bootstrap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83B42-C3F3-42D5-9AD8-0645E94579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2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83B42-C3F3-42D5-9AD8-0645E94579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83B42-C3F3-42D5-9AD8-0645E94579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822326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2126"/>
            <a:ext cx="64008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93E9-3EF3-8245-AF61-951687B4EE78}" type="datetime1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39D2-65E4-C648-8546-1A3397434996}" type="datetime1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EEE6-B8ED-B34F-BFBD-B7E6B29D53AD}" type="datetime1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6611-6654-BF4B-BF9D-CC9B31CC9C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1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5C36-2DE5-2241-945E-75D14462A6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1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1A11-0DB9-5843-8246-11193E8431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2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8BF-7765-0A4E-AC40-B3D9DCB1FF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5B37-3673-B746-A0D0-E78E1F001C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15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"/>
            <a:ext cx="8229600" cy="79216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7E4F-FCCB-A040-8DED-C137AE88D7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84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208-8DCF-7749-A942-903C4EBC1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BFB7-6778-1348-8170-4C3E402273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9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A0A8-AEC1-E445-93D4-A02BFD35BA35}" type="datetime1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37CE-9377-904D-8883-69FAABBBFC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22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6CE2-A5FB-1743-91B3-C7FB80CC40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24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635-767A-EC4D-AD7B-5245A88306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8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915D-2BF8-9646-A23E-733B727B35B4}" type="datetime1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A12F-2E7B-AC4D-AE75-42345BC8DFF0}" type="datetime1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9F3-A166-EA4F-A096-B1DC2FCAF6D1}" type="datetime1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8178-9C9E-DF46-8784-A37AC08D81D6}" type="datetime1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B37-7EE4-B648-B672-F7F6911B2A2B}" type="datetime1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7A77-A5D9-B645-B5CF-4963ACE6B2CD}" type="datetime1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5C09-9904-8E4E-8FA8-A69F3B87F28E}" type="datetime1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3F75-D5F4-1042-9935-FFC368A8B78A}" type="datetime1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BE63-6386-B148-B17F-0BD1056CA0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1/15/25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1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OSE/ROSE.pdf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103169"/>
            <a:ext cx="7696200" cy="257175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Predicting Survival in</a:t>
            </a:r>
            <a:b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Patients with Heart Failure</a:t>
            </a:r>
            <a:b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br>
              <a:rPr lang="en-U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20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</a:t>
            </a:r>
            <a:br>
              <a:rPr lang="en-US" sz="20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20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Zulu Healthcare Analytics</a:t>
            </a:r>
            <a:br>
              <a:rPr lang="en-US" sz="32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endParaRPr lang="en-US" dirty="0"/>
          </a:p>
        </p:txBody>
      </p:sp>
      <p:sp>
        <p:nvSpPr>
          <p:cNvPr id="22" name="Freeform 14"/>
          <p:cNvSpPr>
            <a:spLocks/>
          </p:cNvSpPr>
          <p:nvPr/>
        </p:nvSpPr>
        <p:spPr bwMode="auto">
          <a:xfrm>
            <a:off x="152400" y="3429000"/>
            <a:ext cx="8991600" cy="2305049"/>
          </a:xfrm>
          <a:custGeom>
            <a:avLst/>
            <a:gdLst>
              <a:gd name="T0" fmla="*/ 0 w 2304"/>
              <a:gd name="T1" fmla="*/ 425 h 818"/>
              <a:gd name="T2" fmla="*/ 612 w 2304"/>
              <a:gd name="T3" fmla="*/ 425 h 818"/>
              <a:gd name="T4" fmla="*/ 618 w 2304"/>
              <a:gd name="T5" fmla="*/ 433 h 818"/>
              <a:gd name="T6" fmla="*/ 628 w 2304"/>
              <a:gd name="T7" fmla="*/ 454 h 818"/>
              <a:gd name="T8" fmla="*/ 649 w 2304"/>
              <a:gd name="T9" fmla="*/ 423 h 818"/>
              <a:gd name="T10" fmla="*/ 670 w 2304"/>
              <a:gd name="T11" fmla="*/ 320 h 818"/>
              <a:gd name="T12" fmla="*/ 694 w 2304"/>
              <a:gd name="T13" fmla="*/ 513 h 818"/>
              <a:gd name="T14" fmla="*/ 713 w 2304"/>
              <a:gd name="T15" fmla="*/ 383 h 818"/>
              <a:gd name="T16" fmla="*/ 732 w 2304"/>
              <a:gd name="T17" fmla="*/ 425 h 818"/>
              <a:gd name="T18" fmla="*/ 1127 w 2304"/>
              <a:gd name="T19" fmla="*/ 425 h 818"/>
              <a:gd name="T20" fmla="*/ 1135 w 2304"/>
              <a:gd name="T21" fmla="*/ 412 h 818"/>
              <a:gd name="T22" fmla="*/ 1152 w 2304"/>
              <a:gd name="T23" fmla="*/ 379 h 818"/>
              <a:gd name="T24" fmla="*/ 1185 w 2304"/>
              <a:gd name="T25" fmla="*/ 429 h 818"/>
              <a:gd name="T26" fmla="*/ 1222 w 2304"/>
              <a:gd name="T27" fmla="*/ 667 h 818"/>
              <a:gd name="T28" fmla="*/ 1257 w 2304"/>
              <a:gd name="T29" fmla="*/ 209 h 818"/>
              <a:gd name="T30" fmla="*/ 1289 w 2304"/>
              <a:gd name="T31" fmla="*/ 492 h 818"/>
              <a:gd name="T32" fmla="*/ 1318 w 2304"/>
              <a:gd name="T33" fmla="*/ 425 h 818"/>
              <a:gd name="T34" fmla="*/ 1795 w 2304"/>
              <a:gd name="T35" fmla="*/ 425 h 818"/>
              <a:gd name="T36" fmla="*/ 1803 w 2304"/>
              <a:gd name="T37" fmla="*/ 413 h 818"/>
              <a:gd name="T38" fmla="*/ 1815 w 2304"/>
              <a:gd name="T39" fmla="*/ 355 h 818"/>
              <a:gd name="T40" fmla="*/ 1859 w 2304"/>
              <a:gd name="T41" fmla="*/ 397 h 818"/>
              <a:gd name="T42" fmla="*/ 1892 w 2304"/>
              <a:gd name="T43" fmla="*/ 1 h 818"/>
              <a:gd name="T44" fmla="*/ 1944 w 2304"/>
              <a:gd name="T45" fmla="*/ 818 h 818"/>
              <a:gd name="T46" fmla="*/ 1974 w 2304"/>
              <a:gd name="T47" fmla="*/ 415 h 818"/>
              <a:gd name="T48" fmla="*/ 2014 w 2304"/>
              <a:gd name="T49" fmla="*/ 482 h 818"/>
              <a:gd name="T50" fmla="*/ 2052 w 2304"/>
              <a:gd name="T51" fmla="*/ 299 h 818"/>
              <a:gd name="T52" fmla="*/ 2078 w 2304"/>
              <a:gd name="T53" fmla="*/ 394 h 818"/>
              <a:gd name="T54" fmla="*/ 2095 w 2304"/>
              <a:gd name="T55" fmla="*/ 415 h 818"/>
              <a:gd name="T56" fmla="*/ 2304 w 2304"/>
              <a:gd name="T57" fmla="*/ 415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04" h="818">
                <a:moveTo>
                  <a:pt x="0" y="425"/>
                </a:moveTo>
                <a:cubicBezTo>
                  <a:pt x="5" y="425"/>
                  <a:pt x="612" y="425"/>
                  <a:pt x="612" y="425"/>
                </a:cubicBezTo>
                <a:cubicBezTo>
                  <a:pt x="616" y="425"/>
                  <a:pt x="617" y="429"/>
                  <a:pt x="618" y="433"/>
                </a:cubicBezTo>
                <a:cubicBezTo>
                  <a:pt x="618" y="436"/>
                  <a:pt x="623" y="455"/>
                  <a:pt x="628" y="454"/>
                </a:cubicBezTo>
                <a:cubicBezTo>
                  <a:pt x="633" y="452"/>
                  <a:pt x="637" y="409"/>
                  <a:pt x="649" y="423"/>
                </a:cubicBezTo>
                <a:cubicBezTo>
                  <a:pt x="660" y="436"/>
                  <a:pt x="662" y="319"/>
                  <a:pt x="670" y="320"/>
                </a:cubicBezTo>
                <a:cubicBezTo>
                  <a:pt x="678" y="320"/>
                  <a:pt x="687" y="514"/>
                  <a:pt x="694" y="513"/>
                </a:cubicBezTo>
                <a:cubicBezTo>
                  <a:pt x="702" y="512"/>
                  <a:pt x="707" y="382"/>
                  <a:pt x="713" y="383"/>
                </a:cubicBezTo>
                <a:cubicBezTo>
                  <a:pt x="719" y="384"/>
                  <a:pt x="726" y="425"/>
                  <a:pt x="732" y="425"/>
                </a:cubicBezTo>
                <a:cubicBezTo>
                  <a:pt x="737" y="425"/>
                  <a:pt x="1127" y="425"/>
                  <a:pt x="1127" y="425"/>
                </a:cubicBezTo>
                <a:cubicBezTo>
                  <a:pt x="1132" y="424"/>
                  <a:pt x="1134" y="418"/>
                  <a:pt x="1135" y="412"/>
                </a:cubicBezTo>
                <a:cubicBezTo>
                  <a:pt x="1136" y="407"/>
                  <a:pt x="1143" y="376"/>
                  <a:pt x="1152" y="379"/>
                </a:cubicBezTo>
                <a:cubicBezTo>
                  <a:pt x="1160" y="381"/>
                  <a:pt x="1167" y="450"/>
                  <a:pt x="1185" y="429"/>
                </a:cubicBezTo>
                <a:cubicBezTo>
                  <a:pt x="1204" y="407"/>
                  <a:pt x="1209" y="667"/>
                  <a:pt x="1222" y="667"/>
                </a:cubicBezTo>
                <a:cubicBezTo>
                  <a:pt x="1234" y="667"/>
                  <a:pt x="1244" y="207"/>
                  <a:pt x="1257" y="209"/>
                </a:cubicBezTo>
                <a:cubicBezTo>
                  <a:pt x="1269" y="211"/>
                  <a:pt x="1279" y="494"/>
                  <a:pt x="1289" y="492"/>
                </a:cubicBezTo>
                <a:cubicBezTo>
                  <a:pt x="1299" y="490"/>
                  <a:pt x="1310" y="425"/>
                  <a:pt x="1318" y="425"/>
                </a:cubicBezTo>
                <a:cubicBezTo>
                  <a:pt x="1327" y="425"/>
                  <a:pt x="1696" y="425"/>
                  <a:pt x="1795" y="425"/>
                </a:cubicBezTo>
                <a:cubicBezTo>
                  <a:pt x="1800" y="424"/>
                  <a:pt x="1801" y="420"/>
                  <a:pt x="1803" y="413"/>
                </a:cubicBezTo>
                <a:cubicBezTo>
                  <a:pt x="1804" y="407"/>
                  <a:pt x="1806" y="357"/>
                  <a:pt x="1815" y="355"/>
                </a:cubicBezTo>
                <a:cubicBezTo>
                  <a:pt x="1825" y="352"/>
                  <a:pt x="1846" y="456"/>
                  <a:pt x="1859" y="397"/>
                </a:cubicBezTo>
                <a:cubicBezTo>
                  <a:pt x="1872" y="338"/>
                  <a:pt x="1877" y="0"/>
                  <a:pt x="1892" y="1"/>
                </a:cubicBezTo>
                <a:cubicBezTo>
                  <a:pt x="1908" y="2"/>
                  <a:pt x="1929" y="818"/>
                  <a:pt x="1944" y="818"/>
                </a:cubicBezTo>
                <a:cubicBezTo>
                  <a:pt x="1958" y="818"/>
                  <a:pt x="1963" y="471"/>
                  <a:pt x="1974" y="415"/>
                </a:cubicBezTo>
                <a:cubicBezTo>
                  <a:pt x="1986" y="359"/>
                  <a:pt x="2002" y="501"/>
                  <a:pt x="2014" y="482"/>
                </a:cubicBezTo>
                <a:cubicBezTo>
                  <a:pt x="2027" y="463"/>
                  <a:pt x="2041" y="313"/>
                  <a:pt x="2052" y="299"/>
                </a:cubicBezTo>
                <a:cubicBezTo>
                  <a:pt x="2062" y="284"/>
                  <a:pt x="2074" y="383"/>
                  <a:pt x="2078" y="394"/>
                </a:cubicBezTo>
                <a:cubicBezTo>
                  <a:pt x="2082" y="406"/>
                  <a:pt x="2087" y="414"/>
                  <a:pt x="2095" y="415"/>
                </a:cubicBezTo>
                <a:cubicBezTo>
                  <a:pt x="2304" y="415"/>
                  <a:pt x="2304" y="415"/>
                  <a:pt x="2304" y="415"/>
                </a:cubicBezTo>
              </a:path>
            </a:pathLst>
          </a:custGeom>
          <a:ln w="38100" cap="rnd">
            <a:gradFill flip="none" rotWithShape="1">
              <a:gsLst>
                <a:gs pos="0">
                  <a:srgbClr val="69FFFF"/>
                </a:gs>
                <a:gs pos="100000">
                  <a:srgbClr val="27C1BD"/>
                </a:gs>
              </a:gsLst>
              <a:lin ang="0" scaled="1"/>
              <a:tileRect/>
            </a:gradFill>
            <a:headEnd type="oval" w="med" len="med"/>
          </a:ln>
          <a:effectLst>
            <a:outerShdw blurRad="88900" algn="ctr" rotWithShape="0">
              <a:srgbClr val="01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79228"/>
            <a:ext cx="8229600" cy="715962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FBC78-B677-DFDB-8DB6-2CF87545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57" y="1631011"/>
            <a:ext cx="3774206" cy="22364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91390-4E9F-70C4-5882-05CFB09BD3D7}"/>
              </a:ext>
            </a:extLst>
          </p:cNvPr>
          <p:cNvSpPr txBox="1"/>
          <p:nvPr/>
        </p:nvSpPr>
        <p:spPr>
          <a:xfrm>
            <a:off x="304800" y="1998812"/>
            <a:ext cx="362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 new data set was created with the top 6 features.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8CE98-C0F1-D3C8-E050-A101782B717E}"/>
              </a:ext>
            </a:extLst>
          </p:cNvPr>
          <p:cNvSpPr txBox="1"/>
          <p:nvPr/>
        </p:nvSpPr>
        <p:spPr>
          <a:xfrm>
            <a:off x="4341980" y="1244338"/>
            <a:ext cx="3629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Decision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54DEA-FB10-0D96-EC4D-15C71B67FC49}"/>
              </a:ext>
            </a:extLst>
          </p:cNvPr>
          <p:cNvSpPr txBox="1"/>
          <p:nvPr/>
        </p:nvSpPr>
        <p:spPr>
          <a:xfrm>
            <a:off x="4267200" y="4016602"/>
            <a:ext cx="3629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GBM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398BC-BFBC-E8BA-FE8A-5A70F074755F}"/>
              </a:ext>
            </a:extLst>
          </p:cNvPr>
          <p:cNvSpPr txBox="1"/>
          <p:nvPr/>
        </p:nvSpPr>
        <p:spPr>
          <a:xfrm>
            <a:off x="292100" y="3951248"/>
            <a:ext cx="3629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FE500-C93A-863C-CBF7-3185306D79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30906"/>
            <a:ext cx="3629454" cy="2118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2D77E-5202-752D-EB57-DC57E9F600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44" y="4430906"/>
            <a:ext cx="3774206" cy="211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3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6525"/>
            <a:ext cx="8229600" cy="7159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142702-2ACE-6ECE-87DA-9914BC56FAAD}"/>
              </a:ext>
            </a:extLst>
          </p:cNvPr>
          <p:cNvGrpSpPr/>
          <p:nvPr/>
        </p:nvGrpSpPr>
        <p:grpSpPr>
          <a:xfrm>
            <a:off x="914400" y="852487"/>
            <a:ext cx="7056503" cy="5464916"/>
            <a:chOff x="914400" y="852487"/>
            <a:chExt cx="7056503" cy="54649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39EFA5-8734-4291-94D9-DD300AE4C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852487"/>
              <a:ext cx="7056503" cy="54649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B2F71C-B46C-CD51-2D30-44009D66B601}"/>
                </a:ext>
              </a:extLst>
            </p:cNvPr>
            <p:cNvSpPr txBox="1"/>
            <p:nvPr/>
          </p:nvSpPr>
          <p:spPr>
            <a:xfrm>
              <a:off x="5791200" y="2971800"/>
              <a:ext cx="892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(Boruta)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93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6525"/>
            <a:ext cx="8229600" cy="7159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E317F-BBB3-EDFB-389F-95E7A3757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93" y="1600200"/>
            <a:ext cx="3781507" cy="3359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2A35C6-A149-D513-4DE0-FEDC1668FD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04" y="1624952"/>
            <a:ext cx="3867896" cy="3359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130B2A-D366-372D-8487-DA118C1053DC}"/>
              </a:ext>
            </a:extLst>
          </p:cNvPr>
          <p:cNvSpPr txBox="1"/>
          <p:nvPr/>
        </p:nvSpPr>
        <p:spPr>
          <a:xfrm>
            <a:off x="457200" y="1148966"/>
            <a:ext cx="3629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GBM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4B9D1-ED96-84AA-ED3D-FAFFBC1F2194}"/>
              </a:ext>
            </a:extLst>
          </p:cNvPr>
          <p:cNvSpPr txBox="1"/>
          <p:nvPr/>
        </p:nvSpPr>
        <p:spPr>
          <a:xfrm>
            <a:off x="4790646" y="1138369"/>
            <a:ext cx="3629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9881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6525"/>
            <a:ext cx="8229600" cy="7159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85141-A161-9A61-49D7-3DF18ACBF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" y="1485899"/>
            <a:ext cx="3949337" cy="273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EBA2B8-5CB5-8D09-1CDE-890968648B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15" y="1485899"/>
            <a:ext cx="4154785" cy="2730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F8622-F73C-05CE-098B-04B556D64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151" y="1219200"/>
            <a:ext cx="4189547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BC04B-9870-0B0B-295A-4079DF05F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0" y="1219200"/>
            <a:ext cx="3962037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EE2E3C-E08C-35FB-8A10-96ADF1E6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09" y="1943100"/>
            <a:ext cx="7861091" cy="2362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6525"/>
            <a:ext cx="8229600" cy="71596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14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07955-BFA5-242C-D558-EA2E6BAD621A}"/>
              </a:ext>
            </a:extLst>
          </p:cNvPr>
          <p:cNvSpPr/>
          <p:nvPr/>
        </p:nvSpPr>
        <p:spPr>
          <a:xfrm>
            <a:off x="2819400" y="3124200"/>
            <a:ext cx="152400" cy="152400"/>
          </a:xfrm>
          <a:prstGeom prst="ellipse">
            <a:avLst/>
          </a:prstGeom>
          <a:solidFill>
            <a:srgbClr val="07BB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8C51C4-CEDE-8C29-9BBA-4131A6C354DA}"/>
              </a:ext>
            </a:extLst>
          </p:cNvPr>
          <p:cNvSpPr/>
          <p:nvPr/>
        </p:nvSpPr>
        <p:spPr>
          <a:xfrm>
            <a:off x="2819400" y="3733800"/>
            <a:ext cx="152400" cy="152400"/>
          </a:xfrm>
          <a:prstGeom prst="ellipse">
            <a:avLst/>
          </a:prstGeom>
          <a:solidFill>
            <a:srgbClr val="07BB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1BB870-845D-E06D-2FC8-5063FFB3E4B7}"/>
              </a:ext>
            </a:extLst>
          </p:cNvPr>
          <p:cNvSpPr/>
          <p:nvPr/>
        </p:nvSpPr>
        <p:spPr>
          <a:xfrm>
            <a:off x="2819400" y="3429001"/>
            <a:ext cx="152400" cy="152400"/>
          </a:xfrm>
          <a:prstGeom prst="ellipse">
            <a:avLst/>
          </a:prstGeom>
          <a:solidFill>
            <a:srgbClr val="07BB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37762F-3FB5-FC17-3A7A-13C41DF0542A}"/>
              </a:ext>
            </a:extLst>
          </p:cNvPr>
          <p:cNvSpPr/>
          <p:nvPr/>
        </p:nvSpPr>
        <p:spPr>
          <a:xfrm>
            <a:off x="2819400" y="275716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C06752-C6B2-5836-50AC-3F95CAC6E16B}"/>
              </a:ext>
            </a:extLst>
          </p:cNvPr>
          <p:cNvSpPr/>
          <p:nvPr/>
        </p:nvSpPr>
        <p:spPr>
          <a:xfrm>
            <a:off x="2819400" y="406926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6525"/>
            <a:ext cx="8229600" cy="71596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E3870-ACBC-60CF-1ACF-9F4F8C9128F1}"/>
              </a:ext>
            </a:extLst>
          </p:cNvPr>
          <p:cNvSpPr txBox="1"/>
          <p:nvPr/>
        </p:nvSpPr>
        <p:spPr>
          <a:xfrm>
            <a:off x="1752600" y="1445381"/>
            <a:ext cx="6096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ML models can predict survival of patients with heart failure.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Most important features: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E4A74-B26B-AE08-0482-374AEAA2ADE5}"/>
              </a:ext>
            </a:extLst>
          </p:cNvPr>
          <p:cNvSpPr txBox="1"/>
          <p:nvPr/>
        </p:nvSpPr>
        <p:spPr>
          <a:xfrm>
            <a:off x="1981200" y="3200400"/>
            <a:ext cx="34483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 Serum Creatinine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 Ejection Fraction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01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79228"/>
            <a:ext cx="8229600" cy="715962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3" name="TextBox 3">
            <a:extLst>
              <a:ext uri="{FF2B5EF4-FFF2-40B4-BE49-F238E27FC236}">
                <a16:creationId xmlns:a16="http://schemas.microsoft.com/office/drawing/2014/main" id="{93CE7015-B7DF-DAED-7CF3-47243DB793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306902"/>
              </p:ext>
            </p:extLst>
          </p:nvPr>
        </p:nvGraphicFramePr>
        <p:xfrm>
          <a:off x="1524000" y="884467"/>
          <a:ext cx="6554788" cy="55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79228"/>
            <a:ext cx="8229600" cy="715962"/>
          </a:xfrm>
        </p:spPr>
        <p:txBody>
          <a:bodyPr/>
          <a:lstStyle/>
          <a:p>
            <a:r>
              <a:rPr lang="en-US" dirty="0"/>
              <a:t>Research &amp; Cited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CFB79-DB68-EF2D-9113-C5A5E69A22D8}"/>
              </a:ext>
            </a:extLst>
          </p:cNvPr>
          <p:cNvSpPr txBox="1"/>
          <p:nvPr/>
        </p:nvSpPr>
        <p:spPr>
          <a:xfrm>
            <a:off x="1219200" y="1447800"/>
            <a:ext cx="716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Mayo Clinic. ‘Heart Failure”. 1998 -2022. https://</a:t>
            </a:r>
            <a:r>
              <a:rPr lang="en-US" dirty="0" err="1">
                <a:solidFill>
                  <a:schemeClr val="bg1"/>
                </a:solidFill>
              </a:rPr>
              <a:t>www.mayoclinic.org</a:t>
            </a:r>
            <a:r>
              <a:rPr lang="en-US" dirty="0">
                <a:solidFill>
                  <a:schemeClr val="bg1"/>
                </a:solidFill>
              </a:rPr>
              <a:t>/diseases-conditions/heart-failure/symptoms-causes/syc-20373142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Package ‘Boruta’. 2020. https://</a:t>
            </a:r>
            <a:r>
              <a:rPr lang="en-US" dirty="0" err="1">
                <a:solidFill>
                  <a:schemeClr val="bg1"/>
                </a:solidFill>
              </a:rPr>
              <a:t>cran.r-project.org</a:t>
            </a:r>
            <a:r>
              <a:rPr lang="en-US" dirty="0">
                <a:solidFill>
                  <a:schemeClr val="bg1"/>
                </a:solidFill>
              </a:rPr>
              <a:t>/web/packages/Boruta/</a:t>
            </a:r>
            <a:r>
              <a:rPr lang="en-US" dirty="0" err="1">
                <a:solidFill>
                  <a:schemeClr val="bg1"/>
                </a:solidFill>
              </a:rPr>
              <a:t>Boruta.pdf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Package ‘ROSE’.  2021.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https://cran.r-project.org/web/packages/ROSE/ROSE.pdf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UCI Machine Learning Repository. Tanvir Ahmad, </a:t>
            </a:r>
            <a:r>
              <a:rPr lang="en-US" dirty="0" err="1">
                <a:solidFill>
                  <a:schemeClr val="bg1"/>
                </a:solidFill>
              </a:rPr>
              <a:t>Assia</a:t>
            </a:r>
            <a:r>
              <a:rPr lang="en-US" dirty="0">
                <a:solidFill>
                  <a:schemeClr val="bg1"/>
                </a:solidFill>
              </a:rPr>
              <a:t> Munir, Sajjad Haider Bhatti, Muhammad Aftab, and Muhammad Ali Raza. 2020. UCI Machine Learning Repository: Heart failure clinical records Data Set.</a:t>
            </a:r>
          </a:p>
        </p:txBody>
      </p:sp>
    </p:spTree>
    <p:extLst>
      <p:ext uri="{BB962C8B-B14F-4D97-AF65-F5344CB8AC3E}">
        <p14:creationId xmlns:p14="http://schemas.microsoft.com/office/powerpoint/2010/main" val="223445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4D6A86-C512-5B73-0BB8-5DEB9F7C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610D9688-DF73-F932-A531-2B0159B45935}"/>
              </a:ext>
            </a:extLst>
          </p:cNvPr>
          <p:cNvSpPr>
            <a:spLocks/>
          </p:cNvSpPr>
          <p:nvPr/>
        </p:nvSpPr>
        <p:spPr bwMode="auto">
          <a:xfrm>
            <a:off x="0" y="5523217"/>
            <a:ext cx="9144000" cy="1224381"/>
          </a:xfrm>
          <a:custGeom>
            <a:avLst/>
            <a:gdLst>
              <a:gd name="T0" fmla="*/ 0 w 2304"/>
              <a:gd name="T1" fmla="*/ 425 h 818"/>
              <a:gd name="T2" fmla="*/ 612 w 2304"/>
              <a:gd name="T3" fmla="*/ 425 h 818"/>
              <a:gd name="T4" fmla="*/ 618 w 2304"/>
              <a:gd name="T5" fmla="*/ 433 h 818"/>
              <a:gd name="T6" fmla="*/ 628 w 2304"/>
              <a:gd name="T7" fmla="*/ 454 h 818"/>
              <a:gd name="T8" fmla="*/ 649 w 2304"/>
              <a:gd name="T9" fmla="*/ 423 h 818"/>
              <a:gd name="T10" fmla="*/ 670 w 2304"/>
              <a:gd name="T11" fmla="*/ 320 h 818"/>
              <a:gd name="T12" fmla="*/ 694 w 2304"/>
              <a:gd name="T13" fmla="*/ 513 h 818"/>
              <a:gd name="T14" fmla="*/ 713 w 2304"/>
              <a:gd name="T15" fmla="*/ 383 h 818"/>
              <a:gd name="T16" fmla="*/ 732 w 2304"/>
              <a:gd name="T17" fmla="*/ 425 h 818"/>
              <a:gd name="T18" fmla="*/ 1127 w 2304"/>
              <a:gd name="T19" fmla="*/ 425 h 818"/>
              <a:gd name="T20" fmla="*/ 1135 w 2304"/>
              <a:gd name="T21" fmla="*/ 412 h 818"/>
              <a:gd name="T22" fmla="*/ 1152 w 2304"/>
              <a:gd name="T23" fmla="*/ 379 h 818"/>
              <a:gd name="T24" fmla="*/ 1185 w 2304"/>
              <a:gd name="T25" fmla="*/ 429 h 818"/>
              <a:gd name="T26" fmla="*/ 1222 w 2304"/>
              <a:gd name="T27" fmla="*/ 667 h 818"/>
              <a:gd name="T28" fmla="*/ 1257 w 2304"/>
              <a:gd name="T29" fmla="*/ 209 h 818"/>
              <a:gd name="T30" fmla="*/ 1289 w 2304"/>
              <a:gd name="T31" fmla="*/ 492 h 818"/>
              <a:gd name="T32" fmla="*/ 1318 w 2304"/>
              <a:gd name="T33" fmla="*/ 425 h 818"/>
              <a:gd name="T34" fmla="*/ 1795 w 2304"/>
              <a:gd name="T35" fmla="*/ 425 h 818"/>
              <a:gd name="T36" fmla="*/ 1803 w 2304"/>
              <a:gd name="T37" fmla="*/ 413 h 818"/>
              <a:gd name="T38" fmla="*/ 1815 w 2304"/>
              <a:gd name="T39" fmla="*/ 355 h 818"/>
              <a:gd name="T40" fmla="*/ 1859 w 2304"/>
              <a:gd name="T41" fmla="*/ 397 h 818"/>
              <a:gd name="T42" fmla="*/ 1892 w 2304"/>
              <a:gd name="T43" fmla="*/ 1 h 818"/>
              <a:gd name="T44" fmla="*/ 1944 w 2304"/>
              <a:gd name="T45" fmla="*/ 818 h 818"/>
              <a:gd name="T46" fmla="*/ 1974 w 2304"/>
              <a:gd name="T47" fmla="*/ 415 h 818"/>
              <a:gd name="T48" fmla="*/ 2014 w 2304"/>
              <a:gd name="T49" fmla="*/ 482 h 818"/>
              <a:gd name="T50" fmla="*/ 2052 w 2304"/>
              <a:gd name="T51" fmla="*/ 299 h 818"/>
              <a:gd name="T52" fmla="*/ 2078 w 2304"/>
              <a:gd name="T53" fmla="*/ 394 h 818"/>
              <a:gd name="T54" fmla="*/ 2095 w 2304"/>
              <a:gd name="T55" fmla="*/ 415 h 818"/>
              <a:gd name="T56" fmla="*/ 2304 w 2304"/>
              <a:gd name="T57" fmla="*/ 415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04" h="818">
                <a:moveTo>
                  <a:pt x="0" y="425"/>
                </a:moveTo>
                <a:cubicBezTo>
                  <a:pt x="5" y="425"/>
                  <a:pt x="612" y="425"/>
                  <a:pt x="612" y="425"/>
                </a:cubicBezTo>
                <a:cubicBezTo>
                  <a:pt x="616" y="425"/>
                  <a:pt x="617" y="429"/>
                  <a:pt x="618" y="433"/>
                </a:cubicBezTo>
                <a:cubicBezTo>
                  <a:pt x="618" y="436"/>
                  <a:pt x="623" y="455"/>
                  <a:pt x="628" y="454"/>
                </a:cubicBezTo>
                <a:cubicBezTo>
                  <a:pt x="633" y="452"/>
                  <a:pt x="637" y="409"/>
                  <a:pt x="649" y="423"/>
                </a:cubicBezTo>
                <a:cubicBezTo>
                  <a:pt x="660" y="436"/>
                  <a:pt x="662" y="319"/>
                  <a:pt x="670" y="320"/>
                </a:cubicBezTo>
                <a:cubicBezTo>
                  <a:pt x="678" y="320"/>
                  <a:pt x="687" y="514"/>
                  <a:pt x="694" y="513"/>
                </a:cubicBezTo>
                <a:cubicBezTo>
                  <a:pt x="702" y="512"/>
                  <a:pt x="707" y="382"/>
                  <a:pt x="713" y="383"/>
                </a:cubicBezTo>
                <a:cubicBezTo>
                  <a:pt x="719" y="384"/>
                  <a:pt x="726" y="425"/>
                  <a:pt x="732" y="425"/>
                </a:cubicBezTo>
                <a:cubicBezTo>
                  <a:pt x="737" y="425"/>
                  <a:pt x="1127" y="425"/>
                  <a:pt x="1127" y="425"/>
                </a:cubicBezTo>
                <a:cubicBezTo>
                  <a:pt x="1132" y="424"/>
                  <a:pt x="1134" y="418"/>
                  <a:pt x="1135" y="412"/>
                </a:cubicBezTo>
                <a:cubicBezTo>
                  <a:pt x="1136" y="407"/>
                  <a:pt x="1143" y="376"/>
                  <a:pt x="1152" y="379"/>
                </a:cubicBezTo>
                <a:cubicBezTo>
                  <a:pt x="1160" y="381"/>
                  <a:pt x="1167" y="450"/>
                  <a:pt x="1185" y="429"/>
                </a:cubicBezTo>
                <a:cubicBezTo>
                  <a:pt x="1204" y="407"/>
                  <a:pt x="1209" y="667"/>
                  <a:pt x="1222" y="667"/>
                </a:cubicBezTo>
                <a:cubicBezTo>
                  <a:pt x="1234" y="667"/>
                  <a:pt x="1244" y="207"/>
                  <a:pt x="1257" y="209"/>
                </a:cubicBezTo>
                <a:cubicBezTo>
                  <a:pt x="1269" y="211"/>
                  <a:pt x="1279" y="494"/>
                  <a:pt x="1289" y="492"/>
                </a:cubicBezTo>
                <a:cubicBezTo>
                  <a:pt x="1299" y="490"/>
                  <a:pt x="1310" y="425"/>
                  <a:pt x="1318" y="425"/>
                </a:cubicBezTo>
                <a:cubicBezTo>
                  <a:pt x="1327" y="425"/>
                  <a:pt x="1696" y="425"/>
                  <a:pt x="1795" y="425"/>
                </a:cubicBezTo>
                <a:cubicBezTo>
                  <a:pt x="1800" y="424"/>
                  <a:pt x="1801" y="420"/>
                  <a:pt x="1803" y="413"/>
                </a:cubicBezTo>
                <a:cubicBezTo>
                  <a:pt x="1804" y="407"/>
                  <a:pt x="1806" y="357"/>
                  <a:pt x="1815" y="355"/>
                </a:cubicBezTo>
                <a:cubicBezTo>
                  <a:pt x="1825" y="352"/>
                  <a:pt x="1846" y="456"/>
                  <a:pt x="1859" y="397"/>
                </a:cubicBezTo>
                <a:cubicBezTo>
                  <a:pt x="1872" y="338"/>
                  <a:pt x="1877" y="0"/>
                  <a:pt x="1892" y="1"/>
                </a:cubicBezTo>
                <a:cubicBezTo>
                  <a:pt x="1908" y="2"/>
                  <a:pt x="1929" y="818"/>
                  <a:pt x="1944" y="818"/>
                </a:cubicBezTo>
                <a:cubicBezTo>
                  <a:pt x="1958" y="818"/>
                  <a:pt x="1963" y="471"/>
                  <a:pt x="1974" y="415"/>
                </a:cubicBezTo>
                <a:cubicBezTo>
                  <a:pt x="1986" y="359"/>
                  <a:pt x="2002" y="501"/>
                  <a:pt x="2014" y="482"/>
                </a:cubicBezTo>
                <a:cubicBezTo>
                  <a:pt x="2027" y="463"/>
                  <a:pt x="2041" y="313"/>
                  <a:pt x="2052" y="299"/>
                </a:cubicBezTo>
                <a:cubicBezTo>
                  <a:pt x="2062" y="284"/>
                  <a:pt x="2074" y="383"/>
                  <a:pt x="2078" y="394"/>
                </a:cubicBezTo>
                <a:cubicBezTo>
                  <a:pt x="2082" y="406"/>
                  <a:pt x="2087" y="414"/>
                  <a:pt x="2095" y="415"/>
                </a:cubicBezTo>
                <a:cubicBezTo>
                  <a:pt x="2304" y="415"/>
                  <a:pt x="2304" y="415"/>
                  <a:pt x="2304" y="415"/>
                </a:cubicBezTo>
              </a:path>
            </a:pathLst>
          </a:custGeom>
          <a:ln w="38100" cap="rnd">
            <a:gradFill flip="none" rotWithShape="1">
              <a:gsLst>
                <a:gs pos="0">
                  <a:srgbClr val="69FFFF"/>
                </a:gs>
                <a:gs pos="100000">
                  <a:srgbClr val="27C1BD"/>
                </a:gs>
              </a:gsLst>
              <a:lin ang="0" scaled="1"/>
              <a:tileRect/>
            </a:gradFill>
            <a:headEnd type="oval" w="med" len="med"/>
          </a:ln>
          <a:effectLst>
            <a:outerShdw blurRad="88900" algn="ctr" rotWithShape="0">
              <a:srgbClr val="01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46AD57-FB8E-3771-CEA0-6C1E920D0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832911"/>
            <a:ext cx="4694327" cy="2664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4B203-CEB4-BA2A-F014-D52EA8D863AC}"/>
              </a:ext>
            </a:extLst>
          </p:cNvPr>
          <p:cNvSpPr txBox="1"/>
          <p:nvPr/>
        </p:nvSpPr>
        <p:spPr>
          <a:xfrm rot="10800000" flipV="1">
            <a:off x="2133600" y="103774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Questions </a:t>
            </a:r>
            <a:r>
              <a:rPr lang="en-US" sz="3600" b="1" dirty="0">
                <a:solidFill>
                  <a:schemeClr val="bg1"/>
                </a:solidFill>
              </a:rPr>
              <a:t>or</a:t>
            </a:r>
            <a:r>
              <a:rPr lang="en-US" sz="3200" b="1" dirty="0">
                <a:solidFill>
                  <a:schemeClr val="bg1"/>
                </a:solidFill>
              </a:rPr>
              <a:t> Comments?</a:t>
            </a:r>
          </a:p>
        </p:txBody>
      </p:sp>
    </p:spTree>
    <p:extLst>
      <p:ext uri="{BB962C8B-B14F-4D97-AF65-F5344CB8AC3E}">
        <p14:creationId xmlns:p14="http://schemas.microsoft.com/office/powerpoint/2010/main" val="2837771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4D6A86-C512-5B73-0BB8-5DEB9F7C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610D9688-DF73-F932-A531-2B0159B45935}"/>
              </a:ext>
            </a:extLst>
          </p:cNvPr>
          <p:cNvSpPr>
            <a:spLocks/>
          </p:cNvSpPr>
          <p:nvPr/>
        </p:nvSpPr>
        <p:spPr bwMode="auto">
          <a:xfrm>
            <a:off x="0" y="5523217"/>
            <a:ext cx="9144000" cy="1224381"/>
          </a:xfrm>
          <a:custGeom>
            <a:avLst/>
            <a:gdLst>
              <a:gd name="T0" fmla="*/ 0 w 2304"/>
              <a:gd name="T1" fmla="*/ 425 h 818"/>
              <a:gd name="T2" fmla="*/ 612 w 2304"/>
              <a:gd name="T3" fmla="*/ 425 h 818"/>
              <a:gd name="T4" fmla="*/ 618 w 2304"/>
              <a:gd name="T5" fmla="*/ 433 h 818"/>
              <a:gd name="T6" fmla="*/ 628 w 2304"/>
              <a:gd name="T7" fmla="*/ 454 h 818"/>
              <a:gd name="T8" fmla="*/ 649 w 2304"/>
              <a:gd name="T9" fmla="*/ 423 h 818"/>
              <a:gd name="T10" fmla="*/ 670 w 2304"/>
              <a:gd name="T11" fmla="*/ 320 h 818"/>
              <a:gd name="T12" fmla="*/ 694 w 2304"/>
              <a:gd name="T13" fmla="*/ 513 h 818"/>
              <a:gd name="T14" fmla="*/ 713 w 2304"/>
              <a:gd name="T15" fmla="*/ 383 h 818"/>
              <a:gd name="T16" fmla="*/ 732 w 2304"/>
              <a:gd name="T17" fmla="*/ 425 h 818"/>
              <a:gd name="T18" fmla="*/ 1127 w 2304"/>
              <a:gd name="T19" fmla="*/ 425 h 818"/>
              <a:gd name="T20" fmla="*/ 1135 w 2304"/>
              <a:gd name="T21" fmla="*/ 412 h 818"/>
              <a:gd name="T22" fmla="*/ 1152 w 2304"/>
              <a:gd name="T23" fmla="*/ 379 h 818"/>
              <a:gd name="T24" fmla="*/ 1185 w 2304"/>
              <a:gd name="T25" fmla="*/ 429 h 818"/>
              <a:gd name="T26" fmla="*/ 1222 w 2304"/>
              <a:gd name="T27" fmla="*/ 667 h 818"/>
              <a:gd name="T28" fmla="*/ 1257 w 2304"/>
              <a:gd name="T29" fmla="*/ 209 h 818"/>
              <a:gd name="T30" fmla="*/ 1289 w 2304"/>
              <a:gd name="T31" fmla="*/ 492 h 818"/>
              <a:gd name="T32" fmla="*/ 1318 w 2304"/>
              <a:gd name="T33" fmla="*/ 425 h 818"/>
              <a:gd name="T34" fmla="*/ 1795 w 2304"/>
              <a:gd name="T35" fmla="*/ 425 h 818"/>
              <a:gd name="T36" fmla="*/ 1803 w 2304"/>
              <a:gd name="T37" fmla="*/ 413 h 818"/>
              <a:gd name="T38" fmla="*/ 1815 w 2304"/>
              <a:gd name="T39" fmla="*/ 355 h 818"/>
              <a:gd name="T40" fmla="*/ 1859 w 2304"/>
              <a:gd name="T41" fmla="*/ 397 h 818"/>
              <a:gd name="T42" fmla="*/ 1892 w 2304"/>
              <a:gd name="T43" fmla="*/ 1 h 818"/>
              <a:gd name="T44" fmla="*/ 1944 w 2304"/>
              <a:gd name="T45" fmla="*/ 818 h 818"/>
              <a:gd name="T46" fmla="*/ 1974 w 2304"/>
              <a:gd name="T47" fmla="*/ 415 h 818"/>
              <a:gd name="T48" fmla="*/ 2014 w 2304"/>
              <a:gd name="T49" fmla="*/ 482 h 818"/>
              <a:gd name="T50" fmla="*/ 2052 w 2304"/>
              <a:gd name="T51" fmla="*/ 299 h 818"/>
              <a:gd name="T52" fmla="*/ 2078 w 2304"/>
              <a:gd name="T53" fmla="*/ 394 h 818"/>
              <a:gd name="T54" fmla="*/ 2095 w 2304"/>
              <a:gd name="T55" fmla="*/ 415 h 818"/>
              <a:gd name="T56" fmla="*/ 2304 w 2304"/>
              <a:gd name="T57" fmla="*/ 415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04" h="818">
                <a:moveTo>
                  <a:pt x="0" y="425"/>
                </a:moveTo>
                <a:cubicBezTo>
                  <a:pt x="5" y="425"/>
                  <a:pt x="612" y="425"/>
                  <a:pt x="612" y="425"/>
                </a:cubicBezTo>
                <a:cubicBezTo>
                  <a:pt x="616" y="425"/>
                  <a:pt x="617" y="429"/>
                  <a:pt x="618" y="433"/>
                </a:cubicBezTo>
                <a:cubicBezTo>
                  <a:pt x="618" y="436"/>
                  <a:pt x="623" y="455"/>
                  <a:pt x="628" y="454"/>
                </a:cubicBezTo>
                <a:cubicBezTo>
                  <a:pt x="633" y="452"/>
                  <a:pt x="637" y="409"/>
                  <a:pt x="649" y="423"/>
                </a:cubicBezTo>
                <a:cubicBezTo>
                  <a:pt x="660" y="436"/>
                  <a:pt x="662" y="319"/>
                  <a:pt x="670" y="320"/>
                </a:cubicBezTo>
                <a:cubicBezTo>
                  <a:pt x="678" y="320"/>
                  <a:pt x="687" y="514"/>
                  <a:pt x="694" y="513"/>
                </a:cubicBezTo>
                <a:cubicBezTo>
                  <a:pt x="702" y="512"/>
                  <a:pt x="707" y="382"/>
                  <a:pt x="713" y="383"/>
                </a:cubicBezTo>
                <a:cubicBezTo>
                  <a:pt x="719" y="384"/>
                  <a:pt x="726" y="425"/>
                  <a:pt x="732" y="425"/>
                </a:cubicBezTo>
                <a:cubicBezTo>
                  <a:pt x="737" y="425"/>
                  <a:pt x="1127" y="425"/>
                  <a:pt x="1127" y="425"/>
                </a:cubicBezTo>
                <a:cubicBezTo>
                  <a:pt x="1132" y="424"/>
                  <a:pt x="1134" y="418"/>
                  <a:pt x="1135" y="412"/>
                </a:cubicBezTo>
                <a:cubicBezTo>
                  <a:pt x="1136" y="407"/>
                  <a:pt x="1143" y="376"/>
                  <a:pt x="1152" y="379"/>
                </a:cubicBezTo>
                <a:cubicBezTo>
                  <a:pt x="1160" y="381"/>
                  <a:pt x="1167" y="450"/>
                  <a:pt x="1185" y="429"/>
                </a:cubicBezTo>
                <a:cubicBezTo>
                  <a:pt x="1204" y="407"/>
                  <a:pt x="1209" y="667"/>
                  <a:pt x="1222" y="667"/>
                </a:cubicBezTo>
                <a:cubicBezTo>
                  <a:pt x="1234" y="667"/>
                  <a:pt x="1244" y="207"/>
                  <a:pt x="1257" y="209"/>
                </a:cubicBezTo>
                <a:cubicBezTo>
                  <a:pt x="1269" y="211"/>
                  <a:pt x="1279" y="494"/>
                  <a:pt x="1289" y="492"/>
                </a:cubicBezTo>
                <a:cubicBezTo>
                  <a:pt x="1299" y="490"/>
                  <a:pt x="1310" y="425"/>
                  <a:pt x="1318" y="425"/>
                </a:cubicBezTo>
                <a:cubicBezTo>
                  <a:pt x="1327" y="425"/>
                  <a:pt x="1696" y="425"/>
                  <a:pt x="1795" y="425"/>
                </a:cubicBezTo>
                <a:cubicBezTo>
                  <a:pt x="1800" y="424"/>
                  <a:pt x="1801" y="420"/>
                  <a:pt x="1803" y="413"/>
                </a:cubicBezTo>
                <a:cubicBezTo>
                  <a:pt x="1804" y="407"/>
                  <a:pt x="1806" y="357"/>
                  <a:pt x="1815" y="355"/>
                </a:cubicBezTo>
                <a:cubicBezTo>
                  <a:pt x="1825" y="352"/>
                  <a:pt x="1846" y="456"/>
                  <a:pt x="1859" y="397"/>
                </a:cubicBezTo>
                <a:cubicBezTo>
                  <a:pt x="1872" y="338"/>
                  <a:pt x="1877" y="0"/>
                  <a:pt x="1892" y="1"/>
                </a:cubicBezTo>
                <a:cubicBezTo>
                  <a:pt x="1908" y="2"/>
                  <a:pt x="1929" y="818"/>
                  <a:pt x="1944" y="818"/>
                </a:cubicBezTo>
                <a:cubicBezTo>
                  <a:pt x="1958" y="818"/>
                  <a:pt x="1963" y="471"/>
                  <a:pt x="1974" y="415"/>
                </a:cubicBezTo>
                <a:cubicBezTo>
                  <a:pt x="1986" y="359"/>
                  <a:pt x="2002" y="501"/>
                  <a:pt x="2014" y="482"/>
                </a:cubicBezTo>
                <a:cubicBezTo>
                  <a:pt x="2027" y="463"/>
                  <a:pt x="2041" y="313"/>
                  <a:pt x="2052" y="299"/>
                </a:cubicBezTo>
                <a:cubicBezTo>
                  <a:pt x="2062" y="284"/>
                  <a:pt x="2074" y="383"/>
                  <a:pt x="2078" y="394"/>
                </a:cubicBezTo>
                <a:cubicBezTo>
                  <a:pt x="2082" y="406"/>
                  <a:pt x="2087" y="414"/>
                  <a:pt x="2095" y="415"/>
                </a:cubicBezTo>
                <a:cubicBezTo>
                  <a:pt x="2304" y="415"/>
                  <a:pt x="2304" y="415"/>
                  <a:pt x="2304" y="415"/>
                </a:cubicBezTo>
              </a:path>
            </a:pathLst>
          </a:custGeom>
          <a:ln w="38100" cap="rnd">
            <a:gradFill flip="none" rotWithShape="1">
              <a:gsLst>
                <a:gs pos="0">
                  <a:srgbClr val="69FFFF"/>
                </a:gs>
                <a:gs pos="100000">
                  <a:srgbClr val="27C1BD"/>
                </a:gs>
              </a:gsLst>
              <a:lin ang="0" scaled="1"/>
              <a:tileRect/>
            </a:gradFill>
            <a:headEnd type="oval" w="med" len="med"/>
          </a:ln>
          <a:effectLst>
            <a:outerShdw blurRad="88900" algn="ctr" rotWithShape="0">
              <a:srgbClr val="01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4B203-CEB4-BA2A-F014-D52EA8D863AC}"/>
              </a:ext>
            </a:extLst>
          </p:cNvPr>
          <p:cNvSpPr txBox="1"/>
          <p:nvPr/>
        </p:nvSpPr>
        <p:spPr>
          <a:xfrm rot="10800000" flipV="1">
            <a:off x="609600" y="411778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Code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5885C-597B-76A8-F2DF-D529D7E4655A}"/>
              </a:ext>
            </a:extLst>
          </p:cNvPr>
          <p:cNvSpPr txBox="1"/>
          <p:nvPr/>
        </p:nvSpPr>
        <p:spPr>
          <a:xfrm>
            <a:off x="838200" y="1752600"/>
            <a:ext cx="71875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#balance dataset</a:t>
            </a:r>
          </a:p>
          <a:p>
            <a:r>
              <a:rPr lang="en-US" dirty="0" err="1">
                <a:solidFill>
                  <a:schemeClr val="bg1"/>
                </a:solidFill>
              </a:rPr>
              <a:t>data_rose</a:t>
            </a:r>
            <a:r>
              <a:rPr lang="en-US" dirty="0">
                <a:solidFill>
                  <a:schemeClr val="bg1"/>
                </a:solidFill>
              </a:rPr>
              <a:t> &lt;- ROSE(Survival ~., data = </a:t>
            </a:r>
            <a:r>
              <a:rPr lang="en-US" dirty="0" err="1">
                <a:solidFill>
                  <a:schemeClr val="bg1"/>
                </a:solidFill>
              </a:rPr>
              <a:t>TrainingSet</a:t>
            </a:r>
            <a:r>
              <a:rPr lang="en-US" dirty="0">
                <a:solidFill>
                  <a:schemeClr val="bg1"/>
                </a:solidFill>
              </a:rPr>
              <a:t>)$data</a:t>
            </a:r>
          </a:p>
          <a:p>
            <a:r>
              <a:rPr lang="en-US" dirty="0">
                <a:solidFill>
                  <a:schemeClr val="bg1"/>
                </a:solidFill>
              </a:rPr>
              <a:t>table(</a:t>
            </a:r>
            <a:r>
              <a:rPr lang="en-US" dirty="0" err="1">
                <a:solidFill>
                  <a:schemeClr val="bg1"/>
                </a:solidFill>
              </a:rPr>
              <a:t>data_rose$Survival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#Feature selection</a:t>
            </a:r>
          </a:p>
          <a:p>
            <a:r>
              <a:rPr lang="en-US" dirty="0" err="1">
                <a:solidFill>
                  <a:schemeClr val="bg1"/>
                </a:solidFill>
              </a:rPr>
              <a:t>boruta</a:t>
            </a:r>
            <a:r>
              <a:rPr lang="en-US" dirty="0">
                <a:solidFill>
                  <a:schemeClr val="bg1"/>
                </a:solidFill>
              </a:rPr>
              <a:t> &lt;- Boruta(Survival~., data = </a:t>
            </a:r>
            <a:r>
              <a:rPr lang="en-US" dirty="0" err="1">
                <a:solidFill>
                  <a:schemeClr val="bg1"/>
                </a:solidFill>
              </a:rPr>
              <a:t>new_data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doTrace</a:t>
            </a:r>
            <a:r>
              <a:rPr lang="en-US" dirty="0">
                <a:solidFill>
                  <a:schemeClr val="bg1"/>
                </a:solidFill>
              </a:rPr>
              <a:t> = 2, </a:t>
            </a:r>
            <a:r>
              <a:rPr lang="en-US" dirty="0" err="1">
                <a:solidFill>
                  <a:schemeClr val="bg1"/>
                </a:solidFill>
              </a:rPr>
              <a:t>maxRuns</a:t>
            </a:r>
            <a:r>
              <a:rPr lang="en-US" dirty="0">
                <a:solidFill>
                  <a:schemeClr val="bg1"/>
                </a:solidFill>
              </a:rPr>
              <a:t> = 500)</a:t>
            </a: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boruta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9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15962"/>
          </a:xfrm>
        </p:spPr>
        <p:txBody>
          <a:bodyPr/>
          <a:lstStyle/>
          <a:p>
            <a:r>
              <a:rPr lang="en-US" dirty="0"/>
              <a:t>Client and Objectives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1462408"/>
            <a:ext cx="3962400" cy="166179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98736-BD22-C45E-0141-9FACF4088E13}"/>
              </a:ext>
            </a:extLst>
          </p:cNvPr>
          <p:cNvSpPr/>
          <p:nvPr/>
        </p:nvSpPr>
        <p:spPr>
          <a:xfrm>
            <a:off x="2286000" y="2438400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</a:rPr>
              <a:t>Problem: Can we predict survival in patients with heart failure? Can we identify the most important features?</a:t>
            </a:r>
          </a:p>
        </p:txBody>
      </p:sp>
      <p:sp>
        <p:nvSpPr>
          <p:cNvPr id="3" name="Freeform 14">
            <a:extLst>
              <a:ext uri="{FF2B5EF4-FFF2-40B4-BE49-F238E27FC236}">
                <a16:creationId xmlns:a16="http://schemas.microsoft.com/office/drawing/2014/main" id="{2D434954-BB80-37C7-54D1-3C2453825059}"/>
              </a:ext>
            </a:extLst>
          </p:cNvPr>
          <p:cNvSpPr>
            <a:spLocks/>
          </p:cNvSpPr>
          <p:nvPr/>
        </p:nvSpPr>
        <p:spPr bwMode="auto">
          <a:xfrm>
            <a:off x="0" y="5523217"/>
            <a:ext cx="9144000" cy="1224381"/>
          </a:xfrm>
          <a:custGeom>
            <a:avLst/>
            <a:gdLst>
              <a:gd name="T0" fmla="*/ 0 w 2304"/>
              <a:gd name="T1" fmla="*/ 425 h 818"/>
              <a:gd name="T2" fmla="*/ 612 w 2304"/>
              <a:gd name="T3" fmla="*/ 425 h 818"/>
              <a:gd name="T4" fmla="*/ 618 w 2304"/>
              <a:gd name="T5" fmla="*/ 433 h 818"/>
              <a:gd name="T6" fmla="*/ 628 w 2304"/>
              <a:gd name="T7" fmla="*/ 454 h 818"/>
              <a:gd name="T8" fmla="*/ 649 w 2304"/>
              <a:gd name="T9" fmla="*/ 423 h 818"/>
              <a:gd name="T10" fmla="*/ 670 w 2304"/>
              <a:gd name="T11" fmla="*/ 320 h 818"/>
              <a:gd name="T12" fmla="*/ 694 w 2304"/>
              <a:gd name="T13" fmla="*/ 513 h 818"/>
              <a:gd name="T14" fmla="*/ 713 w 2304"/>
              <a:gd name="T15" fmla="*/ 383 h 818"/>
              <a:gd name="T16" fmla="*/ 732 w 2304"/>
              <a:gd name="T17" fmla="*/ 425 h 818"/>
              <a:gd name="T18" fmla="*/ 1127 w 2304"/>
              <a:gd name="T19" fmla="*/ 425 h 818"/>
              <a:gd name="T20" fmla="*/ 1135 w 2304"/>
              <a:gd name="T21" fmla="*/ 412 h 818"/>
              <a:gd name="T22" fmla="*/ 1152 w 2304"/>
              <a:gd name="T23" fmla="*/ 379 h 818"/>
              <a:gd name="T24" fmla="*/ 1185 w 2304"/>
              <a:gd name="T25" fmla="*/ 429 h 818"/>
              <a:gd name="T26" fmla="*/ 1222 w 2304"/>
              <a:gd name="T27" fmla="*/ 667 h 818"/>
              <a:gd name="T28" fmla="*/ 1257 w 2304"/>
              <a:gd name="T29" fmla="*/ 209 h 818"/>
              <a:gd name="T30" fmla="*/ 1289 w 2304"/>
              <a:gd name="T31" fmla="*/ 492 h 818"/>
              <a:gd name="T32" fmla="*/ 1318 w 2304"/>
              <a:gd name="T33" fmla="*/ 425 h 818"/>
              <a:gd name="T34" fmla="*/ 1795 w 2304"/>
              <a:gd name="T35" fmla="*/ 425 h 818"/>
              <a:gd name="T36" fmla="*/ 1803 w 2304"/>
              <a:gd name="T37" fmla="*/ 413 h 818"/>
              <a:gd name="T38" fmla="*/ 1815 w 2304"/>
              <a:gd name="T39" fmla="*/ 355 h 818"/>
              <a:gd name="T40" fmla="*/ 1859 w 2304"/>
              <a:gd name="T41" fmla="*/ 397 h 818"/>
              <a:gd name="T42" fmla="*/ 1892 w 2304"/>
              <a:gd name="T43" fmla="*/ 1 h 818"/>
              <a:gd name="T44" fmla="*/ 1944 w 2304"/>
              <a:gd name="T45" fmla="*/ 818 h 818"/>
              <a:gd name="T46" fmla="*/ 1974 w 2304"/>
              <a:gd name="T47" fmla="*/ 415 h 818"/>
              <a:gd name="T48" fmla="*/ 2014 w 2304"/>
              <a:gd name="T49" fmla="*/ 482 h 818"/>
              <a:gd name="T50" fmla="*/ 2052 w 2304"/>
              <a:gd name="T51" fmla="*/ 299 h 818"/>
              <a:gd name="T52" fmla="*/ 2078 w 2304"/>
              <a:gd name="T53" fmla="*/ 394 h 818"/>
              <a:gd name="T54" fmla="*/ 2095 w 2304"/>
              <a:gd name="T55" fmla="*/ 415 h 818"/>
              <a:gd name="T56" fmla="*/ 2304 w 2304"/>
              <a:gd name="T57" fmla="*/ 415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04" h="818">
                <a:moveTo>
                  <a:pt x="0" y="425"/>
                </a:moveTo>
                <a:cubicBezTo>
                  <a:pt x="5" y="425"/>
                  <a:pt x="612" y="425"/>
                  <a:pt x="612" y="425"/>
                </a:cubicBezTo>
                <a:cubicBezTo>
                  <a:pt x="616" y="425"/>
                  <a:pt x="617" y="429"/>
                  <a:pt x="618" y="433"/>
                </a:cubicBezTo>
                <a:cubicBezTo>
                  <a:pt x="618" y="436"/>
                  <a:pt x="623" y="455"/>
                  <a:pt x="628" y="454"/>
                </a:cubicBezTo>
                <a:cubicBezTo>
                  <a:pt x="633" y="452"/>
                  <a:pt x="637" y="409"/>
                  <a:pt x="649" y="423"/>
                </a:cubicBezTo>
                <a:cubicBezTo>
                  <a:pt x="660" y="436"/>
                  <a:pt x="662" y="319"/>
                  <a:pt x="670" y="320"/>
                </a:cubicBezTo>
                <a:cubicBezTo>
                  <a:pt x="678" y="320"/>
                  <a:pt x="687" y="514"/>
                  <a:pt x="694" y="513"/>
                </a:cubicBezTo>
                <a:cubicBezTo>
                  <a:pt x="702" y="512"/>
                  <a:pt x="707" y="382"/>
                  <a:pt x="713" y="383"/>
                </a:cubicBezTo>
                <a:cubicBezTo>
                  <a:pt x="719" y="384"/>
                  <a:pt x="726" y="425"/>
                  <a:pt x="732" y="425"/>
                </a:cubicBezTo>
                <a:cubicBezTo>
                  <a:pt x="737" y="425"/>
                  <a:pt x="1127" y="425"/>
                  <a:pt x="1127" y="425"/>
                </a:cubicBezTo>
                <a:cubicBezTo>
                  <a:pt x="1132" y="424"/>
                  <a:pt x="1134" y="418"/>
                  <a:pt x="1135" y="412"/>
                </a:cubicBezTo>
                <a:cubicBezTo>
                  <a:pt x="1136" y="407"/>
                  <a:pt x="1143" y="376"/>
                  <a:pt x="1152" y="379"/>
                </a:cubicBezTo>
                <a:cubicBezTo>
                  <a:pt x="1160" y="381"/>
                  <a:pt x="1167" y="450"/>
                  <a:pt x="1185" y="429"/>
                </a:cubicBezTo>
                <a:cubicBezTo>
                  <a:pt x="1204" y="407"/>
                  <a:pt x="1209" y="667"/>
                  <a:pt x="1222" y="667"/>
                </a:cubicBezTo>
                <a:cubicBezTo>
                  <a:pt x="1234" y="667"/>
                  <a:pt x="1244" y="207"/>
                  <a:pt x="1257" y="209"/>
                </a:cubicBezTo>
                <a:cubicBezTo>
                  <a:pt x="1269" y="211"/>
                  <a:pt x="1279" y="494"/>
                  <a:pt x="1289" y="492"/>
                </a:cubicBezTo>
                <a:cubicBezTo>
                  <a:pt x="1299" y="490"/>
                  <a:pt x="1310" y="425"/>
                  <a:pt x="1318" y="425"/>
                </a:cubicBezTo>
                <a:cubicBezTo>
                  <a:pt x="1327" y="425"/>
                  <a:pt x="1696" y="425"/>
                  <a:pt x="1795" y="425"/>
                </a:cubicBezTo>
                <a:cubicBezTo>
                  <a:pt x="1800" y="424"/>
                  <a:pt x="1801" y="420"/>
                  <a:pt x="1803" y="413"/>
                </a:cubicBezTo>
                <a:cubicBezTo>
                  <a:pt x="1804" y="407"/>
                  <a:pt x="1806" y="357"/>
                  <a:pt x="1815" y="355"/>
                </a:cubicBezTo>
                <a:cubicBezTo>
                  <a:pt x="1825" y="352"/>
                  <a:pt x="1846" y="456"/>
                  <a:pt x="1859" y="397"/>
                </a:cubicBezTo>
                <a:cubicBezTo>
                  <a:pt x="1872" y="338"/>
                  <a:pt x="1877" y="0"/>
                  <a:pt x="1892" y="1"/>
                </a:cubicBezTo>
                <a:cubicBezTo>
                  <a:pt x="1908" y="2"/>
                  <a:pt x="1929" y="818"/>
                  <a:pt x="1944" y="818"/>
                </a:cubicBezTo>
                <a:cubicBezTo>
                  <a:pt x="1958" y="818"/>
                  <a:pt x="1963" y="471"/>
                  <a:pt x="1974" y="415"/>
                </a:cubicBezTo>
                <a:cubicBezTo>
                  <a:pt x="1986" y="359"/>
                  <a:pt x="2002" y="501"/>
                  <a:pt x="2014" y="482"/>
                </a:cubicBezTo>
                <a:cubicBezTo>
                  <a:pt x="2027" y="463"/>
                  <a:pt x="2041" y="313"/>
                  <a:pt x="2052" y="299"/>
                </a:cubicBezTo>
                <a:cubicBezTo>
                  <a:pt x="2062" y="284"/>
                  <a:pt x="2074" y="383"/>
                  <a:pt x="2078" y="394"/>
                </a:cubicBezTo>
                <a:cubicBezTo>
                  <a:pt x="2082" y="406"/>
                  <a:pt x="2087" y="414"/>
                  <a:pt x="2095" y="415"/>
                </a:cubicBezTo>
                <a:cubicBezTo>
                  <a:pt x="2304" y="415"/>
                  <a:pt x="2304" y="415"/>
                  <a:pt x="2304" y="415"/>
                </a:cubicBezTo>
              </a:path>
            </a:pathLst>
          </a:custGeom>
          <a:ln w="38100" cap="rnd">
            <a:gradFill flip="none" rotWithShape="1">
              <a:gsLst>
                <a:gs pos="0">
                  <a:srgbClr val="69FFFF"/>
                </a:gs>
                <a:gs pos="100000">
                  <a:srgbClr val="27C1BD"/>
                </a:gs>
              </a:gsLst>
              <a:lin ang="0" scaled="1"/>
              <a:tileRect/>
            </a:gradFill>
            <a:headEnd type="oval" w="med" len="med"/>
          </a:ln>
          <a:effectLst>
            <a:outerShdw blurRad="88900" algn="ctr" rotWithShape="0">
              <a:srgbClr val="01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1C314-4DB5-94A7-E5FD-20A10B7E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CEE887-7A92-2CFA-E30B-1DF8D3B8D9D8}"/>
              </a:ext>
            </a:extLst>
          </p:cNvPr>
          <p:cNvSpPr/>
          <p:nvPr/>
        </p:nvSpPr>
        <p:spPr>
          <a:xfrm>
            <a:off x="2286000" y="1465473"/>
            <a:ext cx="601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Who: Faisalabad Institute of Cardiology and Allied Hospital in Faisalabad </a:t>
            </a:r>
          </a:p>
        </p:txBody>
      </p:sp>
    </p:spTree>
    <p:extLst>
      <p:ext uri="{BB962C8B-B14F-4D97-AF65-F5344CB8AC3E}">
        <p14:creationId xmlns:p14="http://schemas.microsoft.com/office/powerpoint/2010/main" val="34709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4D6A86-C512-5B73-0BB8-5DEB9F7C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3887-50C4-4BF5-92E6-BC00216F1C9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610D9688-DF73-F932-A531-2B0159B45935}"/>
              </a:ext>
            </a:extLst>
          </p:cNvPr>
          <p:cNvSpPr>
            <a:spLocks/>
          </p:cNvSpPr>
          <p:nvPr/>
        </p:nvSpPr>
        <p:spPr bwMode="auto">
          <a:xfrm>
            <a:off x="0" y="5523217"/>
            <a:ext cx="9144000" cy="1224381"/>
          </a:xfrm>
          <a:custGeom>
            <a:avLst/>
            <a:gdLst>
              <a:gd name="T0" fmla="*/ 0 w 2304"/>
              <a:gd name="T1" fmla="*/ 425 h 818"/>
              <a:gd name="T2" fmla="*/ 612 w 2304"/>
              <a:gd name="T3" fmla="*/ 425 h 818"/>
              <a:gd name="T4" fmla="*/ 618 w 2304"/>
              <a:gd name="T5" fmla="*/ 433 h 818"/>
              <a:gd name="T6" fmla="*/ 628 w 2304"/>
              <a:gd name="T7" fmla="*/ 454 h 818"/>
              <a:gd name="T8" fmla="*/ 649 w 2304"/>
              <a:gd name="T9" fmla="*/ 423 h 818"/>
              <a:gd name="T10" fmla="*/ 670 w 2304"/>
              <a:gd name="T11" fmla="*/ 320 h 818"/>
              <a:gd name="T12" fmla="*/ 694 w 2304"/>
              <a:gd name="T13" fmla="*/ 513 h 818"/>
              <a:gd name="T14" fmla="*/ 713 w 2304"/>
              <a:gd name="T15" fmla="*/ 383 h 818"/>
              <a:gd name="T16" fmla="*/ 732 w 2304"/>
              <a:gd name="T17" fmla="*/ 425 h 818"/>
              <a:gd name="T18" fmla="*/ 1127 w 2304"/>
              <a:gd name="T19" fmla="*/ 425 h 818"/>
              <a:gd name="T20" fmla="*/ 1135 w 2304"/>
              <a:gd name="T21" fmla="*/ 412 h 818"/>
              <a:gd name="T22" fmla="*/ 1152 w 2304"/>
              <a:gd name="T23" fmla="*/ 379 h 818"/>
              <a:gd name="T24" fmla="*/ 1185 w 2304"/>
              <a:gd name="T25" fmla="*/ 429 h 818"/>
              <a:gd name="T26" fmla="*/ 1222 w 2304"/>
              <a:gd name="T27" fmla="*/ 667 h 818"/>
              <a:gd name="T28" fmla="*/ 1257 w 2304"/>
              <a:gd name="T29" fmla="*/ 209 h 818"/>
              <a:gd name="T30" fmla="*/ 1289 w 2304"/>
              <a:gd name="T31" fmla="*/ 492 h 818"/>
              <a:gd name="T32" fmla="*/ 1318 w 2304"/>
              <a:gd name="T33" fmla="*/ 425 h 818"/>
              <a:gd name="T34" fmla="*/ 1795 w 2304"/>
              <a:gd name="T35" fmla="*/ 425 h 818"/>
              <a:gd name="T36" fmla="*/ 1803 w 2304"/>
              <a:gd name="T37" fmla="*/ 413 h 818"/>
              <a:gd name="T38" fmla="*/ 1815 w 2304"/>
              <a:gd name="T39" fmla="*/ 355 h 818"/>
              <a:gd name="T40" fmla="*/ 1859 w 2304"/>
              <a:gd name="T41" fmla="*/ 397 h 818"/>
              <a:gd name="T42" fmla="*/ 1892 w 2304"/>
              <a:gd name="T43" fmla="*/ 1 h 818"/>
              <a:gd name="T44" fmla="*/ 1944 w 2304"/>
              <a:gd name="T45" fmla="*/ 818 h 818"/>
              <a:gd name="T46" fmla="*/ 1974 w 2304"/>
              <a:gd name="T47" fmla="*/ 415 h 818"/>
              <a:gd name="T48" fmla="*/ 2014 w 2304"/>
              <a:gd name="T49" fmla="*/ 482 h 818"/>
              <a:gd name="T50" fmla="*/ 2052 w 2304"/>
              <a:gd name="T51" fmla="*/ 299 h 818"/>
              <a:gd name="T52" fmla="*/ 2078 w 2304"/>
              <a:gd name="T53" fmla="*/ 394 h 818"/>
              <a:gd name="T54" fmla="*/ 2095 w 2304"/>
              <a:gd name="T55" fmla="*/ 415 h 818"/>
              <a:gd name="T56" fmla="*/ 2304 w 2304"/>
              <a:gd name="T57" fmla="*/ 415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04" h="818">
                <a:moveTo>
                  <a:pt x="0" y="425"/>
                </a:moveTo>
                <a:cubicBezTo>
                  <a:pt x="5" y="425"/>
                  <a:pt x="612" y="425"/>
                  <a:pt x="612" y="425"/>
                </a:cubicBezTo>
                <a:cubicBezTo>
                  <a:pt x="616" y="425"/>
                  <a:pt x="617" y="429"/>
                  <a:pt x="618" y="433"/>
                </a:cubicBezTo>
                <a:cubicBezTo>
                  <a:pt x="618" y="436"/>
                  <a:pt x="623" y="455"/>
                  <a:pt x="628" y="454"/>
                </a:cubicBezTo>
                <a:cubicBezTo>
                  <a:pt x="633" y="452"/>
                  <a:pt x="637" y="409"/>
                  <a:pt x="649" y="423"/>
                </a:cubicBezTo>
                <a:cubicBezTo>
                  <a:pt x="660" y="436"/>
                  <a:pt x="662" y="319"/>
                  <a:pt x="670" y="320"/>
                </a:cubicBezTo>
                <a:cubicBezTo>
                  <a:pt x="678" y="320"/>
                  <a:pt x="687" y="514"/>
                  <a:pt x="694" y="513"/>
                </a:cubicBezTo>
                <a:cubicBezTo>
                  <a:pt x="702" y="512"/>
                  <a:pt x="707" y="382"/>
                  <a:pt x="713" y="383"/>
                </a:cubicBezTo>
                <a:cubicBezTo>
                  <a:pt x="719" y="384"/>
                  <a:pt x="726" y="425"/>
                  <a:pt x="732" y="425"/>
                </a:cubicBezTo>
                <a:cubicBezTo>
                  <a:pt x="737" y="425"/>
                  <a:pt x="1127" y="425"/>
                  <a:pt x="1127" y="425"/>
                </a:cubicBezTo>
                <a:cubicBezTo>
                  <a:pt x="1132" y="424"/>
                  <a:pt x="1134" y="418"/>
                  <a:pt x="1135" y="412"/>
                </a:cubicBezTo>
                <a:cubicBezTo>
                  <a:pt x="1136" y="407"/>
                  <a:pt x="1143" y="376"/>
                  <a:pt x="1152" y="379"/>
                </a:cubicBezTo>
                <a:cubicBezTo>
                  <a:pt x="1160" y="381"/>
                  <a:pt x="1167" y="450"/>
                  <a:pt x="1185" y="429"/>
                </a:cubicBezTo>
                <a:cubicBezTo>
                  <a:pt x="1204" y="407"/>
                  <a:pt x="1209" y="667"/>
                  <a:pt x="1222" y="667"/>
                </a:cubicBezTo>
                <a:cubicBezTo>
                  <a:pt x="1234" y="667"/>
                  <a:pt x="1244" y="207"/>
                  <a:pt x="1257" y="209"/>
                </a:cubicBezTo>
                <a:cubicBezTo>
                  <a:pt x="1269" y="211"/>
                  <a:pt x="1279" y="494"/>
                  <a:pt x="1289" y="492"/>
                </a:cubicBezTo>
                <a:cubicBezTo>
                  <a:pt x="1299" y="490"/>
                  <a:pt x="1310" y="425"/>
                  <a:pt x="1318" y="425"/>
                </a:cubicBezTo>
                <a:cubicBezTo>
                  <a:pt x="1327" y="425"/>
                  <a:pt x="1696" y="425"/>
                  <a:pt x="1795" y="425"/>
                </a:cubicBezTo>
                <a:cubicBezTo>
                  <a:pt x="1800" y="424"/>
                  <a:pt x="1801" y="420"/>
                  <a:pt x="1803" y="413"/>
                </a:cubicBezTo>
                <a:cubicBezTo>
                  <a:pt x="1804" y="407"/>
                  <a:pt x="1806" y="357"/>
                  <a:pt x="1815" y="355"/>
                </a:cubicBezTo>
                <a:cubicBezTo>
                  <a:pt x="1825" y="352"/>
                  <a:pt x="1846" y="456"/>
                  <a:pt x="1859" y="397"/>
                </a:cubicBezTo>
                <a:cubicBezTo>
                  <a:pt x="1872" y="338"/>
                  <a:pt x="1877" y="0"/>
                  <a:pt x="1892" y="1"/>
                </a:cubicBezTo>
                <a:cubicBezTo>
                  <a:pt x="1908" y="2"/>
                  <a:pt x="1929" y="818"/>
                  <a:pt x="1944" y="818"/>
                </a:cubicBezTo>
                <a:cubicBezTo>
                  <a:pt x="1958" y="818"/>
                  <a:pt x="1963" y="471"/>
                  <a:pt x="1974" y="415"/>
                </a:cubicBezTo>
                <a:cubicBezTo>
                  <a:pt x="1986" y="359"/>
                  <a:pt x="2002" y="501"/>
                  <a:pt x="2014" y="482"/>
                </a:cubicBezTo>
                <a:cubicBezTo>
                  <a:pt x="2027" y="463"/>
                  <a:pt x="2041" y="313"/>
                  <a:pt x="2052" y="299"/>
                </a:cubicBezTo>
                <a:cubicBezTo>
                  <a:pt x="2062" y="284"/>
                  <a:pt x="2074" y="383"/>
                  <a:pt x="2078" y="394"/>
                </a:cubicBezTo>
                <a:cubicBezTo>
                  <a:pt x="2082" y="406"/>
                  <a:pt x="2087" y="414"/>
                  <a:pt x="2095" y="415"/>
                </a:cubicBezTo>
                <a:cubicBezTo>
                  <a:pt x="2304" y="415"/>
                  <a:pt x="2304" y="415"/>
                  <a:pt x="2304" y="415"/>
                </a:cubicBezTo>
              </a:path>
            </a:pathLst>
          </a:custGeom>
          <a:ln w="38100" cap="rnd">
            <a:gradFill flip="none" rotWithShape="1">
              <a:gsLst>
                <a:gs pos="0">
                  <a:srgbClr val="69FFFF"/>
                </a:gs>
                <a:gs pos="100000">
                  <a:srgbClr val="27C1BD"/>
                </a:gs>
              </a:gsLst>
              <a:lin ang="0" scaled="1"/>
              <a:tileRect/>
            </a:gradFill>
            <a:headEnd type="oval" w="med" len="med"/>
          </a:ln>
          <a:effectLst>
            <a:outerShdw blurRad="88900" algn="ctr" rotWithShape="0">
              <a:srgbClr val="01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7BEDB-C32D-3C6A-6A7A-EBA2B859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9650"/>
            <a:ext cx="717384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60777"/>
            <a:ext cx="8229600" cy="715962"/>
          </a:xfrm>
        </p:spPr>
        <p:txBody>
          <a:bodyPr/>
          <a:lstStyle/>
          <a:p>
            <a:r>
              <a:rPr lang="en-US" dirty="0"/>
              <a:t>Data </a:t>
            </a:r>
          </a:p>
        </p:txBody>
      </p:sp>
      <p:graphicFrame>
        <p:nvGraphicFramePr>
          <p:cNvPr id="3" name="TextBox 1">
            <a:extLst>
              <a:ext uri="{FF2B5EF4-FFF2-40B4-BE49-F238E27FC236}">
                <a16:creationId xmlns:a16="http://schemas.microsoft.com/office/drawing/2014/main" id="{AAC3811A-7ACF-8B0B-4452-91747DA10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43184"/>
              </p:ext>
            </p:extLst>
          </p:nvPr>
        </p:nvGraphicFramePr>
        <p:xfrm>
          <a:off x="1524000" y="1371600"/>
          <a:ext cx="7010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D8A7-B267-0A8E-6D3B-0EF2C4B3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6525"/>
            <a:ext cx="8229600" cy="715962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B9F9-68A6-31A8-04D8-BFA6BF72CD97}"/>
              </a:ext>
            </a:extLst>
          </p:cNvPr>
          <p:cNvGrpSpPr/>
          <p:nvPr/>
        </p:nvGrpSpPr>
        <p:grpSpPr>
          <a:xfrm>
            <a:off x="838200" y="1104590"/>
            <a:ext cx="7467600" cy="4648820"/>
            <a:chOff x="381000" y="852487"/>
            <a:chExt cx="7467600" cy="46488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92DA1A-ADE2-2D97-9031-DA4A0AE93957}"/>
                </a:ext>
              </a:extLst>
            </p:cNvPr>
            <p:cNvGrpSpPr/>
            <p:nvPr/>
          </p:nvGrpSpPr>
          <p:grpSpPr>
            <a:xfrm>
              <a:off x="381000" y="852487"/>
              <a:ext cx="7467600" cy="4648820"/>
              <a:chOff x="457200" y="871860"/>
              <a:chExt cx="7467600" cy="464882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B5054BE-AB3D-029F-A5F1-E1A919EAA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871860"/>
                <a:ext cx="7467600" cy="464882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D8A496-790A-4C0C-6344-5A5C3EC141FF}"/>
                  </a:ext>
                </a:extLst>
              </p:cNvPr>
              <p:cNvSpPr txBox="1"/>
              <p:nvPr/>
            </p:nvSpPr>
            <p:spPr>
              <a:xfrm>
                <a:off x="4495800" y="3733800"/>
                <a:ext cx="2819400" cy="1611824"/>
              </a:xfrm>
              <a:prstGeom prst="rect">
                <a:avLst/>
              </a:prstGeom>
              <a:noFill/>
              <a:ln w="2222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22C9A17-38CA-F6B9-BF14-C72117965648}"/>
                </a:ext>
              </a:extLst>
            </p:cNvPr>
            <p:cNvSpPr txBox="1"/>
            <p:nvPr/>
          </p:nvSpPr>
          <p:spPr>
            <a:xfrm>
              <a:off x="533400" y="871860"/>
              <a:ext cx="18307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Survival by 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18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6525"/>
            <a:ext cx="8229600" cy="715962"/>
          </a:xfrm>
        </p:spPr>
        <p:txBody>
          <a:bodyPr/>
          <a:lstStyle/>
          <a:p>
            <a:r>
              <a:rPr lang="en-US" dirty="0"/>
              <a:t>Data Exploration cont.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1BC8ED-C186-88E0-3DAE-6DBA44241E9E}"/>
              </a:ext>
            </a:extLst>
          </p:cNvPr>
          <p:cNvGrpSpPr/>
          <p:nvPr/>
        </p:nvGrpSpPr>
        <p:grpSpPr>
          <a:xfrm>
            <a:off x="907672" y="1219200"/>
            <a:ext cx="5645528" cy="4953000"/>
            <a:chOff x="907672" y="1432268"/>
            <a:chExt cx="5155661" cy="47399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5C4450-91EA-BB0D-0187-AAC5B9144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672" y="3733800"/>
              <a:ext cx="5155661" cy="2438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3CAE9B-5A8B-45B2-7858-9D906BCC8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672" y="1432268"/>
              <a:ext cx="2239720" cy="207293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1B0B99C-C09E-D4DD-56AA-B7258B2C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1400" y="1432268"/>
              <a:ext cx="2328357" cy="1996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14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6525"/>
            <a:ext cx="8229600" cy="715962"/>
          </a:xfrm>
        </p:spPr>
        <p:txBody>
          <a:bodyPr/>
          <a:lstStyle/>
          <a:p>
            <a:r>
              <a:rPr lang="en-US" dirty="0"/>
              <a:t>Data Exploration cont.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3A397-4E9D-3B5C-3290-2EEF20F7D05E}"/>
              </a:ext>
            </a:extLst>
          </p:cNvPr>
          <p:cNvGrpSpPr/>
          <p:nvPr/>
        </p:nvGrpSpPr>
        <p:grpSpPr>
          <a:xfrm>
            <a:off x="685800" y="852487"/>
            <a:ext cx="7543800" cy="5496023"/>
            <a:chOff x="457200" y="860327"/>
            <a:chExt cx="7543800" cy="54960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EAA2EC-CF08-A3D1-EC7E-81A8717D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860327"/>
              <a:ext cx="7543800" cy="5496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40DAAC-D4DE-7969-C544-11F5BC865068}"/>
                </a:ext>
              </a:extLst>
            </p:cNvPr>
            <p:cNvSpPr txBox="1"/>
            <p:nvPr/>
          </p:nvSpPr>
          <p:spPr>
            <a:xfrm>
              <a:off x="2133600" y="5257800"/>
              <a:ext cx="2895600" cy="609600"/>
            </a:xfrm>
            <a:prstGeom prst="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117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36525"/>
            <a:ext cx="8229600" cy="715962"/>
          </a:xfrm>
        </p:spPr>
        <p:txBody>
          <a:bodyPr/>
          <a:lstStyle/>
          <a:p>
            <a:r>
              <a:rPr lang="en-US" dirty="0"/>
              <a:t>Data Exploration cont.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C40AD-A291-985D-E51A-90ADE74D28E1}"/>
              </a:ext>
            </a:extLst>
          </p:cNvPr>
          <p:cNvGrpSpPr/>
          <p:nvPr/>
        </p:nvGrpSpPr>
        <p:grpSpPr>
          <a:xfrm>
            <a:off x="371311" y="1031502"/>
            <a:ext cx="8329957" cy="5213350"/>
            <a:chOff x="356843" y="1021857"/>
            <a:chExt cx="8329957" cy="5213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FD571F-0F94-F07C-864B-F03F76D30448}"/>
                </a:ext>
              </a:extLst>
            </p:cNvPr>
            <p:cNvGrpSpPr/>
            <p:nvPr/>
          </p:nvGrpSpPr>
          <p:grpSpPr>
            <a:xfrm>
              <a:off x="356843" y="1021857"/>
              <a:ext cx="8329957" cy="5213350"/>
              <a:chOff x="407021" y="997743"/>
              <a:chExt cx="8329957" cy="521335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F01885D-01E2-C1E4-5312-2302204369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021" y="997743"/>
                <a:ext cx="8329957" cy="521335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F7BAD2-6194-C626-C873-E8F634150DFE}"/>
                  </a:ext>
                </a:extLst>
              </p:cNvPr>
              <p:cNvSpPr txBox="1"/>
              <p:nvPr/>
            </p:nvSpPr>
            <p:spPr>
              <a:xfrm>
                <a:off x="533400" y="997743"/>
                <a:ext cx="235296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Survival by Ejection Fraction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BFA499-3D96-FE90-8F67-765A287AAFAF}"/>
                </a:ext>
              </a:extLst>
            </p:cNvPr>
            <p:cNvSpPr txBox="1"/>
            <p:nvPr/>
          </p:nvSpPr>
          <p:spPr>
            <a:xfrm>
              <a:off x="854986" y="2209800"/>
              <a:ext cx="1981200" cy="3733800"/>
            </a:xfrm>
            <a:prstGeom prst="rect">
              <a:avLst/>
            </a:prstGeom>
            <a:noFill/>
            <a:ln w="2222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46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4"/>
          <p:cNvSpPr>
            <a:spLocks/>
          </p:cNvSpPr>
          <p:nvPr/>
        </p:nvSpPr>
        <p:spPr bwMode="auto">
          <a:xfrm>
            <a:off x="19334" y="5441896"/>
            <a:ext cx="9144000" cy="1224381"/>
          </a:xfrm>
          <a:custGeom>
            <a:avLst/>
            <a:gdLst>
              <a:gd name="T0" fmla="*/ 0 w 2304"/>
              <a:gd name="T1" fmla="*/ 425 h 818"/>
              <a:gd name="T2" fmla="*/ 612 w 2304"/>
              <a:gd name="T3" fmla="*/ 425 h 818"/>
              <a:gd name="T4" fmla="*/ 618 w 2304"/>
              <a:gd name="T5" fmla="*/ 433 h 818"/>
              <a:gd name="T6" fmla="*/ 628 w 2304"/>
              <a:gd name="T7" fmla="*/ 454 h 818"/>
              <a:gd name="T8" fmla="*/ 649 w 2304"/>
              <a:gd name="T9" fmla="*/ 423 h 818"/>
              <a:gd name="T10" fmla="*/ 670 w 2304"/>
              <a:gd name="T11" fmla="*/ 320 h 818"/>
              <a:gd name="T12" fmla="*/ 694 w 2304"/>
              <a:gd name="T13" fmla="*/ 513 h 818"/>
              <a:gd name="T14" fmla="*/ 713 w 2304"/>
              <a:gd name="T15" fmla="*/ 383 h 818"/>
              <a:gd name="T16" fmla="*/ 732 w 2304"/>
              <a:gd name="T17" fmla="*/ 425 h 818"/>
              <a:gd name="T18" fmla="*/ 1127 w 2304"/>
              <a:gd name="T19" fmla="*/ 425 h 818"/>
              <a:gd name="T20" fmla="*/ 1135 w 2304"/>
              <a:gd name="T21" fmla="*/ 412 h 818"/>
              <a:gd name="T22" fmla="*/ 1152 w 2304"/>
              <a:gd name="T23" fmla="*/ 379 h 818"/>
              <a:gd name="T24" fmla="*/ 1185 w 2304"/>
              <a:gd name="T25" fmla="*/ 429 h 818"/>
              <a:gd name="T26" fmla="*/ 1222 w 2304"/>
              <a:gd name="T27" fmla="*/ 667 h 818"/>
              <a:gd name="T28" fmla="*/ 1257 w 2304"/>
              <a:gd name="T29" fmla="*/ 209 h 818"/>
              <a:gd name="T30" fmla="*/ 1289 w 2304"/>
              <a:gd name="T31" fmla="*/ 492 h 818"/>
              <a:gd name="T32" fmla="*/ 1318 w 2304"/>
              <a:gd name="T33" fmla="*/ 425 h 818"/>
              <a:gd name="T34" fmla="*/ 1795 w 2304"/>
              <a:gd name="T35" fmla="*/ 425 h 818"/>
              <a:gd name="T36" fmla="*/ 1803 w 2304"/>
              <a:gd name="T37" fmla="*/ 413 h 818"/>
              <a:gd name="T38" fmla="*/ 1815 w 2304"/>
              <a:gd name="T39" fmla="*/ 355 h 818"/>
              <a:gd name="T40" fmla="*/ 1859 w 2304"/>
              <a:gd name="T41" fmla="*/ 397 h 818"/>
              <a:gd name="T42" fmla="*/ 1892 w 2304"/>
              <a:gd name="T43" fmla="*/ 1 h 818"/>
              <a:gd name="T44" fmla="*/ 1944 w 2304"/>
              <a:gd name="T45" fmla="*/ 818 h 818"/>
              <a:gd name="T46" fmla="*/ 1974 w 2304"/>
              <a:gd name="T47" fmla="*/ 415 h 818"/>
              <a:gd name="T48" fmla="*/ 2014 w 2304"/>
              <a:gd name="T49" fmla="*/ 482 h 818"/>
              <a:gd name="T50" fmla="*/ 2052 w 2304"/>
              <a:gd name="T51" fmla="*/ 299 h 818"/>
              <a:gd name="T52" fmla="*/ 2078 w 2304"/>
              <a:gd name="T53" fmla="*/ 394 h 818"/>
              <a:gd name="T54" fmla="*/ 2095 w 2304"/>
              <a:gd name="T55" fmla="*/ 415 h 818"/>
              <a:gd name="T56" fmla="*/ 2304 w 2304"/>
              <a:gd name="T57" fmla="*/ 415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04" h="818">
                <a:moveTo>
                  <a:pt x="0" y="425"/>
                </a:moveTo>
                <a:cubicBezTo>
                  <a:pt x="5" y="425"/>
                  <a:pt x="612" y="425"/>
                  <a:pt x="612" y="425"/>
                </a:cubicBezTo>
                <a:cubicBezTo>
                  <a:pt x="616" y="425"/>
                  <a:pt x="617" y="429"/>
                  <a:pt x="618" y="433"/>
                </a:cubicBezTo>
                <a:cubicBezTo>
                  <a:pt x="618" y="436"/>
                  <a:pt x="623" y="455"/>
                  <a:pt x="628" y="454"/>
                </a:cubicBezTo>
                <a:cubicBezTo>
                  <a:pt x="633" y="452"/>
                  <a:pt x="637" y="409"/>
                  <a:pt x="649" y="423"/>
                </a:cubicBezTo>
                <a:cubicBezTo>
                  <a:pt x="660" y="436"/>
                  <a:pt x="662" y="319"/>
                  <a:pt x="670" y="320"/>
                </a:cubicBezTo>
                <a:cubicBezTo>
                  <a:pt x="678" y="320"/>
                  <a:pt x="687" y="514"/>
                  <a:pt x="694" y="513"/>
                </a:cubicBezTo>
                <a:cubicBezTo>
                  <a:pt x="702" y="512"/>
                  <a:pt x="707" y="382"/>
                  <a:pt x="713" y="383"/>
                </a:cubicBezTo>
                <a:cubicBezTo>
                  <a:pt x="719" y="384"/>
                  <a:pt x="726" y="425"/>
                  <a:pt x="732" y="425"/>
                </a:cubicBezTo>
                <a:cubicBezTo>
                  <a:pt x="737" y="425"/>
                  <a:pt x="1127" y="425"/>
                  <a:pt x="1127" y="425"/>
                </a:cubicBezTo>
                <a:cubicBezTo>
                  <a:pt x="1132" y="424"/>
                  <a:pt x="1134" y="418"/>
                  <a:pt x="1135" y="412"/>
                </a:cubicBezTo>
                <a:cubicBezTo>
                  <a:pt x="1136" y="407"/>
                  <a:pt x="1143" y="376"/>
                  <a:pt x="1152" y="379"/>
                </a:cubicBezTo>
                <a:cubicBezTo>
                  <a:pt x="1160" y="381"/>
                  <a:pt x="1167" y="450"/>
                  <a:pt x="1185" y="429"/>
                </a:cubicBezTo>
                <a:cubicBezTo>
                  <a:pt x="1204" y="407"/>
                  <a:pt x="1209" y="667"/>
                  <a:pt x="1222" y="667"/>
                </a:cubicBezTo>
                <a:cubicBezTo>
                  <a:pt x="1234" y="667"/>
                  <a:pt x="1244" y="207"/>
                  <a:pt x="1257" y="209"/>
                </a:cubicBezTo>
                <a:cubicBezTo>
                  <a:pt x="1269" y="211"/>
                  <a:pt x="1279" y="494"/>
                  <a:pt x="1289" y="492"/>
                </a:cubicBezTo>
                <a:cubicBezTo>
                  <a:pt x="1299" y="490"/>
                  <a:pt x="1310" y="425"/>
                  <a:pt x="1318" y="425"/>
                </a:cubicBezTo>
                <a:cubicBezTo>
                  <a:pt x="1327" y="425"/>
                  <a:pt x="1696" y="425"/>
                  <a:pt x="1795" y="425"/>
                </a:cubicBezTo>
                <a:cubicBezTo>
                  <a:pt x="1800" y="424"/>
                  <a:pt x="1801" y="420"/>
                  <a:pt x="1803" y="413"/>
                </a:cubicBezTo>
                <a:cubicBezTo>
                  <a:pt x="1804" y="407"/>
                  <a:pt x="1806" y="357"/>
                  <a:pt x="1815" y="355"/>
                </a:cubicBezTo>
                <a:cubicBezTo>
                  <a:pt x="1825" y="352"/>
                  <a:pt x="1846" y="456"/>
                  <a:pt x="1859" y="397"/>
                </a:cubicBezTo>
                <a:cubicBezTo>
                  <a:pt x="1872" y="338"/>
                  <a:pt x="1877" y="0"/>
                  <a:pt x="1892" y="1"/>
                </a:cubicBezTo>
                <a:cubicBezTo>
                  <a:pt x="1908" y="2"/>
                  <a:pt x="1929" y="818"/>
                  <a:pt x="1944" y="818"/>
                </a:cubicBezTo>
                <a:cubicBezTo>
                  <a:pt x="1958" y="818"/>
                  <a:pt x="1963" y="471"/>
                  <a:pt x="1974" y="415"/>
                </a:cubicBezTo>
                <a:cubicBezTo>
                  <a:pt x="1986" y="359"/>
                  <a:pt x="2002" y="501"/>
                  <a:pt x="2014" y="482"/>
                </a:cubicBezTo>
                <a:cubicBezTo>
                  <a:pt x="2027" y="463"/>
                  <a:pt x="2041" y="313"/>
                  <a:pt x="2052" y="299"/>
                </a:cubicBezTo>
                <a:cubicBezTo>
                  <a:pt x="2062" y="284"/>
                  <a:pt x="2074" y="383"/>
                  <a:pt x="2078" y="394"/>
                </a:cubicBezTo>
                <a:cubicBezTo>
                  <a:pt x="2082" y="406"/>
                  <a:pt x="2087" y="414"/>
                  <a:pt x="2095" y="415"/>
                </a:cubicBezTo>
                <a:cubicBezTo>
                  <a:pt x="2304" y="415"/>
                  <a:pt x="2304" y="415"/>
                  <a:pt x="2304" y="415"/>
                </a:cubicBezTo>
              </a:path>
            </a:pathLst>
          </a:custGeom>
          <a:ln w="38100" cap="rnd">
            <a:gradFill flip="none" rotWithShape="1">
              <a:gsLst>
                <a:gs pos="0">
                  <a:srgbClr val="69FFFF"/>
                </a:gs>
                <a:gs pos="100000">
                  <a:srgbClr val="27C1BD"/>
                </a:gs>
              </a:gsLst>
              <a:lin ang="0" scaled="1"/>
              <a:tileRect/>
            </a:gradFill>
            <a:headEnd type="oval" w="med" len="med"/>
          </a:ln>
          <a:effectLst>
            <a:outerShdw blurRad="88900" algn="ctr" rotWithShape="0">
              <a:srgbClr val="01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696200" cy="203835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br>
              <a:rPr lang="en-U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br>
              <a:rPr lang="en-US" sz="3200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0928A-C0F6-B1FF-AFF6-FEF84F3B08D4}"/>
              </a:ext>
            </a:extLst>
          </p:cNvPr>
          <p:cNvSpPr txBox="1"/>
          <p:nvPr/>
        </p:nvSpPr>
        <p:spPr>
          <a:xfrm>
            <a:off x="228600" y="191723"/>
            <a:ext cx="7100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cs typeface="Calibri Light"/>
              </a:rPr>
              <a:t>Preprocessing &amp; Feature Selection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931E7A0-6262-C7F4-05A0-E017DCBAB10A}"/>
              </a:ext>
            </a:extLst>
          </p:cNvPr>
          <p:cNvSpPr txBox="1">
            <a:spLocks/>
          </p:cNvSpPr>
          <p:nvPr/>
        </p:nvSpPr>
        <p:spPr>
          <a:xfrm>
            <a:off x="2514600" y="484110"/>
            <a:ext cx="8839200" cy="4891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6 features into factors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Age group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Removed the feature ‘time’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No missing values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Imbalanced data (ROSE – Training Set)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Boruta for feature selection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FE0C05-0D2B-4ED5-E49D-0273CF11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368087"/>
            <a:ext cx="2133600" cy="365125"/>
          </a:xfrm>
        </p:spPr>
        <p:txBody>
          <a:bodyPr/>
          <a:lstStyle/>
          <a:p>
            <a:fld id="{BC490F8C-3D0D-4DB1-B2BD-1525EA5CE11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8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A2"/>
            </a:gs>
            <a:gs pos="100000">
              <a:srgbClr val="00123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79228"/>
            <a:ext cx="8229600" cy="715962"/>
          </a:xfrm>
        </p:spPr>
        <p:txBody>
          <a:bodyPr/>
          <a:lstStyle/>
          <a:p>
            <a:r>
              <a:rPr lang="en-US" dirty="0"/>
              <a:t>Model Comparison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3BB0-D27F-6E0C-E75E-EDF3F5AD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225582-1F99-6EC6-9048-29BD63A9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86" y="1371600"/>
            <a:ext cx="7685714" cy="4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78255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15677</TotalTime>
  <Words>543</Words>
  <Application>Microsoft Macintosh PowerPoint</Application>
  <PresentationFormat>On-screen Show (4:3)</PresentationFormat>
  <Paragraphs>100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SH_radial_light_grey</vt:lpstr>
      <vt:lpstr>1_Office Theme</vt:lpstr>
      <vt:lpstr>Predicting Survival in Patients with Heart Failure  by Zulu Healthcare Analytics </vt:lpstr>
      <vt:lpstr>Client and Objectives</vt:lpstr>
      <vt:lpstr>Data </vt:lpstr>
      <vt:lpstr>Data Exploration</vt:lpstr>
      <vt:lpstr>Data Exploration cont.</vt:lpstr>
      <vt:lpstr>Data Exploration cont.</vt:lpstr>
      <vt:lpstr>Data Exploration cont.</vt:lpstr>
      <vt:lpstr>   </vt:lpstr>
      <vt:lpstr>Model Comparison </vt:lpstr>
      <vt:lpstr>Model Evaluation</vt:lpstr>
      <vt:lpstr>Results</vt:lpstr>
      <vt:lpstr>Results</vt:lpstr>
      <vt:lpstr>Results</vt:lpstr>
      <vt:lpstr>Results</vt:lpstr>
      <vt:lpstr>Conclusion</vt:lpstr>
      <vt:lpstr>Limitations</vt:lpstr>
      <vt:lpstr>Research &amp; Cited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Shirley Zulueta</cp:lastModifiedBy>
  <cp:revision>129</cp:revision>
  <dcterms:created xsi:type="dcterms:W3CDTF">2013-08-10T01:30:21Z</dcterms:created>
  <dcterms:modified xsi:type="dcterms:W3CDTF">2025-01-16T02:27:26Z</dcterms:modified>
</cp:coreProperties>
</file>