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68" r:id="rId4"/>
    <p:sldId id="270" r:id="rId5"/>
    <p:sldId id="266" r:id="rId6"/>
    <p:sldId id="265" r:id="rId7"/>
    <p:sldId id="267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C56805"/>
    <a:srgbClr val="ECBD7D"/>
    <a:srgbClr val="FFC000"/>
    <a:srgbClr val="844500"/>
    <a:srgbClr val="FCD45F"/>
    <a:srgbClr val="FFF2CC"/>
    <a:srgbClr val="D8B3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6"/>
    <p:restoredTop sz="96197"/>
  </p:normalViewPr>
  <p:slideViewPr>
    <p:cSldViewPr snapToGrid="0" snapToObjects="1">
      <p:cViewPr>
        <p:scale>
          <a:sx n="120" d="100"/>
          <a:sy n="120" d="100"/>
        </p:scale>
        <p:origin x="23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4FAEF-15EA-D84F-99F8-A275331F2E43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39FDB-30BB-B440-BDBE-EE9C4287C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5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Sources: </a:t>
            </a:r>
          </a:p>
          <a:p>
            <a:r>
              <a:rPr lang="en-US" dirty="0"/>
              <a:t>https://</a:t>
            </a:r>
            <a:r>
              <a:rPr lang="en-US" dirty="0" err="1"/>
              <a:t>www.ars.usda.gov</a:t>
            </a:r>
            <a:r>
              <a:rPr lang="en-US" dirty="0"/>
              <a:t>/</a:t>
            </a:r>
            <a:r>
              <a:rPr lang="en-US" dirty="0" err="1"/>
              <a:t>oc</a:t>
            </a:r>
            <a:r>
              <a:rPr lang="en-US" dirty="0"/>
              <a:t>/</a:t>
            </a:r>
            <a:r>
              <a:rPr lang="en-US" dirty="0" err="1"/>
              <a:t>br</a:t>
            </a:r>
            <a:r>
              <a:rPr lang="en-US" dirty="0"/>
              <a:t>/</a:t>
            </a:r>
            <a:r>
              <a:rPr lang="en-US" dirty="0" err="1"/>
              <a:t>ccd</a:t>
            </a:r>
            <a:r>
              <a:rPr lang="en-US" dirty="0"/>
              <a:t>/index/#history</a:t>
            </a:r>
          </a:p>
          <a:p>
            <a:r>
              <a:rPr lang="en-US" dirty="0"/>
              <a:t>https://</a:t>
            </a:r>
            <a:r>
              <a:rPr lang="en-US" dirty="0" err="1"/>
              <a:t>www.intechopen.com</a:t>
            </a:r>
            <a:r>
              <a:rPr lang="en-US" dirty="0"/>
              <a:t>/chapters/50073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39FDB-30BB-B440-BDBE-EE9C4287CD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11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</a:p>
          <a:p>
            <a:r>
              <a:rPr lang="en-US" dirty="0"/>
              <a:t>https://</a:t>
            </a:r>
            <a:r>
              <a:rPr lang="en-US" dirty="0" err="1"/>
              <a:t>www.epa.gov</a:t>
            </a:r>
            <a:r>
              <a:rPr lang="en-US" dirty="0"/>
              <a:t>/pollinator-protection/colony-collapse-disorder#:~:text=Pesticide%20poisoning%20through%20exposure%20to,the%20habitat%20where%20bees%20forage.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39FDB-30BB-B440-BDBE-EE9C4287CD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47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</a:t>
            </a:r>
            <a:r>
              <a:rPr lang="en-US" dirty="0" err="1"/>
              <a:t>www.washingtonpost.com</a:t>
            </a:r>
            <a:r>
              <a:rPr lang="en-US"/>
              <a:t>/news/wonk/wp/2015/07/23/call-off-the-bee-pocalypse-u-s-honeybee-colonies-hit-a-20-year-high/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39FDB-30BB-B440-BDBE-EE9C4287CD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1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1BC1-2B71-9177-36F3-8549B45D3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8C513-5C1C-7ED1-B78A-6FFEAD143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8F3E5-261F-D305-8E79-46CCCA5D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B6C9C-DEEF-9FB0-E530-5D670A02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F897B-C1E6-5E0D-E755-5A0FD952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3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8CD3-1D04-9448-C505-F8914D04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41C16-EDA5-97B3-43BA-5C6FE70C1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28EE8-923D-8896-6BDE-A7E0C390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676DB-AB1A-ED03-CCCF-C3AB5F5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5F363-6FE8-F295-C942-8BA36882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6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FAC53-D2AB-A14C-5594-3600D3188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78ED4-F007-C081-904B-D6D8ED7D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BF061-66B3-3326-59FC-6D0D422E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841A9-F373-0ECA-79B5-30C56B98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CA12A-9FEC-273D-D3FA-3D5BF3E7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6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D488-976E-50F5-24BD-788F6955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573E-4BA0-A2BB-98D2-3D94CEA93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688CB-D03B-1852-9E7C-35967718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DA3F2-9960-C0BD-0B7F-97F3425A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BF1C3-9506-C7F2-E20E-026A6862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5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3204-049C-2D73-A8AE-1F4BE18C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55102-778F-8E2D-E758-94489F2AE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AE2AD-3EAB-03D5-2E3C-7A34E24D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9CD1-AF7B-5137-1774-6288BE38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7BB47-329B-7171-2303-3A669FD6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4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8E52-75E6-16CE-489C-EBDD91C5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A32B-0139-D91B-7B5E-87575CD44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F6018-18E4-168B-6C9A-5C95F958C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F2E7F-46CE-EB51-679E-46801C8C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3AA42-7263-1375-6A8F-8846BECE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4638C-FB41-16C8-A5B1-55518307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9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E4CA-375C-BA0A-3801-4AF3F740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E30B7-C7AE-DA49-D9DC-0D3E56832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02E19-0C67-08CD-6BE0-B2EB400A2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2A957-B2A3-C965-D38D-9E5CFCBAC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F395B-73C1-F535-7FEE-6F446F91B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D2947-6D32-521C-E3B9-C470B4C4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9ABC4-1888-73A0-CB07-B704A8D5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86BCA-DD68-32C8-77E1-2576D98A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2850-3C97-C145-BA4C-72A9E2A8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F8548-BEDD-BC78-F7CE-B4838E90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B3E27-CEBE-FBD6-0246-F2111654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10484-BB53-D90D-D237-B9C6F987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3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6685E-E7DE-AC51-6822-FA5BEF30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55240-B1A7-2DDC-CD12-3310A9B0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340D1-2ACA-9E44-1366-A0E28D10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6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51E7-A750-C7B8-7A9F-FCA95871D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A7736-3489-62A4-0C79-6C989922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76B1D-7CDB-750C-FA2F-10409698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935CC-142D-9C9B-CF74-40A3FCDA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12F7D-9754-84C3-FA6F-42659905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B2BB8-0C58-63FD-7D5E-ABC5A438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9FFA-0728-EF95-1BB5-AEBC5E05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899B1-5FED-F609-300F-70CBC0F28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A25F1-0076-961B-50BB-B0D577F20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1823C-979B-8599-1EA7-9779122E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DC424-5D3E-CDD9-EE6D-87D2DA06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9B00D-F0BC-1C7B-EC81-50F2A4BD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D3044-CAFB-3A12-9424-639980956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47963-F65B-0BA6-3345-9F1E0E7D9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E6D8C-0215-DF6B-E72C-5FE4E15C4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415AA-1A87-5A41-BF39-F83073573BBE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26C1F-3F4B-A8B5-E375-55B2EB42C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345DB-5A09-3FD5-BFCE-7670D2258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F34D-3C61-1146-8F8B-CD036F48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kaggle.com/datasets/kyleahmurphy/nass-honey-bee-20152021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34CBDF-F437-0ABC-1869-BB407A804B11}"/>
              </a:ext>
            </a:extLst>
          </p:cNvPr>
          <p:cNvGrpSpPr/>
          <p:nvPr/>
        </p:nvGrpSpPr>
        <p:grpSpPr>
          <a:xfrm>
            <a:off x="6084441" y="10"/>
            <a:ext cx="6725765" cy="6843692"/>
            <a:chOff x="6084441" y="10"/>
            <a:chExt cx="6725765" cy="6843692"/>
          </a:xfrm>
        </p:grpSpPr>
        <p:pic>
          <p:nvPicPr>
            <p:cNvPr id="21" name="Picture 20" descr="Background pattern&#10;&#10;Description automatically generated">
              <a:extLst>
                <a:ext uri="{FF2B5EF4-FFF2-40B4-BE49-F238E27FC236}">
                  <a16:creationId xmlns:a16="http://schemas.microsoft.com/office/drawing/2014/main" id="{7A158038-95EA-49ED-924A-DF603A2F41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0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t="7119" r="2" b="15643"/>
            <a:stretch/>
          </p:blipFill>
          <p:spPr>
            <a:xfrm>
              <a:off x="6084441" y="3224822"/>
              <a:ext cx="3467097" cy="3618880"/>
            </a:xfrm>
            <a:prstGeom prst="rect">
              <a:avLst/>
            </a:prstGeom>
          </p:spPr>
        </p:pic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A15A24DA-C34F-87CA-CB60-DC051AA220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0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t="7119" r="2" b="9633"/>
            <a:stretch/>
          </p:blipFill>
          <p:spPr>
            <a:xfrm>
              <a:off x="6094308" y="14298"/>
              <a:ext cx="3467097" cy="3900478"/>
            </a:xfrm>
            <a:prstGeom prst="rect">
              <a:avLst/>
            </a:prstGeom>
          </p:spPr>
        </p:pic>
        <p:pic>
          <p:nvPicPr>
            <p:cNvPr id="17" name="Picture 16" descr="Background pattern&#10;&#10;Description automatically generated">
              <a:extLst>
                <a:ext uri="{FF2B5EF4-FFF2-40B4-BE49-F238E27FC236}">
                  <a16:creationId xmlns:a16="http://schemas.microsoft.com/office/drawing/2014/main" id="{5D4DC1AB-DE24-DBA6-F5A2-4187ABC040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0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3261" t="7119" r="2" b="9633"/>
            <a:stretch/>
          </p:blipFill>
          <p:spPr>
            <a:xfrm>
              <a:off x="9456166" y="10"/>
              <a:ext cx="3354040" cy="3900478"/>
            </a:xfrm>
            <a:prstGeom prst="rect">
              <a:avLst/>
            </a:prstGeom>
          </p:spPr>
        </p:pic>
        <p:pic>
          <p:nvPicPr>
            <p:cNvPr id="22" name="Picture 21" descr="Background pattern&#10;&#10;Description automatically generated">
              <a:extLst>
                <a:ext uri="{FF2B5EF4-FFF2-40B4-BE49-F238E27FC236}">
                  <a16:creationId xmlns:a16="http://schemas.microsoft.com/office/drawing/2014/main" id="{9F717721-433C-0AE5-97A0-85A88E0C1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0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3261" t="7119" r="2" b="25531"/>
            <a:stretch/>
          </p:blipFill>
          <p:spPr>
            <a:xfrm>
              <a:off x="9456166" y="3688090"/>
              <a:ext cx="3354040" cy="3155612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6E42CD5-EA6C-0BB6-31B4-6CFE5C53913A}"/>
              </a:ext>
            </a:extLst>
          </p:cNvPr>
          <p:cNvSpPr/>
          <p:nvPr/>
        </p:nvSpPr>
        <p:spPr>
          <a:xfrm>
            <a:off x="0" y="18282"/>
            <a:ext cx="6107561" cy="60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CE4BC-E537-9B31-84BD-0B4AE801D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5380" y="2827828"/>
            <a:ext cx="3618284" cy="1345720"/>
          </a:xfrm>
          <a:noFill/>
        </p:spPr>
        <p:txBody>
          <a:bodyPr anchor="ctr">
            <a:noAutofit/>
          </a:bodyPr>
          <a:lstStyle/>
          <a:p>
            <a:r>
              <a:rPr lang="en-US" sz="3200" b="1" dirty="0">
                <a:solidFill>
                  <a:srgbClr val="080808"/>
                </a:solidFill>
              </a:rPr>
              <a:t>Bee Colonies: </a:t>
            </a:r>
            <a:br>
              <a:rPr lang="en-US" sz="3200" b="1" dirty="0">
                <a:solidFill>
                  <a:srgbClr val="080808"/>
                </a:solidFill>
              </a:rPr>
            </a:br>
            <a:r>
              <a:rPr lang="en-US" sz="3200" b="1" dirty="0">
                <a:solidFill>
                  <a:srgbClr val="080808"/>
                </a:solidFill>
              </a:rPr>
              <a:t>What’s the Recent Buzz?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810964-2CA2-3F46-587F-75DE58F5B24A}"/>
              </a:ext>
            </a:extLst>
          </p:cNvPr>
          <p:cNvSpPr/>
          <p:nvPr/>
        </p:nvSpPr>
        <p:spPr>
          <a:xfrm>
            <a:off x="-1828800" y="7715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717B93-33ED-E25D-4898-5502DA73B577}"/>
              </a:ext>
            </a:extLst>
          </p:cNvPr>
          <p:cNvSpPr/>
          <p:nvPr/>
        </p:nvSpPr>
        <p:spPr>
          <a:xfrm>
            <a:off x="0" y="5944367"/>
            <a:ext cx="6084441" cy="861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500E92-7B0A-B333-445B-F09E866EA10A}"/>
              </a:ext>
            </a:extLst>
          </p:cNvPr>
          <p:cNvSpPr txBox="1"/>
          <p:nvPr/>
        </p:nvSpPr>
        <p:spPr>
          <a:xfrm rot="19813707">
            <a:off x="2936760" y="862623"/>
            <a:ext cx="1158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zzzz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DAFE9B-84F4-5CDA-A0E5-5AC99BA3FDA6}"/>
              </a:ext>
            </a:extLst>
          </p:cNvPr>
          <p:cNvSpPr txBox="1"/>
          <p:nvPr/>
        </p:nvSpPr>
        <p:spPr>
          <a:xfrm rot="21117568">
            <a:off x="1854129" y="1091586"/>
            <a:ext cx="107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zzz</a:t>
            </a:r>
          </a:p>
        </p:txBody>
      </p:sp>
      <p:pic>
        <p:nvPicPr>
          <p:cNvPr id="23" name="Picture 22" descr="A close up of a bee&#10;&#10;Description automatically generated">
            <a:extLst>
              <a:ext uri="{FF2B5EF4-FFF2-40B4-BE49-F238E27FC236}">
                <a16:creationId xmlns:a16="http://schemas.microsoft.com/office/drawing/2014/main" id="{979238E5-E1F8-328C-30E3-829E7694D8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4"/>
          <a:stretch/>
        </p:blipFill>
        <p:spPr>
          <a:xfrm>
            <a:off x="-28151" y="1423470"/>
            <a:ext cx="4490413" cy="396881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BC36A8F-D2C1-3EA3-5C14-9536B72E6C8B}"/>
              </a:ext>
            </a:extLst>
          </p:cNvPr>
          <p:cNvSpPr/>
          <p:nvPr/>
        </p:nvSpPr>
        <p:spPr>
          <a:xfrm>
            <a:off x="0" y="5951847"/>
            <a:ext cx="6084441" cy="861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EF977F6C-5CB2-5E30-4693-061381C13DAD}"/>
              </a:ext>
            </a:extLst>
          </p:cNvPr>
          <p:cNvSpPr/>
          <p:nvPr/>
        </p:nvSpPr>
        <p:spPr>
          <a:xfrm>
            <a:off x="4157331" y="1250789"/>
            <a:ext cx="4333020" cy="432926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EFA114BA-A16A-85A6-A91C-80858E6A279D}"/>
              </a:ext>
            </a:extLst>
          </p:cNvPr>
          <p:cNvSpPr/>
          <p:nvPr/>
        </p:nvSpPr>
        <p:spPr>
          <a:xfrm>
            <a:off x="3550895" y="604967"/>
            <a:ext cx="5526799" cy="5648066"/>
          </a:xfrm>
          <a:prstGeom prst="diamond">
            <a:avLst/>
          </a:prstGeom>
          <a:noFill/>
          <a:ln w="28575">
            <a:solidFill>
              <a:srgbClr val="767171">
                <a:alpha val="4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2825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2A3134D-9821-E200-6F17-DB9857723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8810" y="460114"/>
            <a:ext cx="9621390" cy="5937772"/>
          </a:xfrm>
        </p:spPr>
      </p:pic>
    </p:spTree>
    <p:extLst>
      <p:ext uri="{BB962C8B-B14F-4D97-AF65-F5344CB8AC3E}">
        <p14:creationId xmlns:p14="http://schemas.microsoft.com/office/powerpoint/2010/main" val="142997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559740C-49AB-F211-F056-5E177AABB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2310" y="460114"/>
            <a:ext cx="9621390" cy="5937772"/>
          </a:xfrm>
        </p:spPr>
      </p:pic>
    </p:spTree>
    <p:extLst>
      <p:ext uri="{BB962C8B-B14F-4D97-AF65-F5344CB8AC3E}">
        <p14:creationId xmlns:p14="http://schemas.microsoft.com/office/powerpoint/2010/main" val="284163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8C1EC85-A1D9-CB75-5315-873310A01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1510" y="456195"/>
            <a:ext cx="9634090" cy="5945610"/>
          </a:xfrm>
        </p:spPr>
      </p:pic>
    </p:spTree>
    <p:extLst>
      <p:ext uri="{BB962C8B-B14F-4D97-AF65-F5344CB8AC3E}">
        <p14:creationId xmlns:p14="http://schemas.microsoft.com/office/powerpoint/2010/main" val="1643812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BC0C6C9-40B2-433A-F7CD-65E9BA9AC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727" y="442252"/>
            <a:ext cx="9679273" cy="5973495"/>
          </a:xfrm>
        </p:spPr>
      </p:pic>
    </p:spTree>
    <p:extLst>
      <p:ext uri="{BB962C8B-B14F-4D97-AF65-F5344CB8AC3E}">
        <p14:creationId xmlns:p14="http://schemas.microsoft.com/office/powerpoint/2010/main" val="248091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1ABE09F-865F-5320-F0CD-E1EC74952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4210" y="479708"/>
            <a:ext cx="9557890" cy="5898583"/>
          </a:xfrm>
        </p:spPr>
      </p:pic>
    </p:spTree>
    <p:extLst>
      <p:ext uri="{BB962C8B-B14F-4D97-AF65-F5344CB8AC3E}">
        <p14:creationId xmlns:p14="http://schemas.microsoft.com/office/powerpoint/2010/main" val="2050606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D9574EB0-286E-2210-3EBA-B870E6B2D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66" y="1961147"/>
            <a:ext cx="6339745" cy="3785419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https://www.kaggle.com/datasets/kyleahmurphy/nass-honey-bee-20152021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4" name="Content Placeholder 3" descr="A yellow and black stuffed animal&#10;&#10;Description automatically generated with low confidence">
            <a:extLst>
              <a:ext uri="{FF2B5EF4-FFF2-40B4-BE49-F238E27FC236}">
                <a16:creationId xmlns:a16="http://schemas.microsoft.com/office/drawing/2014/main" id="{0504F0B2-A174-9BC4-5DB6-1FE1A82A1D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74" b="89918" l="9877" r="89877">
                        <a14:foregroundMark x1="35062" y1="10627" x2="45432" y2="8174"/>
                        <a14:foregroundMark x1="45432" y1="8174" x2="49630" y2="9537"/>
                      </a14:backgroundRemoval>
                    </a14:imgEffect>
                  </a14:imgLayer>
                </a14:imgProps>
              </a:ext>
            </a:extLst>
          </a:blip>
          <a:srcRect r="202" b="2"/>
          <a:stretch/>
        </p:blipFill>
        <p:spPr>
          <a:xfrm>
            <a:off x="8626267" y="1885507"/>
            <a:ext cx="2599620" cy="2360426"/>
          </a:xfrm>
          <a:prstGeom prst="rect">
            <a:avLst/>
          </a:prstGeom>
          <a:effectLst/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582D8B-9818-9924-DE18-BA4D99ADD8C8}"/>
              </a:ext>
            </a:extLst>
          </p:cNvPr>
          <p:cNvGrpSpPr/>
          <p:nvPr/>
        </p:nvGrpSpPr>
        <p:grpSpPr>
          <a:xfrm rot="1633719">
            <a:off x="10236214" y="4949613"/>
            <a:ext cx="1219357" cy="1343124"/>
            <a:chOff x="330200" y="495300"/>
            <a:chExt cx="1117600" cy="1343124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7EF0601A-C6F9-BC40-B002-6814BD4D5637}"/>
                </a:ext>
              </a:extLst>
            </p:cNvPr>
            <p:cNvSpPr/>
            <p:nvPr/>
          </p:nvSpPr>
          <p:spPr>
            <a:xfrm>
              <a:off x="330200" y="495300"/>
              <a:ext cx="762000" cy="698500"/>
            </a:xfrm>
            <a:prstGeom prst="hexagon">
              <a:avLst/>
            </a:prstGeom>
            <a:solidFill>
              <a:schemeClr val="accent4">
                <a:lumMod val="40000"/>
                <a:lumOff val="60000"/>
                <a:alpha val="54902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BC586992-8328-FAF1-F118-C7E4EAA621BA}"/>
                </a:ext>
              </a:extLst>
            </p:cNvPr>
            <p:cNvSpPr/>
            <p:nvPr/>
          </p:nvSpPr>
          <p:spPr>
            <a:xfrm>
              <a:off x="977900" y="1022303"/>
              <a:ext cx="469900" cy="450898"/>
            </a:xfrm>
            <a:prstGeom prst="hexag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7A63DC71-C647-E8CD-05DA-E2967C3F6763}"/>
                </a:ext>
              </a:extLst>
            </p:cNvPr>
            <p:cNvSpPr/>
            <p:nvPr/>
          </p:nvSpPr>
          <p:spPr>
            <a:xfrm>
              <a:off x="431800" y="1280022"/>
              <a:ext cx="609600" cy="558402"/>
            </a:xfrm>
            <a:prstGeom prst="hexagon">
              <a:avLst/>
            </a:prstGeom>
            <a:solidFill>
              <a:srgbClr val="FFC000">
                <a:alpha val="54902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Callout 4">
            <a:extLst>
              <a:ext uri="{FF2B5EF4-FFF2-40B4-BE49-F238E27FC236}">
                <a16:creationId xmlns:a16="http://schemas.microsoft.com/office/drawing/2014/main" id="{D8FD3FE5-C839-3222-C02C-1057CBB6FD55}"/>
              </a:ext>
            </a:extLst>
          </p:cNvPr>
          <p:cNvSpPr/>
          <p:nvPr/>
        </p:nvSpPr>
        <p:spPr>
          <a:xfrm rot="17914383">
            <a:off x="7583613" y="1044121"/>
            <a:ext cx="1450982" cy="1477926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23EDC-865F-E803-5060-FF7909F943F7}"/>
              </a:ext>
            </a:extLst>
          </p:cNvPr>
          <p:cNvSpPr txBox="1"/>
          <p:nvPr/>
        </p:nvSpPr>
        <p:spPr>
          <a:xfrm>
            <a:off x="7931888" y="1182919"/>
            <a:ext cx="102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worry, bee happy 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4B3C58F-C2D1-5903-E5CA-55E2C094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87" y="4559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61660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B10D-58A0-1949-7F4F-68686C4CD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History of Honey Bee Losses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22B39-EF3D-939F-EC52-093EA1C6E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72" y="161637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 timeline of the landslide in colony losses</a:t>
            </a:r>
          </a:p>
          <a:p>
            <a:r>
              <a:rPr lang="en-US" sz="2000" dirty="0"/>
              <a:t>Over 50% reduction in number of colonies from 1940’s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6AE766F-25F4-B0E4-CA7A-B7D0D4843E99}"/>
              </a:ext>
            </a:extLst>
          </p:cNvPr>
          <p:cNvGrpSpPr/>
          <p:nvPr/>
        </p:nvGrpSpPr>
        <p:grpSpPr>
          <a:xfrm>
            <a:off x="517618" y="2813940"/>
            <a:ext cx="1998922" cy="1807535"/>
            <a:chOff x="1184805" y="2810119"/>
            <a:chExt cx="1998922" cy="1807535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4D58099-8D9A-88D3-10DB-421B63F32375}"/>
                </a:ext>
              </a:extLst>
            </p:cNvPr>
            <p:cNvSpPr/>
            <p:nvPr/>
          </p:nvSpPr>
          <p:spPr>
            <a:xfrm>
              <a:off x="1184805" y="2810119"/>
              <a:ext cx="1998922" cy="1807535"/>
            </a:xfrm>
            <a:prstGeom prst="hexagon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8FFD42-18AB-D263-0133-9746E25B7EFD}"/>
                </a:ext>
              </a:extLst>
            </p:cNvPr>
            <p:cNvSpPr txBox="1"/>
            <p:nvPr/>
          </p:nvSpPr>
          <p:spPr>
            <a:xfrm>
              <a:off x="1395748" y="3134085"/>
              <a:ext cx="1690572" cy="707886"/>
            </a:xfrm>
            <a:prstGeom prst="rect">
              <a:avLst/>
            </a:prstGeom>
            <a:noFill/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prstMaterial="softEdge"/>
            </a:bodyPr>
            <a:lstStyle/>
            <a:p>
              <a:r>
                <a:rPr lang="en-US" sz="28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 </a:t>
              </a:r>
              <a:r>
                <a:rPr lang="en-US" sz="40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1940’s</a:t>
              </a:r>
              <a:endPara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5EB68B-4475-AB23-EC26-7FDDC71E99FD}"/>
                </a:ext>
              </a:extLst>
            </p:cNvPr>
            <p:cNvSpPr txBox="1"/>
            <p:nvPr/>
          </p:nvSpPr>
          <p:spPr>
            <a:xfrm>
              <a:off x="1499646" y="3664754"/>
              <a:ext cx="15842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6 million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3F54D4-F8F1-B694-BE2D-DB4CC673F885}"/>
              </a:ext>
            </a:extLst>
          </p:cNvPr>
          <p:cNvGrpSpPr/>
          <p:nvPr/>
        </p:nvGrpSpPr>
        <p:grpSpPr>
          <a:xfrm>
            <a:off x="9297155" y="3828616"/>
            <a:ext cx="2242152" cy="1807535"/>
            <a:chOff x="8312453" y="2828540"/>
            <a:chExt cx="2242152" cy="1807535"/>
          </a:xfrm>
        </p:grpSpPr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20794265-CA34-D66C-39D0-46937F0C2986}"/>
                </a:ext>
              </a:extLst>
            </p:cNvPr>
            <p:cNvSpPr/>
            <p:nvPr/>
          </p:nvSpPr>
          <p:spPr>
            <a:xfrm>
              <a:off x="8312453" y="2828540"/>
              <a:ext cx="1998922" cy="1807535"/>
            </a:xfrm>
            <a:prstGeom prst="hexag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>
              <a:solidFill>
                <a:srgbClr val="FFC000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61A10F-523A-6421-C39E-413134537836}"/>
                </a:ext>
              </a:extLst>
            </p:cNvPr>
            <p:cNvSpPr txBox="1"/>
            <p:nvPr/>
          </p:nvSpPr>
          <p:spPr>
            <a:xfrm>
              <a:off x="8796691" y="2960270"/>
              <a:ext cx="1757914" cy="646331"/>
            </a:xfrm>
            <a:prstGeom prst="rect">
              <a:avLst/>
            </a:prstGeom>
            <a:noFill/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prstMaterial="softEdge"/>
            </a:bodyPr>
            <a:lstStyle/>
            <a:p>
              <a:r>
                <a:rPr lang="en-US" sz="3600" b="1" dirty="0">
                  <a:ln w="12700" cmpd="sng">
                    <a:solidFill>
                      <a:srgbClr val="C56805"/>
                    </a:solidFill>
                    <a:prstDash val="solid"/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2021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39A1D5-5714-ACF6-42DE-2DA64E9B887D}"/>
                </a:ext>
              </a:extLst>
            </p:cNvPr>
            <p:cNvSpPr txBox="1"/>
            <p:nvPr/>
          </p:nvSpPr>
          <p:spPr>
            <a:xfrm>
              <a:off x="8555683" y="3516076"/>
              <a:ext cx="15053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 2.8 million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7201E2-FB6A-C144-87AF-C174DC19A4B3}"/>
              </a:ext>
            </a:extLst>
          </p:cNvPr>
          <p:cNvGrpSpPr/>
          <p:nvPr/>
        </p:nvGrpSpPr>
        <p:grpSpPr>
          <a:xfrm>
            <a:off x="4014741" y="2710044"/>
            <a:ext cx="1998922" cy="1807535"/>
            <a:chOff x="2991521" y="3858234"/>
            <a:chExt cx="1998922" cy="1807535"/>
          </a:xfrm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55BD19A5-F925-5D6E-779B-09C52EC05944}"/>
                </a:ext>
              </a:extLst>
            </p:cNvPr>
            <p:cNvSpPr/>
            <p:nvPr/>
          </p:nvSpPr>
          <p:spPr>
            <a:xfrm>
              <a:off x="2991521" y="3858234"/>
              <a:ext cx="1998922" cy="1807535"/>
            </a:xfrm>
            <a:prstGeom prst="hexagon">
              <a:avLst/>
            </a:prstGeom>
            <a:noFill/>
            <a:ln w="76200">
              <a:solidFill>
                <a:srgbClr val="C56805"/>
              </a:solidFill>
            </a:ln>
            <a:effectLst>
              <a:glow rad="101600">
                <a:srgbClr val="FFC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8CE689-15DF-E8D4-DCE8-B9012E07F765}"/>
                </a:ext>
              </a:extLst>
            </p:cNvPr>
            <p:cNvSpPr txBox="1"/>
            <p:nvPr/>
          </p:nvSpPr>
          <p:spPr>
            <a:xfrm>
              <a:off x="3314047" y="4074648"/>
              <a:ext cx="166671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Introduction of DDT &amp; other harmful pesticides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685A3D-C9C9-ECA6-CC19-1F917B3D12B4}"/>
              </a:ext>
            </a:extLst>
          </p:cNvPr>
          <p:cNvGrpSpPr/>
          <p:nvPr/>
        </p:nvGrpSpPr>
        <p:grpSpPr>
          <a:xfrm>
            <a:off x="5759096" y="3832400"/>
            <a:ext cx="1998922" cy="1807535"/>
            <a:chOff x="4765165" y="2832323"/>
            <a:chExt cx="1998922" cy="1807535"/>
          </a:xfrm>
        </p:grpSpPr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EF139369-3F4E-F913-9EEF-3ACFB9F0C659}"/>
                </a:ext>
              </a:extLst>
            </p:cNvPr>
            <p:cNvSpPr/>
            <p:nvPr/>
          </p:nvSpPr>
          <p:spPr>
            <a:xfrm>
              <a:off x="4765165" y="2832323"/>
              <a:ext cx="1998922" cy="1807535"/>
            </a:xfrm>
            <a:prstGeom prst="hexagon">
              <a:avLst/>
            </a:prstGeom>
            <a:noFill/>
            <a:ln w="76200">
              <a:solidFill>
                <a:srgbClr val="C56805"/>
              </a:solidFill>
            </a:ln>
            <a:effectLst>
              <a:glow rad="101600">
                <a:srgbClr val="FFC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78A5B2-371A-70EF-A2CA-859C24A6891A}"/>
                </a:ext>
              </a:extLst>
            </p:cNvPr>
            <p:cNvSpPr txBox="1"/>
            <p:nvPr/>
          </p:nvSpPr>
          <p:spPr>
            <a:xfrm>
              <a:off x="4933745" y="3024421"/>
              <a:ext cx="1690572" cy="707886"/>
            </a:xfrm>
            <a:prstGeom prst="rect">
              <a:avLst/>
            </a:prstGeom>
            <a:noFill/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prstMaterial="softEdge"/>
            </a:bodyPr>
            <a:lstStyle/>
            <a:p>
              <a:r>
                <a:rPr lang="en-US" sz="2800" b="1" dirty="0">
                  <a:ln w="12700" cmpd="sng">
                    <a:solidFill>
                      <a:srgbClr val="C56805"/>
                    </a:solidFill>
                    <a:prstDash val="solid"/>
                  </a:ln>
                  <a:solidFill>
                    <a:srgbClr val="ECBD7D"/>
                  </a:solidFill>
                </a:rPr>
                <a:t> </a:t>
              </a:r>
              <a:r>
                <a:rPr lang="en-US" sz="4000" b="1" dirty="0">
                  <a:ln w="12700" cmpd="sng">
                    <a:solidFill>
                      <a:srgbClr val="C56805"/>
                    </a:solidFill>
                    <a:prstDash val="solid"/>
                  </a:ln>
                  <a:solidFill>
                    <a:srgbClr val="ECBD7D"/>
                  </a:solidFill>
                </a:rPr>
                <a:t>1970’s</a:t>
              </a:r>
              <a:endParaRPr lang="en-US" sz="2800" b="1" dirty="0">
                <a:ln w="12700" cmpd="sng">
                  <a:solidFill>
                    <a:srgbClr val="C56805"/>
                  </a:solidFill>
                  <a:prstDash val="solid"/>
                </a:ln>
                <a:solidFill>
                  <a:srgbClr val="ECBD7D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E30B38C-2BA2-3827-DB79-06AEF5D0F64B}"/>
                </a:ext>
              </a:extLst>
            </p:cNvPr>
            <p:cNvSpPr txBox="1"/>
            <p:nvPr/>
          </p:nvSpPr>
          <p:spPr>
            <a:xfrm>
              <a:off x="5069323" y="3662795"/>
              <a:ext cx="15842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 million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DED882-629F-2319-13D3-17A24DEB8B89}"/>
              </a:ext>
            </a:extLst>
          </p:cNvPr>
          <p:cNvGrpSpPr/>
          <p:nvPr/>
        </p:nvGrpSpPr>
        <p:grpSpPr>
          <a:xfrm>
            <a:off x="7513882" y="2773484"/>
            <a:ext cx="2016874" cy="1807535"/>
            <a:chOff x="6538809" y="3858233"/>
            <a:chExt cx="2016874" cy="1807535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06061E35-8C8C-64B5-B812-7A662BFAE004}"/>
                </a:ext>
              </a:extLst>
            </p:cNvPr>
            <p:cNvSpPr/>
            <p:nvPr/>
          </p:nvSpPr>
          <p:spPr>
            <a:xfrm>
              <a:off x="6538809" y="3858233"/>
              <a:ext cx="1998922" cy="1807535"/>
            </a:xfrm>
            <a:prstGeom prst="hexagon">
              <a:avLst/>
            </a:prstGeom>
            <a:noFill/>
            <a:ln w="76200">
              <a:solidFill>
                <a:srgbClr val="C56805"/>
              </a:solidFill>
            </a:ln>
            <a:effectLst>
              <a:glow rad="101600">
                <a:srgbClr val="FFC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EC92AF-798A-4800-A38A-DF73FB546B52}"/>
                </a:ext>
              </a:extLst>
            </p:cNvPr>
            <p:cNvSpPr txBox="1"/>
            <p:nvPr/>
          </p:nvSpPr>
          <p:spPr>
            <a:xfrm>
              <a:off x="6865111" y="3888223"/>
              <a:ext cx="1690572" cy="707886"/>
            </a:xfrm>
            <a:prstGeom prst="rect">
              <a:avLst/>
            </a:prstGeom>
            <a:noFill/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prstMaterial="softEdge"/>
            </a:bodyPr>
            <a:lstStyle/>
            <a:p>
              <a:r>
                <a:rPr lang="en-US" sz="2800" b="1" dirty="0">
                  <a:ln w="12700" cmpd="sng">
                    <a:solidFill>
                      <a:srgbClr val="C56805"/>
                    </a:solidFill>
                    <a:prstDash val="solid"/>
                  </a:ln>
                  <a:solidFill>
                    <a:schemeClr val="bg2">
                      <a:lumMod val="90000"/>
                    </a:schemeClr>
                  </a:solidFill>
                </a:rPr>
                <a:t> </a:t>
              </a:r>
              <a:r>
                <a:rPr lang="en-US" sz="4000" b="1" dirty="0">
                  <a:ln w="12700" cmpd="sng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lumMod val="90000"/>
                    </a:schemeClr>
                  </a:solidFill>
                </a:rPr>
                <a:t>1987</a:t>
              </a:r>
              <a:endParaRPr lang="en-US" sz="2800" b="1" dirty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4E489C6-920C-E1F3-D657-5D9CE3BA307C}"/>
                </a:ext>
              </a:extLst>
            </p:cNvPr>
            <p:cNvSpPr txBox="1"/>
            <p:nvPr/>
          </p:nvSpPr>
          <p:spPr>
            <a:xfrm>
              <a:off x="6734450" y="4436831"/>
              <a:ext cx="16498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Introduction of Invasive Varroa Mites + other pathogens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77C229-4C9B-F5E3-B87C-3097E8E05AE7}"/>
              </a:ext>
            </a:extLst>
          </p:cNvPr>
          <p:cNvGrpSpPr/>
          <p:nvPr/>
        </p:nvGrpSpPr>
        <p:grpSpPr>
          <a:xfrm>
            <a:off x="2270385" y="3833296"/>
            <a:ext cx="1998922" cy="1807535"/>
            <a:chOff x="2991521" y="3858234"/>
            <a:chExt cx="1998922" cy="1807535"/>
          </a:xfrm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146F81DB-BFC5-8A13-23CF-515ACF7BDABD}"/>
                </a:ext>
              </a:extLst>
            </p:cNvPr>
            <p:cNvSpPr/>
            <p:nvPr/>
          </p:nvSpPr>
          <p:spPr>
            <a:xfrm>
              <a:off x="2991521" y="3858234"/>
              <a:ext cx="1998922" cy="1807535"/>
            </a:xfrm>
            <a:prstGeom prst="hexagon">
              <a:avLst/>
            </a:prstGeom>
            <a:noFill/>
            <a:ln w="76200">
              <a:solidFill>
                <a:schemeClr val="accent4"/>
              </a:solidFill>
            </a:ln>
            <a:effectLst>
              <a:glow rad="101600">
                <a:srgbClr val="FFC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C507424-0853-0171-DDA7-6026B8BD0240}"/>
                </a:ext>
              </a:extLst>
            </p:cNvPr>
            <p:cNvSpPr txBox="1"/>
            <p:nvPr/>
          </p:nvSpPr>
          <p:spPr>
            <a:xfrm>
              <a:off x="3493624" y="4282997"/>
              <a:ext cx="145788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# of Small Farms After WW2</a:t>
              </a:r>
            </a:p>
          </p:txBody>
        </p:sp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D9775297-A3AB-0B18-9E2A-FF07269AC052}"/>
                </a:ext>
              </a:extLst>
            </p:cNvPr>
            <p:cNvSpPr/>
            <p:nvPr/>
          </p:nvSpPr>
          <p:spPr>
            <a:xfrm>
              <a:off x="3201679" y="4487808"/>
              <a:ext cx="291945" cy="548384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561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290C-6A8F-789E-489B-DD1C58C0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84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 Mystery Plague: Colony Collapse Disorder (CCD)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BA006-D532-E51E-5E58-71B38DED7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495" y="1345971"/>
            <a:ext cx="10515600" cy="5029089"/>
          </a:xfrm>
        </p:spPr>
        <p:txBody>
          <a:bodyPr>
            <a:normAutofit/>
          </a:bodyPr>
          <a:lstStyle/>
          <a:p>
            <a:r>
              <a:rPr lang="en-US" sz="2000" dirty="0"/>
              <a:t>First characterized in 2006, beekeepers reported as much as 30-90% loss of their hives </a:t>
            </a:r>
          </a:p>
          <a:p>
            <a:r>
              <a:rPr lang="en-US" sz="2000" dirty="0"/>
              <a:t>Signs of CCD: </a:t>
            </a:r>
          </a:p>
          <a:p>
            <a:pPr lvl="1"/>
            <a:r>
              <a:rPr lang="en-US" sz="1800" dirty="0"/>
              <a:t>Sudden vanishing/loss of a colony’s worker bee population </a:t>
            </a:r>
          </a:p>
          <a:p>
            <a:pPr lvl="1"/>
            <a:r>
              <a:rPr lang="en-US" sz="1800" dirty="0"/>
              <a:t>Little to no dead bees</a:t>
            </a:r>
          </a:p>
          <a:p>
            <a:pPr lvl="1"/>
            <a:r>
              <a:rPr lang="en-US" sz="1800" dirty="0"/>
              <a:t>Queen and young brood remain </a:t>
            </a:r>
          </a:p>
          <a:p>
            <a:pPr lvl="1"/>
            <a:r>
              <a:rPr lang="en-US" sz="1800" dirty="0"/>
              <a:t>Abundant honey and pollen reserves remain</a:t>
            </a:r>
          </a:p>
          <a:p>
            <a:r>
              <a:rPr lang="en-US" sz="2000" dirty="0"/>
              <a:t>Without worker bees, the hives eventually die off</a:t>
            </a:r>
          </a:p>
          <a:p>
            <a:r>
              <a:rPr lang="en-US" sz="2000" dirty="0"/>
              <a:t> Despite intense research, </a:t>
            </a:r>
            <a:r>
              <a:rPr lang="en-US" sz="2000" u="sng" dirty="0"/>
              <a:t>no definitive underlying cause has been identified for CCD </a:t>
            </a:r>
          </a:p>
          <a:p>
            <a:r>
              <a:rPr lang="en-US" sz="2000" dirty="0"/>
              <a:t>Suspected causes: </a:t>
            </a:r>
          </a:p>
          <a:p>
            <a:pPr lvl="1"/>
            <a:r>
              <a:rPr lang="en-US" sz="2000" dirty="0"/>
              <a:t>Parasites</a:t>
            </a:r>
          </a:p>
          <a:p>
            <a:pPr lvl="1"/>
            <a:r>
              <a:rPr lang="en-US" sz="2000" dirty="0"/>
              <a:t>Diseases</a:t>
            </a:r>
          </a:p>
          <a:p>
            <a:pPr lvl="1"/>
            <a:r>
              <a:rPr lang="en-US" sz="2000" dirty="0"/>
              <a:t>Pesticides</a:t>
            </a:r>
          </a:p>
          <a:p>
            <a:pPr lvl="1"/>
            <a:r>
              <a:rPr lang="en-US" sz="2000" dirty="0"/>
              <a:t>Loss of habitat </a:t>
            </a:r>
          </a:p>
          <a:p>
            <a:pPr lvl="1"/>
            <a:r>
              <a:rPr lang="en-US" sz="2000" dirty="0"/>
              <a:t>Poor nutrition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851BA3-CAF1-1D87-3EC3-82E00A608A3C}"/>
              </a:ext>
            </a:extLst>
          </p:cNvPr>
          <p:cNvGrpSpPr/>
          <p:nvPr/>
        </p:nvGrpSpPr>
        <p:grpSpPr>
          <a:xfrm rot="1633719">
            <a:off x="10402245" y="4945215"/>
            <a:ext cx="1219357" cy="1343124"/>
            <a:chOff x="330200" y="495300"/>
            <a:chExt cx="1117600" cy="1343124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54F8D638-8004-2D97-3912-BF61B44A575B}"/>
                </a:ext>
              </a:extLst>
            </p:cNvPr>
            <p:cNvSpPr/>
            <p:nvPr/>
          </p:nvSpPr>
          <p:spPr>
            <a:xfrm>
              <a:off x="330200" y="495300"/>
              <a:ext cx="762000" cy="698500"/>
            </a:xfrm>
            <a:prstGeom prst="hexagon">
              <a:avLst/>
            </a:prstGeom>
            <a:solidFill>
              <a:schemeClr val="accent4">
                <a:lumMod val="40000"/>
                <a:lumOff val="60000"/>
                <a:alpha val="54902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AB5FE480-8396-C710-6A30-C5E8D5EA0942}"/>
                </a:ext>
              </a:extLst>
            </p:cNvPr>
            <p:cNvSpPr/>
            <p:nvPr/>
          </p:nvSpPr>
          <p:spPr>
            <a:xfrm>
              <a:off x="977900" y="1022303"/>
              <a:ext cx="469900" cy="450898"/>
            </a:xfrm>
            <a:prstGeom prst="hexag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C5F87825-D781-3911-A72D-8AE66E816640}"/>
                </a:ext>
              </a:extLst>
            </p:cNvPr>
            <p:cNvSpPr/>
            <p:nvPr/>
          </p:nvSpPr>
          <p:spPr>
            <a:xfrm>
              <a:off x="431800" y="1280022"/>
              <a:ext cx="609600" cy="558402"/>
            </a:xfrm>
            <a:prstGeom prst="hexagon">
              <a:avLst/>
            </a:prstGeom>
            <a:solidFill>
              <a:srgbClr val="FFC000">
                <a:alpha val="54902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12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F582-BB9D-6ACA-A576-9D119F4F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Save The Bees!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5E2108E-A68F-F581-2D85-219AE190D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5535" y="1463786"/>
            <a:ext cx="4960525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C4CA60-D927-A010-9473-A15E2D60E5FB}"/>
              </a:ext>
            </a:extLst>
          </p:cNvPr>
          <p:cNvSpPr txBox="1"/>
          <p:nvPr/>
        </p:nvSpPr>
        <p:spPr>
          <a:xfrm>
            <a:off x="6542568" y="6592772"/>
            <a:ext cx="5567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Image Source: https://</a:t>
            </a:r>
            <a:r>
              <a:rPr lang="en-US" sz="1100" dirty="0" err="1">
                <a:solidFill>
                  <a:schemeClr val="bg2">
                    <a:lumMod val="75000"/>
                  </a:schemeClr>
                </a:solidFill>
              </a:rPr>
              <a:t>shorebags.com</a:t>
            </a:r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/blogs/news/were-honoring-the-disappearing-honey-bee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22C6DC-B0B7-CF1D-6736-FF59A827C254}"/>
              </a:ext>
            </a:extLst>
          </p:cNvPr>
          <p:cNvSpPr txBox="1">
            <a:spLocks/>
          </p:cNvSpPr>
          <p:nvPr/>
        </p:nvSpPr>
        <p:spPr>
          <a:xfrm>
            <a:off x="667170" y="1463786"/>
            <a:ext cx="10515600" cy="5029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bee die off has been called the Bee-</a:t>
            </a:r>
            <a:r>
              <a:rPr lang="en-US" sz="2000" dirty="0" err="1"/>
              <a:t>pocalypse</a:t>
            </a:r>
            <a:r>
              <a:rPr lang="en-US" sz="2000" dirty="0"/>
              <a:t> or </a:t>
            </a:r>
            <a:r>
              <a:rPr lang="en-US" sz="2000" dirty="0" err="1"/>
              <a:t>Beemageddon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596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Chart, shape&#10;&#10;Description automatically generated">
            <a:extLst>
              <a:ext uri="{FF2B5EF4-FFF2-40B4-BE49-F238E27FC236}">
                <a16:creationId xmlns:a16="http://schemas.microsoft.com/office/drawing/2014/main" id="{50851DE7-215E-AECE-4553-1F6E2C5E0A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47"/>
          <a:stretch/>
        </p:blipFill>
        <p:spPr>
          <a:xfrm>
            <a:off x="5789040" y="2244530"/>
            <a:ext cx="6002467" cy="3930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D7BA73-BD2E-1785-F6C8-84423A38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5" y="5331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How Have the Bees Been Doing? 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2AA2C6E-C90D-F30A-B3AD-449E19920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763" y="1959882"/>
            <a:ext cx="5763891" cy="400243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43988E-DC80-7BED-BDCD-E73C99A85D18}"/>
              </a:ext>
            </a:extLst>
          </p:cNvPr>
          <p:cNvSpPr/>
          <p:nvPr/>
        </p:nvSpPr>
        <p:spPr>
          <a:xfrm>
            <a:off x="2233227" y="2040209"/>
            <a:ext cx="2188029" cy="772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7A0AB7-F2F5-E16A-29A6-07DFBB969011}"/>
              </a:ext>
            </a:extLst>
          </p:cNvPr>
          <p:cNvGrpSpPr/>
          <p:nvPr/>
        </p:nvGrpSpPr>
        <p:grpSpPr>
          <a:xfrm>
            <a:off x="3711568" y="2140366"/>
            <a:ext cx="2878550" cy="723625"/>
            <a:chOff x="3305413" y="1677875"/>
            <a:chExt cx="2802042" cy="7236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0677B7-12B3-4812-D8BC-3ACE801D7250}"/>
                </a:ext>
              </a:extLst>
            </p:cNvPr>
            <p:cNvSpPr txBox="1"/>
            <p:nvPr/>
          </p:nvSpPr>
          <p:spPr>
            <a:xfrm>
              <a:off x="3334796" y="1785947"/>
              <a:ext cx="277265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2006</a:t>
              </a:r>
            </a:p>
            <a:p>
              <a:endParaRPr lang="en-US" sz="1600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3626CB16-15B7-DF7D-1092-B2C5F07E2CAA}"/>
                </a:ext>
              </a:extLst>
            </p:cNvPr>
            <p:cNvSpPr/>
            <p:nvPr/>
          </p:nvSpPr>
          <p:spPr>
            <a:xfrm>
              <a:off x="3305413" y="1677875"/>
              <a:ext cx="685800" cy="598715"/>
            </a:xfrm>
            <a:prstGeom prst="hexagon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F4732EA-B907-98BD-7DEA-535C9659D722}"/>
              </a:ext>
            </a:extLst>
          </p:cNvPr>
          <p:cNvSpPr txBox="1"/>
          <p:nvPr/>
        </p:nvSpPr>
        <p:spPr>
          <a:xfrm>
            <a:off x="2253557" y="1851596"/>
            <a:ext cx="14533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Colony Collapse Disorder (CCD) first characterized </a:t>
            </a:r>
          </a:p>
          <a:p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0B020C-6BDF-F9C4-21AE-7316D6288FAE}"/>
              </a:ext>
            </a:extLst>
          </p:cNvPr>
          <p:cNvSpPr txBox="1"/>
          <p:nvPr/>
        </p:nvSpPr>
        <p:spPr>
          <a:xfrm>
            <a:off x="7953860" y="3341911"/>
            <a:ext cx="247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Stable populations in recent years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2DEC3A-2451-B245-A82B-C13FE2861CCF}"/>
              </a:ext>
            </a:extLst>
          </p:cNvPr>
          <p:cNvSpPr txBox="1"/>
          <p:nvPr/>
        </p:nvSpPr>
        <p:spPr>
          <a:xfrm>
            <a:off x="696685" y="5791305"/>
            <a:ext cx="2329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 USDA Honey Production Surveys </a:t>
            </a:r>
          </a:p>
        </p:txBody>
      </p:sp>
    </p:spTree>
    <p:extLst>
      <p:ext uri="{BB962C8B-B14F-4D97-AF65-F5344CB8AC3E}">
        <p14:creationId xmlns:p14="http://schemas.microsoft.com/office/powerpoint/2010/main" val="29813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9D62-2298-0BCB-730F-8B8D3A8F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38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Is There a Pattern in Colony Loss Across the US?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C54667D-2631-1E60-D548-70925F778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911" y="835955"/>
            <a:ext cx="8474659" cy="6022045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8FC6232-8BA8-7B52-6809-A02DB8BEFE60}"/>
              </a:ext>
            </a:extLst>
          </p:cNvPr>
          <p:cNvGrpSpPr/>
          <p:nvPr/>
        </p:nvGrpSpPr>
        <p:grpSpPr>
          <a:xfrm rot="1633719">
            <a:off x="343846" y="1040492"/>
            <a:ext cx="1219357" cy="1343124"/>
            <a:chOff x="330200" y="495300"/>
            <a:chExt cx="1117600" cy="1343124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CFD6101E-A18B-9590-428E-C44E75461D43}"/>
                </a:ext>
              </a:extLst>
            </p:cNvPr>
            <p:cNvSpPr/>
            <p:nvPr/>
          </p:nvSpPr>
          <p:spPr>
            <a:xfrm>
              <a:off x="330200" y="495300"/>
              <a:ext cx="762000" cy="698500"/>
            </a:xfrm>
            <a:prstGeom prst="hexagon">
              <a:avLst/>
            </a:prstGeom>
            <a:solidFill>
              <a:schemeClr val="accent4">
                <a:lumMod val="40000"/>
                <a:lumOff val="60000"/>
                <a:alpha val="54902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BE53E96F-7EC8-4C33-F7A8-887FC9180ED3}"/>
                </a:ext>
              </a:extLst>
            </p:cNvPr>
            <p:cNvSpPr/>
            <p:nvPr/>
          </p:nvSpPr>
          <p:spPr>
            <a:xfrm>
              <a:off x="977900" y="1022303"/>
              <a:ext cx="469900" cy="450898"/>
            </a:xfrm>
            <a:prstGeom prst="hexag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AF8BCB3C-8578-242F-CF6A-105D888B521A}"/>
                </a:ext>
              </a:extLst>
            </p:cNvPr>
            <p:cNvSpPr/>
            <p:nvPr/>
          </p:nvSpPr>
          <p:spPr>
            <a:xfrm>
              <a:off x="431800" y="1280022"/>
              <a:ext cx="609600" cy="558402"/>
            </a:xfrm>
            <a:prstGeom prst="hexagon">
              <a:avLst/>
            </a:prstGeom>
            <a:solidFill>
              <a:srgbClr val="FFC000">
                <a:alpha val="54902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804C606-0ECE-7380-AD3F-BCDC05F142B5}"/>
              </a:ext>
            </a:extLst>
          </p:cNvPr>
          <p:cNvGrpSpPr/>
          <p:nvPr/>
        </p:nvGrpSpPr>
        <p:grpSpPr>
          <a:xfrm rot="9380171">
            <a:off x="10629901" y="4976777"/>
            <a:ext cx="1117600" cy="1343124"/>
            <a:chOff x="330200" y="495300"/>
            <a:chExt cx="1117600" cy="1343124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CCCD21C8-C6CC-AA0B-C62E-C4234AEFD31A}"/>
                </a:ext>
              </a:extLst>
            </p:cNvPr>
            <p:cNvSpPr/>
            <p:nvPr/>
          </p:nvSpPr>
          <p:spPr>
            <a:xfrm>
              <a:off x="330200" y="495300"/>
              <a:ext cx="762000" cy="698500"/>
            </a:xfrm>
            <a:prstGeom prst="hexagon">
              <a:avLst/>
            </a:prstGeom>
            <a:solidFill>
              <a:schemeClr val="accent4">
                <a:lumMod val="40000"/>
                <a:lumOff val="60000"/>
                <a:alpha val="54902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74BF780A-7302-4A53-2565-56523DA75EA2}"/>
                </a:ext>
              </a:extLst>
            </p:cNvPr>
            <p:cNvSpPr/>
            <p:nvPr/>
          </p:nvSpPr>
          <p:spPr>
            <a:xfrm>
              <a:off x="977900" y="1022303"/>
              <a:ext cx="469900" cy="450898"/>
            </a:xfrm>
            <a:prstGeom prst="hexag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3C278068-DEB1-C324-02AB-6C032DD4C7DB}"/>
                </a:ext>
              </a:extLst>
            </p:cNvPr>
            <p:cNvSpPr/>
            <p:nvPr/>
          </p:nvSpPr>
          <p:spPr>
            <a:xfrm>
              <a:off x="431800" y="1280022"/>
              <a:ext cx="609600" cy="558402"/>
            </a:xfrm>
            <a:prstGeom prst="hexagon">
              <a:avLst/>
            </a:prstGeom>
            <a:solidFill>
              <a:srgbClr val="FFC000">
                <a:alpha val="54902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F5E7D7C-6F19-8E0D-C513-036E6186189C}"/>
              </a:ext>
            </a:extLst>
          </p:cNvPr>
          <p:cNvSpPr/>
          <p:nvPr/>
        </p:nvSpPr>
        <p:spPr>
          <a:xfrm>
            <a:off x="4203700" y="3429000"/>
            <a:ext cx="927100" cy="927100"/>
          </a:xfrm>
          <a:prstGeom prst="rect">
            <a:avLst/>
          </a:prstGeom>
          <a:solidFill>
            <a:srgbClr val="FFC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884FB-FD76-9D44-54C8-9878CFB3EB29}"/>
              </a:ext>
            </a:extLst>
          </p:cNvPr>
          <p:cNvSpPr/>
          <p:nvPr/>
        </p:nvSpPr>
        <p:spPr>
          <a:xfrm>
            <a:off x="5335674" y="3429000"/>
            <a:ext cx="927100" cy="927100"/>
          </a:xfrm>
          <a:prstGeom prst="rect">
            <a:avLst/>
          </a:prstGeom>
          <a:solidFill>
            <a:srgbClr val="FFC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CFFF2B-1BF3-6FF6-F16D-5C6ACDBC1138}"/>
              </a:ext>
            </a:extLst>
          </p:cNvPr>
          <p:cNvSpPr/>
          <p:nvPr/>
        </p:nvSpPr>
        <p:spPr>
          <a:xfrm>
            <a:off x="3025600" y="3429000"/>
            <a:ext cx="927100" cy="927100"/>
          </a:xfrm>
          <a:prstGeom prst="rect">
            <a:avLst/>
          </a:prstGeom>
          <a:solidFill>
            <a:srgbClr val="FFC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537448-E07A-919B-E205-EFBD1CD135B5}"/>
              </a:ext>
            </a:extLst>
          </p:cNvPr>
          <p:cNvSpPr/>
          <p:nvPr/>
        </p:nvSpPr>
        <p:spPr>
          <a:xfrm>
            <a:off x="6990533" y="3097740"/>
            <a:ext cx="927100" cy="1258360"/>
          </a:xfrm>
          <a:prstGeom prst="rect">
            <a:avLst/>
          </a:prstGeom>
          <a:solidFill>
            <a:srgbClr val="FFC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6BE6EE-8664-4FCC-B3A0-3530B33F2C1D}"/>
              </a:ext>
            </a:extLst>
          </p:cNvPr>
          <p:cNvSpPr/>
          <p:nvPr/>
        </p:nvSpPr>
        <p:spPr>
          <a:xfrm>
            <a:off x="8641533" y="1333818"/>
            <a:ext cx="927100" cy="3022281"/>
          </a:xfrm>
          <a:prstGeom prst="rect">
            <a:avLst/>
          </a:prstGeom>
          <a:solidFill>
            <a:srgbClr val="FFC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5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51BD-C3AF-D430-FE5B-3152BB5D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05" y="626937"/>
            <a:ext cx="10515600" cy="1325563"/>
          </a:xfrm>
        </p:spPr>
        <p:txBody>
          <a:bodyPr/>
          <a:lstStyle/>
          <a:p>
            <a:r>
              <a:rPr lang="en-US" dirty="0"/>
              <a:t>Colony loss across the US appears to have a cyclical 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A7D00-6F35-69CB-A560-AD2E6B613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4725"/>
            <a:ext cx="10515600" cy="3648075"/>
          </a:xfrm>
        </p:spPr>
        <p:txBody>
          <a:bodyPr/>
          <a:lstStyle/>
          <a:p>
            <a:r>
              <a:rPr lang="en-US" dirty="0"/>
              <a:t>Colony losses appear to occur more in the colder months (Q4 &amp; Q1)</a:t>
            </a:r>
          </a:p>
          <a:p>
            <a:r>
              <a:rPr lang="en-US" dirty="0"/>
              <a:t>Colony loss is consistently lowest in the spring months (Q2) when nectar and pollen are most readily available </a:t>
            </a:r>
          </a:p>
          <a:p>
            <a:r>
              <a:rPr lang="en-US" dirty="0"/>
              <a:t>This makes good sense… 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5FFA04-B80C-CC61-97BA-97BF9B28D2F0}"/>
              </a:ext>
            </a:extLst>
          </p:cNvPr>
          <p:cNvGrpSpPr/>
          <p:nvPr/>
        </p:nvGrpSpPr>
        <p:grpSpPr>
          <a:xfrm rot="1633719">
            <a:off x="939147" y="5482188"/>
            <a:ext cx="607725" cy="633127"/>
            <a:chOff x="330200" y="495300"/>
            <a:chExt cx="1117600" cy="1343124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15BF1E5B-D696-F74B-9962-F71EA8A82CCE}"/>
                </a:ext>
              </a:extLst>
            </p:cNvPr>
            <p:cNvSpPr/>
            <p:nvPr/>
          </p:nvSpPr>
          <p:spPr>
            <a:xfrm>
              <a:off x="330200" y="495300"/>
              <a:ext cx="762000" cy="698500"/>
            </a:xfrm>
            <a:prstGeom prst="hexagon">
              <a:avLst/>
            </a:prstGeom>
            <a:solidFill>
              <a:schemeClr val="accent4">
                <a:lumMod val="40000"/>
                <a:lumOff val="60000"/>
                <a:alpha val="54902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638955AF-7D63-58B4-6372-862949FFCBB9}"/>
                </a:ext>
              </a:extLst>
            </p:cNvPr>
            <p:cNvSpPr/>
            <p:nvPr/>
          </p:nvSpPr>
          <p:spPr>
            <a:xfrm>
              <a:off x="977900" y="1022303"/>
              <a:ext cx="469900" cy="450898"/>
            </a:xfrm>
            <a:prstGeom prst="hexag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5D32632D-7E26-323B-48AB-8C2A363871AB}"/>
                </a:ext>
              </a:extLst>
            </p:cNvPr>
            <p:cNvSpPr/>
            <p:nvPr/>
          </p:nvSpPr>
          <p:spPr>
            <a:xfrm>
              <a:off x="431800" y="1280022"/>
              <a:ext cx="609600" cy="558402"/>
            </a:xfrm>
            <a:prstGeom prst="hexagon">
              <a:avLst/>
            </a:prstGeom>
            <a:solidFill>
              <a:srgbClr val="FFC000">
                <a:alpha val="54902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F2B43B-8982-34DD-A470-47EE16E344B6}"/>
              </a:ext>
            </a:extLst>
          </p:cNvPr>
          <p:cNvGrpSpPr/>
          <p:nvPr/>
        </p:nvGrpSpPr>
        <p:grpSpPr>
          <a:xfrm rot="1633719">
            <a:off x="10674998" y="5059363"/>
            <a:ext cx="1157099" cy="1247442"/>
            <a:chOff x="330200" y="495300"/>
            <a:chExt cx="1117600" cy="1343124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2DE18285-8D12-7A6D-BCBC-B954E716467D}"/>
                </a:ext>
              </a:extLst>
            </p:cNvPr>
            <p:cNvSpPr/>
            <p:nvPr/>
          </p:nvSpPr>
          <p:spPr>
            <a:xfrm>
              <a:off x="330200" y="495300"/>
              <a:ext cx="762000" cy="698500"/>
            </a:xfrm>
            <a:prstGeom prst="hexagon">
              <a:avLst/>
            </a:prstGeom>
            <a:solidFill>
              <a:schemeClr val="accent4">
                <a:lumMod val="40000"/>
                <a:lumOff val="60000"/>
                <a:alpha val="54902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93F60FCA-A8A4-C000-7E77-78BC24E22C88}"/>
                </a:ext>
              </a:extLst>
            </p:cNvPr>
            <p:cNvSpPr/>
            <p:nvPr/>
          </p:nvSpPr>
          <p:spPr>
            <a:xfrm>
              <a:off x="977900" y="1022303"/>
              <a:ext cx="469900" cy="450898"/>
            </a:xfrm>
            <a:prstGeom prst="hexag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90721198-2B67-1951-1DC0-77A089405983}"/>
                </a:ext>
              </a:extLst>
            </p:cNvPr>
            <p:cNvSpPr/>
            <p:nvPr/>
          </p:nvSpPr>
          <p:spPr>
            <a:xfrm>
              <a:off x="431800" y="1280022"/>
              <a:ext cx="609600" cy="558402"/>
            </a:xfrm>
            <a:prstGeom prst="hexagon">
              <a:avLst/>
            </a:prstGeom>
            <a:solidFill>
              <a:srgbClr val="FFC000">
                <a:alpha val="54902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740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B1B05C8-2034-72FE-1408-1B395D813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9000"/>
                    </a14:imgEffect>
                    <a14:imgEffect>
                      <a14:brightnessContrast contrast="24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882502" y="452098"/>
            <a:ext cx="9658497" cy="595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D10521C-8E3E-9754-C2CA-16799F135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427155"/>
            <a:ext cx="9728200" cy="6003689"/>
          </a:xfrm>
        </p:spPr>
      </p:pic>
    </p:spTree>
    <p:extLst>
      <p:ext uri="{BB962C8B-B14F-4D97-AF65-F5344CB8AC3E}">
        <p14:creationId xmlns:p14="http://schemas.microsoft.com/office/powerpoint/2010/main" val="101642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389</Words>
  <Application>Microsoft Macintosh PowerPoint</Application>
  <PresentationFormat>Widescreen</PresentationFormat>
  <Paragraphs>60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Bee Colonies:  What’s the Recent Buzz?</vt:lpstr>
      <vt:lpstr>History of Honey Bee Losses </vt:lpstr>
      <vt:lpstr>A Mystery Plague: Colony Collapse Disorder (CCD) </vt:lpstr>
      <vt:lpstr>Save The Bees!</vt:lpstr>
      <vt:lpstr>How Have the Bees Been Doing?  </vt:lpstr>
      <vt:lpstr>Is There a Pattern in Colony Loss Across the US? </vt:lpstr>
      <vt:lpstr>Colony loss across the US appears to have a cyclical nature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EMR Help</dc:creator>
  <cp:lastModifiedBy>EMR Help</cp:lastModifiedBy>
  <cp:revision>206</cp:revision>
  <dcterms:created xsi:type="dcterms:W3CDTF">2022-05-09T04:31:19Z</dcterms:created>
  <dcterms:modified xsi:type="dcterms:W3CDTF">2022-05-09T22:55:00Z</dcterms:modified>
</cp:coreProperties>
</file>