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45F"/>
    <a:srgbClr val="FFC000"/>
    <a:srgbClr val="FFF2CC"/>
    <a:srgbClr val="D8B328"/>
    <a:srgbClr val="ECB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8"/>
    <p:restoredTop sz="94789"/>
  </p:normalViewPr>
  <p:slideViewPr>
    <p:cSldViewPr snapToGrid="0" snapToObjects="1">
      <p:cViewPr>
        <p:scale>
          <a:sx n="120" d="100"/>
          <a:sy n="120" d="100"/>
        </p:scale>
        <p:origin x="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1BC1-2B71-9177-36F3-8549B45D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C513-5C1C-7ED1-B78A-6FFEAD143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F3E5-261F-D305-8E79-46CCCA5D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6C9C-DEEF-9FB0-E530-5D670A02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897B-C1E6-5E0D-E755-5A0FD95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8CD3-1D04-9448-C505-F8914D04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41C16-EDA5-97B3-43BA-5C6FE70C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8EE8-923D-8896-6BDE-A7E0C390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76DB-AB1A-ED03-CCCF-C3AB5F5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F363-6FE8-F295-C942-8BA36882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FAC53-D2AB-A14C-5594-3600D318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8ED4-F007-C081-904B-D6D8ED7D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F061-66B3-3326-59FC-6D0D422E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41A9-F373-0ECA-79B5-30C56B98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A12A-9FEC-273D-D3FA-3D5BF3E7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D488-976E-50F5-24BD-788F6955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73E-4BA0-A2BB-98D2-3D94CEA9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88CB-D03B-1852-9E7C-3596771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A3F2-9960-C0BD-0B7F-97F3425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F1C3-9506-C7F2-E20E-026A6862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3204-049C-2D73-A8AE-1F4BE18C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5102-778F-8E2D-E758-94489F2A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E2AD-3EAB-03D5-2E3C-7A34E24D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9CD1-AF7B-5137-1774-6288BE38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BB47-329B-7171-2303-3A669FD6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8E52-75E6-16CE-489C-EBDD91C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A32B-0139-D91B-7B5E-87575CD4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6018-18E4-168B-6C9A-5C95F958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F2E7F-46CE-EB51-679E-46801C8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AA42-7263-1375-6A8F-8846BECE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638C-FB41-16C8-A5B1-5551830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CA-375C-BA0A-3801-4AF3F740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E30B7-C7AE-DA49-D9DC-0D3E5683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2E19-0C67-08CD-6BE0-B2EB400A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2A957-B2A3-C965-D38D-9E5CFCBAC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F395B-73C1-F535-7FEE-6F446F91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2947-6D32-521C-E3B9-C470B4C4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ABC4-1888-73A0-CB07-B704A8D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86BCA-DD68-32C8-77E1-2576D98A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2850-3C97-C145-BA4C-72A9E2A8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F8548-BEDD-BC78-F7CE-B4838E9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B3E27-CEBE-FBD6-0246-F2111654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10484-BB53-D90D-D237-B9C6F987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6685E-E7DE-AC51-6822-FA5BEF30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55240-B1A7-2DDC-CD12-3310A9B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340D1-2ACA-9E44-1366-A0E28D1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1E7-A750-C7B8-7A9F-FCA95871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7736-3489-62A4-0C79-6C989922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6B1D-7CDB-750C-FA2F-10409698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35CC-142D-9C9B-CF74-40A3FCDA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12F7D-9754-84C3-FA6F-42659905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2BB8-0C58-63FD-7D5E-ABC5A438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9FFA-0728-EF95-1BB5-AEBC5E0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899B1-5FED-F609-300F-70CBC0F28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A25F1-0076-961B-50BB-B0D577F20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823C-979B-8599-1EA7-9779122E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DC424-5D3E-CDD9-EE6D-87D2DA06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B00D-F0BC-1C7B-EC81-50F2A4BD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D3044-CAFB-3A12-9424-63998095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7963-F65B-0BA6-3345-9F1E0E7D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6D8C-0215-DF6B-E72C-5FE4E15C4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6C1F-3F4B-A8B5-E375-55B2EB42C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45DB-5A09-3FD5-BFCE-7670D2258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close up of a bee&#10;&#10;Description automatically generated">
            <a:extLst>
              <a:ext uri="{FF2B5EF4-FFF2-40B4-BE49-F238E27FC236}">
                <a16:creationId xmlns:a16="http://schemas.microsoft.com/office/drawing/2014/main" id="{979238E5-E1F8-328C-30E3-829E7694D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/>
          <a:stretch/>
        </p:blipFill>
        <p:spPr>
          <a:xfrm>
            <a:off x="14224" y="505276"/>
            <a:ext cx="6153927" cy="5439091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7A158038-95EA-49ED-924A-DF603A2F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7119" r="2" b="15643"/>
          <a:stretch/>
        </p:blipFill>
        <p:spPr>
          <a:xfrm>
            <a:off x="6084441" y="3224822"/>
            <a:ext cx="3467097" cy="3618880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15A24DA-C34F-87CA-CB60-DC051AA22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7119" r="2" b="9633"/>
          <a:stretch/>
        </p:blipFill>
        <p:spPr>
          <a:xfrm>
            <a:off x="6094308" y="14298"/>
            <a:ext cx="3467097" cy="39004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CE4BC-E537-9B31-84BD-0B4AE801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22" y="2845550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rgbClr val="080808"/>
                </a:solidFill>
              </a:rPr>
              <a:t>Bee Colonies: </a:t>
            </a:r>
            <a:br>
              <a:rPr lang="en-US" sz="3200" b="1" dirty="0">
                <a:solidFill>
                  <a:srgbClr val="080808"/>
                </a:solidFill>
              </a:rPr>
            </a:br>
            <a:r>
              <a:rPr lang="en-US" sz="3200" b="1" dirty="0">
                <a:solidFill>
                  <a:srgbClr val="080808"/>
                </a:solidFill>
              </a:rPr>
              <a:t>What’s the Recent Buzz?</a:t>
            </a:r>
          </a:p>
        </p:txBody>
      </p:sp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5D4DC1AB-DE24-DBA6-F5A2-4187ABC04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261" t="7119" r="2" b="9633"/>
          <a:stretch/>
        </p:blipFill>
        <p:spPr>
          <a:xfrm>
            <a:off x="9456166" y="10"/>
            <a:ext cx="3354040" cy="3900478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9F717721-433C-0AE5-97A0-85A88E0C1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261" t="7119" r="2" b="25531"/>
          <a:stretch/>
        </p:blipFill>
        <p:spPr>
          <a:xfrm>
            <a:off x="9456166" y="3688090"/>
            <a:ext cx="3354040" cy="315561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810964-2CA2-3F46-587F-75DE58F5B24A}"/>
              </a:ext>
            </a:extLst>
          </p:cNvPr>
          <p:cNvSpPr/>
          <p:nvPr/>
        </p:nvSpPr>
        <p:spPr>
          <a:xfrm>
            <a:off x="-1828800" y="771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E42CD5-EA6C-0BB6-31B4-6CFE5C53913A}"/>
              </a:ext>
            </a:extLst>
          </p:cNvPr>
          <p:cNvSpPr/>
          <p:nvPr/>
        </p:nvSpPr>
        <p:spPr>
          <a:xfrm>
            <a:off x="9867" y="0"/>
            <a:ext cx="6084441" cy="86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717B93-33ED-E25D-4898-5502DA73B577}"/>
              </a:ext>
            </a:extLst>
          </p:cNvPr>
          <p:cNvSpPr/>
          <p:nvPr/>
        </p:nvSpPr>
        <p:spPr>
          <a:xfrm>
            <a:off x="0" y="5944367"/>
            <a:ext cx="6084441" cy="86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C0C6C9-40B2-433A-F7CD-65E9BA9A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727" y="442252"/>
            <a:ext cx="9679273" cy="5973495"/>
          </a:xfrm>
        </p:spPr>
      </p:pic>
    </p:spTree>
    <p:extLst>
      <p:ext uri="{BB962C8B-B14F-4D97-AF65-F5344CB8AC3E}">
        <p14:creationId xmlns:p14="http://schemas.microsoft.com/office/powerpoint/2010/main" val="248091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ABE09F-865F-5320-F0CD-E1EC7495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210" y="479708"/>
            <a:ext cx="9557890" cy="5898583"/>
          </a:xfrm>
        </p:spPr>
      </p:pic>
    </p:spTree>
    <p:extLst>
      <p:ext uri="{BB962C8B-B14F-4D97-AF65-F5344CB8AC3E}">
        <p14:creationId xmlns:p14="http://schemas.microsoft.com/office/powerpoint/2010/main" val="205060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A7E0-4594-9AC9-4CE9-5EBBE71A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09A0-8F7A-0817-C44A-EA711A50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shape&#10;&#10;Description automatically generated">
            <a:extLst>
              <a:ext uri="{FF2B5EF4-FFF2-40B4-BE49-F238E27FC236}">
                <a16:creationId xmlns:a16="http://schemas.microsoft.com/office/drawing/2014/main" id="{50851DE7-215E-AECE-4553-1F6E2C5E0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47"/>
          <a:stretch/>
        </p:blipFill>
        <p:spPr>
          <a:xfrm>
            <a:off x="5789040" y="2244530"/>
            <a:ext cx="6002467" cy="3930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7BA73-BD2E-1785-F6C8-84423A38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9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Have the Bees Been Doing?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AA2C6E-C90D-F30A-B3AD-449E1992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763" y="1959882"/>
            <a:ext cx="5763891" cy="40024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43988E-DC80-7BED-BDCD-E73C99A85D18}"/>
              </a:ext>
            </a:extLst>
          </p:cNvPr>
          <p:cNvSpPr/>
          <p:nvPr/>
        </p:nvSpPr>
        <p:spPr>
          <a:xfrm>
            <a:off x="2220682" y="2111829"/>
            <a:ext cx="2188029" cy="77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2EF20-4A6F-5961-AB6A-387E3E0FB07F}"/>
              </a:ext>
            </a:extLst>
          </p:cNvPr>
          <p:cNvSpPr/>
          <p:nvPr/>
        </p:nvSpPr>
        <p:spPr>
          <a:xfrm>
            <a:off x="3973283" y="2745467"/>
            <a:ext cx="185057" cy="49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AC272-BA0C-483C-3104-64C79358763E}"/>
              </a:ext>
            </a:extLst>
          </p:cNvPr>
          <p:cNvSpPr/>
          <p:nvPr/>
        </p:nvSpPr>
        <p:spPr>
          <a:xfrm>
            <a:off x="3982373" y="3287482"/>
            <a:ext cx="190500" cy="87086"/>
          </a:xfrm>
          <a:prstGeom prst="rect">
            <a:avLst/>
          </a:prstGeom>
          <a:solidFill>
            <a:srgbClr val="FCD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3BC77F-A7A6-962D-074A-3F9B41AF795E}"/>
              </a:ext>
            </a:extLst>
          </p:cNvPr>
          <p:cNvSpPr/>
          <p:nvPr/>
        </p:nvSpPr>
        <p:spPr>
          <a:xfrm>
            <a:off x="3828177" y="3167741"/>
            <a:ext cx="190500" cy="1741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EA5278-784A-88C8-94B5-DC8C56147EDE}"/>
              </a:ext>
            </a:extLst>
          </p:cNvPr>
          <p:cNvCxnSpPr>
            <a:cxnSpLocks/>
          </p:cNvCxnSpPr>
          <p:nvPr/>
        </p:nvCxnSpPr>
        <p:spPr>
          <a:xfrm>
            <a:off x="3937903" y="2745467"/>
            <a:ext cx="0" cy="5855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7A0AB7-F2F5-E16A-29A6-07DFBB969011}"/>
              </a:ext>
            </a:extLst>
          </p:cNvPr>
          <p:cNvGrpSpPr/>
          <p:nvPr/>
        </p:nvGrpSpPr>
        <p:grpSpPr>
          <a:xfrm>
            <a:off x="3616240" y="2136458"/>
            <a:ext cx="2878550" cy="723625"/>
            <a:chOff x="3305413" y="1677875"/>
            <a:chExt cx="2802042" cy="7236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0677B7-12B3-4812-D8BC-3ACE801D7250}"/>
                </a:ext>
              </a:extLst>
            </p:cNvPr>
            <p:cNvSpPr txBox="1"/>
            <p:nvPr/>
          </p:nvSpPr>
          <p:spPr>
            <a:xfrm>
              <a:off x="3334796" y="1785947"/>
              <a:ext cx="277265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2005</a:t>
              </a:r>
            </a:p>
            <a:p>
              <a:endParaRPr lang="en-US" sz="16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626CB16-15B7-DF7D-1092-B2C5F07E2CAA}"/>
                </a:ext>
              </a:extLst>
            </p:cNvPr>
            <p:cNvSpPr/>
            <p:nvPr/>
          </p:nvSpPr>
          <p:spPr>
            <a:xfrm>
              <a:off x="3305413" y="1677875"/>
              <a:ext cx="685800" cy="598715"/>
            </a:xfrm>
            <a:prstGeom prst="hexagon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4732EA-B907-98BD-7DEA-535C9659D722}"/>
              </a:ext>
            </a:extLst>
          </p:cNvPr>
          <p:cNvSpPr txBox="1"/>
          <p:nvPr/>
        </p:nvSpPr>
        <p:spPr>
          <a:xfrm>
            <a:off x="4350950" y="1967530"/>
            <a:ext cx="14533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Colony Collapse Disorder (CCD) first characterized </a:t>
            </a:r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B020C-6BDF-F9C4-21AE-7316D6288FAE}"/>
              </a:ext>
            </a:extLst>
          </p:cNvPr>
          <p:cNvSpPr txBox="1"/>
          <p:nvPr/>
        </p:nvSpPr>
        <p:spPr>
          <a:xfrm>
            <a:off x="7953860" y="3341911"/>
            <a:ext cx="247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populations in recent years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2DEC3A-2451-B245-A82B-C13FE2861CCF}"/>
              </a:ext>
            </a:extLst>
          </p:cNvPr>
          <p:cNvSpPr txBox="1"/>
          <p:nvPr/>
        </p:nvSpPr>
        <p:spPr>
          <a:xfrm>
            <a:off x="696685" y="5791305"/>
            <a:ext cx="232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USDA Honey Production Surveys </a:t>
            </a:r>
          </a:p>
        </p:txBody>
      </p:sp>
    </p:spTree>
    <p:extLst>
      <p:ext uri="{BB962C8B-B14F-4D97-AF65-F5344CB8AC3E}">
        <p14:creationId xmlns:p14="http://schemas.microsoft.com/office/powerpoint/2010/main" val="29813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9D62-2298-0BCB-730F-8B8D3A8F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8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Is There a Pattern in Colony Loss Across the US?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54667D-2631-1E60-D548-70925F77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911" y="835955"/>
            <a:ext cx="8474659" cy="6022045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8FC6232-8BA8-7B52-6809-A02DB8BEFE60}"/>
              </a:ext>
            </a:extLst>
          </p:cNvPr>
          <p:cNvGrpSpPr/>
          <p:nvPr/>
        </p:nvGrpSpPr>
        <p:grpSpPr>
          <a:xfrm rot="1633719">
            <a:off x="343846" y="1040492"/>
            <a:ext cx="1219357" cy="1343124"/>
            <a:chOff x="330200" y="495300"/>
            <a:chExt cx="1117600" cy="134312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FD6101E-A18B-9590-428E-C44E75461D43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BE53E96F-7EC8-4C33-F7A8-887FC9180ED3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AF8BCB3C-8578-242F-CF6A-105D888B521A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804C606-0ECE-7380-AD3F-BCDC05F142B5}"/>
              </a:ext>
            </a:extLst>
          </p:cNvPr>
          <p:cNvGrpSpPr/>
          <p:nvPr/>
        </p:nvGrpSpPr>
        <p:grpSpPr>
          <a:xfrm rot="9380171">
            <a:off x="10629901" y="4976777"/>
            <a:ext cx="1117600" cy="1343124"/>
            <a:chOff x="330200" y="495300"/>
            <a:chExt cx="1117600" cy="1343124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CCD21C8-C6CC-AA0B-C62E-C4234AEFD31A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4BF780A-7302-4A53-2565-56523DA75EA2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C278068-DEB1-C324-02AB-6C032DD4C7DB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E7D7C-6F19-8E0D-C513-036E6186189C}"/>
              </a:ext>
            </a:extLst>
          </p:cNvPr>
          <p:cNvSpPr/>
          <p:nvPr/>
        </p:nvSpPr>
        <p:spPr>
          <a:xfrm>
            <a:off x="4203700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884FB-FD76-9D44-54C8-9878CFB3EB29}"/>
              </a:ext>
            </a:extLst>
          </p:cNvPr>
          <p:cNvSpPr/>
          <p:nvPr/>
        </p:nvSpPr>
        <p:spPr>
          <a:xfrm>
            <a:off x="5335674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CFFF2B-1BF3-6FF6-F16D-5C6ACDBC1138}"/>
              </a:ext>
            </a:extLst>
          </p:cNvPr>
          <p:cNvSpPr/>
          <p:nvPr/>
        </p:nvSpPr>
        <p:spPr>
          <a:xfrm>
            <a:off x="3025600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37448-E07A-919B-E205-EFBD1CD135B5}"/>
              </a:ext>
            </a:extLst>
          </p:cNvPr>
          <p:cNvSpPr/>
          <p:nvPr/>
        </p:nvSpPr>
        <p:spPr>
          <a:xfrm>
            <a:off x="6990533" y="3097740"/>
            <a:ext cx="927100" cy="125836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6BE6EE-8664-4FCC-B3A0-3530B33F2C1D}"/>
              </a:ext>
            </a:extLst>
          </p:cNvPr>
          <p:cNvSpPr/>
          <p:nvPr/>
        </p:nvSpPr>
        <p:spPr>
          <a:xfrm>
            <a:off x="8641533" y="1333818"/>
            <a:ext cx="927100" cy="3022281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AADF093-FB01-000F-5B56-2E2A6B351FE2}"/>
              </a:ext>
            </a:extLst>
          </p:cNvPr>
          <p:cNvGrpSpPr/>
          <p:nvPr/>
        </p:nvGrpSpPr>
        <p:grpSpPr>
          <a:xfrm rot="1633719">
            <a:off x="594390" y="633495"/>
            <a:ext cx="1184652" cy="1343124"/>
            <a:chOff x="330200" y="495300"/>
            <a:chExt cx="1117600" cy="1343124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A950FA3E-3C77-5C62-2232-A732274A5C18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0BFE8205-1F76-F84C-E6F2-187F89861F6F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61B99EB-D1A9-08DE-8177-9F7F832DC178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1E51BD-C3AF-D430-FE5B-3152BB5D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05" y="626937"/>
            <a:ext cx="10515600" cy="1325563"/>
          </a:xfrm>
        </p:spPr>
        <p:txBody>
          <a:bodyPr/>
          <a:lstStyle/>
          <a:p>
            <a:r>
              <a:rPr lang="en-US" dirty="0"/>
              <a:t>Colony loss across the US appears to have a cyclical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7D00-6F35-69CB-A560-AD2E6B61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25"/>
            <a:ext cx="10515600" cy="3648075"/>
          </a:xfrm>
        </p:spPr>
        <p:txBody>
          <a:bodyPr/>
          <a:lstStyle/>
          <a:p>
            <a:r>
              <a:rPr lang="en-US" dirty="0"/>
              <a:t>Colony losses appear to occur more in the colder months (Q4 &amp; Q1)</a:t>
            </a:r>
          </a:p>
          <a:p>
            <a:r>
              <a:rPr lang="en-US" dirty="0"/>
              <a:t>Colony loss is consistently lowest in the spring months (Q2) when nectar and pollen are most readily available </a:t>
            </a:r>
          </a:p>
          <a:p>
            <a:r>
              <a:rPr lang="en-US" dirty="0"/>
              <a:t>This makes good sense… 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FFA04-B80C-CC61-97BA-97BF9B28D2F0}"/>
              </a:ext>
            </a:extLst>
          </p:cNvPr>
          <p:cNvGrpSpPr/>
          <p:nvPr/>
        </p:nvGrpSpPr>
        <p:grpSpPr>
          <a:xfrm rot="1633719">
            <a:off x="939147" y="5482188"/>
            <a:ext cx="607725" cy="633127"/>
            <a:chOff x="330200" y="495300"/>
            <a:chExt cx="1117600" cy="1343124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15BF1E5B-D696-F74B-9962-F71EA8A82CCE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638955AF-7D63-58B4-6372-862949FFCBB9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D32632D-7E26-323B-48AB-8C2A363871AB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F2B43B-8982-34DD-A470-47EE16E344B6}"/>
              </a:ext>
            </a:extLst>
          </p:cNvPr>
          <p:cNvGrpSpPr/>
          <p:nvPr/>
        </p:nvGrpSpPr>
        <p:grpSpPr>
          <a:xfrm rot="1633719">
            <a:off x="10674998" y="5059363"/>
            <a:ext cx="1157099" cy="1247442"/>
            <a:chOff x="330200" y="495300"/>
            <a:chExt cx="1117600" cy="1343124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2DE18285-8D12-7A6D-BCBC-B954E716467D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93F60FCA-A8A4-C000-7E77-78BC24E22C88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90721198-2B67-1951-1DC0-77A089405983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4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1B05C8-2034-72FE-1408-1B395D813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9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99214" y="452098"/>
            <a:ext cx="9641785" cy="59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10521C-8E3E-9754-C2CA-16799F135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27155"/>
            <a:ext cx="9728200" cy="6003689"/>
          </a:xfrm>
        </p:spPr>
      </p:pic>
    </p:spTree>
    <p:extLst>
      <p:ext uri="{BB962C8B-B14F-4D97-AF65-F5344CB8AC3E}">
        <p14:creationId xmlns:p14="http://schemas.microsoft.com/office/powerpoint/2010/main" val="101642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A3134D-9821-E200-6F17-DB9857723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810" y="460114"/>
            <a:ext cx="9621390" cy="5937772"/>
          </a:xfrm>
        </p:spPr>
      </p:pic>
    </p:spTree>
    <p:extLst>
      <p:ext uri="{BB962C8B-B14F-4D97-AF65-F5344CB8AC3E}">
        <p14:creationId xmlns:p14="http://schemas.microsoft.com/office/powerpoint/2010/main" val="142997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59740C-49AB-F211-F056-5E177AABB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310" y="460114"/>
            <a:ext cx="9621390" cy="5937772"/>
          </a:xfrm>
        </p:spPr>
      </p:pic>
    </p:spTree>
    <p:extLst>
      <p:ext uri="{BB962C8B-B14F-4D97-AF65-F5344CB8AC3E}">
        <p14:creationId xmlns:p14="http://schemas.microsoft.com/office/powerpoint/2010/main" val="28416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C1EC85-A1D9-CB75-5315-873310A01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510" y="456195"/>
            <a:ext cx="9634090" cy="5945610"/>
          </a:xfrm>
        </p:spPr>
      </p:pic>
    </p:spTree>
    <p:extLst>
      <p:ext uri="{BB962C8B-B14F-4D97-AF65-F5344CB8AC3E}">
        <p14:creationId xmlns:p14="http://schemas.microsoft.com/office/powerpoint/2010/main" val="164381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98</Words>
  <Application>Microsoft Macintosh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Bee Colonies:  What’s the Recent Buzz?</vt:lpstr>
      <vt:lpstr>How Have the Bees Been Doing? </vt:lpstr>
      <vt:lpstr>Is There a Pattern in Colony Loss Across the US? </vt:lpstr>
      <vt:lpstr>Colony loss across the US appears to have a cyclical 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 Help</dc:creator>
  <cp:lastModifiedBy>EMR Help</cp:lastModifiedBy>
  <cp:revision>77</cp:revision>
  <dcterms:created xsi:type="dcterms:W3CDTF">2022-05-09T04:31:19Z</dcterms:created>
  <dcterms:modified xsi:type="dcterms:W3CDTF">2022-05-09T19:42:33Z</dcterms:modified>
</cp:coreProperties>
</file>