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BDA2747-4484-46B5-83CB-503E2BFB7215}">
  <a:tblStyle styleId="{2BDA2747-4484-46B5-83CB-503E2BFB7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amate.nist.gov/SRD/view_testcase.php?tID=231344" TargetMode="External"/><Relationship Id="rId4" Type="http://schemas.openxmlformats.org/officeDocument/2006/relationships/hyperlink" Target="https://www.wireshark.org/lists/wireshark-bugs/201305/msg00259.html" TargetMode="External"/><Relationship Id="rId5" Type="http://schemas.openxmlformats.org/officeDocument/2006/relationships/hyperlink" Target="https://www.wireshark.org/docs/wsdg_html_chunked/ChapterDissection.html" TargetMode="External"/><Relationship Id="rId6" Type="http://schemas.openxmlformats.org/officeDocument/2006/relationships/hyperlink" Target="https://bugs.wireshark.org/bugzilla/show_bug.cgi?id=8638" TargetMode="External"/><Relationship Id="rId7" Type="http://schemas.openxmlformats.org/officeDocument/2006/relationships/hyperlink" Target="https://clang.llvm.org/" TargetMode="External"/><Relationship Id="rId8" Type="http://schemas.openxmlformats.org/officeDocument/2006/relationships/hyperlink" Target="http://www.cprover.org/cbmc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Comparing Clang-Tidy and CMBC on Wireshark Application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Miguel Belfort - mb4270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Sachchidanand Deo - ssd2149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BUG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75" y="1307850"/>
            <a:ext cx="60674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Code repository: </a:t>
            </a:r>
            <a:r>
              <a:rPr lang="en">
                <a:hlinkClick r:id="rId3"/>
              </a:rPr>
              <a:t>https://samate.nist.gov/SRD/view_testcase.php?tID=231344</a:t>
            </a:r>
            <a:r>
              <a:rPr lang="en"/>
              <a:t> (lines of code : 15k+)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About the PPP dissector crash bug: </a:t>
            </a:r>
            <a:r>
              <a:rPr lang="en">
                <a:hlinkClick r:id="rId4"/>
              </a:rPr>
              <a:t>https://www.wireshark.org/lists/wireshark-bugs/201305/msg00259.html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wireshark works through dissectors: </a:t>
            </a:r>
            <a:r>
              <a:rPr lang="en">
                <a:hlinkClick r:id="rId5"/>
              </a:rPr>
              <a:t>https://www.wireshark.org/docs/wsdg_html_chunked/ChapterDissection.html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More about bug #8638 : </a:t>
            </a:r>
            <a:r>
              <a:rPr lang="en">
                <a:hlinkClick r:id="rId6"/>
              </a:rPr>
              <a:t>https://bugs.wireshark.org/bugzilla/show_bug.cgi?id=8638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Clang : </a:t>
            </a:r>
            <a:r>
              <a:rPr lang="en">
                <a:hlinkClick r:id="rId7"/>
              </a:rPr>
              <a:t>https://clang.llvm.org/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CBMC : </a:t>
            </a:r>
            <a:r>
              <a:rPr lang="en">
                <a:hlinkClick r:id="rId8"/>
              </a:rPr>
              <a:t>http://www.cprover.org/cbmc</a:t>
            </a:r>
            <a:r>
              <a:rPr lang="en"/>
              <a:t>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Description 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30575" y="1567550"/>
            <a:ext cx="3261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just">
              <a:spcBef>
                <a:spcPts val="900"/>
              </a:spcBef>
              <a:spcAft>
                <a:spcPts val="900"/>
              </a:spcAft>
              <a:buNone/>
            </a:pPr>
            <a:r>
              <a:rPr lang="en"/>
              <a:t>In this project, we tried to verify a software application. The software verified is used by the Wireshark Foundation and is responsible for PPP packet disassembly.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rtl="0" algn="just">
              <a:spcBef>
                <a:spcPts val="900"/>
              </a:spcBef>
              <a:spcAft>
                <a:spcPts val="900"/>
              </a:spcAft>
              <a:buNone/>
            </a:pPr>
            <a:r>
              <a:rPr lang="en"/>
              <a:t>The piece of software that we are studying includes two files:</a:t>
            </a:r>
          </a:p>
          <a:p>
            <a:pPr indent="-304800" lvl="0" marL="457200" rtl="0" algn="just"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AutoNum type="arabicPeriod"/>
            </a:pPr>
            <a:r>
              <a:rPr lang="en"/>
              <a:t>Packet-ppp.c : This file has routines for packet disassembly</a:t>
            </a:r>
          </a:p>
          <a:p>
            <a:pPr indent="-304800" lvl="0" marL="457200" rtl="0" algn="just">
              <a:spcBef>
                <a:spcPts val="0"/>
              </a:spcBef>
              <a:spcAft>
                <a:spcPts val="900"/>
              </a:spcAft>
              <a:buClr>
                <a:srgbClr val="2D3B45"/>
              </a:buClr>
              <a:buSzPts val="1200"/>
              <a:buFont typeface="Arial"/>
              <a:buAutoNum type="arabicPeriod"/>
            </a:pPr>
            <a:r>
              <a:rPr lang="en"/>
              <a:t>Proto.c : This contains routines for protocol tree, with protocol being used here as P2P protocol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875" y="876075"/>
            <a:ext cx="46958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Clang-Tidy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/>
              <a:t>lang-tidy is a clang-based C++  tool. Its purpose is to provide an extensible framework for diagnosing and fixing typical programming errors, like style violations, interface misuse, or bugs that can be deduced via static analysis. clang-tidy is modular and provides a convenient interface for writing new checks.  It can be used to find many “simple bugs”. Sample errors: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Dereferencing null pointers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Left Operand of ‘if’ statement is garbage value.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Unused variables ( never read or used).</a:t>
            </a:r>
          </a:p>
          <a:p>
            <a:pPr indent="-311150" lvl="0" marL="457200" rtl="0">
              <a:spcBef>
                <a:spcPts val="0"/>
              </a:spcBef>
              <a:buSzPts val="1300"/>
              <a:buAutoNum type="arabicPeriod"/>
            </a:pPr>
            <a:r>
              <a:rPr lang="en"/>
              <a:t>Left Operand of ‘statement’ is always true.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Clang-Tidy Sample Outputs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6768951" cy="5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900" y="2576425"/>
            <a:ext cx="70961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0675" y="3572200"/>
            <a:ext cx="55626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CBMC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Formal verification based bounded model checker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Can run as: 1. Command line tool 2. Eclipse plugin added manually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Widely used to check: 1. Array bounds (buffer overflows) 2. Pointer Safety 3. Exceptions 4. User-specified Assertions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Supports a lot of flags including flags for loop unwinding, specifying for various types of div-by-zero, bounds check and other features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-"/>
            </a:pPr>
            <a:r>
              <a:rPr lang="en" sz="1600"/>
              <a:t>Detects properties automatically, but properties can also be user-specified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Null termination detection not possible!!	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850" y="1373575"/>
            <a:ext cx="6984576" cy="25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1176850" y="4289250"/>
            <a:ext cx="6984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buSzPts val="1400"/>
              <a:buChar char="-"/>
            </a:pPr>
            <a:r>
              <a:rPr lang="en"/>
              <a:t>- iT IS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176850" y="4289250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1149688" y="416910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It isn’t possible to detect if character array is null-terminated or not using CBMC. Although, this kind of problem can be inferred, if array out of bounds issue occurs.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Tool Comparison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x="952500" y="169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{2BDA2747-4484-46B5-83CB-503E2BFB7215}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Clang Tidy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CBMC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Utility: False bugs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Utility: True bugs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Performance: Very Quick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Performance: Assertions &amp; Loop Unwindings can result in more time being taken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Easiness: Easy to run, easy to install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Easiness: Many options available, Model checker installation is required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Other Features: Self fix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Other Features: Numerous flags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Issues Encountered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Code Cleanup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Large CodeSample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 Compile Flags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Clang-Tidy compile database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CBMC Options and Features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Detect Null Termination</a:t>
            </a:r>
          </a:p>
          <a:p>
            <a:pPr indent="-330200" lvl="0" marL="457200">
              <a:spcBef>
                <a:spcPts val="0"/>
              </a:spcBef>
              <a:buSzPts val="1600"/>
              <a:buAutoNum type="arabicPeriod"/>
            </a:pPr>
            <a:r>
              <a:rPr lang="en" sz="1600"/>
              <a:t>Detected bug but not know what causes it: huge codebase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BUG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475" y="1082600"/>
            <a:ext cx="61722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