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30" r:id="rId2"/>
    <p:sldId id="416" r:id="rId3"/>
    <p:sldId id="419" r:id="rId4"/>
    <p:sldId id="418" r:id="rId5"/>
    <p:sldId id="420" r:id="rId6"/>
    <p:sldId id="421" r:id="rId7"/>
    <p:sldId id="423" r:id="rId8"/>
    <p:sldId id="424" r:id="rId9"/>
    <p:sldId id="4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81A"/>
    <a:srgbClr val="E9E1D2"/>
    <a:srgbClr val="8373B0"/>
    <a:srgbClr val="D8B061"/>
    <a:srgbClr val="8095B3"/>
    <a:srgbClr val="EC6132"/>
    <a:srgbClr val="8FAF30"/>
    <a:srgbClr val="5A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84384"/>
  </p:normalViewPr>
  <p:slideViewPr>
    <p:cSldViewPr snapToGrid="0">
      <p:cViewPr varScale="1">
        <p:scale>
          <a:sx n="100" d="100"/>
          <a:sy n="100" d="100"/>
        </p:scale>
        <p:origin x="184" y="30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1200-B3FB-7C4D-B5CE-932A86504641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85461-32C3-374C-9F08-DB833B9AB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4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25652-EDFA-5647-F3BA-14B0E8C30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E7E5A-B0FD-EF82-AEEE-6D9A326A4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BE9B3-1E3F-9DC6-6424-F23371764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A0DD9-3E01-2DC1-EAF4-ACDD7C415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4E889-EB20-3493-B176-D09EA8CA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716FC-9C71-5B8B-87AD-E926F50D4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2C3CD-DC40-5076-E570-974AF8EB7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7E058-4376-46EE-B5B4-70C88EE9F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5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B6DB-1E5B-84EB-D96A-A396F84E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D4FD-66FC-C9E6-306E-69E5167FF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AD2FC0-4A6A-C798-DDFD-BB7177C49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100BD-2A76-7707-3719-153B540B3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9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7D81C-BDEF-FE69-6879-CD0A4C631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CEFA6-9FC8-DE13-63B1-925621BB0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C3690-3FD4-5A46-43D4-57318CFCB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E199-28E1-96DE-D761-B5B01739D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7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33137-84FE-7F0A-C1CE-DD11E955F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6624B-6E06-38D8-4E58-87D6EF476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78F68-432A-770A-AC2C-309FD8B1F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D94E4-EF3D-422A-5A89-1741667BA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78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81CD-7E86-6F4A-4C7E-6C2AE60A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224A5-54E3-8F91-5A1B-78972E216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5DDFA-A9F1-8DA1-5E17-5DEA10117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BE265-638E-61B5-2485-E3DE9908F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1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2EB9D-289F-F2EA-78E6-3B3E20D4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2DE47-3B7B-9EAF-469F-0CF93E5BB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CE976-1B35-0FC4-DA72-0F9D02F7D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5694-5183-161F-5643-6309D8620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2A55D-B316-9280-F127-BDBF73FE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355F1-66CB-6ED0-3430-987EED28F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FF77D-DD17-A2CC-FC32-C82C5591B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8D9EB-6958-4F91-2572-6F51D472E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5461-32C3-374C-9F08-DB833B9ABD3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47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5CB-0355-F64B-B62F-8A4B8EFB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F44B-B00D-1DFB-A196-50A17401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A336-F778-C7D7-BD6D-39B3A8A1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B38-E728-034D-B6E2-8216E6294C37}" type="datetime1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F209-D0FA-1ED0-183B-1B3CE044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043A-4516-5328-2576-A0E4D32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5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72DC-5195-4DDE-55FA-F31AC768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D1061-5568-3B48-45DE-BBB06570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83D-1D92-8785-9796-22503EAD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9AE5-5D76-7D4C-B228-A0678B58ECB1}" type="datetime1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B7CD-6A6E-F5B0-11A4-05383516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509C-F76F-2921-D988-3D47DC35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6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98E13-037F-91CA-D6D4-5154FC320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81E6-E0FF-5C25-3608-9596AE6D8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1050-D72B-F91D-22CF-84BF06EC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B68-4F9B-E84A-AF50-BB0C333D2DA8}" type="datetime1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2E9F-BFBF-D5C4-46B1-C8A62EB8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0D14-F88C-C7BC-46BC-71A5034C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3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0FCE-3264-F6F3-89E3-C752F1B3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00C5-A0A0-994A-8AD7-50118468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25C3-D0B9-03F8-563C-21921F6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A9B1-757B-3C4E-B0AB-D1E601E34031}" type="datetime1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BA1C-F2B0-48F2-FE6D-211D2DD5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E941-52D3-4FA1-9E78-8D843B2B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4"/>
            <a:ext cx="2743200" cy="365125"/>
          </a:xfrm>
        </p:spPr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07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9216-33FD-6839-C4A1-071379B0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CF4D-D99C-ED93-7B64-BBA01CAD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1D2F-6FD3-9A12-D0C5-55589F85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00F6-3CAD-784D-B93B-2CF447CDA65F}" type="datetime1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63F8-9BCD-5B15-FB2F-EACCA5A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5CCE-7272-7B10-CDD4-21D30958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4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D721-D527-D058-8EAA-A9275D7D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A743-DDFD-0F1C-7BBB-4E1DA45AA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AC10-179B-A921-E3E0-DF7F12AC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B04C-4834-6752-946C-085FA97C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F51B-3060-4641-A7BC-F50F37D53035}" type="datetime1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D66D-2EC9-805C-6D4B-2CBA31AE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CA5A-C2A7-ED30-410D-A0A14AD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9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D8F6-1A87-093F-8BA3-465F82C9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5F3D-5A87-E833-FDB2-6096092F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26330-66F8-4D26-BB3B-8D7AED18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E0C22-4427-6224-ED4E-80F5FA59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98DEF-D5CC-0BC7-8905-2F58BDC9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690EB-AB20-A80D-3A83-B8AA53B8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A8CA-4158-2647-9A98-66DD20543514}" type="datetime1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ECE19-73BE-0A9E-29FB-DEB9962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3A371-CFA1-DAD8-6C60-A2D3210E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0CD8-FCAE-525A-95FD-13F5ABC9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4930-451E-530A-6337-1364F4A0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D83-8276-9F47-A31F-7F32E81E89C7}" type="datetime1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93BFC-96E6-83E8-1CA2-5C3A888A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B6D9-06DD-6DAA-4ADB-420F65CC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6EED7-9910-DDFC-CADA-2AA29E44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8D6-8C31-7A40-B9FF-E00FBDF97A9B}" type="datetime1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CEC13-B7C9-96A5-F122-AC720741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B836-EFDC-FAA5-0194-F105CD91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0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BBA4-B1E1-2783-72A3-B10BBB79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5D14-9A55-B225-BC62-89BF5900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180A0-FC66-6551-520E-29E340F48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A64E-799D-41C8-3584-D15043C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0DCA-0507-4F47-B3DB-093426F44496}" type="datetime1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43A7-3B58-B9D5-FE49-49D6E80F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6CAAE-A426-82B1-E0B3-ED049D04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1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2D7D-0F66-DB3F-5B10-9127A6F5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8CDBE-CDD9-A52C-C53E-A80212E04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285B-0A44-2077-EA80-B0FBA723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AFA13-B792-143B-A05B-E749848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D13C-8D56-914E-AF14-F6AFC3C71DD3}" type="datetime1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E57-7A4E-D22C-5BD2-3E9A4F71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875E-9E35-B3AC-9388-57E255FC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32137-1474-6D32-555C-43EDB8E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0D91A-577A-C1C2-402A-760CDC47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F5092-8916-6A83-EC82-6B1A3D0CF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8FC82-3F55-3640-9468-A39E6987DFBA}" type="datetime1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F769-36A8-DF66-B160-A2DB426FB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5678-9492-BED4-95EB-C880D379C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329CB-797D-6146-8DF7-8C5F7C196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57.png"/><Relationship Id="rId5" Type="http://schemas.openxmlformats.org/officeDocument/2006/relationships/image" Target="../media/image128.png"/><Relationship Id="rId10" Type="http://schemas.openxmlformats.org/officeDocument/2006/relationships/image" Target="../media/image156.png"/><Relationship Id="rId4" Type="http://schemas.openxmlformats.org/officeDocument/2006/relationships/image" Target="../media/image127.png"/><Relationship Id="rId9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40.png"/><Relationship Id="rId7" Type="http://schemas.openxmlformats.org/officeDocument/2006/relationships/image" Target="../media/image151.png"/><Relationship Id="rId12" Type="http://schemas.openxmlformats.org/officeDocument/2006/relationships/image" Target="../media/image1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4.png"/><Relationship Id="rId5" Type="http://schemas.openxmlformats.org/officeDocument/2006/relationships/image" Target="../media/image149.png"/><Relationship Id="rId10" Type="http://schemas.openxmlformats.org/officeDocument/2006/relationships/image" Target="../media/image153.png"/><Relationship Id="rId4" Type="http://schemas.openxmlformats.org/officeDocument/2006/relationships/image" Target="../media/image148.png"/><Relationship Id="rId9" Type="http://schemas.openxmlformats.org/officeDocument/2006/relationships/image" Target="../media/image1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2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.png"/><Relationship Id="rId4" Type="http://schemas.openxmlformats.org/officeDocument/2006/relationships/image" Target="../media/image165.png"/><Relationship Id="rId9" Type="http://schemas.openxmlformats.org/officeDocument/2006/relationships/image" Target="../media/image1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D7CF8-B18E-FF33-B116-9BBCBF7B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D47B-6B71-66D4-2770-F74E93D4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6218"/>
            <a:ext cx="12191999" cy="1325563"/>
          </a:xfrm>
        </p:spPr>
        <p:txBody>
          <a:bodyPr/>
          <a:lstStyle/>
          <a:p>
            <a:pPr algn="ctr"/>
            <a:r>
              <a:rPr lang="en-GB" dirty="0"/>
              <a:t>Lecture 2: Applied Quantum Mechanics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EA678-436F-DA4A-69B3-3ADDE198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3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CF503-99E0-81D3-6882-1A741716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8A629B-F35D-CB34-B3E4-E15D2BB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D35C-F16B-7EBC-5AF1-D9B97EF95152}"/>
                  </a:ext>
                </a:extLst>
              </p:cNvPr>
              <p:cNvSpPr txBox="1"/>
              <p:nvPr/>
            </p:nvSpPr>
            <p:spPr>
              <a:xfrm>
                <a:off x="618481" y="1175810"/>
                <a:ext cx="115301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Schrödinger equation for a system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electrons even with classical nuclei is hopelessly intractable.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9D35C-F16B-7EBC-5AF1-D9B97EF9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1" y="1175810"/>
                <a:ext cx="11530196" cy="369332"/>
              </a:xfrm>
              <a:prstGeom prst="rect">
                <a:avLst/>
              </a:prstGeom>
              <a:blipFill>
                <a:blip r:embed="rId3"/>
                <a:stretch>
                  <a:fillRect l="-44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80FA29-BEA8-431F-FDE9-93E44A4AAE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66" y="1968584"/>
                <a:ext cx="9579478" cy="9208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latin typeface="Cambria Math" panose="02040503050406030204" pitchFamily="18" charset="0"/>
                                        </a:rPr>
                                        <m:t>nuc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sz="16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d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1" i="1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80FA29-BEA8-431F-FDE9-93E44A4A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6" y="1968584"/>
                <a:ext cx="9579478" cy="920872"/>
              </a:xfrm>
              <a:prstGeom prst="rect">
                <a:avLst/>
              </a:prstGeom>
              <a:blipFill>
                <a:blip r:embed="rId4"/>
                <a:stretch>
                  <a:fillRect t="-84932" b="-1150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E73456E6-E15B-DB4B-0677-08A52E6D80FE}"/>
              </a:ext>
            </a:extLst>
          </p:cNvPr>
          <p:cNvSpPr/>
          <p:nvPr/>
        </p:nvSpPr>
        <p:spPr>
          <a:xfrm rot="5400000">
            <a:off x="7201067" y="1431949"/>
            <a:ext cx="303865" cy="1259266"/>
          </a:xfrm>
          <a:prstGeom prst="leftBrace">
            <a:avLst>
              <a:gd name="adj1" fmla="val 46680"/>
              <a:gd name="adj2" fmla="val 50000"/>
            </a:avLst>
          </a:prstGeom>
          <a:ln w="381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16D2B6-DD77-9DC2-411C-1E5B1D4AFD32}"/>
                  </a:ext>
                </a:extLst>
              </p:cNvPr>
              <p:cNvSpPr txBox="1"/>
              <p:nvPr/>
            </p:nvSpPr>
            <p:spPr>
              <a:xfrm>
                <a:off x="6723366" y="1641306"/>
                <a:ext cx="21502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GB" sz="14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-electron wave-function</a:t>
                </a:r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16D2B6-DD77-9DC2-411C-1E5B1D4AF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66" y="1641306"/>
                <a:ext cx="2150270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0CAFAFE-4E86-0DED-CD46-A8108B00959D}"/>
              </a:ext>
            </a:extLst>
          </p:cNvPr>
          <p:cNvSpPr txBox="1"/>
          <p:nvPr/>
        </p:nvSpPr>
        <p:spPr>
          <a:xfrm>
            <a:off x="7982636" y="3080852"/>
            <a:ext cx="2626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energy of the electronic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835E2-E1A2-2CC3-7D3E-1EA4A0407EDE}"/>
              </a:ext>
            </a:extLst>
          </p:cNvPr>
          <p:cNvCxnSpPr>
            <a:cxnSpLocks/>
          </p:cNvCxnSpPr>
          <p:nvPr/>
        </p:nvCxnSpPr>
        <p:spPr>
          <a:xfrm flipV="1">
            <a:off x="8390811" y="2512223"/>
            <a:ext cx="0" cy="55338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 w="med" len="lg"/>
            <a:tailEnd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679563CC-A552-B32C-5185-FB956643B6F6}"/>
              </a:ext>
            </a:extLst>
          </p:cNvPr>
          <p:cNvSpPr/>
          <p:nvPr/>
        </p:nvSpPr>
        <p:spPr>
          <a:xfrm rot="16200000">
            <a:off x="1591430" y="2371041"/>
            <a:ext cx="288543" cy="1100598"/>
          </a:xfrm>
          <a:prstGeom prst="leftBrace">
            <a:avLst>
              <a:gd name="adj1" fmla="val 46680"/>
              <a:gd name="adj2" fmla="val 50000"/>
            </a:avLst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6B75F-28D7-9EAE-9439-9CA95B487081}"/>
              </a:ext>
            </a:extLst>
          </p:cNvPr>
          <p:cNvSpPr txBox="1"/>
          <p:nvPr/>
        </p:nvSpPr>
        <p:spPr>
          <a:xfrm>
            <a:off x="661803" y="3080935"/>
            <a:ext cx="2150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electron kinetic energy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CD96D25-75F3-9FE7-EB9E-14028FE1B4ED}"/>
              </a:ext>
            </a:extLst>
          </p:cNvPr>
          <p:cNvSpPr/>
          <p:nvPr/>
        </p:nvSpPr>
        <p:spPr>
          <a:xfrm rot="16200000">
            <a:off x="3569829" y="2371041"/>
            <a:ext cx="288542" cy="1100599"/>
          </a:xfrm>
          <a:prstGeom prst="leftBrace">
            <a:avLst>
              <a:gd name="adj1" fmla="val 46680"/>
              <a:gd name="adj2" fmla="val 50000"/>
            </a:avLst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1F3CB-7F56-85B1-CFAF-0B452924405F}"/>
              </a:ext>
            </a:extLst>
          </p:cNvPr>
          <p:cNvSpPr txBox="1"/>
          <p:nvPr/>
        </p:nvSpPr>
        <p:spPr>
          <a:xfrm>
            <a:off x="2556072" y="3080935"/>
            <a:ext cx="2478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electron-nuclei interaction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DA7BC65-49D1-88C1-3229-F8C24C125CC1}"/>
              </a:ext>
            </a:extLst>
          </p:cNvPr>
          <p:cNvSpPr/>
          <p:nvPr/>
        </p:nvSpPr>
        <p:spPr>
          <a:xfrm rot="16200000">
            <a:off x="5794333" y="2371040"/>
            <a:ext cx="288542" cy="1100601"/>
          </a:xfrm>
          <a:prstGeom prst="leftBrace">
            <a:avLst>
              <a:gd name="adj1" fmla="val 46680"/>
              <a:gd name="adj2" fmla="val 50000"/>
            </a:avLst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434B8-B746-042F-6D99-9A42D0DC16A1}"/>
              </a:ext>
            </a:extLst>
          </p:cNvPr>
          <p:cNvSpPr txBox="1"/>
          <p:nvPr/>
        </p:nvSpPr>
        <p:spPr>
          <a:xfrm>
            <a:off x="5003182" y="3080935"/>
            <a:ext cx="2478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electron-electron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AB19A7-620B-F233-58BC-0B2D84205D20}"/>
                  </a:ext>
                </a:extLst>
              </p:cNvPr>
              <p:cNvSpPr txBox="1"/>
              <p:nvPr/>
            </p:nvSpPr>
            <p:spPr>
              <a:xfrm>
                <a:off x="529093" y="3683625"/>
                <a:ext cx="10775011" cy="685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the advent of computing, the latter 20</a:t>
                </a:r>
                <a:r>
                  <a:rPr lang="en-GB" baseline="300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century saw the development of methods for </a:t>
                </a:r>
                <a:r>
                  <a:rPr lang="en-GB" i="1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approximately</a:t>
                </a: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solving the SE. One approach is to express the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GB" sz="18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-electron</a:t>
                </a: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WF as a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-electron WF in an </a:t>
                </a:r>
                <a:r>
                  <a:rPr lang="en-GB" i="1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effective</a:t>
                </a: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mean-field potential: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AB19A7-620B-F233-58BC-0B2D8420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3" y="3683625"/>
                <a:ext cx="10775011" cy="685765"/>
              </a:xfrm>
              <a:prstGeom prst="rect">
                <a:avLst/>
              </a:prstGeom>
              <a:blipFill>
                <a:blip r:embed="rId6"/>
                <a:stretch>
                  <a:fillRect l="-471" t="-1786" r="-47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FE2B2619-C607-1899-F9DE-666E7EB056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3104" y="5350491"/>
                <a:ext cx="2267712" cy="3316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FE2B2619-C607-1899-F9DE-666E7EB05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04" y="5350491"/>
                <a:ext cx="2267712" cy="331699"/>
              </a:xfrm>
              <a:prstGeom prst="rect">
                <a:avLst/>
              </a:prstGeom>
              <a:blipFill>
                <a:blip r:embed="rId7"/>
                <a:stretch>
                  <a:fillRect t="-74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E721B1E-FBBE-C3C7-90C4-953410D61E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5194" y="4644024"/>
                <a:ext cx="4641670" cy="3316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full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EE721B1E-FBBE-C3C7-90C4-953410D61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94" y="4644024"/>
                <a:ext cx="4641670" cy="331699"/>
              </a:xfrm>
              <a:prstGeom prst="rect">
                <a:avLst/>
              </a:prstGeom>
              <a:blipFill>
                <a:blip r:embed="rId8"/>
                <a:stretch>
                  <a:fillRect t="-7407" b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657D9F-77C5-65A5-00A0-BC413E8458F6}"/>
              </a:ext>
            </a:extLst>
          </p:cNvPr>
          <p:cNvCxnSpPr>
            <a:cxnSpLocks/>
          </p:cNvCxnSpPr>
          <p:nvPr/>
        </p:nvCxnSpPr>
        <p:spPr>
          <a:xfrm>
            <a:off x="6242304" y="4988975"/>
            <a:ext cx="0" cy="374768"/>
          </a:xfrm>
          <a:prstGeom prst="straightConnector1">
            <a:avLst/>
          </a:prstGeom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97870E-EEAF-CF7E-E007-975ABB844F05}"/>
                  </a:ext>
                </a:extLst>
              </p:cNvPr>
              <p:cNvSpPr txBox="1"/>
              <p:nvPr/>
            </p:nvSpPr>
            <p:spPr>
              <a:xfrm>
                <a:off x="8927411" y="4661165"/>
                <a:ext cx="21502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GB" sz="14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-electron system</a:t>
                </a:r>
                <a:endParaRPr lang="en-GB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97870E-EEAF-CF7E-E007-975ABB84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11" y="4661165"/>
                <a:ext cx="2150270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3EDDDF-5FD4-902B-E36D-B306304D33CD}"/>
                  </a:ext>
                </a:extLst>
              </p:cNvPr>
              <p:cNvSpPr txBox="1"/>
              <p:nvPr/>
            </p:nvSpPr>
            <p:spPr>
              <a:xfrm>
                <a:off x="8927411" y="5264916"/>
                <a:ext cx="21502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b="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GB" sz="14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-electron system</a:t>
                </a:r>
                <a:endParaRPr lang="en-GB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3EDDDF-5FD4-902B-E36D-B306304D3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11" y="5264916"/>
                <a:ext cx="2150270" cy="307777"/>
              </a:xfrm>
              <a:prstGeom prst="rect">
                <a:avLst/>
              </a:prstGeom>
              <a:blipFill>
                <a:blip r:embed="rId10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9404E5-C373-BC81-0DDC-90B99F628B36}"/>
                  </a:ext>
                </a:extLst>
              </p:cNvPr>
              <p:cNvSpPr txBox="1"/>
              <p:nvPr/>
            </p:nvSpPr>
            <p:spPr>
              <a:xfrm>
                <a:off x="618481" y="5852820"/>
                <a:ext cx="10775011" cy="385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how should an effective Hamiltonian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chosen for this approximation to be accurate?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9404E5-C373-BC81-0DDC-90B99F62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1" y="5852820"/>
                <a:ext cx="10775011" cy="385939"/>
              </a:xfrm>
              <a:prstGeom prst="rect">
                <a:avLst/>
              </a:prstGeom>
              <a:blipFill>
                <a:blip r:embed="rId11"/>
                <a:stretch>
                  <a:fillRect l="-471" t="-3125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4595-A387-2266-BE14-5E8E1AB1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3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7" grpId="0" animBg="1"/>
      <p:bldP spid="18" grpId="0"/>
      <p:bldP spid="21" grpId="0" animBg="1"/>
      <p:bldP spid="22" grpId="0"/>
      <p:bldP spid="23" grpId="0"/>
      <p:bldP spid="6" grpId="0"/>
      <p:bldP spid="7" grpId="0"/>
      <p:bldP spid="24" grpId="0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FA3A1-8D2B-FA45-3482-2AFDDB2C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0E249-740C-2281-E070-086F3B15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6B52C-4D25-FBF8-C827-9AA596531893}"/>
              </a:ext>
            </a:extLst>
          </p:cNvPr>
          <p:cNvSpPr txBox="1"/>
          <p:nvPr/>
        </p:nvSpPr>
        <p:spPr>
          <a:xfrm>
            <a:off x="618480" y="1090373"/>
            <a:ext cx="8941151" cy="68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we choose an appropriate </a:t>
            </a:r>
            <a:r>
              <a:rPr lang="en-GB" i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basis set to expand the </a:t>
            </a:r>
            <a:r>
              <a:rPr lang="en-GB" i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wave-function. 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common choice is to use a superposition of H-like orbitals, centred on every nucleus: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F169029-A5BF-8553-5A9C-02FC38253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4968" y="1959599"/>
                <a:ext cx="5801140" cy="6009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F169029-A5BF-8553-5A9C-02FC3825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68" y="1959599"/>
                <a:ext cx="5801140" cy="600921"/>
              </a:xfrm>
              <a:prstGeom prst="rect">
                <a:avLst/>
              </a:prstGeom>
              <a:blipFill>
                <a:blip r:embed="rId3"/>
                <a:stretch>
                  <a:fillRect t="-154167" b="-20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CE3BFC-83A3-00AB-E88E-B6F7270F09FD}"/>
                  </a:ext>
                </a:extLst>
              </p:cNvPr>
              <p:cNvSpPr txBox="1"/>
              <p:nvPr/>
            </p:nvSpPr>
            <p:spPr>
              <a:xfrm>
                <a:off x="8768731" y="1989639"/>
                <a:ext cx="3045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 index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runs over nuclei, index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𝑛𝑙𝑚</m:t>
                    </m:r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runs over quantum numbers of nucleus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GB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CE3BFC-83A3-00AB-E88E-B6F7270F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31" y="1989639"/>
                <a:ext cx="3045313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9884BE-3ABE-6027-94AD-1ADF532D6933}"/>
              </a:ext>
            </a:extLst>
          </p:cNvPr>
          <p:cNvCxnSpPr>
            <a:cxnSpLocks/>
          </p:cNvCxnSpPr>
          <p:nvPr/>
        </p:nvCxnSpPr>
        <p:spPr>
          <a:xfrm>
            <a:off x="8537084" y="1940871"/>
            <a:ext cx="0" cy="619649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BC727-F537-4723-71AC-279BDB6B5BF5}"/>
                  </a:ext>
                </a:extLst>
              </p:cNvPr>
              <p:cNvSpPr txBox="1"/>
              <p:nvPr/>
            </p:nvSpPr>
            <p:spPr>
              <a:xfrm>
                <a:off x="2672533" y="5398295"/>
                <a:ext cx="3867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BC727-F537-4723-71AC-279BDB6B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33" y="5398295"/>
                <a:ext cx="386732" cy="369332"/>
              </a:xfrm>
              <a:prstGeom prst="rect">
                <a:avLst/>
              </a:prstGeom>
              <a:blipFill>
                <a:blip r:embed="rId5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6B1A5-9BA5-CFD7-8A54-6D60562AE1D9}"/>
                  </a:ext>
                </a:extLst>
              </p:cNvPr>
              <p:cNvSpPr txBox="1"/>
              <p:nvPr/>
            </p:nvSpPr>
            <p:spPr>
              <a:xfrm>
                <a:off x="3606732" y="5159139"/>
                <a:ext cx="3867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6B1A5-9BA5-CFD7-8A54-6D60562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732" y="5159139"/>
                <a:ext cx="386732" cy="369332"/>
              </a:xfrm>
              <a:prstGeom prst="rect">
                <a:avLst/>
              </a:prstGeom>
              <a:blipFill>
                <a:blip r:embed="rId6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3107B0-7314-1ABA-235D-9532AB907985}"/>
                  </a:ext>
                </a:extLst>
              </p:cNvPr>
              <p:cNvSpPr txBox="1"/>
              <p:nvPr/>
            </p:nvSpPr>
            <p:spPr>
              <a:xfrm>
                <a:off x="4783350" y="5646777"/>
                <a:ext cx="3867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3107B0-7314-1ABA-235D-9532AB907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350" y="5646777"/>
                <a:ext cx="386732" cy="369332"/>
              </a:xfrm>
              <a:prstGeom prst="rect">
                <a:avLst/>
              </a:prstGeom>
              <a:blipFill>
                <a:blip r:embed="rId7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7F5DA7-F3CD-3F97-9395-6CDFD7036D34}"/>
              </a:ext>
            </a:extLst>
          </p:cNvPr>
          <p:cNvCxnSpPr>
            <a:cxnSpLocks/>
          </p:cNvCxnSpPr>
          <p:nvPr/>
        </p:nvCxnSpPr>
        <p:spPr>
          <a:xfrm flipH="1" flipV="1">
            <a:off x="3338903" y="4113495"/>
            <a:ext cx="439880" cy="2425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F8266-14D3-9C9D-4306-285A36C700D4}"/>
              </a:ext>
            </a:extLst>
          </p:cNvPr>
          <p:cNvCxnSpPr>
            <a:cxnSpLocks/>
          </p:cNvCxnSpPr>
          <p:nvPr/>
        </p:nvCxnSpPr>
        <p:spPr>
          <a:xfrm flipH="1" flipV="1">
            <a:off x="1916836" y="5124212"/>
            <a:ext cx="1861757" cy="141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83ADCE-A15E-C97C-F5DC-63A03F10AB44}"/>
              </a:ext>
            </a:extLst>
          </p:cNvPr>
          <p:cNvCxnSpPr>
            <a:cxnSpLocks/>
          </p:cNvCxnSpPr>
          <p:nvPr/>
        </p:nvCxnSpPr>
        <p:spPr>
          <a:xfrm flipV="1">
            <a:off x="3771544" y="5582961"/>
            <a:ext cx="1174737" cy="964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55B6853-D6F5-AB88-2492-6A9577F9FFC1}"/>
              </a:ext>
            </a:extLst>
          </p:cNvPr>
          <p:cNvSpPr/>
          <p:nvPr/>
        </p:nvSpPr>
        <p:spPr>
          <a:xfrm>
            <a:off x="1135595" y="4418525"/>
            <a:ext cx="1257300" cy="1257300"/>
          </a:xfrm>
          <a:prstGeom prst="ellips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F8BE60-217E-5AD3-2173-497C38BD6AA4}"/>
              </a:ext>
            </a:extLst>
          </p:cNvPr>
          <p:cNvGrpSpPr/>
          <p:nvPr/>
        </p:nvGrpSpPr>
        <p:grpSpPr>
          <a:xfrm rot="18900000">
            <a:off x="839519" y="4108407"/>
            <a:ext cx="1883247" cy="1892252"/>
            <a:chOff x="8289366" y="2608311"/>
            <a:chExt cx="1883247" cy="1892252"/>
          </a:xfrm>
          <a:solidFill>
            <a:srgbClr val="00B0F0">
              <a:alpha val="20000"/>
            </a:srgbClr>
          </a:solidFill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710D81D1-52B9-83B8-A6CE-2331391D8E1D}"/>
                </a:ext>
              </a:extLst>
            </p:cNvPr>
            <p:cNvSpPr/>
            <p:nvPr/>
          </p:nvSpPr>
          <p:spPr>
            <a:xfrm>
              <a:off x="8289366" y="370074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2F8F86F8-7633-7991-4375-DD00825D1DD0}"/>
                </a:ext>
              </a:extLst>
            </p:cNvPr>
            <p:cNvSpPr/>
            <p:nvPr/>
          </p:nvSpPr>
          <p:spPr>
            <a:xfrm rot="10800000">
              <a:off x="9372791" y="260831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B0B18-2D69-C076-9627-587C5D99756B}"/>
              </a:ext>
            </a:extLst>
          </p:cNvPr>
          <p:cNvGrpSpPr/>
          <p:nvPr/>
        </p:nvGrpSpPr>
        <p:grpSpPr>
          <a:xfrm rot="2700000">
            <a:off x="842702" y="4108408"/>
            <a:ext cx="1883247" cy="1892252"/>
            <a:chOff x="8289366" y="2608311"/>
            <a:chExt cx="1883247" cy="1892252"/>
          </a:xfrm>
          <a:solidFill>
            <a:srgbClr val="00B0F0">
              <a:alpha val="20000"/>
            </a:srgbClr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E79645FD-56A5-597E-E731-4C436CC94E53}"/>
                </a:ext>
              </a:extLst>
            </p:cNvPr>
            <p:cNvSpPr/>
            <p:nvPr/>
          </p:nvSpPr>
          <p:spPr>
            <a:xfrm>
              <a:off x="8289366" y="370074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F208C71-6368-B9BA-4FEC-FFE292985D9C}"/>
                </a:ext>
              </a:extLst>
            </p:cNvPr>
            <p:cNvSpPr/>
            <p:nvPr/>
          </p:nvSpPr>
          <p:spPr>
            <a:xfrm rot="10800000">
              <a:off x="9372791" y="260831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0249104-E881-8C26-BCCA-50E8BDCCC041}"/>
              </a:ext>
            </a:extLst>
          </p:cNvPr>
          <p:cNvSpPr/>
          <p:nvPr/>
        </p:nvSpPr>
        <p:spPr>
          <a:xfrm>
            <a:off x="1698982" y="4969189"/>
            <a:ext cx="170688" cy="1706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5CC1C73-9B15-C856-226A-FD597F0C2535}"/>
              </a:ext>
            </a:extLst>
          </p:cNvPr>
          <p:cNvSpPr/>
          <p:nvPr/>
        </p:nvSpPr>
        <p:spPr>
          <a:xfrm>
            <a:off x="2684614" y="3357864"/>
            <a:ext cx="1257300" cy="1257300"/>
          </a:xfrm>
          <a:prstGeom prst="ellips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A01638-24D8-E26E-41D8-B64F2172B9CA}"/>
              </a:ext>
            </a:extLst>
          </p:cNvPr>
          <p:cNvGrpSpPr/>
          <p:nvPr/>
        </p:nvGrpSpPr>
        <p:grpSpPr>
          <a:xfrm rot="18900000">
            <a:off x="2388538" y="3047746"/>
            <a:ext cx="1883247" cy="1892252"/>
            <a:chOff x="8289366" y="2608311"/>
            <a:chExt cx="1883247" cy="1892252"/>
          </a:xfrm>
          <a:solidFill>
            <a:srgbClr val="00B0F0">
              <a:alpha val="20000"/>
            </a:srgbClr>
          </a:solidFill>
        </p:grpSpPr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549E02FC-E840-9C4E-1418-E4F9A1727F4B}"/>
                </a:ext>
              </a:extLst>
            </p:cNvPr>
            <p:cNvSpPr/>
            <p:nvPr/>
          </p:nvSpPr>
          <p:spPr>
            <a:xfrm>
              <a:off x="8289366" y="370074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22072749-8505-4B7E-8664-765A3F08A934}"/>
                </a:ext>
              </a:extLst>
            </p:cNvPr>
            <p:cNvSpPr/>
            <p:nvPr/>
          </p:nvSpPr>
          <p:spPr>
            <a:xfrm rot="10800000">
              <a:off x="9372791" y="260831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42706A-A1D8-BBA2-9AFD-4AE9F6DF159A}"/>
              </a:ext>
            </a:extLst>
          </p:cNvPr>
          <p:cNvGrpSpPr/>
          <p:nvPr/>
        </p:nvGrpSpPr>
        <p:grpSpPr>
          <a:xfrm rot="2700000">
            <a:off x="2391721" y="3047747"/>
            <a:ext cx="1883247" cy="1892252"/>
            <a:chOff x="8289366" y="2608311"/>
            <a:chExt cx="1883247" cy="1892252"/>
          </a:xfrm>
          <a:solidFill>
            <a:srgbClr val="00B0F0">
              <a:alpha val="20000"/>
            </a:srgbClr>
          </a:solidFill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AE7CD4F3-322F-D5FB-7C42-D4C1D5996F6D}"/>
                </a:ext>
              </a:extLst>
            </p:cNvPr>
            <p:cNvSpPr/>
            <p:nvPr/>
          </p:nvSpPr>
          <p:spPr>
            <a:xfrm>
              <a:off x="8289366" y="370074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6A4427D9-42DB-8CBE-178D-17882B8A213C}"/>
                </a:ext>
              </a:extLst>
            </p:cNvPr>
            <p:cNvSpPr/>
            <p:nvPr/>
          </p:nvSpPr>
          <p:spPr>
            <a:xfrm rot="10800000">
              <a:off x="9372791" y="2608311"/>
              <a:ext cx="799822" cy="799822"/>
            </a:xfrm>
            <a:prstGeom prst="teardrop">
              <a:avLst>
                <a:gd name="adj" fmla="val 133258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A1D1E052-F526-C24D-3F48-302FF0A65248}"/>
              </a:ext>
            </a:extLst>
          </p:cNvPr>
          <p:cNvSpPr/>
          <p:nvPr/>
        </p:nvSpPr>
        <p:spPr>
          <a:xfrm>
            <a:off x="3248001" y="3908528"/>
            <a:ext cx="170688" cy="1706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88A2F5-A3A1-8DB3-7438-FAF109265468}"/>
              </a:ext>
            </a:extLst>
          </p:cNvPr>
          <p:cNvSpPr/>
          <p:nvPr/>
        </p:nvSpPr>
        <p:spPr>
          <a:xfrm>
            <a:off x="4377829" y="4854320"/>
            <a:ext cx="1257300" cy="1257300"/>
          </a:xfrm>
          <a:prstGeom prst="ellips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18D0C2-8CC8-109E-1C4B-8F38A3F2B867}"/>
              </a:ext>
            </a:extLst>
          </p:cNvPr>
          <p:cNvSpPr/>
          <p:nvPr/>
        </p:nvSpPr>
        <p:spPr>
          <a:xfrm>
            <a:off x="4941216" y="5404984"/>
            <a:ext cx="170688" cy="1706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3317D1-8A57-3430-1286-7DC3105B2FE2}"/>
              </a:ext>
            </a:extLst>
          </p:cNvPr>
          <p:cNvSpPr txBox="1"/>
          <p:nvPr/>
        </p:nvSpPr>
        <p:spPr>
          <a:xfrm>
            <a:off x="5266431" y="4568361"/>
            <a:ext cx="1257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type orbitals</a:t>
            </a:r>
            <a:endParaRPr lang="en-GB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F7FD5B-0789-8106-A99A-8927A0DE29F4}"/>
              </a:ext>
            </a:extLst>
          </p:cNvPr>
          <p:cNvSpPr txBox="1"/>
          <p:nvPr/>
        </p:nvSpPr>
        <p:spPr>
          <a:xfrm>
            <a:off x="3933017" y="3155735"/>
            <a:ext cx="1573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&amp; p type orbitals</a:t>
            </a:r>
            <a:endParaRPr lang="en-GB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D62E6A-3C2E-E7BA-9151-4580473DEA3D}"/>
              </a:ext>
            </a:extLst>
          </p:cNvPr>
          <p:cNvSpPr txBox="1"/>
          <p:nvPr/>
        </p:nvSpPr>
        <p:spPr>
          <a:xfrm>
            <a:off x="6815450" y="3451186"/>
            <a:ext cx="4528826" cy="270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electron wave-function is typically confined by the positively-charged nuclei</a:t>
            </a:r>
          </a:p>
          <a:p>
            <a:pPr marL="285750" indent="-285750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atomic orbitals (H-like) centered on each atom results in a flexible basis set</a:t>
            </a:r>
          </a:p>
          <a:p>
            <a:pPr marL="285750" indent="-285750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a basis set, however, is not complete! It is an approximation.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the </a:t>
            </a:r>
            <a:r>
              <a:rPr lang="en-GB" u="sng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inear </a:t>
            </a:r>
            <a:r>
              <a:rPr lang="en-GB" u="sng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ombination of </a:t>
            </a:r>
            <a:r>
              <a:rPr lang="en-GB" u="sng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tomic </a:t>
            </a:r>
            <a:r>
              <a:rPr lang="en-GB" u="sng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rbitals (LCAO) method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10ED61-4C1B-378D-8ECB-6D2740960A74}"/>
              </a:ext>
            </a:extLst>
          </p:cNvPr>
          <p:cNvSpPr txBox="1"/>
          <p:nvPr/>
        </p:nvSpPr>
        <p:spPr>
          <a:xfrm>
            <a:off x="6737486" y="2863477"/>
            <a:ext cx="1573309" cy="446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2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2D995B-6B7B-B7DE-FDA1-F9210A36B1F0}"/>
              </a:ext>
            </a:extLst>
          </p:cNvPr>
          <p:cNvCxnSpPr>
            <a:cxnSpLocks/>
          </p:cNvCxnSpPr>
          <p:nvPr/>
        </p:nvCxnSpPr>
        <p:spPr>
          <a:xfrm>
            <a:off x="4783350" y="2370826"/>
            <a:ext cx="0" cy="288205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A9BCA2-F535-A67D-960E-E9AD0C77FD9B}"/>
              </a:ext>
            </a:extLst>
          </p:cNvPr>
          <p:cNvSpPr txBox="1"/>
          <p:nvPr/>
        </p:nvSpPr>
        <p:spPr>
          <a:xfrm>
            <a:off x="3996695" y="2676616"/>
            <a:ext cx="1573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expansion coefficients</a:t>
            </a:r>
            <a:endParaRPr lang="en-GB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736796-1B40-B4D7-C9E2-A3B31E64F891}"/>
              </a:ext>
            </a:extLst>
          </p:cNvPr>
          <p:cNvSpPr txBox="1"/>
          <p:nvPr/>
        </p:nvSpPr>
        <p:spPr>
          <a:xfrm>
            <a:off x="4719672" y="5113501"/>
            <a:ext cx="675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nuclei</a:t>
            </a:r>
            <a:endParaRPr lang="en-GB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EC3260-3E67-D57A-28B7-302048C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7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9" grpId="0" animBg="1"/>
      <p:bldP spid="59" grpId="0" animBg="1"/>
      <p:bldP spid="69" grpId="0"/>
      <p:bldP spid="70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88973-376E-38E5-D43A-924E6E04E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FA9933-7FE0-B117-23B6-7F9F3901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2271E386-46ED-2D94-2174-68090FB616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9166" y="3280431"/>
                <a:ext cx="2267712" cy="3316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2271E386-46ED-2D94-2174-68090FB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66" y="3280431"/>
                <a:ext cx="2267712" cy="331699"/>
              </a:xfrm>
              <a:prstGeom prst="rect">
                <a:avLst/>
              </a:prstGeom>
              <a:blipFill>
                <a:blip r:embed="rId3"/>
                <a:stretch>
                  <a:fillRect t="-74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D1C4D901-1A80-90FF-D547-3FF13F874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1491" y="3881468"/>
                <a:ext cx="5801140" cy="6009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D1C4D901-1A80-90FF-D547-3FF13F874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91" y="3881468"/>
                <a:ext cx="5801140" cy="600921"/>
              </a:xfrm>
              <a:prstGeom prst="rect">
                <a:avLst/>
              </a:prstGeom>
              <a:blipFill>
                <a:blip r:embed="rId4"/>
                <a:stretch>
                  <a:fillRect t="-154167" b="-20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CD1B8F8F-BD18-060A-B667-ED2DDD15A2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909" y="4598921"/>
                <a:ext cx="8127955" cy="6446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CD1B8F8F-BD18-060A-B667-ED2DDD15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9" y="4598921"/>
                <a:ext cx="8127955" cy="644614"/>
              </a:xfrm>
              <a:prstGeom prst="rect">
                <a:avLst/>
              </a:prstGeom>
              <a:blipFill>
                <a:blip r:embed="rId5"/>
                <a:stretch>
                  <a:fillRect l="-5460" t="-151923" b="-20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1">
                <a:extLst>
                  <a:ext uri="{FF2B5EF4-FFF2-40B4-BE49-F238E27FC236}">
                    <a16:creationId xmlns:a16="http://schemas.microsoft.com/office/drawing/2014/main" id="{F157CE11-F8F8-D493-A258-D5DA7968C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6911" y="5348850"/>
                <a:ext cx="3853599" cy="64461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Content Placeholder 1">
                <a:extLst>
                  <a:ext uri="{FF2B5EF4-FFF2-40B4-BE49-F238E27FC236}">
                    <a16:creationId xmlns:a16="http://schemas.microsoft.com/office/drawing/2014/main" id="{F157CE11-F8F8-D493-A258-D5DA7968C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11" y="5348850"/>
                <a:ext cx="3853599" cy="644613"/>
              </a:xfrm>
              <a:prstGeom prst="rect">
                <a:avLst/>
              </a:prstGeom>
              <a:blipFill>
                <a:blip r:embed="rId6"/>
                <a:stretch>
                  <a:fillRect l="-6557" t="-130769" b="-190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B5E76D-9365-0D58-99CB-9F8666D00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6639" y="6183370"/>
                <a:ext cx="3853599" cy="32477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B5E76D-9365-0D58-99CB-9F8666D0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639" y="6183370"/>
                <a:ext cx="3853599" cy="324774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2BBE828-F946-D318-216E-70288E44AE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4968" y="1959599"/>
                <a:ext cx="5801140" cy="6009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2BBE828-F946-D318-216E-70288E44A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68" y="1959599"/>
                <a:ext cx="5801140" cy="600921"/>
              </a:xfrm>
              <a:prstGeom prst="rect">
                <a:avLst/>
              </a:prstGeom>
              <a:blipFill>
                <a:blip r:embed="rId8"/>
                <a:stretch>
                  <a:fillRect t="-154167" b="-20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872414-3733-6E9D-8AE7-A6560CD52DF2}"/>
              </a:ext>
            </a:extLst>
          </p:cNvPr>
          <p:cNvSpPr txBox="1"/>
          <p:nvPr/>
        </p:nvSpPr>
        <p:spPr>
          <a:xfrm>
            <a:off x="618480" y="2666637"/>
            <a:ext cx="11387990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then find the eigenstates by expressing the SE as an eigenproblem: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407D-1F17-B8C9-8A90-80C53C537B5D}"/>
              </a:ext>
            </a:extLst>
          </p:cNvPr>
          <p:cNvSpPr txBox="1"/>
          <p:nvPr/>
        </p:nvSpPr>
        <p:spPr>
          <a:xfrm>
            <a:off x="8768731" y="3993720"/>
            <a:ext cx="29599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basis set expansion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AD4D6C-3E3C-91F0-5200-9F1F599B4B2F}"/>
                  </a:ext>
                </a:extLst>
              </p:cNvPr>
              <p:cNvSpPr txBox="1"/>
              <p:nvPr/>
            </p:nvSpPr>
            <p:spPr>
              <a:xfrm>
                <a:off x="8768731" y="4736740"/>
                <a:ext cx="2959965" cy="301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multiply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left, integrate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12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GB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AD4D6C-3E3C-91F0-5200-9F1F599B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31" y="4736740"/>
                <a:ext cx="2959965" cy="301044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E45E02-DC86-8814-0712-DAA5F259BD0B}"/>
                  </a:ext>
                </a:extLst>
              </p:cNvPr>
              <p:cNvSpPr txBox="1"/>
              <p:nvPr/>
            </p:nvSpPr>
            <p:spPr>
              <a:xfrm>
                <a:off x="8768731" y="5459257"/>
                <a:ext cx="3237735" cy="494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 left integral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(“Hamiltonian”) and right integral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(“Overlap”) </a:t>
                </a:r>
                <a:endParaRPr lang="en-GB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E45E02-DC86-8814-0712-DAA5F259B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31" y="5459257"/>
                <a:ext cx="3237735" cy="494623"/>
              </a:xfrm>
              <a:prstGeom prst="rect">
                <a:avLst/>
              </a:prstGeom>
              <a:blipFill>
                <a:blip r:embed="rId10"/>
                <a:stretch>
                  <a:fillRect t="-2564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F16FD3-D59C-33D0-A8AD-47A53E60436C}"/>
                  </a:ext>
                </a:extLst>
              </p:cNvPr>
              <p:cNvSpPr txBox="1"/>
              <p:nvPr/>
            </p:nvSpPr>
            <p:spPr>
              <a:xfrm>
                <a:off x="8768730" y="6101164"/>
                <a:ext cx="33227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Expressed in matrices and vectors, </a:t>
                </a:r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</a:rPr>
                  <a:t>it is an eigen-problem. Let the computer solve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GB" sz="1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F16FD3-D59C-33D0-A8AD-47A53E60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30" y="6101164"/>
                <a:ext cx="3322735" cy="461665"/>
              </a:xfrm>
              <a:prstGeom prst="rect">
                <a:avLst/>
              </a:prstGeom>
              <a:blipFill>
                <a:blip r:embed="rId11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EEEE45-FDFC-205A-F8D1-F899D86B9A49}"/>
              </a:ext>
            </a:extLst>
          </p:cNvPr>
          <p:cNvCxnSpPr/>
          <p:nvPr/>
        </p:nvCxnSpPr>
        <p:spPr>
          <a:xfrm>
            <a:off x="8537084" y="3993720"/>
            <a:ext cx="0" cy="2514424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610C87-826E-6933-7CD2-868C0454223C}"/>
              </a:ext>
            </a:extLst>
          </p:cNvPr>
          <p:cNvCxnSpPr>
            <a:cxnSpLocks/>
          </p:cNvCxnSpPr>
          <p:nvPr/>
        </p:nvCxnSpPr>
        <p:spPr>
          <a:xfrm>
            <a:off x="8537084" y="1940871"/>
            <a:ext cx="0" cy="619649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02BB9B-748F-DB75-173D-BEDBBAD049A1}"/>
              </a:ext>
            </a:extLst>
          </p:cNvPr>
          <p:cNvSpPr txBox="1"/>
          <p:nvPr/>
        </p:nvSpPr>
        <p:spPr>
          <a:xfrm>
            <a:off x="618480" y="1090373"/>
            <a:ext cx="8941151" cy="68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we choose an appropriate </a:t>
            </a:r>
            <a:r>
              <a:rPr lang="en-GB" i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basis set to expand the </a:t>
            </a:r>
            <a:r>
              <a:rPr lang="en-GB" i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wave-function. 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common choice is to use a superposition of H-like orbitals, centred on every nucleus: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BE1D6-3DF4-DE30-9633-1ECB40B3A049}"/>
                  </a:ext>
                </a:extLst>
              </p:cNvPr>
              <p:cNvSpPr txBox="1"/>
              <p:nvPr/>
            </p:nvSpPr>
            <p:spPr>
              <a:xfrm>
                <a:off x="8768731" y="1989639"/>
                <a:ext cx="3045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 index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runs over nuclei, index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𝑛𝑙𝑚</m:t>
                    </m:r>
                    <m:r>
                      <a:rPr lang="en-GB" sz="1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runs over quantum numbers of nucleus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GB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BE1D6-3DF4-DE30-9633-1ECB40B3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31" y="1989639"/>
                <a:ext cx="3045313" cy="461665"/>
              </a:xfrm>
              <a:prstGeom prst="rect">
                <a:avLst/>
              </a:prstGeom>
              <a:blipFill>
                <a:blip r:embed="rId1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CFC0E-5E0F-5163-AEBB-A074A891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6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46FBB-83DF-3928-1568-AA0A8501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53DAEE-A0D2-7159-EF84-38C4460A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49E42BBD-7716-D8D9-2FAB-3111497CD5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9177" y="3021063"/>
                <a:ext cx="5801140" cy="6009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49E42BBD-7716-D8D9-2FAB-3111497C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77" y="3021063"/>
                <a:ext cx="5801140" cy="600921"/>
              </a:xfrm>
              <a:prstGeom prst="rect">
                <a:avLst/>
              </a:prstGeom>
              <a:blipFill>
                <a:blip r:embed="rId3"/>
                <a:stretch>
                  <a:fillRect t="-166667" b="-23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13E403-CD72-B29C-2AB2-D0864F1A2C3F}"/>
              </a:ext>
            </a:extLst>
          </p:cNvPr>
          <p:cNvSpPr txBox="1"/>
          <p:nvPr/>
        </p:nvSpPr>
        <p:spPr>
          <a:xfrm>
            <a:off x="618480" y="2531111"/>
            <a:ext cx="10125720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while overlap matrix elements are easily evaluated for a given basis set (typically analytically)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DE419-61FB-99EA-614B-4317341ED6FC}"/>
                  </a:ext>
                </a:extLst>
              </p:cNvPr>
              <p:cNvSpPr txBox="1"/>
              <p:nvPr/>
            </p:nvSpPr>
            <p:spPr>
              <a:xfrm>
                <a:off x="618480" y="3769815"/>
                <a:ext cx="10125720" cy="385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evaluating the Hamiltonian matrix elements is a problem, since we do not know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DE419-61FB-99EA-614B-4317341ED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" y="3769815"/>
                <a:ext cx="10125720" cy="385939"/>
              </a:xfrm>
              <a:prstGeom prst="rect">
                <a:avLst/>
              </a:prstGeom>
              <a:blipFill>
                <a:blip r:embed="rId4"/>
                <a:stretch>
                  <a:fillRect l="-501" t="-3125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5ECDBED-D7FB-0BCE-072F-226726C05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430" y="4352391"/>
                <a:ext cx="5801140" cy="6009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5ECDBED-D7FB-0BCE-072F-226726C05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30" y="4352391"/>
                <a:ext cx="5801140" cy="600921"/>
              </a:xfrm>
              <a:prstGeom prst="rect">
                <a:avLst/>
              </a:prstGeom>
              <a:blipFill>
                <a:blip r:embed="rId5"/>
                <a:stretch>
                  <a:fillRect t="-161224" b="-2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0FA235-53E3-E72A-637B-00D9716E79A5}"/>
                  </a:ext>
                </a:extLst>
              </p:cNvPr>
              <p:cNvSpPr txBox="1"/>
              <p:nvPr/>
            </p:nvSpPr>
            <p:spPr>
              <a:xfrm>
                <a:off x="618480" y="5290704"/>
                <a:ext cx="10711508" cy="416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the (extended) </a:t>
                </a:r>
                <a:r>
                  <a:rPr lang="en-GB" dirty="0" err="1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Hückel</a:t>
                </a: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method, we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using empirically-motivated rules.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0FA235-53E3-E72A-637B-00D9716E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" y="5290704"/>
                <a:ext cx="10711508" cy="416781"/>
              </a:xfrm>
              <a:prstGeom prst="rect">
                <a:avLst/>
              </a:prstGeom>
              <a:blipFill>
                <a:blip r:embed="rId6"/>
                <a:stretch>
                  <a:fillRect l="-473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C7D69471-CD26-4C9C-9E55-99F79E81A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4330" y="1764956"/>
                <a:ext cx="3853599" cy="6411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C7D69471-CD26-4C9C-9E55-99F79E81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30" y="1764956"/>
                <a:ext cx="3853599" cy="641128"/>
              </a:xfrm>
              <a:prstGeom prst="rect">
                <a:avLst/>
              </a:prstGeom>
              <a:blipFill>
                <a:blip r:embed="rId7"/>
                <a:stretch>
                  <a:fillRect t="-145098" b="-18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92FD50-AAED-ECC2-2495-47AC3B55CAA5}"/>
                  </a:ext>
                </a:extLst>
              </p:cNvPr>
              <p:cNvSpPr txBox="1"/>
              <p:nvPr/>
            </p:nvSpPr>
            <p:spPr>
              <a:xfrm>
                <a:off x="618480" y="1212550"/>
                <a:ext cx="10125720" cy="381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Once the eigensystem is solved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can reconstruct the eigenstates: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92FD50-AAED-ECC2-2495-47AC3B55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" y="1212550"/>
                <a:ext cx="10125720" cy="381771"/>
              </a:xfrm>
              <a:prstGeom prst="rect">
                <a:avLst/>
              </a:prstGeom>
              <a:blipFill>
                <a:blip r:embed="rId8"/>
                <a:stretch>
                  <a:fillRect l="-501" t="-3226" b="-2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E6693-252B-9B12-E113-CA102343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97884-CBD8-473F-5052-17148EA9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00EEE4-90A8-BA7A-E527-BA848D04AA10}"/>
                  </a:ext>
                </a:extLst>
              </p:cNvPr>
              <p:cNvSpPr txBox="1"/>
              <p:nvPr/>
            </p:nvSpPr>
            <p:spPr>
              <a:xfrm>
                <a:off x="732779" y="1757105"/>
                <a:ext cx="6340374" cy="4140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GB" sz="1600" b="0" dirty="0"/>
                  <a:t>Choose a “minimal” basis set just large enough to house the electrons of each atom, following the “Aufbau” principle</a:t>
                </a:r>
                <a:endParaRPr lang="en-GB" sz="1600" dirty="0">
                  <a:solidFill>
                    <a:srgbClr val="FF0000">
                      <a:alpha val="30000"/>
                    </a:srgbClr>
                  </a:solidFill>
                </a:endParaRPr>
              </a:p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GB" sz="1600" b="0" dirty="0"/>
                  <a:t>Estimate the onsite diagonal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the ionisation energies of the isolated atoms (in eV):</a:t>
                </a:r>
              </a:p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endParaRPr lang="en-GB" sz="1600" dirty="0">
                  <a:solidFill>
                    <a:srgbClr val="1F1F1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endParaRPr lang="en-GB" sz="1600" dirty="0">
                  <a:solidFill>
                    <a:srgbClr val="1F1F1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endParaRPr lang="en-GB" sz="1600" dirty="0">
                  <a:solidFill>
                    <a:srgbClr val="1F1F1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endParaRPr lang="en-GB" sz="1600" dirty="0">
                  <a:solidFill>
                    <a:srgbClr val="1F1F1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endParaRPr lang="en-GB" sz="1600" dirty="0">
                  <a:solidFill>
                    <a:srgbClr val="1F1F1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GB" sz="16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Estimate the onsite off-diagonal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zero, as the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:r>
                  <a:rPr lang="en-GB" sz="1600" i="1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approximately</a:t>
                </a:r>
                <a:r>
                  <a:rPr lang="en-GB" sz="16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eigenstates of the atom</a:t>
                </a:r>
              </a:p>
              <a:p>
                <a:pPr marL="342900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GB" sz="16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Approximate the ”hopping” terms via </a:t>
                </a:r>
                <a:r>
                  <a:rPr lang="en-GB" sz="1600" i="1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Wolfsberg-Helmholtz</a:t>
                </a:r>
                <a:r>
                  <a:rPr lang="en-GB" sz="1600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>
                  <a:lnSpc>
                    <a:spcPct val="110000"/>
                  </a:lnSpc>
                </a:pPr>
                <a:endParaRPr lang="en-GB" sz="1400" dirty="0">
                  <a:solidFill>
                    <a:srgbClr val="1F1F1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00EEE4-90A8-BA7A-E527-BA848D04A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9" y="1757105"/>
                <a:ext cx="6340374" cy="4140557"/>
              </a:xfrm>
              <a:prstGeom prst="rect">
                <a:avLst/>
              </a:prstGeom>
              <a:blipFill>
                <a:blip r:embed="rId3"/>
                <a:stretch>
                  <a:fillRect l="-600" t="-3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A1E4C34-AB33-37D0-DDF1-9E70F38D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13B118-099A-CF56-3D60-59FA7A6B5ADE}"/>
                  </a:ext>
                </a:extLst>
              </p:cNvPr>
              <p:cNvSpPr txBox="1"/>
              <p:nvPr/>
            </p:nvSpPr>
            <p:spPr>
              <a:xfrm>
                <a:off x="618480" y="1161258"/>
                <a:ext cx="10711508" cy="448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the extended </a:t>
                </a:r>
                <a:r>
                  <a:rPr lang="en-GB" dirty="0" err="1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Hückel</a:t>
                </a:r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method, we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1F1F1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using empirically-motivated rules: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13B118-099A-CF56-3D60-59FA7A6B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" y="1161258"/>
                <a:ext cx="10711508" cy="448392"/>
              </a:xfrm>
              <a:prstGeom prst="rect">
                <a:avLst/>
              </a:prstGeom>
              <a:blipFill>
                <a:blip r:embed="rId4"/>
                <a:stretch>
                  <a:fillRect l="-47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B696CC-CD11-EECA-FA50-DCC18253F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460" y="1575273"/>
            <a:ext cx="2040220" cy="2074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DE370-67F3-65EC-475C-942A7D082D1F}"/>
              </a:ext>
            </a:extLst>
          </p:cNvPr>
          <p:cNvSpPr txBox="1"/>
          <p:nvPr/>
        </p:nvSpPr>
        <p:spPr>
          <a:xfrm>
            <a:off x="10249828" y="470610"/>
            <a:ext cx="173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 (1e</a:t>
            </a:r>
            <a:r>
              <a:rPr lang="en-GB" sz="1400" b="1" baseline="30000" dirty="0"/>
              <a:t>-</a:t>
            </a:r>
            <a:r>
              <a:rPr lang="en-GB" sz="1400" dirty="0"/>
              <a:t>): 1s</a:t>
            </a:r>
            <a:r>
              <a:rPr lang="en-GB" sz="1400" baseline="30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E63E9-1628-A4A0-8E7B-5A41DDE9F81C}"/>
              </a:ext>
            </a:extLst>
          </p:cNvPr>
          <p:cNvSpPr txBox="1"/>
          <p:nvPr/>
        </p:nvSpPr>
        <p:spPr>
          <a:xfrm>
            <a:off x="10249828" y="1329270"/>
            <a:ext cx="16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 (6e</a:t>
            </a:r>
            <a:r>
              <a:rPr lang="en-GB" sz="1400" b="1" baseline="30000" dirty="0"/>
              <a:t>-</a:t>
            </a:r>
            <a:r>
              <a:rPr lang="en-GB" sz="1400" dirty="0"/>
              <a:t>): 1s</a:t>
            </a:r>
            <a:r>
              <a:rPr lang="en-GB" sz="1400" baseline="30000" dirty="0"/>
              <a:t>2</a:t>
            </a:r>
            <a:r>
              <a:rPr lang="en-GB" sz="1400" dirty="0"/>
              <a:t>2s</a:t>
            </a:r>
            <a:r>
              <a:rPr lang="en-GB" sz="1400" baseline="30000" dirty="0"/>
              <a:t>2</a:t>
            </a:r>
            <a:r>
              <a:rPr lang="en-GB" sz="1400" dirty="0"/>
              <a:t>2p</a:t>
            </a:r>
            <a:r>
              <a:rPr lang="en-GB" sz="1400" baseline="30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29CFF-46B0-6DBF-E064-4D0F245678A9}"/>
              </a:ext>
            </a:extLst>
          </p:cNvPr>
          <p:cNvSpPr txBox="1"/>
          <p:nvPr/>
        </p:nvSpPr>
        <p:spPr>
          <a:xfrm>
            <a:off x="10249827" y="754767"/>
            <a:ext cx="182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nlm</a:t>
            </a:r>
            <a:r>
              <a:rPr lang="en-GB" sz="1200" dirty="0"/>
              <a:t>) orbitals:</a:t>
            </a:r>
          </a:p>
          <a:p>
            <a:pPr lvl="1"/>
            <a:r>
              <a:rPr lang="en-GB" sz="1200" dirty="0"/>
              <a:t>(100): 1s</a:t>
            </a:r>
            <a:r>
              <a:rPr lang="en-GB" sz="1200" baseline="30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8353B-EDA8-B1F9-66F3-A01AD2D3BA85}"/>
              </a:ext>
            </a:extLst>
          </p:cNvPr>
          <p:cNvSpPr txBox="1"/>
          <p:nvPr/>
        </p:nvSpPr>
        <p:spPr>
          <a:xfrm>
            <a:off x="10249826" y="1619339"/>
            <a:ext cx="173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nlm</a:t>
            </a:r>
            <a:r>
              <a:rPr lang="en-GB" sz="1200" dirty="0"/>
              <a:t>) orbitals:</a:t>
            </a:r>
          </a:p>
          <a:p>
            <a:pPr lvl="1"/>
            <a:r>
              <a:rPr lang="en-GB" sz="1200" dirty="0"/>
              <a:t>(100): 1s</a:t>
            </a:r>
            <a:r>
              <a:rPr lang="en-GB" sz="1200" baseline="30000" dirty="0"/>
              <a:t>2</a:t>
            </a:r>
          </a:p>
          <a:p>
            <a:pPr lvl="1"/>
            <a:r>
              <a:rPr lang="en-GB" sz="1200" dirty="0"/>
              <a:t>(200): 2s</a:t>
            </a:r>
            <a:r>
              <a:rPr lang="en-GB" sz="1200" baseline="30000" dirty="0"/>
              <a:t>2</a:t>
            </a:r>
          </a:p>
          <a:p>
            <a:pPr lvl="1"/>
            <a:r>
              <a:rPr lang="en-GB" sz="1200" dirty="0"/>
              <a:t>(210): 2p</a:t>
            </a:r>
            <a:r>
              <a:rPr lang="en-GB" sz="1200" baseline="30000" dirty="0"/>
              <a:t>2/3</a:t>
            </a:r>
          </a:p>
          <a:p>
            <a:pPr lvl="1"/>
            <a:r>
              <a:rPr lang="en-GB" sz="1200" dirty="0"/>
              <a:t>(211): 2p</a:t>
            </a:r>
            <a:r>
              <a:rPr lang="en-GB" sz="1200" baseline="30000" dirty="0"/>
              <a:t>2/3</a:t>
            </a:r>
            <a:endParaRPr lang="en-GB" sz="1200" dirty="0"/>
          </a:p>
          <a:p>
            <a:pPr lvl="1"/>
            <a:r>
              <a:rPr lang="en-GB" sz="1200" dirty="0"/>
              <a:t>(212): 2p</a:t>
            </a:r>
            <a:r>
              <a:rPr lang="en-GB" sz="1200" baseline="30000" dirty="0"/>
              <a:t>2/3</a:t>
            </a:r>
            <a:endParaRPr lang="en-GB" sz="1200" dirty="0"/>
          </a:p>
          <a:p>
            <a:endParaRPr lang="en-GB" sz="12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CCB0EAC-6F91-FCD4-5174-2716FA67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97719"/>
              </p:ext>
            </p:extLst>
          </p:nvPr>
        </p:nvGraphicFramePr>
        <p:xfrm>
          <a:off x="1161159" y="3125300"/>
          <a:ext cx="52387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396">
                  <a:extLst>
                    <a:ext uri="{9D8B030D-6E8A-4147-A177-3AD203B41FA5}">
                      <a16:colId xmlns:a16="http://schemas.microsoft.com/office/drawing/2014/main" val="86427938"/>
                    </a:ext>
                  </a:extLst>
                </a:gridCol>
                <a:gridCol w="748396">
                  <a:extLst>
                    <a:ext uri="{9D8B030D-6E8A-4147-A177-3AD203B41FA5}">
                      <a16:colId xmlns:a16="http://schemas.microsoft.com/office/drawing/2014/main" val="259703122"/>
                    </a:ext>
                  </a:extLst>
                </a:gridCol>
                <a:gridCol w="748396">
                  <a:extLst>
                    <a:ext uri="{9D8B030D-6E8A-4147-A177-3AD203B41FA5}">
                      <a16:colId xmlns:a16="http://schemas.microsoft.com/office/drawing/2014/main" val="2688132159"/>
                    </a:ext>
                  </a:extLst>
                </a:gridCol>
                <a:gridCol w="748396">
                  <a:extLst>
                    <a:ext uri="{9D8B030D-6E8A-4147-A177-3AD203B41FA5}">
                      <a16:colId xmlns:a16="http://schemas.microsoft.com/office/drawing/2014/main" val="2044001869"/>
                    </a:ext>
                  </a:extLst>
                </a:gridCol>
                <a:gridCol w="748396">
                  <a:extLst>
                    <a:ext uri="{9D8B030D-6E8A-4147-A177-3AD203B41FA5}">
                      <a16:colId xmlns:a16="http://schemas.microsoft.com/office/drawing/2014/main" val="3503585429"/>
                    </a:ext>
                  </a:extLst>
                </a:gridCol>
                <a:gridCol w="748396">
                  <a:extLst>
                    <a:ext uri="{9D8B030D-6E8A-4147-A177-3AD203B41FA5}">
                      <a16:colId xmlns:a16="http://schemas.microsoft.com/office/drawing/2014/main" val="598048965"/>
                    </a:ext>
                  </a:extLst>
                </a:gridCol>
                <a:gridCol w="748396">
                  <a:extLst>
                    <a:ext uri="{9D8B030D-6E8A-4147-A177-3AD203B41FA5}">
                      <a16:colId xmlns:a16="http://schemas.microsoft.com/office/drawing/2014/main" val="504904780"/>
                    </a:ext>
                  </a:extLst>
                </a:gridCol>
              </a:tblGrid>
              <a:tr h="277304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#e</a:t>
                      </a:r>
                      <a:r>
                        <a:rPr lang="en-GB" sz="1400" b="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4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31265"/>
                  </a:ext>
                </a:extLst>
              </a:tr>
              <a:tr h="277304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H: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46058"/>
                  </a:ext>
                </a:extLst>
              </a:tr>
              <a:tr h="277304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24.38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47.89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64.49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392.10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489.99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627156"/>
                  </a:ext>
                </a:extLst>
              </a:tr>
            </a:tbl>
          </a:graphicData>
        </a:graphic>
      </p:graphicFrame>
      <p:sp>
        <p:nvSpPr>
          <p:cNvPr id="26" name="Left Brace 25">
            <a:extLst>
              <a:ext uri="{FF2B5EF4-FFF2-40B4-BE49-F238E27FC236}">
                <a16:creationId xmlns:a16="http://schemas.microsoft.com/office/drawing/2014/main" id="{032B9278-5BD5-DD6A-A988-01126348C449}"/>
              </a:ext>
            </a:extLst>
          </p:cNvPr>
          <p:cNvSpPr/>
          <p:nvPr/>
        </p:nvSpPr>
        <p:spPr>
          <a:xfrm rot="16200000">
            <a:off x="2536772" y="3486109"/>
            <a:ext cx="127856" cy="1235037"/>
          </a:xfrm>
          <a:prstGeom prst="leftBrace">
            <a:avLst>
              <a:gd name="adj1" fmla="val 92687"/>
              <a:gd name="adj2" fmla="val 50000"/>
            </a:avLst>
          </a:prstGeom>
          <a:ln w="2540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504C124-D9DD-BA63-2BB5-0F52112DCACA}"/>
              </a:ext>
            </a:extLst>
          </p:cNvPr>
          <p:cNvSpPr/>
          <p:nvPr/>
        </p:nvSpPr>
        <p:spPr>
          <a:xfrm rot="16200000">
            <a:off x="4022919" y="3486109"/>
            <a:ext cx="127856" cy="1235037"/>
          </a:xfrm>
          <a:prstGeom prst="leftBrace">
            <a:avLst>
              <a:gd name="adj1" fmla="val 92687"/>
              <a:gd name="adj2" fmla="val 50000"/>
            </a:avLst>
          </a:prstGeom>
          <a:ln w="2540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EAA31E0-9788-7236-5524-7F797F0F80E3}"/>
              </a:ext>
            </a:extLst>
          </p:cNvPr>
          <p:cNvSpPr/>
          <p:nvPr/>
        </p:nvSpPr>
        <p:spPr>
          <a:xfrm rot="16200000">
            <a:off x="5565384" y="3429790"/>
            <a:ext cx="127856" cy="1347675"/>
          </a:xfrm>
          <a:prstGeom prst="leftBrace">
            <a:avLst>
              <a:gd name="adj1" fmla="val 92687"/>
              <a:gd name="adj2" fmla="val 50000"/>
            </a:avLst>
          </a:prstGeom>
          <a:ln w="2540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17440-CD59-3309-1016-7B823F37B970}"/>
              </a:ext>
            </a:extLst>
          </p:cNvPr>
          <p:cNvSpPr txBox="1"/>
          <p:nvPr/>
        </p:nvSpPr>
        <p:spPr>
          <a:xfrm>
            <a:off x="1917877" y="4215945"/>
            <a:ext cx="13322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2p</a:t>
            </a:r>
            <a:r>
              <a:rPr lang="en-GB" sz="1000" baseline="30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17.8</a:t>
            </a:r>
            <a:endParaRPr lang="en-GB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852F4A-C9F6-BF09-4219-F705D50487AC}"/>
              </a:ext>
            </a:extLst>
          </p:cNvPr>
          <p:cNvSpPr txBox="1"/>
          <p:nvPr/>
        </p:nvSpPr>
        <p:spPr>
          <a:xfrm>
            <a:off x="3429901" y="4215945"/>
            <a:ext cx="13322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2s</a:t>
            </a:r>
            <a:r>
              <a:rPr lang="en-GB" sz="1000" baseline="30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56.2</a:t>
            </a:r>
            <a:endParaRPr lang="en-GB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D37902-B056-5EB6-F912-FAF986286047}"/>
              </a:ext>
            </a:extLst>
          </p:cNvPr>
          <p:cNvSpPr txBox="1"/>
          <p:nvPr/>
        </p:nvSpPr>
        <p:spPr>
          <a:xfrm>
            <a:off x="4963191" y="4215945"/>
            <a:ext cx="13322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1s</a:t>
            </a:r>
            <a:r>
              <a:rPr lang="en-GB" sz="1000" baseline="30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441.0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8ED246-06BA-FBA1-4E4B-C70CF8E371EC}"/>
              </a:ext>
            </a:extLst>
          </p:cNvPr>
          <p:cNvSpPr txBox="1"/>
          <p:nvPr/>
        </p:nvSpPr>
        <p:spPr>
          <a:xfrm>
            <a:off x="811306" y="4215945"/>
            <a:ext cx="1393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avg. across shells:</a:t>
            </a:r>
            <a:endParaRPr lang="en-GB" sz="1000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FAFCD27-8AB8-FEAF-10C9-B02F9388F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17820"/>
              </p:ext>
            </p:extLst>
          </p:nvPr>
        </p:nvGraphicFramePr>
        <p:xfrm>
          <a:off x="9337789" y="4545602"/>
          <a:ext cx="2043347" cy="207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39">
                  <a:extLst>
                    <a:ext uri="{9D8B030D-6E8A-4147-A177-3AD203B41FA5}">
                      <a16:colId xmlns:a16="http://schemas.microsoft.com/office/drawing/2014/main" val="3784696301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51827585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3821913973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403989906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2792939486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441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49766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56.2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577633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17.8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18535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17.8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182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17.8</a:t>
                      </a:r>
                    </a:p>
                  </a:txBody>
                  <a:tcPr marL="70063" marR="70063" marT="35032" marB="3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10108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0445A33-6E20-9533-C224-84DE265488AF}"/>
              </a:ext>
            </a:extLst>
          </p:cNvPr>
          <p:cNvSpPr txBox="1"/>
          <p:nvPr/>
        </p:nvSpPr>
        <p:spPr>
          <a:xfrm>
            <a:off x="9318757" y="4194363"/>
            <a:ext cx="38078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400" dirty="0"/>
              <a:t>1s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7FF4A8-0CA0-6001-4DD4-7A8C9879F806}"/>
              </a:ext>
            </a:extLst>
          </p:cNvPr>
          <p:cNvSpPr txBox="1"/>
          <p:nvPr/>
        </p:nvSpPr>
        <p:spPr>
          <a:xfrm>
            <a:off x="9756752" y="4194363"/>
            <a:ext cx="38078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400" dirty="0"/>
              <a:t>2s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4EA2DF-C9DC-BCD6-4F58-6BA79BCDB676}"/>
              </a:ext>
            </a:extLst>
          </p:cNvPr>
          <p:cNvSpPr txBox="1"/>
          <p:nvPr/>
        </p:nvSpPr>
        <p:spPr>
          <a:xfrm>
            <a:off x="10583250" y="4194363"/>
            <a:ext cx="38078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400" dirty="0"/>
              <a:t>2p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4BEA360D-3FAA-4FF7-D688-21D3F5910BDB}"/>
              </a:ext>
            </a:extLst>
          </p:cNvPr>
          <p:cNvSpPr/>
          <p:nvPr/>
        </p:nvSpPr>
        <p:spPr>
          <a:xfrm rot="5400000">
            <a:off x="10683603" y="4056001"/>
            <a:ext cx="153178" cy="979207"/>
          </a:xfrm>
          <a:prstGeom prst="leftBrace">
            <a:avLst>
              <a:gd name="adj1" fmla="val 92687"/>
              <a:gd name="adj2" fmla="val 50000"/>
            </a:avLst>
          </a:prstGeom>
          <a:ln w="2540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9CD583B0-AA3F-3AA4-421E-07E1C91FF634}"/>
              </a:ext>
            </a:extLst>
          </p:cNvPr>
          <p:cNvSpPr/>
          <p:nvPr/>
        </p:nvSpPr>
        <p:spPr>
          <a:xfrm rot="5400000">
            <a:off x="9446101" y="4395737"/>
            <a:ext cx="153177" cy="299732"/>
          </a:xfrm>
          <a:prstGeom prst="leftBrace">
            <a:avLst>
              <a:gd name="adj1" fmla="val 92687"/>
              <a:gd name="adj2" fmla="val 50000"/>
            </a:avLst>
          </a:prstGeom>
          <a:ln w="2540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6F22C639-DD2A-08DD-47B3-E397E95B05E9}"/>
              </a:ext>
            </a:extLst>
          </p:cNvPr>
          <p:cNvSpPr/>
          <p:nvPr/>
        </p:nvSpPr>
        <p:spPr>
          <a:xfrm rot="5400000">
            <a:off x="9870554" y="4395737"/>
            <a:ext cx="153177" cy="299732"/>
          </a:xfrm>
          <a:prstGeom prst="leftBrace">
            <a:avLst>
              <a:gd name="adj1" fmla="val 92687"/>
              <a:gd name="adj2" fmla="val 50000"/>
            </a:avLst>
          </a:prstGeom>
          <a:ln w="2540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002985D9-3CD4-56DE-1D80-C62E35C480E1}"/>
              </a:ext>
            </a:extLst>
          </p:cNvPr>
          <p:cNvSpPr/>
          <p:nvPr/>
        </p:nvSpPr>
        <p:spPr>
          <a:xfrm>
            <a:off x="9304379" y="4671472"/>
            <a:ext cx="66819" cy="182274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3FD3E053-3B1A-EE25-2533-4BA5D01FDD87}"/>
              </a:ext>
            </a:extLst>
          </p:cNvPr>
          <p:cNvSpPr/>
          <p:nvPr/>
        </p:nvSpPr>
        <p:spPr>
          <a:xfrm rot="10800000">
            <a:off x="11347726" y="4671471"/>
            <a:ext cx="66819" cy="182274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32744C-F7C3-8F98-096F-08435EC7ADCF}"/>
                  </a:ext>
                </a:extLst>
              </p:cNvPr>
              <p:cNvSpPr txBox="1"/>
              <p:nvPr/>
            </p:nvSpPr>
            <p:spPr>
              <a:xfrm>
                <a:off x="8067430" y="5342488"/>
                <a:ext cx="1402890" cy="480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32744C-F7C3-8F98-096F-08435EC7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30" y="5342488"/>
                <a:ext cx="1402890" cy="480709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4FF90B-8A8A-EBED-3E53-AA003321DA39}"/>
                  </a:ext>
                </a:extLst>
              </p:cNvPr>
              <p:cNvSpPr txBox="1"/>
              <p:nvPr/>
            </p:nvSpPr>
            <p:spPr>
              <a:xfrm>
                <a:off x="11412890" y="5398176"/>
                <a:ext cx="6143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eV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4FF90B-8A8A-EBED-3E53-AA003321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890" y="5398176"/>
                <a:ext cx="6143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00109C0-C5E6-DB3F-2BDC-AA57199DDBCA}"/>
                  </a:ext>
                </a:extLst>
              </p:cNvPr>
              <p:cNvSpPr txBox="1"/>
              <p:nvPr/>
            </p:nvSpPr>
            <p:spPr>
              <a:xfrm>
                <a:off x="6920752" y="3840063"/>
                <a:ext cx="2264539" cy="480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eV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00109C0-C5E6-DB3F-2BDC-AA57199D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52" y="3840063"/>
                <a:ext cx="2264539" cy="48070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eft Bracket 65">
            <a:extLst>
              <a:ext uri="{FF2B5EF4-FFF2-40B4-BE49-F238E27FC236}">
                <a16:creationId xmlns:a16="http://schemas.microsoft.com/office/drawing/2014/main" id="{EBF980ED-1D17-17F9-CE7B-2E2270AEAC32}"/>
              </a:ext>
            </a:extLst>
          </p:cNvPr>
          <p:cNvSpPr/>
          <p:nvPr/>
        </p:nvSpPr>
        <p:spPr>
          <a:xfrm>
            <a:off x="8065787" y="3895753"/>
            <a:ext cx="76549" cy="36933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9E0589B4-A833-0F5F-7021-932F13F5B6B1}"/>
              </a:ext>
            </a:extLst>
          </p:cNvPr>
          <p:cNvSpPr/>
          <p:nvPr/>
        </p:nvSpPr>
        <p:spPr>
          <a:xfrm rot="10800000">
            <a:off x="8424146" y="3895751"/>
            <a:ext cx="76549" cy="36933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DF9BC5-458B-10DB-F4B0-87DE25613597}"/>
              </a:ext>
            </a:extLst>
          </p:cNvPr>
          <p:cNvSpPr txBox="1"/>
          <p:nvPr/>
        </p:nvSpPr>
        <p:spPr>
          <a:xfrm>
            <a:off x="8013220" y="3949612"/>
            <a:ext cx="528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13.60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EB99C3-95FA-BF18-DE62-3DEFDF5B011C}"/>
              </a:ext>
            </a:extLst>
          </p:cNvPr>
          <p:cNvSpPr txBox="1"/>
          <p:nvPr/>
        </p:nvSpPr>
        <p:spPr>
          <a:xfrm>
            <a:off x="8082439" y="3446934"/>
            <a:ext cx="38078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400" dirty="0"/>
              <a:t>1s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9B6FD7AC-44A8-1DAA-0452-208BE909EA91}"/>
              </a:ext>
            </a:extLst>
          </p:cNvPr>
          <p:cNvSpPr/>
          <p:nvPr/>
        </p:nvSpPr>
        <p:spPr>
          <a:xfrm rot="5400000">
            <a:off x="8209783" y="3648308"/>
            <a:ext cx="153177" cy="299732"/>
          </a:xfrm>
          <a:prstGeom prst="leftBrace">
            <a:avLst>
              <a:gd name="adj1" fmla="val 92687"/>
              <a:gd name="adj2" fmla="val 50000"/>
            </a:avLst>
          </a:prstGeom>
          <a:ln w="2540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28ACB8-2000-73E5-DFC7-AD403150E992}"/>
              </a:ext>
            </a:extLst>
          </p:cNvPr>
          <p:cNvSpPr txBox="1"/>
          <p:nvPr/>
        </p:nvSpPr>
        <p:spPr>
          <a:xfrm>
            <a:off x="7073512" y="4348930"/>
            <a:ext cx="865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1x1 matrix</a:t>
            </a:r>
            <a:endParaRPr lang="en-GB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B5253-6B2D-7190-4F5D-073312649E22}"/>
              </a:ext>
            </a:extLst>
          </p:cNvPr>
          <p:cNvSpPr txBox="1"/>
          <p:nvPr/>
        </p:nvSpPr>
        <p:spPr>
          <a:xfrm>
            <a:off x="8192739" y="5785902"/>
            <a:ext cx="997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5x5 matrix</a:t>
            </a:r>
            <a:endParaRPr lang="en-GB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E7988-EB3B-DFCF-CD5B-D088E66DFC37}"/>
              </a:ext>
            </a:extLst>
          </p:cNvPr>
          <p:cNvSpPr txBox="1"/>
          <p:nvPr/>
        </p:nvSpPr>
        <p:spPr>
          <a:xfrm>
            <a:off x="448605" y="6355715"/>
            <a:ext cx="32838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R. Hoffmann (1963), J. Chem. Phys. 39, 1397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1798C8-2307-80F0-0946-23E1386DE962}"/>
                  </a:ext>
                </a:extLst>
              </p:cNvPr>
              <p:cNvSpPr txBox="1"/>
              <p:nvPr/>
            </p:nvSpPr>
            <p:spPr>
              <a:xfrm>
                <a:off x="1807079" y="5682602"/>
                <a:ext cx="3926971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1798C8-2307-80F0-0946-23E1386D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79" y="5682602"/>
                <a:ext cx="3926971" cy="553357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F727-C6A2-8A90-58AE-86865309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15DC6-0BD1-0B0B-32ED-70296548D48B}"/>
              </a:ext>
            </a:extLst>
          </p:cNvPr>
          <p:cNvSpPr txBox="1"/>
          <p:nvPr/>
        </p:nvSpPr>
        <p:spPr>
          <a:xfrm>
            <a:off x="3888991" y="6355715"/>
            <a:ext cx="438383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J. P. Lowe and K. Peterson (2011). </a:t>
            </a:r>
            <a:r>
              <a:rPr lang="en-GB" sz="1200" i="1" dirty="0"/>
              <a:t>Quantum chemistry</a:t>
            </a:r>
            <a:r>
              <a:rPr lang="en-GB" sz="1200" dirty="0"/>
              <a:t>. Elsevier</a:t>
            </a:r>
          </a:p>
        </p:txBody>
      </p:sp>
    </p:spTree>
    <p:extLst>
      <p:ext uri="{BB962C8B-B14F-4D97-AF65-F5344CB8AC3E}">
        <p14:creationId xmlns:p14="http://schemas.microsoft.com/office/powerpoint/2010/main" val="283108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DF0E-CF9A-4374-3135-6695BF4DD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3FF5C18-90B6-0CE6-3354-A381F536DF89}"/>
              </a:ext>
            </a:extLst>
          </p:cNvPr>
          <p:cNvSpPr/>
          <p:nvPr/>
        </p:nvSpPr>
        <p:spPr>
          <a:xfrm>
            <a:off x="738721" y="5229222"/>
            <a:ext cx="6604927" cy="1101257"/>
          </a:xfrm>
          <a:prstGeom prst="roundRect">
            <a:avLst>
              <a:gd name="adj" fmla="val 8334"/>
            </a:avLst>
          </a:prstGeom>
          <a:solidFill>
            <a:schemeClr val="accent4">
              <a:lumMod val="20000"/>
              <a:lumOff val="80000"/>
              <a:alpha val="16797"/>
            </a:schemeClr>
          </a:solidFill>
          <a:ln w="38100">
            <a:solidFill>
              <a:schemeClr val="accent4">
                <a:lumMod val="75000"/>
                <a:alpha val="28085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D813D69-D5C1-7FFB-244C-0CBC28793A72}"/>
              </a:ext>
            </a:extLst>
          </p:cNvPr>
          <p:cNvSpPr/>
          <p:nvPr/>
        </p:nvSpPr>
        <p:spPr>
          <a:xfrm>
            <a:off x="723598" y="1616994"/>
            <a:ext cx="6604927" cy="797715"/>
          </a:xfrm>
          <a:prstGeom prst="roundRect">
            <a:avLst>
              <a:gd name="adj" fmla="val 8334"/>
            </a:avLst>
          </a:prstGeom>
          <a:solidFill>
            <a:schemeClr val="accent4">
              <a:lumMod val="20000"/>
              <a:lumOff val="80000"/>
              <a:alpha val="16797"/>
            </a:schemeClr>
          </a:solidFill>
          <a:ln w="38100">
            <a:solidFill>
              <a:schemeClr val="accent4">
                <a:lumMod val="75000"/>
                <a:alpha val="28085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A681F388-A9BA-1702-54E7-0441F2581F51}"/>
              </a:ext>
            </a:extLst>
          </p:cNvPr>
          <p:cNvSpPr/>
          <p:nvPr/>
        </p:nvSpPr>
        <p:spPr>
          <a:xfrm>
            <a:off x="723597" y="2779920"/>
            <a:ext cx="6604927" cy="634122"/>
          </a:xfrm>
          <a:prstGeom prst="roundRect">
            <a:avLst>
              <a:gd name="adj" fmla="val 8334"/>
            </a:avLst>
          </a:prstGeom>
          <a:solidFill>
            <a:schemeClr val="accent4">
              <a:lumMod val="20000"/>
              <a:lumOff val="80000"/>
              <a:alpha val="16797"/>
            </a:schemeClr>
          </a:solidFill>
          <a:ln w="38100">
            <a:solidFill>
              <a:schemeClr val="accent4">
                <a:lumMod val="75000"/>
                <a:alpha val="28085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9DFF8F9-4877-96E8-F90C-40274E4AF433}"/>
              </a:ext>
            </a:extLst>
          </p:cNvPr>
          <p:cNvSpPr/>
          <p:nvPr/>
        </p:nvSpPr>
        <p:spPr>
          <a:xfrm>
            <a:off x="723596" y="3524959"/>
            <a:ext cx="6604927" cy="634122"/>
          </a:xfrm>
          <a:prstGeom prst="roundRect">
            <a:avLst>
              <a:gd name="adj" fmla="val 8334"/>
            </a:avLst>
          </a:prstGeom>
          <a:solidFill>
            <a:schemeClr val="accent4">
              <a:lumMod val="20000"/>
              <a:lumOff val="80000"/>
              <a:alpha val="16797"/>
            </a:schemeClr>
          </a:solidFill>
          <a:ln w="38100">
            <a:solidFill>
              <a:schemeClr val="accent4">
                <a:lumMod val="75000"/>
                <a:alpha val="28085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5671593-412A-7533-C561-87BA9A721F4C}"/>
              </a:ext>
            </a:extLst>
          </p:cNvPr>
          <p:cNvSpPr/>
          <p:nvPr/>
        </p:nvSpPr>
        <p:spPr>
          <a:xfrm>
            <a:off x="738721" y="4246290"/>
            <a:ext cx="6604927" cy="895724"/>
          </a:xfrm>
          <a:prstGeom prst="roundRect">
            <a:avLst>
              <a:gd name="adj" fmla="val 8334"/>
            </a:avLst>
          </a:prstGeom>
          <a:solidFill>
            <a:schemeClr val="accent4">
              <a:lumMod val="20000"/>
              <a:lumOff val="80000"/>
              <a:alpha val="16797"/>
            </a:schemeClr>
          </a:solidFill>
          <a:ln w="38100">
            <a:solidFill>
              <a:schemeClr val="accent4">
                <a:lumMod val="75000"/>
                <a:alpha val="28085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0C4E5A0-05DD-FF98-7D96-EBA73EA73B3F}"/>
              </a:ext>
            </a:extLst>
          </p:cNvPr>
          <p:cNvSpPr/>
          <p:nvPr/>
        </p:nvSpPr>
        <p:spPr>
          <a:xfrm>
            <a:off x="9135555" y="985649"/>
            <a:ext cx="2680396" cy="2144233"/>
          </a:xfrm>
          <a:prstGeom prst="roundRect">
            <a:avLst>
              <a:gd name="adj" fmla="val 8334"/>
            </a:avLst>
          </a:prstGeom>
          <a:solidFill>
            <a:srgbClr val="FF0000">
              <a:alpha val="5000"/>
            </a:srgbClr>
          </a:solidFill>
          <a:ln w="38100"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90C00A-47F6-D45A-E92A-01A15047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C666-D32E-EEAB-3327-F7EC01D413A3}"/>
              </a:ext>
            </a:extLst>
          </p:cNvPr>
          <p:cNvSpPr txBox="1"/>
          <p:nvPr/>
        </p:nvSpPr>
        <p:spPr>
          <a:xfrm>
            <a:off x="838200" y="109768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/mb4512/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extended_hueckel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A814AE-A4FC-855A-5D18-2CC717B3D8AA}"/>
              </a:ext>
            </a:extLst>
          </p:cNvPr>
          <p:cNvGrpSpPr/>
          <p:nvPr/>
        </p:nvGrpSpPr>
        <p:grpSpPr>
          <a:xfrm>
            <a:off x="9760505" y="1416938"/>
            <a:ext cx="1256308" cy="1453545"/>
            <a:chOff x="5044347" y="1049859"/>
            <a:chExt cx="1256308" cy="1453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97FBE-B44E-F5C6-1798-205EEB52F024}"/>
                </a:ext>
              </a:extLst>
            </p:cNvPr>
            <p:cNvSpPr txBox="1"/>
            <p:nvPr/>
          </p:nvSpPr>
          <p:spPr>
            <a:xfrm>
              <a:off x="5471410" y="1647520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0AD5C1-0746-8C97-F6DA-BE67FB6C2AE6}"/>
                </a:ext>
              </a:extLst>
            </p:cNvPr>
            <p:cNvSpPr txBox="1"/>
            <p:nvPr/>
          </p:nvSpPr>
          <p:spPr>
            <a:xfrm>
              <a:off x="5044347" y="2103294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BC6B46-1BD3-2BCC-18CA-3A3A79704D59}"/>
                </a:ext>
              </a:extLst>
            </p:cNvPr>
            <p:cNvSpPr txBox="1"/>
            <p:nvPr/>
          </p:nvSpPr>
          <p:spPr>
            <a:xfrm>
              <a:off x="5919367" y="2103294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DE3EEB-5B3D-A81C-79AA-4A5154425431}"/>
                </a:ext>
              </a:extLst>
            </p:cNvPr>
            <p:cNvSpPr txBox="1"/>
            <p:nvPr/>
          </p:nvSpPr>
          <p:spPr>
            <a:xfrm>
              <a:off x="5938055" y="1670672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8DB008-F5C7-A8CB-7C15-49718BC3BBDC}"/>
                </a:ext>
              </a:extLst>
            </p:cNvPr>
            <p:cNvSpPr txBox="1"/>
            <p:nvPr/>
          </p:nvSpPr>
          <p:spPr>
            <a:xfrm>
              <a:off x="5471410" y="1049859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ABDA1B-79DA-DB24-4990-CD28D810FBE8}"/>
                </a:ext>
              </a:extLst>
            </p:cNvPr>
            <p:cNvCxnSpPr>
              <a:cxnSpLocks/>
            </p:cNvCxnSpPr>
            <p:nvPr/>
          </p:nvCxnSpPr>
          <p:spPr>
            <a:xfrm>
              <a:off x="5652710" y="1415594"/>
              <a:ext cx="0" cy="255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523865-6EC8-7A1C-04EC-AEF612092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214" y="1961571"/>
              <a:ext cx="216875" cy="1966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3CD412-56E2-E662-42BF-3211A0A6C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2823" y="1865917"/>
              <a:ext cx="190344" cy="481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apezium 36">
              <a:extLst>
                <a:ext uri="{FF2B5EF4-FFF2-40B4-BE49-F238E27FC236}">
                  <a16:creationId xmlns:a16="http://schemas.microsoft.com/office/drawing/2014/main" id="{FE63C6E1-4B75-26FF-AD9A-53D6B0E088F3}"/>
                </a:ext>
              </a:extLst>
            </p:cNvPr>
            <p:cNvSpPr/>
            <p:nvPr/>
          </p:nvSpPr>
          <p:spPr>
            <a:xfrm rot="18900000" flipH="1">
              <a:off x="5838195" y="1928133"/>
              <a:ext cx="57437" cy="254136"/>
            </a:xfrm>
            <a:prstGeom prst="trapezoid">
              <a:avLst>
                <a:gd name="adj" fmla="val 438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25E7AF5-0AA3-65B8-AE18-4E88E261B458}"/>
              </a:ext>
            </a:extLst>
          </p:cNvPr>
          <p:cNvSpPr txBox="1"/>
          <p:nvPr/>
        </p:nvSpPr>
        <p:spPr>
          <a:xfrm>
            <a:off x="9242430" y="1047606"/>
            <a:ext cx="2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Example: Methane CH</a:t>
            </a:r>
            <a:r>
              <a:rPr lang="en-GB" baseline="-250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B487D3-63D2-1931-9EB9-33AD76A087B9}"/>
              </a:ext>
            </a:extLst>
          </p:cNvPr>
          <p:cNvSpPr txBox="1"/>
          <p:nvPr/>
        </p:nvSpPr>
        <p:spPr>
          <a:xfrm>
            <a:off x="802575" y="1609477"/>
            <a:ext cx="212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global atomic info: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97C8C39-672B-89F7-41E5-4848087DCFDD}"/>
                  </a:ext>
                </a:extLst>
              </p:cNvPr>
              <p:cNvSpPr txBox="1"/>
              <p:nvPr/>
            </p:nvSpPr>
            <p:spPr>
              <a:xfrm>
                <a:off x="802575" y="2797483"/>
                <a:ext cx="5194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class Atom (“C”,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97C8C39-672B-89F7-41E5-4848087D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75" y="2797483"/>
                <a:ext cx="5194464" cy="338554"/>
              </a:xfrm>
              <a:prstGeom prst="rect">
                <a:avLst/>
              </a:prstGeom>
              <a:blipFill>
                <a:blip r:embed="rId3"/>
                <a:stretch>
                  <a:fillRect l="-732" t="-740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2ECAC4-A5D4-6FE4-2C32-5576CD404A50}"/>
                  </a:ext>
                </a:extLst>
              </p:cNvPr>
              <p:cNvSpPr txBox="1"/>
              <p:nvPr/>
            </p:nvSpPr>
            <p:spPr>
              <a:xfrm>
                <a:off x="802574" y="3523543"/>
                <a:ext cx="5566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class Molecule ([“C”,”H”,”H”,”H”,”H”],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,</a:t>
                </a:r>
                <a:r>
                  <a:rPr lang="en-GB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,</a:t>
                </a:r>
                <a:r>
                  <a:rPr lang="en-GB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/>
                  <a:t>,</a:t>
                </a:r>
                <a:r>
                  <a:rPr lang="en-GB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GB" sz="1600" dirty="0"/>
                      <m:t>,</m:t>
                    </m:r>
                    <m:r>
                      <m:rPr>
                        <m:nor/>
                      </m:rPr>
                      <a:rPr lang="en-GB" sz="1600" b="1" dirty="0"/>
                      <m:t> 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/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2ECAC4-A5D4-6FE4-2C32-5576CD40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74" y="3523543"/>
                <a:ext cx="5566807" cy="338554"/>
              </a:xfrm>
              <a:prstGeom prst="rect">
                <a:avLst/>
              </a:prstGeom>
              <a:blipFill>
                <a:blip r:embed="rId4"/>
                <a:stretch>
                  <a:fillRect l="-683" t="-3571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DF5BF92-96D0-609A-E96A-FA64BA00BF74}"/>
              </a:ext>
            </a:extLst>
          </p:cNvPr>
          <p:cNvSpPr txBox="1"/>
          <p:nvPr/>
        </p:nvSpPr>
        <p:spPr>
          <a:xfrm>
            <a:off x="838200" y="3092595"/>
            <a:ext cx="519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fetch atomic properties from global info, </a:t>
            </a:r>
            <a:r>
              <a:rPr lang="en-GB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stors</a:t>
            </a: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as class property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B60ED5-820C-61D3-80B0-8226107854DD}"/>
              </a:ext>
            </a:extLst>
          </p:cNvPr>
          <p:cNvSpPr txBox="1"/>
          <p:nvPr/>
        </p:nvSpPr>
        <p:spPr>
          <a:xfrm>
            <a:off x="838200" y="3809750"/>
            <a:ext cx="519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initialise an Atom() instance for each atom, stores them as class property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B3FC8A-7A65-D1D3-6C4B-09BE455F80B5}"/>
              </a:ext>
            </a:extLst>
          </p:cNvPr>
          <p:cNvSpPr txBox="1"/>
          <p:nvPr/>
        </p:nvSpPr>
        <p:spPr>
          <a:xfrm>
            <a:off x="4308257" y="1609477"/>
            <a:ext cx="212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global model info: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F958D0-4D61-676C-CBBD-1FD70A19A267}"/>
              </a:ext>
            </a:extLst>
          </p:cNvPr>
          <p:cNvSpPr txBox="1"/>
          <p:nvPr/>
        </p:nvSpPr>
        <p:spPr>
          <a:xfrm>
            <a:off x="802575" y="5246648"/>
            <a:ext cx="6156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class </a:t>
            </a:r>
            <a:r>
              <a:rPr lang="en-GB" sz="1600" dirty="0" err="1"/>
              <a:t>Electronic_Structure</a:t>
            </a:r>
            <a:r>
              <a:rPr lang="en-GB" sz="1600" dirty="0"/>
              <a:t> (Molecule, Basis, *</a:t>
            </a:r>
            <a:r>
              <a:rPr lang="en-GB" sz="1600" dirty="0" err="1"/>
              <a:t>modelpars</a:t>
            </a:r>
            <a:r>
              <a:rPr lang="en-GB" sz="16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11FF61-B515-0351-4359-56B8165F2D7B}"/>
              </a:ext>
            </a:extLst>
          </p:cNvPr>
          <p:cNvSpPr txBox="1"/>
          <p:nvPr/>
        </p:nvSpPr>
        <p:spPr>
          <a:xfrm>
            <a:off x="838200" y="5555049"/>
            <a:ext cx="6184596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update_matrices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(): </a:t>
            </a: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construct Overlap and Hamiltonian matrices using functions from Basis class, with information taken from Molecule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solve_eigensystem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(): </a:t>
            </a: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solve the eigensystem and reports on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ECF7B5-8E03-9B2C-D981-FDD2D9D112D6}"/>
              </a:ext>
            </a:extLst>
          </p:cNvPr>
          <p:cNvSpPr txBox="1"/>
          <p:nvPr/>
        </p:nvSpPr>
        <p:spPr>
          <a:xfrm>
            <a:off x="802575" y="4265780"/>
            <a:ext cx="6156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class GTO (exponents)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0AF91B-3C33-AD34-5D9A-B0DDA5C56B12}"/>
              </a:ext>
            </a:extLst>
          </p:cNvPr>
          <p:cNvSpPr txBox="1"/>
          <p:nvPr/>
        </p:nvSpPr>
        <p:spPr>
          <a:xfrm>
            <a:off x="838200" y="4575737"/>
            <a:ext cx="5859162" cy="52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orbital(r, atom, l): </a:t>
            </a: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evaluate orbital value at position r for given atom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overlap(atom1, atom2, l1, l2): </a:t>
            </a: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evaluate overlap matrix between two atoms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C51C1E-8BB3-4AD5-EDA5-5D2F5A1C8FB3}"/>
              </a:ext>
            </a:extLst>
          </p:cNvPr>
          <p:cNvSpPr txBox="1"/>
          <p:nvPr/>
        </p:nvSpPr>
        <p:spPr>
          <a:xfrm>
            <a:off x="814450" y="1896204"/>
            <a:ext cx="3339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{“H”: {N: 1, “n: 1”, “l”: 0, “V”: [-13.60]} </a:t>
            </a:r>
          </a:p>
          <a:p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{“C”: {N: 4, “n: 2”, “l”: 1, “V”: [-19.44, -10.67]}</a:t>
            </a:r>
            <a:r>
              <a:rPr lang="en-GB" sz="1200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BCB2D3-5E64-B1F1-3BE9-32D78CBC0D68}"/>
              </a:ext>
            </a:extLst>
          </p:cNvPr>
          <p:cNvSpPr txBox="1"/>
          <p:nvPr/>
        </p:nvSpPr>
        <p:spPr>
          <a:xfrm>
            <a:off x="4300339" y="1896204"/>
            <a:ext cx="3028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en-GB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Bohr_radii</a:t>
            </a:r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": [0.52917721, 4*0.52917721]</a:t>
            </a:r>
          </a:p>
          <a:p>
            <a:r>
              <a: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"Wolfsberg–Helmholtz" : 1.75</a:t>
            </a:r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5A58A02A-1DA4-E3FB-457E-FA359205DFE4}"/>
              </a:ext>
            </a:extLst>
          </p:cNvPr>
          <p:cNvSpPr/>
          <p:nvPr/>
        </p:nvSpPr>
        <p:spPr>
          <a:xfrm>
            <a:off x="7542441" y="3809750"/>
            <a:ext cx="249221" cy="2640416"/>
          </a:xfrm>
          <a:prstGeom prst="leftBrace">
            <a:avLst>
              <a:gd name="adj1" fmla="val 66397"/>
              <a:gd name="adj2" fmla="val 34849"/>
            </a:avLst>
          </a:prstGeom>
          <a:ln w="38100">
            <a:solidFill>
              <a:schemeClr val="tx2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01EB2C-DAE8-2B67-9529-C336EACDB5DD}"/>
              </a:ext>
            </a:extLst>
          </p:cNvPr>
          <p:cNvSpPr txBox="1"/>
          <p:nvPr/>
        </p:nvSpPr>
        <p:spPr>
          <a:xfrm>
            <a:off x="7843402" y="3695383"/>
            <a:ext cx="341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GTO: </a:t>
            </a:r>
            <a:r>
              <a:rPr lang="en-GB" sz="1600" b="1" u="sng" dirty="0"/>
              <a:t>G</a:t>
            </a:r>
            <a:r>
              <a:rPr lang="en-GB" sz="1600" b="1" dirty="0"/>
              <a:t>aussian-</a:t>
            </a:r>
            <a:r>
              <a:rPr lang="en-GB" sz="1600" b="1" u="sng" dirty="0"/>
              <a:t>t</a:t>
            </a:r>
            <a:r>
              <a:rPr lang="en-GB" sz="1600" b="1" dirty="0"/>
              <a:t>ype </a:t>
            </a:r>
            <a:r>
              <a:rPr lang="en-GB" sz="1600" b="1" u="sng" dirty="0"/>
              <a:t>o</a:t>
            </a:r>
            <a:r>
              <a:rPr lang="en-GB" sz="1600" b="1" dirty="0"/>
              <a:t>rbitals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D8EC6F6-E1A3-9FC5-BD51-277CAACC1EF4}"/>
                  </a:ext>
                </a:extLst>
              </p:cNvPr>
              <p:cNvSpPr txBox="1"/>
              <p:nvPr/>
            </p:nvSpPr>
            <p:spPr>
              <a:xfrm>
                <a:off x="7919535" y="4331595"/>
                <a:ext cx="1997855" cy="388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,100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D8EC6F6-E1A3-9FC5-BD51-277CAACC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35" y="4331595"/>
                <a:ext cx="1997855" cy="388696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441BC6-F60E-B044-C68B-6E5E1696577C}"/>
                  </a:ext>
                </a:extLst>
              </p:cNvPr>
              <p:cNvSpPr txBox="1"/>
              <p:nvPr/>
            </p:nvSpPr>
            <p:spPr>
              <a:xfrm>
                <a:off x="7919535" y="4814668"/>
                <a:ext cx="2963247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,200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,100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441BC6-F60E-B044-C68B-6E5E1696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35" y="4814668"/>
                <a:ext cx="2963247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AE2169-745B-D373-9FF4-332789D76BD6}"/>
                  </a:ext>
                </a:extLst>
              </p:cNvPr>
              <p:cNvSpPr txBox="1"/>
              <p:nvPr/>
            </p:nvSpPr>
            <p:spPr>
              <a:xfrm>
                <a:off x="7919535" y="5415085"/>
                <a:ext cx="2963247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,210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,100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AE2169-745B-D373-9FF4-332789D7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35" y="5415085"/>
                <a:ext cx="2963247" cy="349326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72DF89C-4528-4BE3-77CC-19EF6D09F3E0}"/>
                  </a:ext>
                </a:extLst>
              </p:cNvPr>
              <p:cNvSpPr txBox="1"/>
              <p:nvPr/>
            </p:nvSpPr>
            <p:spPr>
              <a:xfrm>
                <a:off x="7919535" y="5796600"/>
                <a:ext cx="2616229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,211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,100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72DF89C-4528-4BE3-77CC-19EF6D09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35" y="5796600"/>
                <a:ext cx="2616229" cy="349326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4A107B7-9197-C9C4-E024-BEF439195F1F}"/>
                  </a:ext>
                </a:extLst>
              </p:cNvPr>
              <p:cNvSpPr txBox="1"/>
              <p:nvPr/>
            </p:nvSpPr>
            <p:spPr>
              <a:xfrm>
                <a:off x="7919535" y="6165851"/>
                <a:ext cx="2626232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,212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,100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4A107B7-9197-C9C4-E024-BEF43919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35" y="6165851"/>
                <a:ext cx="2626232" cy="349326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E7755D4F-D01E-00FF-F756-3D7E748FBCFC}"/>
              </a:ext>
            </a:extLst>
          </p:cNvPr>
          <p:cNvSpPr txBox="1"/>
          <p:nvPr/>
        </p:nvSpPr>
        <p:spPr>
          <a:xfrm>
            <a:off x="7843402" y="3993510"/>
            <a:ext cx="22455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Very approximately: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6D89E-DC95-CB8C-BD8F-8FB2A414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63FB6-70CE-EC2A-5C59-CB68CB5A7993}"/>
              </a:ext>
            </a:extLst>
          </p:cNvPr>
          <p:cNvSpPr txBox="1"/>
          <p:nvPr/>
        </p:nvSpPr>
        <p:spPr>
          <a:xfrm>
            <a:off x="10518150" y="4752700"/>
            <a:ext cx="1558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code, I describe 2s orbitals with a 1s basis function because I did not implement 2s integrals.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C8ECB-D8BF-FC1F-C3A2-B4986940CFB5}"/>
              </a:ext>
            </a:extLst>
          </p:cNvPr>
          <p:cNvSpPr txBox="1"/>
          <p:nvPr/>
        </p:nvSpPr>
        <p:spPr>
          <a:xfrm>
            <a:off x="7423087" y="1787700"/>
            <a:ext cx="1558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use the onsite parameters from Lowe &amp; Peterson,. chosen to better describe </a:t>
            </a:r>
            <a:r>
              <a:rPr lang="en-GB" sz="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-hybridisation</a:t>
            </a:r>
          </a:p>
        </p:txBody>
      </p:sp>
    </p:spTree>
    <p:extLst>
      <p:ext uri="{BB962C8B-B14F-4D97-AF65-F5344CB8AC3E}">
        <p14:creationId xmlns:p14="http://schemas.microsoft.com/office/powerpoint/2010/main" val="343543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4506-081A-2B41-C218-0841FF28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D5C0793-E999-4B39-83E2-5DA96A4073EC}"/>
              </a:ext>
            </a:extLst>
          </p:cNvPr>
          <p:cNvSpPr/>
          <p:nvPr/>
        </p:nvSpPr>
        <p:spPr>
          <a:xfrm>
            <a:off x="9135555" y="985649"/>
            <a:ext cx="2680396" cy="2144233"/>
          </a:xfrm>
          <a:prstGeom prst="roundRect">
            <a:avLst>
              <a:gd name="adj" fmla="val 8334"/>
            </a:avLst>
          </a:prstGeom>
          <a:solidFill>
            <a:srgbClr val="FF0000">
              <a:alpha val="5000"/>
            </a:srgbClr>
          </a:solidFill>
          <a:ln w="38100"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1C61-C998-0A0A-F67B-562D2817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2688D-E001-8F2E-691C-C6CE55E67B41}"/>
              </a:ext>
            </a:extLst>
          </p:cNvPr>
          <p:cNvSpPr txBox="1"/>
          <p:nvPr/>
        </p:nvSpPr>
        <p:spPr>
          <a:xfrm>
            <a:off x="838200" y="109768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/mb4512/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extended_hueckel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1AA745-AAB9-7B79-56E0-6AA6407E33EF}"/>
              </a:ext>
            </a:extLst>
          </p:cNvPr>
          <p:cNvGrpSpPr/>
          <p:nvPr/>
        </p:nvGrpSpPr>
        <p:grpSpPr>
          <a:xfrm>
            <a:off x="9760505" y="1416938"/>
            <a:ext cx="1256308" cy="1453545"/>
            <a:chOff x="5044347" y="1049859"/>
            <a:chExt cx="1256308" cy="1453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CF667B-6FFA-9C47-3ADA-78E9D6B4A959}"/>
                </a:ext>
              </a:extLst>
            </p:cNvPr>
            <p:cNvSpPr txBox="1"/>
            <p:nvPr/>
          </p:nvSpPr>
          <p:spPr>
            <a:xfrm>
              <a:off x="5471410" y="1647520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CBBA84-4844-F08A-CF77-371B09E3CA9E}"/>
                </a:ext>
              </a:extLst>
            </p:cNvPr>
            <p:cNvSpPr txBox="1"/>
            <p:nvPr/>
          </p:nvSpPr>
          <p:spPr>
            <a:xfrm>
              <a:off x="5044347" y="2103294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FFEC80-55F2-0D6A-9C05-F98D3FEDA1CF}"/>
                </a:ext>
              </a:extLst>
            </p:cNvPr>
            <p:cNvSpPr txBox="1"/>
            <p:nvPr/>
          </p:nvSpPr>
          <p:spPr>
            <a:xfrm>
              <a:off x="5919367" y="2103294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157A4D-33FC-C2E3-41F7-B785C308E06E}"/>
                </a:ext>
              </a:extLst>
            </p:cNvPr>
            <p:cNvSpPr txBox="1"/>
            <p:nvPr/>
          </p:nvSpPr>
          <p:spPr>
            <a:xfrm>
              <a:off x="5938055" y="1670672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46B4F4-3957-25C2-5D6D-2E0C13FA40CF}"/>
                </a:ext>
              </a:extLst>
            </p:cNvPr>
            <p:cNvSpPr txBox="1"/>
            <p:nvPr/>
          </p:nvSpPr>
          <p:spPr>
            <a:xfrm>
              <a:off x="5471410" y="1049859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4F15AE-D502-101E-C9E3-84D859F680E8}"/>
                </a:ext>
              </a:extLst>
            </p:cNvPr>
            <p:cNvCxnSpPr>
              <a:cxnSpLocks/>
            </p:cNvCxnSpPr>
            <p:nvPr/>
          </p:nvCxnSpPr>
          <p:spPr>
            <a:xfrm>
              <a:off x="5652710" y="1415594"/>
              <a:ext cx="0" cy="255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1FFD50-547B-C1F1-9977-9FC5DF793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214" y="1961571"/>
              <a:ext cx="216875" cy="1966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3AE9306-5F75-7A5B-D9DD-3A8EBBA922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2823" y="1865917"/>
              <a:ext cx="190344" cy="481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apezium 36">
              <a:extLst>
                <a:ext uri="{FF2B5EF4-FFF2-40B4-BE49-F238E27FC236}">
                  <a16:creationId xmlns:a16="http://schemas.microsoft.com/office/drawing/2014/main" id="{9AB40630-3AA0-6A79-19DA-7D57870B22B5}"/>
                </a:ext>
              </a:extLst>
            </p:cNvPr>
            <p:cNvSpPr/>
            <p:nvPr/>
          </p:nvSpPr>
          <p:spPr>
            <a:xfrm rot="18900000" flipH="1">
              <a:off x="5838195" y="1928133"/>
              <a:ext cx="57437" cy="254136"/>
            </a:xfrm>
            <a:prstGeom prst="trapezoid">
              <a:avLst>
                <a:gd name="adj" fmla="val 438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670BE4-0D3E-C228-1D7D-3D22277423B3}"/>
              </a:ext>
            </a:extLst>
          </p:cNvPr>
          <p:cNvSpPr txBox="1"/>
          <p:nvPr/>
        </p:nvSpPr>
        <p:spPr>
          <a:xfrm>
            <a:off x="9242430" y="1047606"/>
            <a:ext cx="2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Example: Methane CH</a:t>
            </a:r>
            <a:r>
              <a:rPr lang="en-GB" baseline="-25000" dirty="0"/>
              <a:t>4</a:t>
            </a:r>
          </a:p>
        </p:txBody>
      </p:sp>
      <p:pic>
        <p:nvPicPr>
          <p:cNvPr id="3" name="Picture 2" descr="A white rectangular object with red text&#10;&#10;AI-generated content may be incorrect.">
            <a:extLst>
              <a:ext uri="{FF2B5EF4-FFF2-40B4-BE49-F238E27FC236}">
                <a16:creationId xmlns:a16="http://schemas.microsoft.com/office/drawing/2014/main" id="{6DA10A0F-4E25-A3B5-DF7B-C48B67776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6" y="1582506"/>
            <a:ext cx="8329153" cy="244714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898669-85A5-8473-B65D-6852197D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15" y="4137880"/>
            <a:ext cx="8329153" cy="234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4B59CC-35D1-CC61-2776-96483D52A8AF}"/>
              </a:ext>
            </a:extLst>
          </p:cNvPr>
          <p:cNvSpPr txBox="1"/>
          <p:nvPr/>
        </p:nvSpPr>
        <p:spPr>
          <a:xfrm>
            <a:off x="5418185" y="5324120"/>
            <a:ext cx="256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>
                    <a:alpha val="50000"/>
                  </a:srgbClr>
                </a:solidFill>
              </a:rPr>
              <a:t>Live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477AF9-8A75-B24C-1198-2B0A438D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27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DDAD2-D421-A315-08F1-4D55A375A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9D23F17-6C45-6088-C330-D97C25C9039F}"/>
              </a:ext>
            </a:extLst>
          </p:cNvPr>
          <p:cNvSpPr/>
          <p:nvPr/>
        </p:nvSpPr>
        <p:spPr>
          <a:xfrm>
            <a:off x="8740534" y="985649"/>
            <a:ext cx="3075417" cy="2206284"/>
          </a:xfrm>
          <a:prstGeom prst="roundRect">
            <a:avLst>
              <a:gd name="adj" fmla="val 8334"/>
            </a:avLst>
          </a:prstGeom>
          <a:solidFill>
            <a:srgbClr val="FF0000">
              <a:alpha val="5000"/>
            </a:srgbClr>
          </a:solidFill>
          <a:ln w="38100"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0F45E8-5C57-7E14-99E3-2B53914D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3"/>
            <a:ext cx="9791700" cy="744279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Extended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Hückel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method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87879-D9D6-B6EE-19F2-3E5952496A3D}"/>
              </a:ext>
            </a:extLst>
          </p:cNvPr>
          <p:cNvSpPr txBox="1"/>
          <p:nvPr/>
        </p:nvSpPr>
        <p:spPr>
          <a:xfrm>
            <a:off x="838200" y="1696491"/>
            <a:ext cx="374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polyethylene chain of varying length.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Remember the particle in a well?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3EB0F-2695-584A-254C-88E62CF7C446}"/>
              </a:ext>
            </a:extLst>
          </p:cNvPr>
          <p:cNvSpPr txBox="1"/>
          <p:nvPr/>
        </p:nvSpPr>
        <p:spPr>
          <a:xfrm>
            <a:off x="8866414" y="1047606"/>
            <a:ext cx="29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Example: Polyethylene CH</a:t>
            </a:r>
            <a:r>
              <a:rPr lang="en-GB" baseline="-25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9B63A-8E43-96F3-D5C4-A64386F961FA}"/>
              </a:ext>
            </a:extLst>
          </p:cNvPr>
          <p:cNvSpPr txBox="1"/>
          <p:nvPr/>
        </p:nvSpPr>
        <p:spPr>
          <a:xfrm>
            <a:off x="10376568" y="2014599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BF226B-34A2-E493-7162-C2F0F6DF0A8F}"/>
              </a:ext>
            </a:extLst>
          </p:cNvPr>
          <p:cNvSpPr txBox="1"/>
          <p:nvPr/>
        </p:nvSpPr>
        <p:spPr>
          <a:xfrm>
            <a:off x="10376568" y="1416938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D6806-713C-16BC-B03F-6D6E2932861E}"/>
              </a:ext>
            </a:extLst>
          </p:cNvPr>
          <p:cNvCxnSpPr>
            <a:cxnSpLocks/>
          </p:cNvCxnSpPr>
          <p:nvPr/>
        </p:nvCxnSpPr>
        <p:spPr>
          <a:xfrm>
            <a:off x="10557868" y="1782673"/>
            <a:ext cx="0" cy="255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CA4CC8-1547-221B-88A8-4821BD509ED9}"/>
              </a:ext>
            </a:extLst>
          </p:cNvPr>
          <p:cNvCxnSpPr>
            <a:cxnSpLocks/>
          </p:cNvCxnSpPr>
          <p:nvPr/>
        </p:nvCxnSpPr>
        <p:spPr>
          <a:xfrm flipH="1">
            <a:off x="10113871" y="2207948"/>
            <a:ext cx="292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74122E-3164-AA39-B73A-50477A7AD298}"/>
              </a:ext>
            </a:extLst>
          </p:cNvPr>
          <p:cNvSpPr txBox="1"/>
          <p:nvPr/>
        </p:nvSpPr>
        <p:spPr>
          <a:xfrm>
            <a:off x="10376568" y="261226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FD6314-467F-9184-5680-0002BAE8858B}"/>
              </a:ext>
            </a:extLst>
          </p:cNvPr>
          <p:cNvCxnSpPr>
            <a:cxnSpLocks/>
          </p:cNvCxnSpPr>
          <p:nvPr/>
        </p:nvCxnSpPr>
        <p:spPr>
          <a:xfrm>
            <a:off x="10557868" y="2380334"/>
            <a:ext cx="0" cy="255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05C59C-FAEE-3450-59DB-EB0E6118862D}"/>
              </a:ext>
            </a:extLst>
          </p:cNvPr>
          <p:cNvSpPr txBox="1"/>
          <p:nvPr/>
        </p:nvSpPr>
        <p:spPr>
          <a:xfrm>
            <a:off x="9793980" y="2014599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94FA3-D75A-B44D-860C-57E084CF2166}"/>
              </a:ext>
            </a:extLst>
          </p:cNvPr>
          <p:cNvSpPr txBox="1"/>
          <p:nvPr/>
        </p:nvSpPr>
        <p:spPr>
          <a:xfrm>
            <a:off x="9793980" y="1416938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FFA000-1CA0-8471-69D8-211025DE1524}"/>
              </a:ext>
            </a:extLst>
          </p:cNvPr>
          <p:cNvCxnSpPr>
            <a:cxnSpLocks/>
          </p:cNvCxnSpPr>
          <p:nvPr/>
        </p:nvCxnSpPr>
        <p:spPr>
          <a:xfrm>
            <a:off x="9975280" y="1782673"/>
            <a:ext cx="0" cy="255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61D6F6-630A-A583-A481-B0D528499C2C}"/>
              </a:ext>
            </a:extLst>
          </p:cNvPr>
          <p:cNvSpPr txBox="1"/>
          <p:nvPr/>
        </p:nvSpPr>
        <p:spPr>
          <a:xfrm>
            <a:off x="9793980" y="261226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40AFA1-3DE7-582E-2A2F-1422760555B9}"/>
              </a:ext>
            </a:extLst>
          </p:cNvPr>
          <p:cNvCxnSpPr>
            <a:cxnSpLocks/>
          </p:cNvCxnSpPr>
          <p:nvPr/>
        </p:nvCxnSpPr>
        <p:spPr>
          <a:xfrm>
            <a:off x="9975280" y="2380334"/>
            <a:ext cx="0" cy="255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1E7F9-9462-B26A-0022-173B8F3F2B99}"/>
              </a:ext>
            </a:extLst>
          </p:cNvPr>
          <p:cNvCxnSpPr>
            <a:cxnSpLocks/>
          </p:cNvCxnSpPr>
          <p:nvPr/>
        </p:nvCxnSpPr>
        <p:spPr>
          <a:xfrm flipH="1">
            <a:off x="10680921" y="2207948"/>
            <a:ext cx="292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A6AAB3-5357-A675-729C-FE785E402593}"/>
              </a:ext>
            </a:extLst>
          </p:cNvPr>
          <p:cNvCxnSpPr>
            <a:cxnSpLocks/>
          </p:cNvCxnSpPr>
          <p:nvPr/>
        </p:nvCxnSpPr>
        <p:spPr>
          <a:xfrm flipH="1">
            <a:off x="9492621" y="2207948"/>
            <a:ext cx="2928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C6BA257A-AA19-8266-8CD8-C59B43221396}"/>
              </a:ext>
            </a:extLst>
          </p:cNvPr>
          <p:cNvSpPr/>
          <p:nvPr/>
        </p:nvSpPr>
        <p:spPr>
          <a:xfrm>
            <a:off x="9656183" y="1434212"/>
            <a:ext cx="86993" cy="151218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D4E9645C-539E-D3DC-BB46-312F0BDCE4EB}"/>
              </a:ext>
            </a:extLst>
          </p:cNvPr>
          <p:cNvSpPr/>
          <p:nvPr/>
        </p:nvSpPr>
        <p:spPr>
          <a:xfrm rot="10800000">
            <a:off x="10740374" y="1434212"/>
            <a:ext cx="86993" cy="151218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2839E8-4C4E-8B85-131C-D9721318B8D0}"/>
              </a:ext>
            </a:extLst>
          </p:cNvPr>
          <p:cNvSpPr txBox="1"/>
          <p:nvPr/>
        </p:nvSpPr>
        <p:spPr>
          <a:xfrm>
            <a:off x="10783870" y="2753484"/>
            <a:ext cx="296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n</a:t>
            </a:r>
          </a:p>
        </p:txBody>
      </p:sp>
      <p:pic>
        <p:nvPicPr>
          <p:cNvPr id="64" name="Picture 63" descr="A close-up of a graph&#10;&#10;AI-generated content may be incorrect.">
            <a:extLst>
              <a:ext uri="{FF2B5EF4-FFF2-40B4-BE49-F238E27FC236}">
                <a16:creationId xmlns:a16="http://schemas.microsoft.com/office/drawing/2014/main" id="{A8D537E2-FCC6-A607-1830-B000CD6A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152" y="1729714"/>
            <a:ext cx="3248519" cy="1765091"/>
          </a:xfrm>
          <a:prstGeom prst="rect">
            <a:avLst/>
          </a:prstGeom>
        </p:spPr>
      </p:pic>
      <p:pic>
        <p:nvPicPr>
          <p:cNvPr id="57" name="Picture 56" descr="A blue and red dots on a grid&#10;&#10;AI-generated content may be incorrect.">
            <a:extLst>
              <a:ext uri="{FF2B5EF4-FFF2-40B4-BE49-F238E27FC236}">
                <a16:creationId xmlns:a16="http://schemas.microsoft.com/office/drawing/2014/main" id="{37E7D29E-1E3C-B3AD-80AE-05613CB25D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521"/>
          <a:stretch/>
        </p:blipFill>
        <p:spPr>
          <a:xfrm>
            <a:off x="5037372" y="4018841"/>
            <a:ext cx="3922192" cy="14144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8FDD42-10B7-768F-9CCB-38C4453E6B24}"/>
              </a:ext>
            </a:extLst>
          </p:cNvPr>
          <p:cNvSpPr txBox="1"/>
          <p:nvPr/>
        </p:nvSpPr>
        <p:spPr>
          <a:xfrm>
            <a:off x="5161517" y="1753909"/>
            <a:ext cx="3598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unoccupied molecular orbital</a:t>
            </a:r>
            <a:endParaRPr lang="en-GB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206A2A-FDBF-6ECA-2B35-7B675446225D}"/>
              </a:ext>
            </a:extLst>
          </p:cNvPr>
          <p:cNvSpPr txBox="1"/>
          <p:nvPr/>
        </p:nvSpPr>
        <p:spPr>
          <a:xfrm>
            <a:off x="5547707" y="3960193"/>
            <a:ext cx="3598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unoccupied molecular orbital</a:t>
            </a:r>
            <a:endParaRPr lang="en-GB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6A9520-3935-F120-9B14-FE624BFBF59E}"/>
              </a:ext>
            </a:extLst>
          </p:cNvPr>
          <p:cNvCxnSpPr/>
          <p:nvPr/>
        </p:nvCxnSpPr>
        <p:spPr>
          <a:xfrm>
            <a:off x="2199503" y="6013256"/>
            <a:ext cx="283786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56796E0-4E13-B3AF-CFEA-5328FEA9EA65}"/>
              </a:ext>
            </a:extLst>
          </p:cNvPr>
          <p:cNvSpPr txBox="1"/>
          <p:nvPr/>
        </p:nvSpPr>
        <p:spPr>
          <a:xfrm>
            <a:off x="3413251" y="6064893"/>
            <a:ext cx="1988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confinement</a:t>
            </a:r>
            <a:endParaRPr lang="en-GB" sz="1400" dirty="0">
              <a:solidFill>
                <a:srgbClr val="0070C0"/>
              </a:solidFill>
            </a:endParaRPr>
          </a:p>
        </p:txBody>
      </p:sp>
      <p:pic>
        <p:nvPicPr>
          <p:cNvPr id="70" name="Picture 69" descr="A graph of a number of elements&#10;&#10;AI-generated content may be incorrect.">
            <a:extLst>
              <a:ext uri="{FF2B5EF4-FFF2-40B4-BE49-F238E27FC236}">
                <a16:creationId xmlns:a16="http://schemas.microsoft.com/office/drawing/2014/main" id="{41D9E4AC-5842-5A47-E693-1FC7F3A1E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367" y="2207948"/>
            <a:ext cx="3805505" cy="3798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94C693-BB2C-2A42-B210-1281170E49DF}"/>
              </a:ext>
            </a:extLst>
          </p:cNvPr>
          <p:cNvSpPr txBox="1"/>
          <p:nvPr/>
        </p:nvSpPr>
        <p:spPr>
          <a:xfrm>
            <a:off x="838200" y="109768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/mb4512/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extended_hueckel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F7DCE-960A-5B76-8698-8ED11DC9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9CB-797D-6146-8DF7-8C5F7C196CE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42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73623</TotalTime>
  <Words>1193</Words>
  <Application>Microsoft Macintosh PowerPoint</Application>
  <PresentationFormat>Widescreen</PresentationFormat>
  <Paragraphs>208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Office Theme</vt:lpstr>
      <vt:lpstr>Lecture 2: Applied Quantum Mechanics</vt:lpstr>
      <vt:lpstr>Extended Hückel method</vt:lpstr>
      <vt:lpstr>Extended Hückel method</vt:lpstr>
      <vt:lpstr>Extended Hückel method</vt:lpstr>
      <vt:lpstr>Extended Hückel method</vt:lpstr>
      <vt:lpstr>Extended Hückel method</vt:lpstr>
      <vt:lpstr>Extended Hückel method in Python</vt:lpstr>
      <vt:lpstr>Extended Hückel method in Python</vt:lpstr>
      <vt:lpstr>Extended Hückel method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asf qweeee</dc:creator>
  <cp:lastModifiedBy>asf qweeee</cp:lastModifiedBy>
  <cp:revision>228</cp:revision>
  <dcterms:created xsi:type="dcterms:W3CDTF">2025-03-10T10:53:45Z</dcterms:created>
  <dcterms:modified xsi:type="dcterms:W3CDTF">2025-05-06T12:02:39Z</dcterms:modified>
</cp:coreProperties>
</file>