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2"/>
    <p:restoredTop sz="94709"/>
  </p:normalViewPr>
  <p:slideViewPr>
    <p:cSldViewPr snapToGrid="0" snapToObjects="1">
      <p:cViewPr varScale="1">
        <p:scale>
          <a:sx n="109" d="100"/>
          <a:sy n="109" d="100"/>
        </p:scale>
        <p:origin x="14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24133-05C8-F044-B7D4-B59C68E79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D668D3-5D8C-244E-B4BA-19F7E465D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296BF-2119-6F41-9AC3-745CE363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CDCFE-650A-D147-A690-2BD41F9E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91C53-6FC9-5F4F-BB0B-66420717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04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05BCA-E9A8-9D41-9969-2A755EFE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14919-7CC1-CE49-BF0A-E902FC4F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8DF54-A21D-D84A-9DE6-D89CEDAD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3D16C-30C4-8A45-85E3-CF969329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465D0-331D-C147-B82C-EEC758A6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28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C8D5F5-9D0B-C247-954D-BF90D5BD6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9BDB7-2B80-C348-9E87-8B956AFB6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38FB6-4489-1A4E-A2DA-B4A24393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3AEC5-E439-734A-B957-F6CD31FF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3E7A7-E07C-FD41-9AB3-6D1710CF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75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D6C8F-F960-9F40-A3F7-66D52FEB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8CF6C-857F-0C4D-8519-3C8CC635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4D09E-5BDD-F84F-A1E7-C37A72A2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46541-8194-8843-B566-7459E802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E10B0-8768-EB45-B2A7-7E18476D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002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4CEBE-538E-4E4A-8CEA-7AE8D62C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E6E4D-5D90-A04C-85BC-90CDF6D2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3ACAE-5B9B-6E46-9C86-A3282076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014F6-061B-D042-956E-A4B2290A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F1FCD-0B50-A347-BC31-68B02D77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12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243B2-2EB8-974D-BEE9-7695B845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FE60A-7A8B-5F46-847D-DA89E0C89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FB7EAF-DDED-D445-BEEA-2DDB1F878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A04F9-B536-8444-8076-63F6DA63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987A7-12FD-2E45-9462-3BFA87FB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094E3-F6E7-4749-95FB-2ADE1356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90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F3029-A3CF-EC4A-8B18-7C394DBB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0CAD4-1C36-4C4E-9DA1-3FC1942B9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CE5050-2587-D341-BF5D-6C233BBC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6F29F1-1F91-B843-B8A4-39F692650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45F28F-4E78-994A-88E6-996DF8D48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24060F-D4C2-764E-B1C6-3A15B0E8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7E1FD0-5C90-7E49-9D2C-75457A51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A6D2A8-24D9-BE46-9B9F-879B162B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73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8885D-2A38-0E46-958C-C83C9B24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66B6F6-560E-7845-B690-5E0D2DBC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B5ED87-B400-2348-B7DD-7BC54899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3E28A9-E285-5048-8B38-D18B593C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64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EBEA02-8C52-1442-97B6-AB90DF0E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88A387-5F18-1D40-A6F5-264DC100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9BA1EE-D6DA-8643-A06A-04F5671B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3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B7680-F8BC-F542-B108-10F711FC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385C9-C0AE-A047-A400-EABA86E66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2E059-0F1A-244F-83C7-09FEF7B07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4718F-D7D6-B84B-B6C5-5025E241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C9D5D-A8C8-7D48-8393-A78A08B7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CFF4D-E1AB-B842-A7CE-36A441EA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91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E85B6-DBEF-FF40-82B3-BCB33879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1C78F8-C556-DB42-93A4-66140096B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645972-DC87-CC41-8EA7-B0B1B8B27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8E33D-48F3-E946-B604-4AB56053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D5379-FD36-484A-BA0B-9B500BDE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4D0C57-CE2E-2445-AE9E-299DE968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17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71A810-1E4B-9C4F-955E-C6E0F6E0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D2F38-72CE-7B40-BC35-984A65C05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868B9-C21B-6043-9628-AC87B892A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27E0D-03C1-CF40-A653-4D6CDB57DB68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584A9-7309-AC48-93FD-E7EF1729E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12790-ED22-1542-94B8-745C0B9D3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99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crapingauthority.com/scrapy-javascri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rapy-plugins/scrapy-splas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plash.readthedocs.io/en/latest/scripting-tutorial.html#scripting-tutoria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scrapy.org/en/latest/topics/request-response.html#response-objec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mazon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-python.readthedocs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lash.readthedocs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localhost:805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plash.readthedocs.io/en/stable/scripting-tutori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2399B-A033-9C44-A045-7F38FA05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393" y="2235200"/>
            <a:ext cx="10317249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Slide09 Crawling with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Generated Content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hlinkClick r:id="rId2"/>
              </a:rPr>
              <a:t>http://scrapingauthority.com/scrapy-javascript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8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BDF4-9879-4877-A652-DCE4A558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Scrapy</a:t>
            </a:r>
            <a:r>
              <a:rPr lang="en-US" b="1" dirty="0"/>
              <a:t> + Splash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39B9-A944-4CA5-9576-6D0F3AD4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it’s time to set up our </a:t>
            </a:r>
            <a:r>
              <a:rPr lang="en-US" dirty="0" err="1"/>
              <a:t>Scrapy</a:t>
            </a:r>
            <a:r>
              <a:rPr lang="en-US" dirty="0"/>
              <a:t> project to work with Splash properly. The easiest way to do it is using </a:t>
            </a:r>
            <a:r>
              <a:rPr lang="en-US" dirty="0" err="1">
                <a:hlinkClick r:id="rId2"/>
              </a:rPr>
              <a:t>scrapy</a:t>
            </a:r>
            <a:r>
              <a:rPr lang="en-US" dirty="0">
                <a:hlinkClick r:id="rId2"/>
              </a:rPr>
              <a:t>-splash</a:t>
            </a:r>
            <a:r>
              <a:rPr lang="en-US" dirty="0"/>
              <a:t>. You can download it with pip: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scrapy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-splash</a:t>
            </a:r>
          </a:p>
        </p:txBody>
      </p:sp>
    </p:spTree>
    <p:extLst>
      <p:ext uri="{BB962C8B-B14F-4D97-AF65-F5344CB8AC3E}">
        <p14:creationId xmlns:p14="http://schemas.microsoft.com/office/powerpoint/2010/main" val="130888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B32B-B063-4554-9EA3-C92899AF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Scrapy</a:t>
            </a:r>
            <a:r>
              <a:rPr lang="en-US" b="1" dirty="0"/>
              <a:t> + Splash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D0FB-6BEC-4519-95C9-E7B01A83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go to your </a:t>
            </a:r>
            <a:r>
              <a:rPr lang="en-US" dirty="0" err="1"/>
              <a:t>scrapy</a:t>
            </a:r>
            <a:r>
              <a:rPr lang="en-US" dirty="0"/>
              <a:t> project’s settings.py and set these </a:t>
            </a:r>
            <a:r>
              <a:rPr lang="en-US" dirty="0" err="1"/>
              <a:t>middlewares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DOWNLOADER_MIDDLEWARES = {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scrapy_splash.SplashCookiesMiddleware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 723,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scrapy_splash.SplashMiddleware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 725, 'scrapy.downloadermiddlewares.httpcompression.HttpCompressionMiddleware': 810, }</a:t>
            </a:r>
          </a:p>
          <a:p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 of the Splash server(if you’re using Win or OSX this should be the URL of the docker machine):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SPLASH_URL = 'http://localhost:8050'</a:t>
            </a:r>
          </a:p>
        </p:txBody>
      </p:sp>
    </p:spTree>
    <p:extLst>
      <p:ext uri="{BB962C8B-B14F-4D97-AF65-F5344CB8AC3E}">
        <p14:creationId xmlns:p14="http://schemas.microsoft.com/office/powerpoint/2010/main" val="84896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585E-8431-4974-A9D4-87145728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Scrapy</a:t>
            </a:r>
            <a:r>
              <a:rPr lang="en-US" b="1" dirty="0"/>
              <a:t> + Splash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F44D0-2E90-4955-92DC-875C5C3F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finally you need to set these values too: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DUPEFILTER_CLASS =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scrapy_splash.SplashAwareDupeFilter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 HTTPCACHE_STORAGE =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scrapy_splash.SplashAwareFSCacheStorage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Now you’ve integrated </a:t>
            </a:r>
            <a:r>
              <a:rPr lang="en-US" dirty="0" err="1"/>
              <a:t>Scrapy</a:t>
            </a:r>
            <a:r>
              <a:rPr lang="en-US" dirty="0"/>
              <a:t> and Splash properly. Move on how you can use it in your spider.</a:t>
            </a:r>
          </a:p>
        </p:txBody>
      </p:sp>
    </p:spTree>
    <p:extLst>
      <p:ext uri="{BB962C8B-B14F-4D97-AF65-F5344CB8AC3E}">
        <p14:creationId xmlns:p14="http://schemas.microsoft.com/office/powerpoint/2010/main" val="260676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415F-7E03-439E-BC33-F20C1AD7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SplashRequest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9C99-A136-4DE2-A616-B8AE9574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40"/>
            <a:ext cx="10864362" cy="4351338"/>
          </a:xfrm>
        </p:spPr>
        <p:txBody>
          <a:bodyPr/>
          <a:lstStyle/>
          <a:p>
            <a:r>
              <a:rPr lang="en-US" dirty="0"/>
              <a:t>In a normal spider you have Request objects which you can use to open URLs. If the page you want to open contains JS generated data you have to use </a:t>
            </a:r>
            <a:r>
              <a:rPr lang="en-US" dirty="0" err="1"/>
              <a:t>SplashRequest</a:t>
            </a:r>
            <a:r>
              <a:rPr lang="en-US" dirty="0"/>
              <a:t>(or </a:t>
            </a:r>
            <a:r>
              <a:rPr lang="en-US" dirty="0" err="1"/>
              <a:t>SplashFormRequest</a:t>
            </a:r>
            <a:r>
              <a:rPr lang="en-US" dirty="0"/>
              <a:t>) to render the page. Here’s a simple example: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531B1-B8EE-426D-8ED8-D22AB7AFE8E6}"/>
              </a:ext>
            </a:extLst>
          </p:cNvPr>
          <p:cNvSpPr/>
          <p:nvPr/>
        </p:nvSpPr>
        <p:spPr>
          <a:xfrm>
            <a:off x="2218592" y="3200400"/>
            <a:ext cx="9135208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MySpider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scrapy.Spider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jsscraper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start_urls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["http://quotes.toscrape.com/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start_requests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self.start_urls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yield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SplashRequest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callback=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endpoint='render.html')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parse(self, response):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q in response.css("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div.quote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quote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quote["author"] = q.css(".author::text").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quote["quote"] = q.css(".text::text").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yield quote</a:t>
            </a:r>
          </a:p>
        </p:txBody>
      </p:sp>
    </p:spTree>
    <p:extLst>
      <p:ext uri="{BB962C8B-B14F-4D97-AF65-F5344CB8AC3E}">
        <p14:creationId xmlns:p14="http://schemas.microsoft.com/office/powerpoint/2010/main" val="71458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6472-BDAA-46A6-8326-4DD6EC37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SplashRequest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74C-0612-413D-B37F-7E174400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/>
              <a:t>SplashRequest</a:t>
            </a:r>
            <a:r>
              <a:rPr lang="en-US" dirty="0"/>
              <a:t> </a:t>
            </a:r>
            <a:r>
              <a:rPr lang="en-US" i="1" dirty="0"/>
              <a:t>renders</a:t>
            </a:r>
            <a:r>
              <a:rPr lang="en-US" dirty="0"/>
              <a:t> the </a:t>
            </a:r>
            <a:r>
              <a:rPr lang="en-US" i="1" dirty="0"/>
              <a:t>URL</a:t>
            </a:r>
            <a:r>
              <a:rPr lang="en-US" dirty="0"/>
              <a:t> as </a:t>
            </a:r>
            <a:r>
              <a:rPr lang="en-US" i="1" dirty="0"/>
              <a:t>html</a:t>
            </a:r>
            <a:r>
              <a:rPr lang="en-US" dirty="0"/>
              <a:t> and return the response which you can use in the </a:t>
            </a:r>
            <a:r>
              <a:rPr lang="en-US" i="1" dirty="0"/>
              <a:t>callback</a:t>
            </a:r>
            <a:r>
              <a:rPr lang="en-US" dirty="0"/>
              <a:t>(parse) method.</a:t>
            </a:r>
          </a:p>
          <a:p>
            <a:pPr fontAlgn="base"/>
            <a:r>
              <a:rPr lang="en-US" dirty="0"/>
              <a:t>Have look at what arguments you can give to </a:t>
            </a:r>
            <a:r>
              <a:rPr lang="en-US" dirty="0" err="1"/>
              <a:t>SplashRequest</a:t>
            </a:r>
            <a:r>
              <a:rPr lang="en-US" dirty="0"/>
              <a:t>:</a:t>
            </a:r>
          </a:p>
          <a:p>
            <a:pPr fontAlgn="base"/>
            <a:r>
              <a:rPr lang="en-US" dirty="0"/>
              <a:t>url: The URL of the page you want to scrape.</a:t>
            </a:r>
          </a:p>
          <a:p>
            <a:pPr fontAlgn="base"/>
            <a:r>
              <a:rPr lang="en-US" dirty="0"/>
              <a:t>callback: a method that will get the (html) response of the request</a:t>
            </a:r>
          </a:p>
          <a:p>
            <a:pPr fontAlgn="base"/>
            <a:r>
              <a:rPr lang="en-US" dirty="0"/>
              <a:t>endpoint: it will define what kind of response get. Possible values:</a:t>
            </a:r>
          </a:p>
          <a:p>
            <a:pPr lvl="1" fontAlgn="base"/>
            <a:r>
              <a:rPr lang="en-US" dirty="0"/>
              <a:t>render.html: It is used by default. Returns the html of the rendered page.</a:t>
            </a:r>
          </a:p>
          <a:p>
            <a:pPr lvl="1" fontAlgn="base"/>
            <a:r>
              <a:rPr lang="en-US" dirty="0"/>
              <a:t>render.png: Returns a PNG screenshot of the rendered page.</a:t>
            </a:r>
          </a:p>
          <a:p>
            <a:pPr lvl="1" fontAlgn="base"/>
            <a:r>
              <a:rPr lang="en-US" dirty="0"/>
              <a:t>render.jpeg: Returns a JPEG screenshot of the rendered page.</a:t>
            </a:r>
          </a:p>
          <a:p>
            <a:pPr lvl="1" fontAlgn="base"/>
            <a:r>
              <a:rPr lang="en-US" dirty="0" err="1"/>
              <a:t>render.json</a:t>
            </a:r>
            <a:r>
              <a:rPr lang="en-US" dirty="0"/>
              <a:t>: Return information about the rendered page in JSON.</a:t>
            </a:r>
          </a:p>
          <a:p>
            <a:pPr lvl="1" fontAlgn="base"/>
            <a:r>
              <a:rPr lang="en-US" dirty="0" err="1"/>
              <a:t>render.har</a:t>
            </a:r>
            <a:r>
              <a:rPr lang="en-US" dirty="0"/>
              <a:t>: Returns information about requests, responses made by </a:t>
            </a:r>
            <a:r>
              <a:rPr lang="en-US" dirty="0" err="1"/>
              <a:t>SplashRequest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execute: This is a special one it executes your custom </a:t>
            </a:r>
            <a:r>
              <a:rPr lang="en-US" dirty="0">
                <a:hlinkClick r:id="rId2"/>
              </a:rPr>
              <a:t>Lua script</a:t>
            </a:r>
            <a:r>
              <a:rPr lang="en-US" dirty="0"/>
              <a:t> or </a:t>
            </a:r>
            <a:r>
              <a:rPr lang="en-US" dirty="0" err="1"/>
              <a:t>Javascript</a:t>
            </a:r>
            <a:r>
              <a:rPr lang="en-US" dirty="0"/>
              <a:t> given as parameter to modify the response page. As follows: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6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BF54-C729-4481-A271-047ED6FE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Splash Responses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42C5A-B57F-4B49-B99A-46921F168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returned response of a </a:t>
            </a:r>
            <a:r>
              <a:rPr lang="en-US" dirty="0" err="1"/>
              <a:t>SplashRequest</a:t>
            </a:r>
            <a:r>
              <a:rPr lang="en-US" dirty="0"/>
              <a:t> or </a:t>
            </a:r>
            <a:r>
              <a:rPr lang="en-US" dirty="0" err="1"/>
              <a:t>SplashFormRequest</a:t>
            </a:r>
            <a:r>
              <a:rPr lang="en-US" dirty="0"/>
              <a:t> can be:</a:t>
            </a:r>
          </a:p>
          <a:p>
            <a:pPr lvl="1" fontAlgn="base"/>
            <a:r>
              <a:rPr lang="en-US" dirty="0" err="1"/>
              <a:t>SplashResponse</a:t>
            </a:r>
            <a:r>
              <a:rPr lang="en-US" dirty="0"/>
              <a:t>: binary response such as render.jpeg responses</a:t>
            </a:r>
          </a:p>
          <a:p>
            <a:pPr lvl="1" fontAlgn="base"/>
            <a:r>
              <a:rPr lang="en-US" dirty="0" err="1"/>
              <a:t>SplashTextResponse</a:t>
            </a:r>
            <a:r>
              <a:rPr lang="en-US" dirty="0"/>
              <a:t>: render.html responses</a:t>
            </a:r>
          </a:p>
          <a:p>
            <a:pPr lvl="1" fontAlgn="base"/>
            <a:r>
              <a:rPr lang="en-US" dirty="0" err="1"/>
              <a:t>SplashJsonResponse</a:t>
            </a:r>
            <a:r>
              <a:rPr lang="en-US" dirty="0"/>
              <a:t>: </a:t>
            </a:r>
            <a:r>
              <a:rPr lang="en-US" dirty="0" err="1"/>
              <a:t>renderer.json</a:t>
            </a:r>
            <a:r>
              <a:rPr lang="en-US" dirty="0"/>
              <a:t> responses</a:t>
            </a:r>
          </a:p>
          <a:p>
            <a:endParaRPr lang="en-US" dirty="0"/>
          </a:p>
          <a:p>
            <a:r>
              <a:rPr lang="en-US" dirty="0"/>
              <a:t>These objects extend </a:t>
            </a:r>
            <a:r>
              <a:rPr lang="en-US" dirty="0" err="1">
                <a:hlinkClick r:id="rId2"/>
              </a:rPr>
              <a:t>scrapy</a:t>
            </a:r>
            <a:r>
              <a:rPr lang="en-US" dirty="0">
                <a:hlinkClick r:id="rId2"/>
              </a:rPr>
              <a:t> Responses</a:t>
            </a:r>
            <a:r>
              <a:rPr lang="en-US" dirty="0"/>
              <a:t> so if you want to scrape from the response page you have to use </a:t>
            </a:r>
            <a:r>
              <a:rPr lang="en-US" i="1" dirty="0"/>
              <a:t>render.html </a:t>
            </a:r>
            <a:r>
              <a:rPr lang="en-US" dirty="0"/>
              <a:t>as endpoint and you’ll be able </a:t>
            </a:r>
            <a:r>
              <a:rPr lang="en-US"/>
              <a:t>to use</a:t>
            </a:r>
            <a:r>
              <a:rPr lang="en-US" dirty="0"/>
              <a:t> </a:t>
            </a:r>
            <a:r>
              <a:rPr lang="en-US" i="1" dirty="0"/>
              <a:t>response.css</a:t>
            </a:r>
            <a:r>
              <a:rPr lang="en-US" dirty="0"/>
              <a:t> and </a:t>
            </a:r>
            <a:r>
              <a:rPr lang="en-US" i="1" dirty="0" err="1"/>
              <a:t>response.xpath</a:t>
            </a:r>
            <a:r>
              <a:rPr lang="en-US" dirty="0"/>
              <a:t> methods as usual.</a:t>
            </a:r>
          </a:p>
        </p:txBody>
      </p:sp>
    </p:spTree>
    <p:extLst>
      <p:ext uri="{BB962C8B-B14F-4D97-AF65-F5344CB8AC3E}">
        <p14:creationId xmlns:p14="http://schemas.microsoft.com/office/powerpoint/2010/main" val="71035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2A1D-8984-41D3-898E-7E7F75B3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Difficulty of a web crawler </a:t>
            </a:r>
            <a:r>
              <a:rPr lang="en-US" sz="3600" b="1" dirty="0"/>
              <a:t>today</a:t>
            </a:r>
          </a:p>
        </p:txBody>
      </p:sp>
      <p:pic>
        <p:nvPicPr>
          <p:cNvPr id="1026" name="Picture 2" descr="JavaScript Illustration">
            <a:extLst>
              <a:ext uri="{FF2B5EF4-FFF2-40B4-BE49-F238E27FC236}">
                <a16:creationId xmlns:a16="http://schemas.microsoft.com/office/drawing/2014/main" id="{0293BDAF-1652-459D-80F8-4F5D46D81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4" b="9607"/>
          <a:stretch/>
        </p:blipFill>
        <p:spPr bwMode="auto"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5643-2CED-41E2-88AD-EF7F1917E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dirty="0"/>
              <a:t>It’s really hard to find a modern website which doesn’t use </a:t>
            </a:r>
            <a:r>
              <a:rPr lang="en-US" sz="1800" b="1" dirty="0" err="1"/>
              <a:t>javascript</a:t>
            </a:r>
            <a:r>
              <a:rPr lang="en-US" sz="1800" b="1" dirty="0"/>
              <a:t> </a:t>
            </a:r>
            <a:r>
              <a:rPr lang="en-US" sz="1800" dirty="0"/>
              <a:t>technology. </a:t>
            </a:r>
          </a:p>
          <a:p>
            <a:r>
              <a:rPr lang="en-US" sz="1800" dirty="0"/>
              <a:t>It just makes it easier to create </a:t>
            </a:r>
            <a:r>
              <a:rPr lang="en-US" sz="1800" b="1" dirty="0"/>
              <a:t>dynamic </a:t>
            </a:r>
            <a:r>
              <a:rPr lang="en-US" sz="1800" dirty="0"/>
              <a:t>and </a:t>
            </a:r>
            <a:r>
              <a:rPr lang="en-US" sz="1800" b="1" dirty="0"/>
              <a:t>fancy </a:t>
            </a:r>
            <a:r>
              <a:rPr lang="en-US" sz="1800" dirty="0"/>
              <a:t>websites. </a:t>
            </a:r>
          </a:p>
          <a:p>
            <a:r>
              <a:rPr lang="en-US" sz="1800" dirty="0"/>
              <a:t>When you want to </a:t>
            </a:r>
            <a:r>
              <a:rPr lang="en-US" sz="1800" b="1" u="sng" dirty="0">
                <a:solidFill>
                  <a:srgbClr val="FF0000"/>
                </a:solidFill>
              </a:rPr>
              <a:t>scrape </a:t>
            </a:r>
            <a:r>
              <a:rPr lang="en-US" sz="1800" b="1" u="sng" dirty="0" err="1">
                <a:solidFill>
                  <a:srgbClr val="FF0000"/>
                </a:solidFill>
              </a:rPr>
              <a:t>javascript</a:t>
            </a:r>
            <a:r>
              <a:rPr lang="en-US" sz="1800" b="1" u="sng" dirty="0">
                <a:solidFill>
                  <a:srgbClr val="FF0000"/>
                </a:solidFill>
              </a:rPr>
              <a:t> generated content </a:t>
            </a:r>
            <a:r>
              <a:rPr lang="en-US" sz="1800" dirty="0"/>
              <a:t>from a website you will realize that </a:t>
            </a:r>
            <a:r>
              <a:rPr lang="en-US" sz="1800" dirty="0" err="1"/>
              <a:t>Scrapy</a:t>
            </a:r>
            <a:r>
              <a:rPr lang="en-US" sz="1800" dirty="0"/>
              <a:t> or other web scraping libraries cannot run </a:t>
            </a:r>
            <a:r>
              <a:rPr lang="en-US" sz="1800" dirty="0" err="1"/>
              <a:t>javascript</a:t>
            </a:r>
            <a:r>
              <a:rPr lang="en-US" sz="1800" dirty="0"/>
              <a:t> code while scraping. </a:t>
            </a:r>
          </a:p>
          <a:p>
            <a:r>
              <a:rPr lang="en-US" sz="1800" dirty="0"/>
              <a:t>First, you should try to find a way to </a:t>
            </a:r>
            <a:r>
              <a:rPr lang="en-US" sz="1800" b="1" u="sng" dirty="0">
                <a:solidFill>
                  <a:schemeClr val="accent1"/>
                </a:solidFill>
              </a:rPr>
              <a:t>make the data visible </a:t>
            </a:r>
            <a:r>
              <a:rPr lang="en-US" sz="1800" dirty="0"/>
              <a:t>without executing any </a:t>
            </a:r>
            <a:r>
              <a:rPr lang="en-US" sz="1800" dirty="0" err="1"/>
              <a:t>javascript</a:t>
            </a:r>
            <a:r>
              <a:rPr lang="en-US" sz="1800" dirty="0"/>
              <a:t> code. If you can’t you have to use a </a:t>
            </a:r>
            <a:r>
              <a:rPr lang="en-US" sz="1800" i="1" dirty="0"/>
              <a:t>headless</a:t>
            </a:r>
            <a:r>
              <a:rPr lang="en-US" sz="1800" dirty="0"/>
              <a:t> or </a:t>
            </a:r>
            <a:r>
              <a:rPr lang="en-US" sz="1800" i="1" dirty="0"/>
              <a:t>lightweight</a:t>
            </a:r>
            <a:r>
              <a:rPr lang="en-US" sz="1800" dirty="0"/>
              <a:t> browser.</a:t>
            </a:r>
          </a:p>
        </p:txBody>
      </p:sp>
    </p:spTree>
    <p:extLst>
      <p:ext uri="{BB962C8B-B14F-4D97-AF65-F5344CB8AC3E}">
        <p14:creationId xmlns:p14="http://schemas.microsoft.com/office/powerpoint/2010/main" val="31443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EC44-9F98-49DC-B9E1-A1F4BE67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Difficulty of a web crawler </a:t>
            </a:r>
            <a:r>
              <a:rPr lang="en-US" sz="3600" b="1"/>
              <a:t>today</a:t>
            </a:r>
            <a:endParaRPr lang="en-US" sz="3600"/>
          </a:p>
        </p:txBody>
      </p:sp>
      <p:pic>
        <p:nvPicPr>
          <p:cNvPr id="2050" name="Picture 2" descr="Image result for block javascript">
            <a:extLst>
              <a:ext uri="{FF2B5EF4-FFF2-40B4-BE49-F238E27FC236}">
                <a16:creationId xmlns:a16="http://schemas.microsoft.com/office/drawing/2014/main" id="{7B006B80-6914-4B4A-8AC4-D21EA952D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" b="12094"/>
          <a:stretch/>
        </p:blipFill>
        <p:spPr bwMode="auto"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DB86-4FA8-4478-BABD-5D2CE5FD2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So you come across a website which uses </a:t>
            </a:r>
            <a:r>
              <a:rPr lang="en-US" sz="1700" dirty="0" err="1"/>
              <a:t>javascript</a:t>
            </a:r>
            <a:r>
              <a:rPr lang="en-US" sz="1700" dirty="0"/>
              <a:t> to load data. What do you do? </a:t>
            </a:r>
          </a:p>
          <a:p>
            <a:pPr lvl="1"/>
            <a:r>
              <a:rPr lang="en-US" sz="1700" dirty="0"/>
              <a:t>First, you should check the website in your real browser with JS disabled. </a:t>
            </a:r>
          </a:p>
          <a:p>
            <a:pPr lvl="1"/>
            <a:r>
              <a:rPr lang="en-US" sz="1700" dirty="0"/>
              <a:t>There’s a good chance that the website is fully loaded and functioning even without JS (like </a:t>
            </a:r>
            <a:r>
              <a:rPr lang="en-US" sz="1700" dirty="0">
                <a:hlinkClick r:id="rId3"/>
              </a:rPr>
              <a:t>Amazon.com</a:t>
            </a:r>
            <a:r>
              <a:rPr lang="en-US" sz="1700" dirty="0"/>
              <a:t>). </a:t>
            </a:r>
          </a:p>
          <a:p>
            <a:pPr lvl="1"/>
            <a:r>
              <a:rPr lang="en-US" sz="1700" dirty="0"/>
              <a:t>If you need to enable JS to reach the data you want there’s not much you can do but use a </a:t>
            </a:r>
            <a:r>
              <a:rPr lang="en-US" sz="1700" i="1" dirty="0"/>
              <a:t>headless</a:t>
            </a:r>
            <a:r>
              <a:rPr lang="en-US" sz="1700" dirty="0"/>
              <a:t> or </a:t>
            </a:r>
            <a:r>
              <a:rPr lang="en-US" sz="1700" i="1" dirty="0"/>
              <a:t>lightweight</a:t>
            </a:r>
            <a:r>
              <a:rPr lang="en-US" sz="1700" dirty="0"/>
              <a:t> browser to load data for scraping.</a:t>
            </a:r>
          </a:p>
        </p:txBody>
      </p:sp>
    </p:spTree>
    <p:extLst>
      <p:ext uri="{BB962C8B-B14F-4D97-AF65-F5344CB8AC3E}">
        <p14:creationId xmlns:p14="http://schemas.microsoft.com/office/powerpoint/2010/main" val="161365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C3ED-863A-499E-B965-A75E94FE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/>
              <a:t>Headless and Lightweight Browsers</a:t>
            </a:r>
            <a:endParaRPr lang="en-US" sz="3600"/>
          </a:p>
        </p:txBody>
      </p:sp>
      <p:pic>
        <p:nvPicPr>
          <p:cNvPr id="3074" name="Picture 2" descr="Image result for Selenium working">
            <a:extLst>
              <a:ext uri="{FF2B5EF4-FFF2-40B4-BE49-F238E27FC236}">
                <a16:creationId xmlns:a16="http://schemas.microsoft.com/office/drawing/2014/main" id="{EB7EEAB0-A633-41D0-8C29-4A71DD56E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9" b="6117"/>
          <a:stretch/>
        </p:blipFill>
        <p:spPr bwMode="auto"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D0CD-5F8E-400C-B601-9734B1ABC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500" b="1" u="sng"/>
              <a:t>Headless browsers </a:t>
            </a:r>
            <a:r>
              <a:rPr lang="en-US" sz="1500"/>
              <a:t>are real full-fledged web browsers without a GUI. </a:t>
            </a:r>
          </a:p>
          <a:p>
            <a:pPr lvl="1"/>
            <a:r>
              <a:rPr lang="en-US" sz="1500"/>
              <a:t>So that you can drive the browser via an API or command line interface. </a:t>
            </a:r>
          </a:p>
          <a:p>
            <a:pPr lvl="1"/>
            <a:r>
              <a:rPr lang="en-US" sz="1500"/>
              <a:t>Popular browsers like </a:t>
            </a:r>
            <a:r>
              <a:rPr lang="en-US" sz="1500" b="1"/>
              <a:t>mozilla </a:t>
            </a:r>
            <a:r>
              <a:rPr lang="en-US" sz="1500"/>
              <a:t>and </a:t>
            </a:r>
            <a:r>
              <a:rPr lang="en-US" sz="1500" b="1"/>
              <a:t>chrome </a:t>
            </a:r>
            <a:r>
              <a:rPr lang="en-US" sz="1500"/>
              <a:t>have their own official </a:t>
            </a:r>
            <a:r>
              <a:rPr lang="en-US" sz="1500" i="1"/>
              <a:t>web driver</a:t>
            </a:r>
            <a:r>
              <a:rPr lang="en-US" sz="1500"/>
              <a:t>. </a:t>
            </a:r>
          </a:p>
          <a:p>
            <a:pPr lvl="1"/>
            <a:r>
              <a:rPr lang="en-US" sz="1500"/>
              <a:t>These browsers can load JS so you can use them in your web scraper. One such headless browser is </a:t>
            </a:r>
            <a:r>
              <a:rPr lang="en-US" sz="1500">
                <a:hlinkClick r:id="rId3"/>
              </a:rPr>
              <a:t>Selenium</a:t>
            </a:r>
            <a:r>
              <a:rPr lang="en-US" sz="1500"/>
              <a:t>.</a:t>
            </a:r>
          </a:p>
          <a:p>
            <a:pPr lvl="1"/>
            <a:endParaRPr lang="en-US" sz="1500"/>
          </a:p>
          <a:p>
            <a:r>
              <a:rPr lang="en-US" sz="1500"/>
              <a:t>On the other hand, </a:t>
            </a:r>
            <a:r>
              <a:rPr lang="en-US" sz="1500" b="1" u="sng"/>
              <a:t>lightweight browsers</a:t>
            </a:r>
            <a:r>
              <a:rPr lang="en-US" sz="1500"/>
              <a:t> are not fully functioning browsers. </a:t>
            </a:r>
          </a:p>
          <a:p>
            <a:pPr lvl="1"/>
            <a:r>
              <a:rPr lang="en-US" sz="1500"/>
              <a:t>They have only the main features so they can behave like real browsers. They can load JS as well. </a:t>
            </a:r>
            <a:r>
              <a:rPr lang="en-US" sz="1500">
                <a:hlinkClick r:id="rId4"/>
              </a:rPr>
              <a:t>Splash </a:t>
            </a:r>
            <a:r>
              <a:rPr lang="en-US" sz="1500"/>
              <a:t>is a lightweight browser.</a:t>
            </a:r>
          </a:p>
        </p:txBody>
      </p:sp>
    </p:spTree>
    <p:extLst>
      <p:ext uri="{BB962C8B-B14F-4D97-AF65-F5344CB8AC3E}">
        <p14:creationId xmlns:p14="http://schemas.microsoft.com/office/powerpoint/2010/main" val="111426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9FC9-C02C-4E0F-B241-800F5314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Headless and Lightweight Browsers</a:t>
            </a:r>
            <a:endParaRPr lang="en-US" sz="3600" dirty="0"/>
          </a:p>
        </p:txBody>
      </p:sp>
      <p:pic>
        <p:nvPicPr>
          <p:cNvPr id="4" name="Picture 8" descr="https://www.lnka.tw/images/article/20140903080428706.jpg">
            <a:extLst>
              <a:ext uri="{FF2B5EF4-FFF2-40B4-BE49-F238E27FC236}">
                <a16:creationId xmlns:a16="http://schemas.microsoft.com/office/drawing/2014/main" id="{368139EC-58BA-42C8-8AE6-5D835698F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5" b="43750"/>
          <a:stretch/>
        </p:blipFill>
        <p:spPr bwMode="auto"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C8FA-C3AA-47AA-ACE2-56457357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700"/>
              <a:t>When you choose between these two options for your web scraping project you should consider one major factor: </a:t>
            </a:r>
            <a:r>
              <a:rPr lang="en-US" sz="1700" b="1"/>
              <a:t>Hardware resource requirements</a:t>
            </a:r>
            <a:r>
              <a:rPr lang="en-US" sz="1700"/>
              <a:t>. </a:t>
            </a:r>
          </a:p>
          <a:p>
            <a:r>
              <a:rPr lang="en-US" sz="1700"/>
              <a:t>As I mentioned headless browsers are real full-featured browser instances working in the background. </a:t>
            </a:r>
          </a:p>
          <a:p>
            <a:r>
              <a:rPr lang="en-US" sz="1700"/>
              <a:t>That’s why they consume system resources like hell which can be a nightmare considering that a simple scraper makes thousands of requests while running. I highly discourage you from using Selenium for web scraping projects.</a:t>
            </a:r>
          </a:p>
        </p:txBody>
      </p:sp>
    </p:spTree>
    <p:extLst>
      <p:ext uri="{BB962C8B-B14F-4D97-AF65-F5344CB8AC3E}">
        <p14:creationId xmlns:p14="http://schemas.microsoft.com/office/powerpoint/2010/main" val="306787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F8301-0DD0-4702-9223-A059A7B2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>
            <a:normAutofit/>
          </a:bodyPr>
          <a:lstStyle/>
          <a:p>
            <a:r>
              <a:rPr lang="en-US" sz="3200" b="1"/>
              <a:t>Headless and Lightweight Browsers</a:t>
            </a:r>
            <a:endParaRPr lang="en-US" sz="3200"/>
          </a:p>
        </p:txBody>
      </p:sp>
      <p:pic>
        <p:nvPicPr>
          <p:cNvPr id="5122" name="Picture 2" descr="scph">
            <a:extLst>
              <a:ext uri="{FF2B5EF4-FFF2-40B4-BE49-F238E27FC236}">
                <a16:creationId xmlns:a16="http://schemas.microsoft.com/office/drawing/2014/main" id="{B701653F-5795-4527-AE96-60470DA83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9642" y="374904"/>
            <a:ext cx="6701107" cy="360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1524-A4BC-4E64-BB35-263E40DC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40602"/>
            <a:ext cx="6007608" cy="1645920"/>
          </a:xfrm>
        </p:spPr>
        <p:txBody>
          <a:bodyPr anchor="ctr">
            <a:normAutofit/>
          </a:bodyPr>
          <a:lstStyle/>
          <a:p>
            <a:pPr fontAlgn="base"/>
            <a:r>
              <a:rPr lang="en-US" sz="1700" dirty="0"/>
              <a:t>Instead you should try </a:t>
            </a:r>
            <a:r>
              <a:rPr lang="en-US" sz="1700" b="1" dirty="0"/>
              <a:t>Splash</a:t>
            </a:r>
            <a:r>
              <a:rPr lang="en-US" sz="1700" dirty="0"/>
              <a:t>. It is created to render JS content only. This is exactly what you need for web scraping. This tutorial will be a quick introduction to using </a:t>
            </a:r>
            <a:r>
              <a:rPr lang="en-US" sz="1700" b="1" dirty="0"/>
              <a:t>Splash and </a:t>
            </a:r>
            <a:r>
              <a:rPr lang="en-US" sz="1700" b="1" dirty="0" err="1"/>
              <a:t>Scrapy</a:t>
            </a:r>
            <a:r>
              <a:rPr lang="en-US" sz="1700" b="1" dirty="0"/>
              <a:t> </a:t>
            </a:r>
            <a:r>
              <a:rPr lang="en-US" sz="1700" dirty="0"/>
              <a:t>together. This tutorial will help you to get started.</a:t>
            </a:r>
          </a:p>
        </p:txBody>
      </p:sp>
    </p:spTree>
    <p:extLst>
      <p:ext uri="{BB962C8B-B14F-4D97-AF65-F5344CB8AC3E}">
        <p14:creationId xmlns:p14="http://schemas.microsoft.com/office/powerpoint/2010/main" val="281819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A8D1-A1D2-46F3-845C-3210ED67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 Splash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023C-1C97-470E-A8BF-E8200773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order to install Splash you should have </a:t>
            </a:r>
            <a:r>
              <a:rPr lang="en-US" dirty="0">
                <a:hlinkClick r:id="rId2"/>
              </a:rPr>
              <a:t>Docker</a:t>
            </a:r>
            <a:r>
              <a:rPr lang="en-US" dirty="0"/>
              <a:t> already installed. If you haven’t, install it  now with pip:</a:t>
            </a:r>
          </a:p>
          <a:p>
            <a:pPr marL="457200" lvl="1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sudo apt install docker.io</a:t>
            </a:r>
          </a:p>
          <a:p>
            <a:endParaRPr lang="en-US" dirty="0"/>
          </a:p>
          <a:p>
            <a:r>
              <a:rPr lang="en-US" dirty="0"/>
              <a:t>Using docker you can install </a:t>
            </a:r>
            <a:r>
              <a:rPr lang="en-US" b="1" dirty="0"/>
              <a:t>Splash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scrapinghub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/splash</a:t>
            </a:r>
          </a:p>
          <a:p>
            <a:endParaRPr lang="en-US" dirty="0"/>
          </a:p>
          <a:p>
            <a:r>
              <a:rPr lang="en-US" dirty="0"/>
              <a:t>Now you can test if Splash is installed properly you have to start Splash server every time you want to use it: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docker run -p 8050:8050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scrapinghub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/splash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6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4AF9-AD76-48B3-BCAC-E0D68B10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 Splash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A13D-EFE6-42FA-9D7A-7A85926C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command will start Splash service on </a:t>
            </a:r>
            <a:r>
              <a:rPr lang="en-US" dirty="0">
                <a:hlinkClick r:id="rId2"/>
              </a:rPr>
              <a:t>http://localhost:8050</a:t>
            </a:r>
            <a:endParaRPr lang="en-US" dirty="0"/>
          </a:p>
        </p:txBody>
      </p:sp>
      <p:pic>
        <p:nvPicPr>
          <p:cNvPr id="7170" name="Picture 2" descr="splash">
            <a:extLst>
              <a:ext uri="{FF2B5EF4-FFF2-40B4-BE49-F238E27FC236}">
                <a16:creationId xmlns:a16="http://schemas.microsoft.com/office/drawing/2014/main" id="{7382160A-E7F9-404C-B407-1E735D055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27" y="2446393"/>
            <a:ext cx="7986346" cy="41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AFDE-332F-4997-843D-479E50BB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7488-0559-4CED-AEE7-E04CD582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right side of the page you can render a website with Splash and then run a </a:t>
            </a:r>
            <a:r>
              <a:rPr lang="en-US" b="1" dirty="0"/>
              <a:t>Lua script </a:t>
            </a:r>
            <a:r>
              <a:rPr lang="en-US" dirty="0"/>
              <a:t>on it. </a:t>
            </a:r>
          </a:p>
          <a:p>
            <a:r>
              <a:rPr lang="en-US" dirty="0"/>
              <a:t>When using Splash, in order to interact with JS elements (buttons, forms, etc..) you need to write </a:t>
            </a:r>
            <a:r>
              <a:rPr lang="en-US" b="1" dirty="0"/>
              <a:t>Lua scripts</a:t>
            </a:r>
            <a:r>
              <a:rPr lang="en-US" dirty="0"/>
              <a:t>. This tutorial will not delve in </a:t>
            </a:r>
            <a:r>
              <a:rPr lang="en-US" dirty="0">
                <a:hlinkClick r:id="rId2"/>
              </a:rPr>
              <a:t>Splash scripting but you can learn about it 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09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776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DengXian</vt:lpstr>
      <vt:lpstr>DengXian Light</vt:lpstr>
      <vt:lpstr>Arial</vt:lpstr>
      <vt:lpstr>Calibri</vt:lpstr>
      <vt:lpstr>Courier New</vt:lpstr>
      <vt:lpstr>Times New Roman</vt:lpstr>
      <vt:lpstr>Office 主题​​</vt:lpstr>
      <vt:lpstr>Slide09 Crawling with Scrapy – Javascript Generated Content http://scrapingauthority.com/scrapy-javascript</vt:lpstr>
      <vt:lpstr>Difficulty of a web crawler today</vt:lpstr>
      <vt:lpstr>Difficulty of a web crawler today</vt:lpstr>
      <vt:lpstr>Headless and Lightweight Browsers</vt:lpstr>
      <vt:lpstr>Headless and Lightweight Browsers</vt:lpstr>
      <vt:lpstr>Headless and Lightweight Browsers</vt:lpstr>
      <vt:lpstr>Install Splash</vt:lpstr>
      <vt:lpstr>Install Splash</vt:lpstr>
      <vt:lpstr>Splash script</vt:lpstr>
      <vt:lpstr>Scrapy + Splash</vt:lpstr>
      <vt:lpstr>Scrapy + Splash</vt:lpstr>
      <vt:lpstr>Scrapy + Splash</vt:lpstr>
      <vt:lpstr>SplashRequest</vt:lpstr>
      <vt:lpstr>SplashRequest</vt:lpstr>
      <vt:lpstr>Splash Responses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Slide09 Crawling with Scrapy – Javascript Generated Content http://scrapingauthority.com/scrapy-javascript</dc:title>
  <dc:creator>ryanlhu</dc:creator>
  <cp:lastModifiedBy>ryanlhu</cp:lastModifiedBy>
  <cp:revision>45</cp:revision>
  <dcterms:created xsi:type="dcterms:W3CDTF">2019-11-25T09:00:31Z</dcterms:created>
  <dcterms:modified xsi:type="dcterms:W3CDTF">2019-11-25T09:07:40Z</dcterms:modified>
</cp:coreProperties>
</file>