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0"/>
  </p:notesMasterIdLst>
  <p:sldIdLst>
    <p:sldId id="256" r:id="rId2"/>
    <p:sldId id="257" r:id="rId3"/>
    <p:sldId id="258" r:id="rId4"/>
    <p:sldId id="259" r:id="rId5"/>
    <p:sldId id="260" r:id="rId6"/>
    <p:sldId id="271" r:id="rId7"/>
    <p:sldId id="278" r:id="rId8"/>
    <p:sldId id="280" r:id="rId9"/>
    <p:sldId id="281" r:id="rId10"/>
    <p:sldId id="282" r:id="rId11"/>
    <p:sldId id="283" r:id="rId12"/>
    <p:sldId id="284" r:id="rId13"/>
    <p:sldId id="341" r:id="rId14"/>
    <p:sldId id="342" r:id="rId15"/>
    <p:sldId id="343" r:id="rId16"/>
    <p:sldId id="326" r:id="rId17"/>
    <p:sldId id="327" r:id="rId18"/>
    <p:sldId id="328" r:id="rId19"/>
    <p:sldId id="329" r:id="rId20"/>
    <p:sldId id="300" r:id="rId21"/>
    <p:sldId id="261" r:id="rId22"/>
    <p:sldId id="262" r:id="rId23"/>
    <p:sldId id="344" r:id="rId24"/>
    <p:sldId id="263" r:id="rId25"/>
    <p:sldId id="272" r:id="rId26"/>
    <p:sldId id="273" r:id="rId27"/>
    <p:sldId id="274" r:id="rId28"/>
    <p:sldId id="275" r:id="rId29"/>
    <p:sldId id="276" r:id="rId30"/>
    <p:sldId id="277" r:id="rId31"/>
    <p:sldId id="264" r:id="rId32"/>
    <p:sldId id="265" r:id="rId33"/>
    <p:sldId id="266" r:id="rId34"/>
    <p:sldId id="267" r:id="rId35"/>
    <p:sldId id="340" r:id="rId36"/>
    <p:sldId id="268" r:id="rId37"/>
    <p:sldId id="269" r:id="rId38"/>
    <p:sldId id="270" r:id="rId39"/>
    <p:sldId id="330" r:id="rId40"/>
    <p:sldId id="331" r:id="rId41"/>
    <p:sldId id="332" r:id="rId42"/>
    <p:sldId id="333" r:id="rId43"/>
    <p:sldId id="334" r:id="rId44"/>
    <p:sldId id="335" r:id="rId45"/>
    <p:sldId id="336" r:id="rId46"/>
    <p:sldId id="337" r:id="rId47"/>
    <p:sldId id="338" r:id="rId48"/>
    <p:sldId id="339"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E24EB5-D0F0-4D9D-90F3-07826F7A964A}" v="42" dt="2019-12-13T03:13:30.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137"/>
    <p:restoredTop sz="94888"/>
  </p:normalViewPr>
  <p:slideViewPr>
    <p:cSldViewPr snapToGrid="0" snapToObjects="1">
      <p:cViewPr varScale="1">
        <p:scale>
          <a:sx n="212" d="100"/>
          <a:sy n="212" d="100"/>
        </p:scale>
        <p:origin x="2448" y="192"/>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刘 天一" userId="7386bf7103ba1ad2" providerId="LiveId" clId="{A8E24EB5-D0F0-4D9D-90F3-07826F7A964A}"/>
    <pc:docChg chg="undo redo custSel addSld modSld">
      <pc:chgData name="刘 天一" userId="7386bf7103ba1ad2" providerId="LiveId" clId="{A8E24EB5-D0F0-4D9D-90F3-07826F7A964A}" dt="2019-12-18T09:18:54.509" v="234" actId="27636"/>
      <pc:docMkLst>
        <pc:docMk/>
      </pc:docMkLst>
      <pc:sldChg chg="addSp modSp">
        <pc:chgData name="刘 天一" userId="7386bf7103ba1ad2" providerId="LiveId" clId="{A8E24EB5-D0F0-4D9D-90F3-07826F7A964A}" dt="2019-12-13T02:45:18.479" v="109" actId="20577"/>
        <pc:sldMkLst>
          <pc:docMk/>
          <pc:sldMk cId="973546734" sldId="257"/>
        </pc:sldMkLst>
        <pc:spChg chg="add mod">
          <ac:chgData name="刘 天一" userId="7386bf7103ba1ad2" providerId="LiveId" clId="{A8E24EB5-D0F0-4D9D-90F3-07826F7A964A}" dt="2019-12-13T02:45:18.479" v="109" actId="20577"/>
          <ac:spMkLst>
            <pc:docMk/>
            <pc:sldMk cId="973546734" sldId="257"/>
            <ac:spMk id="4" creationId="{CB98577A-20CD-4CF7-AA1C-3B566747D617}"/>
          </ac:spMkLst>
        </pc:spChg>
      </pc:sldChg>
      <pc:sldChg chg="addSp modSp">
        <pc:chgData name="刘 天一" userId="7386bf7103ba1ad2" providerId="LiveId" clId="{A8E24EB5-D0F0-4D9D-90F3-07826F7A964A}" dt="2019-12-13T02:45:59.282" v="113" actId="20577"/>
        <pc:sldMkLst>
          <pc:docMk/>
          <pc:sldMk cId="405475083" sldId="259"/>
        </pc:sldMkLst>
        <pc:spChg chg="add mod">
          <ac:chgData name="刘 天一" userId="7386bf7103ba1ad2" providerId="LiveId" clId="{A8E24EB5-D0F0-4D9D-90F3-07826F7A964A}" dt="2019-12-13T02:45:59.282" v="113" actId="20577"/>
          <ac:spMkLst>
            <pc:docMk/>
            <pc:sldMk cId="405475083" sldId="259"/>
            <ac:spMk id="4" creationId="{41ABECDA-6F3A-4BBF-8ECE-104CAEAE178C}"/>
          </ac:spMkLst>
        </pc:spChg>
      </pc:sldChg>
      <pc:sldChg chg="addSp modSp">
        <pc:chgData name="刘 天一" userId="7386bf7103ba1ad2" providerId="LiveId" clId="{A8E24EB5-D0F0-4D9D-90F3-07826F7A964A}" dt="2019-12-13T02:47:54.082" v="124" actId="20577"/>
        <pc:sldMkLst>
          <pc:docMk/>
          <pc:sldMk cId="179370939" sldId="260"/>
        </pc:sldMkLst>
        <pc:spChg chg="add mod">
          <ac:chgData name="刘 天一" userId="7386bf7103ba1ad2" providerId="LiveId" clId="{A8E24EB5-D0F0-4D9D-90F3-07826F7A964A}" dt="2019-12-13T02:47:54.082" v="124" actId="20577"/>
          <ac:spMkLst>
            <pc:docMk/>
            <pc:sldMk cId="179370939" sldId="260"/>
            <ac:spMk id="5" creationId="{2F53A9FD-FCAB-425C-8AAD-B9710D04A3FF}"/>
          </ac:spMkLst>
        </pc:spChg>
      </pc:sldChg>
      <pc:sldChg chg="addSp modSp">
        <pc:chgData name="刘 天一" userId="7386bf7103ba1ad2" providerId="LiveId" clId="{A8E24EB5-D0F0-4D9D-90F3-07826F7A964A}" dt="2019-12-13T02:48:46.503" v="134" actId="20577"/>
        <pc:sldMkLst>
          <pc:docMk/>
          <pc:sldMk cId="757818780" sldId="261"/>
        </pc:sldMkLst>
        <pc:spChg chg="add mod">
          <ac:chgData name="刘 天一" userId="7386bf7103ba1ad2" providerId="LiveId" clId="{A8E24EB5-D0F0-4D9D-90F3-07826F7A964A}" dt="2019-12-13T02:48:46.503" v="134" actId="20577"/>
          <ac:spMkLst>
            <pc:docMk/>
            <pc:sldMk cId="757818780" sldId="261"/>
            <ac:spMk id="5" creationId="{8C0B2B73-BA86-4836-986C-892F44F3A5CE}"/>
          </ac:spMkLst>
        </pc:spChg>
      </pc:sldChg>
      <pc:sldChg chg="addSp modSp">
        <pc:chgData name="刘 天一" userId="7386bf7103ba1ad2" providerId="LiveId" clId="{A8E24EB5-D0F0-4D9D-90F3-07826F7A964A}" dt="2019-12-13T02:48:54.531" v="139" actId="20577"/>
        <pc:sldMkLst>
          <pc:docMk/>
          <pc:sldMk cId="2008256103" sldId="262"/>
        </pc:sldMkLst>
        <pc:spChg chg="add mod">
          <ac:chgData name="刘 天一" userId="7386bf7103ba1ad2" providerId="LiveId" clId="{A8E24EB5-D0F0-4D9D-90F3-07826F7A964A}" dt="2019-12-13T02:48:54.531" v="139" actId="20577"/>
          <ac:spMkLst>
            <pc:docMk/>
            <pc:sldMk cId="2008256103" sldId="262"/>
            <ac:spMk id="5" creationId="{0C7B6D8F-C9CF-4570-85C9-9AE6C606E2CC}"/>
          </ac:spMkLst>
        </pc:spChg>
      </pc:sldChg>
      <pc:sldChg chg="modSp">
        <pc:chgData name="刘 天一" userId="7386bf7103ba1ad2" providerId="LiveId" clId="{A8E24EB5-D0F0-4D9D-90F3-07826F7A964A}" dt="2019-12-13T02:50:31.253" v="144" actId="20577"/>
        <pc:sldMkLst>
          <pc:docMk/>
          <pc:sldMk cId="935232003" sldId="263"/>
        </pc:sldMkLst>
        <pc:spChg chg="mod">
          <ac:chgData name="刘 天一" userId="7386bf7103ba1ad2" providerId="LiveId" clId="{A8E24EB5-D0F0-4D9D-90F3-07826F7A964A}" dt="2019-12-13T02:50:31.253" v="144" actId="20577"/>
          <ac:spMkLst>
            <pc:docMk/>
            <pc:sldMk cId="935232003" sldId="263"/>
            <ac:spMk id="3" creationId="{00000000-0000-0000-0000-000000000000}"/>
          </ac:spMkLst>
        </pc:spChg>
      </pc:sldChg>
      <pc:sldChg chg="addSp modSp">
        <pc:chgData name="刘 天一" userId="7386bf7103ba1ad2" providerId="LiveId" clId="{A8E24EB5-D0F0-4D9D-90F3-07826F7A964A}" dt="2019-12-13T03:10:24.191" v="169" actId="20577"/>
        <pc:sldMkLst>
          <pc:docMk/>
          <pc:sldMk cId="1222939643" sldId="264"/>
        </pc:sldMkLst>
        <pc:spChg chg="add mod">
          <ac:chgData name="刘 天一" userId="7386bf7103ba1ad2" providerId="LiveId" clId="{A8E24EB5-D0F0-4D9D-90F3-07826F7A964A}" dt="2019-12-13T03:10:24.191" v="169" actId="20577"/>
          <ac:spMkLst>
            <pc:docMk/>
            <pc:sldMk cId="1222939643" sldId="264"/>
            <ac:spMk id="5" creationId="{C35056EC-923F-48C5-A188-77634DCA3C68}"/>
          </ac:spMkLst>
        </pc:spChg>
      </pc:sldChg>
      <pc:sldChg chg="addSp modSp">
        <pc:chgData name="刘 天一" userId="7386bf7103ba1ad2" providerId="LiveId" clId="{A8E24EB5-D0F0-4D9D-90F3-07826F7A964A}" dt="2019-12-13T03:10:35.315" v="173" actId="20577"/>
        <pc:sldMkLst>
          <pc:docMk/>
          <pc:sldMk cId="1880224897" sldId="265"/>
        </pc:sldMkLst>
        <pc:spChg chg="add mod">
          <ac:chgData name="刘 天一" userId="7386bf7103ba1ad2" providerId="LiveId" clId="{A8E24EB5-D0F0-4D9D-90F3-07826F7A964A}" dt="2019-12-13T03:10:35.315" v="173" actId="20577"/>
          <ac:spMkLst>
            <pc:docMk/>
            <pc:sldMk cId="1880224897" sldId="265"/>
            <ac:spMk id="5" creationId="{21FAC8A3-F0D3-4005-BAEF-12BE3DA0177B}"/>
          </ac:spMkLst>
        </pc:spChg>
      </pc:sldChg>
      <pc:sldChg chg="addSp modSp">
        <pc:chgData name="刘 天一" userId="7386bf7103ba1ad2" providerId="LiveId" clId="{A8E24EB5-D0F0-4D9D-90F3-07826F7A964A}" dt="2019-12-13T03:11:21.602" v="177" actId="20577"/>
        <pc:sldMkLst>
          <pc:docMk/>
          <pc:sldMk cId="303697416" sldId="268"/>
        </pc:sldMkLst>
        <pc:spChg chg="add mod">
          <ac:chgData name="刘 天一" userId="7386bf7103ba1ad2" providerId="LiveId" clId="{A8E24EB5-D0F0-4D9D-90F3-07826F7A964A}" dt="2019-12-13T03:11:21.602" v="177" actId="20577"/>
          <ac:spMkLst>
            <pc:docMk/>
            <pc:sldMk cId="303697416" sldId="268"/>
            <ac:spMk id="12" creationId="{2338ECF1-06FD-405C-B30C-C7BA18216582}"/>
          </ac:spMkLst>
        </pc:spChg>
      </pc:sldChg>
      <pc:sldChg chg="addSp modSp">
        <pc:chgData name="刘 天一" userId="7386bf7103ba1ad2" providerId="LiveId" clId="{A8E24EB5-D0F0-4D9D-90F3-07826F7A964A}" dt="2019-12-13T02:48:08.947" v="129" actId="20577"/>
        <pc:sldMkLst>
          <pc:docMk/>
          <pc:sldMk cId="14439771" sldId="271"/>
        </pc:sldMkLst>
        <pc:spChg chg="add mod">
          <ac:chgData name="刘 天一" userId="7386bf7103ba1ad2" providerId="LiveId" clId="{A8E24EB5-D0F0-4D9D-90F3-07826F7A964A}" dt="2019-12-13T02:48:08.947" v="129" actId="20577"/>
          <ac:spMkLst>
            <pc:docMk/>
            <pc:sldMk cId="14439771" sldId="271"/>
            <ac:spMk id="4" creationId="{258DDFDC-67D5-45F2-8BDD-A4219348FD48}"/>
          </ac:spMkLst>
        </pc:spChg>
      </pc:sldChg>
      <pc:sldChg chg="addSp modSp">
        <pc:chgData name="刘 天一" userId="7386bf7103ba1ad2" providerId="LiveId" clId="{A8E24EB5-D0F0-4D9D-90F3-07826F7A964A}" dt="2019-12-13T02:50:52.330" v="149" actId="20577"/>
        <pc:sldMkLst>
          <pc:docMk/>
          <pc:sldMk cId="906089696" sldId="272"/>
        </pc:sldMkLst>
        <pc:spChg chg="add mod">
          <ac:chgData name="刘 天一" userId="7386bf7103ba1ad2" providerId="LiveId" clId="{A8E24EB5-D0F0-4D9D-90F3-07826F7A964A}" dt="2019-12-13T02:50:52.330" v="149" actId="20577"/>
          <ac:spMkLst>
            <pc:docMk/>
            <pc:sldMk cId="906089696" sldId="272"/>
            <ac:spMk id="5" creationId="{5B29F71D-B189-490E-9FBF-2C25DF42E663}"/>
          </ac:spMkLst>
        </pc:spChg>
      </pc:sldChg>
      <pc:sldChg chg="modSp">
        <pc:chgData name="刘 天一" userId="7386bf7103ba1ad2" providerId="LiveId" clId="{A8E24EB5-D0F0-4D9D-90F3-07826F7A964A}" dt="2019-12-13T02:51:54.075" v="151" actId="27636"/>
        <pc:sldMkLst>
          <pc:docMk/>
          <pc:sldMk cId="253201081" sldId="273"/>
        </pc:sldMkLst>
        <pc:spChg chg="mod">
          <ac:chgData name="刘 天一" userId="7386bf7103ba1ad2" providerId="LiveId" clId="{A8E24EB5-D0F0-4D9D-90F3-07826F7A964A}" dt="2019-12-13T02:51:54.075" v="151" actId="27636"/>
          <ac:spMkLst>
            <pc:docMk/>
            <pc:sldMk cId="253201081" sldId="273"/>
            <ac:spMk id="3" creationId="{00000000-0000-0000-0000-000000000000}"/>
          </ac:spMkLst>
        </pc:spChg>
      </pc:sldChg>
      <pc:sldChg chg="addSp modSp">
        <pc:chgData name="刘 天一" userId="7386bf7103ba1ad2" providerId="LiveId" clId="{A8E24EB5-D0F0-4D9D-90F3-07826F7A964A}" dt="2019-12-13T02:53:50.850" v="156" actId="20577"/>
        <pc:sldMkLst>
          <pc:docMk/>
          <pc:sldMk cId="1335244358" sldId="276"/>
        </pc:sldMkLst>
        <pc:spChg chg="add mod">
          <ac:chgData name="刘 天一" userId="7386bf7103ba1ad2" providerId="LiveId" clId="{A8E24EB5-D0F0-4D9D-90F3-07826F7A964A}" dt="2019-12-13T02:53:50.850" v="156" actId="20577"/>
          <ac:spMkLst>
            <pc:docMk/>
            <pc:sldMk cId="1335244358" sldId="276"/>
            <ac:spMk id="5" creationId="{D1F02FFF-CCCE-459B-A97A-391ECFB4D7F6}"/>
          </ac:spMkLst>
        </pc:spChg>
      </pc:sldChg>
      <pc:sldChg chg="addSp modSp">
        <pc:chgData name="刘 天一" userId="7386bf7103ba1ad2" providerId="LiveId" clId="{A8E24EB5-D0F0-4D9D-90F3-07826F7A964A}" dt="2019-12-18T09:18:54.509" v="234" actId="27636"/>
        <pc:sldMkLst>
          <pc:docMk/>
          <pc:sldMk cId="1500389391" sldId="277"/>
        </pc:sldMkLst>
        <pc:spChg chg="mod">
          <ac:chgData name="刘 天一" userId="7386bf7103ba1ad2" providerId="LiveId" clId="{A8E24EB5-D0F0-4D9D-90F3-07826F7A964A}" dt="2019-12-18T09:18:54.509" v="234" actId="27636"/>
          <ac:spMkLst>
            <pc:docMk/>
            <pc:sldMk cId="1500389391" sldId="277"/>
            <ac:spMk id="3" creationId="{00000000-0000-0000-0000-000000000000}"/>
          </ac:spMkLst>
        </pc:spChg>
        <pc:spChg chg="add mod">
          <ac:chgData name="刘 天一" userId="7386bf7103ba1ad2" providerId="LiveId" clId="{A8E24EB5-D0F0-4D9D-90F3-07826F7A964A}" dt="2019-12-13T02:54:02.034" v="161" actId="20577"/>
          <ac:spMkLst>
            <pc:docMk/>
            <pc:sldMk cId="1500389391" sldId="277"/>
            <ac:spMk id="5" creationId="{DEEE9752-42D6-47C1-B9E0-AE746C14BF22}"/>
          </ac:spMkLst>
        </pc:spChg>
      </pc:sldChg>
      <pc:sldChg chg="addSp delSp modSp">
        <pc:chgData name="刘 天一" userId="7386bf7103ba1ad2" providerId="LiveId" clId="{A8E24EB5-D0F0-4D9D-90F3-07826F7A964A}" dt="2019-12-13T03:12:13.893" v="183" actId="20577"/>
        <pc:sldMkLst>
          <pc:docMk/>
          <pc:sldMk cId="2116854896" sldId="278"/>
        </pc:sldMkLst>
        <pc:spChg chg="mod">
          <ac:chgData name="刘 天一" userId="7386bf7103ba1ad2" providerId="LiveId" clId="{A8E24EB5-D0F0-4D9D-90F3-07826F7A964A}" dt="2019-12-13T02:54:41.055" v="165" actId="1076"/>
          <ac:spMkLst>
            <pc:docMk/>
            <pc:sldMk cId="2116854896" sldId="278"/>
            <ac:spMk id="2" creationId="{00000000-0000-0000-0000-000000000000}"/>
          </ac:spMkLst>
        </pc:spChg>
        <pc:spChg chg="del">
          <ac:chgData name="刘 天一" userId="7386bf7103ba1ad2" providerId="LiveId" clId="{A8E24EB5-D0F0-4D9D-90F3-07826F7A964A}" dt="2019-12-13T02:54:32.795" v="162" actId="478"/>
          <ac:spMkLst>
            <pc:docMk/>
            <pc:sldMk cId="2116854896" sldId="278"/>
            <ac:spMk id="4" creationId="{00000000-0000-0000-0000-000000000000}"/>
          </ac:spMkLst>
        </pc:spChg>
        <pc:spChg chg="add del mod">
          <ac:chgData name="刘 天一" userId="7386bf7103ba1ad2" providerId="LiveId" clId="{A8E24EB5-D0F0-4D9D-90F3-07826F7A964A}" dt="2019-12-13T02:54:37.025" v="164" actId="478"/>
          <ac:spMkLst>
            <pc:docMk/>
            <pc:sldMk cId="2116854896" sldId="278"/>
            <ac:spMk id="5" creationId="{FE72944E-866A-4303-8037-600195FFDFEC}"/>
          </ac:spMkLst>
        </pc:spChg>
        <pc:spChg chg="add mod">
          <ac:chgData name="刘 天一" userId="7386bf7103ba1ad2" providerId="LiveId" clId="{A8E24EB5-D0F0-4D9D-90F3-07826F7A964A}" dt="2019-12-13T03:12:13.893" v="183" actId="20577"/>
          <ac:spMkLst>
            <pc:docMk/>
            <pc:sldMk cId="2116854896" sldId="278"/>
            <ac:spMk id="6" creationId="{40653BC7-24B3-46C6-86B2-E173AA4D2553}"/>
          </ac:spMkLst>
        </pc:spChg>
      </pc:sldChg>
      <pc:sldChg chg="modSp">
        <pc:chgData name="刘 天一" userId="7386bf7103ba1ad2" providerId="LiveId" clId="{A8E24EB5-D0F0-4D9D-90F3-07826F7A964A}" dt="2019-12-12T12:37:42.696" v="104" actId="403"/>
        <pc:sldMkLst>
          <pc:docMk/>
          <pc:sldMk cId="1457703214" sldId="284"/>
        </pc:sldMkLst>
        <pc:spChg chg="mod">
          <ac:chgData name="刘 天一" userId="7386bf7103ba1ad2" providerId="LiveId" clId="{A8E24EB5-D0F0-4D9D-90F3-07826F7A964A}" dt="2019-12-12T12:37:42.696" v="104" actId="403"/>
          <ac:spMkLst>
            <pc:docMk/>
            <pc:sldMk cId="1457703214" sldId="284"/>
            <ac:spMk id="6" creationId="{BFE67F20-DE46-7F4C-B558-1B8639F0ADD4}"/>
          </ac:spMkLst>
        </pc:spChg>
      </pc:sldChg>
      <pc:sldChg chg="modSp">
        <pc:chgData name="刘 天一" userId="7386bf7103ba1ad2" providerId="LiveId" clId="{A8E24EB5-D0F0-4D9D-90F3-07826F7A964A}" dt="2019-12-13T03:14:40.758" v="205" actId="403"/>
        <pc:sldMkLst>
          <pc:docMk/>
          <pc:sldMk cId="2280077655" sldId="329"/>
        </pc:sldMkLst>
        <pc:spChg chg="mod">
          <ac:chgData name="刘 天一" userId="7386bf7103ba1ad2" providerId="LiveId" clId="{A8E24EB5-D0F0-4D9D-90F3-07826F7A964A}" dt="2019-12-13T03:14:40.758" v="205" actId="403"/>
          <ac:spMkLst>
            <pc:docMk/>
            <pc:sldMk cId="2280077655" sldId="329"/>
            <ac:spMk id="4" creationId="{2E0F9478-2361-F74A-B059-4429DCB40963}"/>
          </ac:spMkLst>
        </pc:spChg>
      </pc:sldChg>
      <pc:sldChg chg="modSp">
        <pc:chgData name="刘 天一" userId="7386bf7103ba1ad2" providerId="LiveId" clId="{A8E24EB5-D0F0-4D9D-90F3-07826F7A964A}" dt="2019-12-12T12:36:58.516" v="102" actId="20577"/>
        <pc:sldMkLst>
          <pc:docMk/>
          <pc:sldMk cId="2523795703" sldId="335"/>
        </pc:sldMkLst>
        <pc:spChg chg="mod">
          <ac:chgData name="刘 天一" userId="7386bf7103ba1ad2" providerId="LiveId" clId="{A8E24EB5-D0F0-4D9D-90F3-07826F7A964A}" dt="2019-12-12T12:36:58.516" v="102" actId="20577"/>
          <ac:spMkLst>
            <pc:docMk/>
            <pc:sldMk cId="2523795703" sldId="335"/>
            <ac:spMk id="2" creationId="{613670C0-C3A7-7D40-92B9-A794E3179574}"/>
          </ac:spMkLst>
        </pc:spChg>
      </pc:sldChg>
      <pc:sldChg chg="addSp modSp add">
        <pc:chgData name="刘 天一" userId="7386bf7103ba1ad2" providerId="LiveId" clId="{A8E24EB5-D0F0-4D9D-90F3-07826F7A964A}" dt="2019-12-13T03:12:53.867" v="191" actId="20577"/>
        <pc:sldMkLst>
          <pc:docMk/>
          <pc:sldMk cId="2491860753" sldId="341"/>
        </pc:sldMkLst>
        <pc:spChg chg="mod">
          <ac:chgData name="刘 天一" userId="7386bf7103ba1ad2" providerId="LiveId" clId="{A8E24EB5-D0F0-4D9D-90F3-07826F7A964A}" dt="2019-12-12T12:26:32.318" v="3" actId="20577"/>
          <ac:spMkLst>
            <pc:docMk/>
            <pc:sldMk cId="2491860753" sldId="341"/>
            <ac:spMk id="2" creationId="{05EA18CB-8D7D-46C3-B62D-B8B5097C06BF}"/>
          </ac:spMkLst>
        </pc:spChg>
        <pc:spChg chg="mod">
          <ac:chgData name="刘 天一" userId="7386bf7103ba1ad2" providerId="LiveId" clId="{A8E24EB5-D0F0-4D9D-90F3-07826F7A964A}" dt="2019-12-12T12:31:06.314" v="22"/>
          <ac:spMkLst>
            <pc:docMk/>
            <pc:sldMk cId="2491860753" sldId="341"/>
            <ac:spMk id="3" creationId="{67D13B87-FFC3-46C0-AC97-136205DCB75C}"/>
          </ac:spMkLst>
        </pc:spChg>
        <pc:spChg chg="add mod">
          <ac:chgData name="刘 天一" userId="7386bf7103ba1ad2" providerId="LiveId" clId="{A8E24EB5-D0F0-4D9D-90F3-07826F7A964A}" dt="2019-12-12T12:31:44.128" v="29" actId="14100"/>
          <ac:spMkLst>
            <pc:docMk/>
            <pc:sldMk cId="2491860753" sldId="341"/>
            <ac:spMk id="5" creationId="{A585F0E2-1614-4E44-A2FD-07F3B0FBA88B}"/>
          </ac:spMkLst>
        </pc:spChg>
        <pc:spChg chg="add mod">
          <ac:chgData name="刘 天一" userId="7386bf7103ba1ad2" providerId="LiveId" clId="{A8E24EB5-D0F0-4D9D-90F3-07826F7A964A}" dt="2019-12-13T03:12:53.867" v="191" actId="20577"/>
          <ac:spMkLst>
            <pc:docMk/>
            <pc:sldMk cId="2491860753" sldId="341"/>
            <ac:spMk id="6" creationId="{A4205766-FB1A-45F5-99BF-3A05FA707B6B}"/>
          </ac:spMkLst>
        </pc:spChg>
        <pc:picChg chg="add mod">
          <ac:chgData name="刘 天一" userId="7386bf7103ba1ad2" providerId="LiveId" clId="{A8E24EB5-D0F0-4D9D-90F3-07826F7A964A}" dt="2019-12-12T12:30:59.478" v="21" actId="1076"/>
          <ac:picMkLst>
            <pc:docMk/>
            <pc:sldMk cId="2491860753" sldId="341"/>
            <ac:picMk id="4" creationId="{2A5AB878-4984-4297-871B-0D9D018E91CE}"/>
          </ac:picMkLst>
        </pc:picChg>
      </pc:sldChg>
      <pc:sldChg chg="addSp modSp add">
        <pc:chgData name="刘 天一" userId="7386bf7103ba1ad2" providerId="LiveId" clId="{A8E24EB5-D0F0-4D9D-90F3-07826F7A964A}" dt="2019-12-13T03:13:03.470" v="197" actId="20577"/>
        <pc:sldMkLst>
          <pc:docMk/>
          <pc:sldMk cId="962811318" sldId="342"/>
        </pc:sldMkLst>
        <pc:spChg chg="mod">
          <ac:chgData name="刘 天一" userId="7386bf7103ba1ad2" providerId="LiveId" clId="{A8E24EB5-D0F0-4D9D-90F3-07826F7A964A}" dt="2019-12-12T12:32:37.129" v="31"/>
          <ac:spMkLst>
            <pc:docMk/>
            <pc:sldMk cId="962811318" sldId="342"/>
            <ac:spMk id="2" creationId="{EF16A6A8-B43E-4F4C-A2E0-A91AD45B81F3}"/>
          </ac:spMkLst>
        </pc:spChg>
        <pc:spChg chg="mod">
          <ac:chgData name="刘 天一" userId="7386bf7103ba1ad2" providerId="LiveId" clId="{A8E24EB5-D0F0-4D9D-90F3-07826F7A964A}" dt="2019-12-12T12:32:59.530" v="39" actId="2711"/>
          <ac:spMkLst>
            <pc:docMk/>
            <pc:sldMk cId="962811318" sldId="342"/>
            <ac:spMk id="3" creationId="{F9EFF481-D34F-4967-A3C6-1205C02CCCC9}"/>
          </ac:spMkLst>
        </pc:spChg>
        <pc:spChg chg="add mod">
          <ac:chgData name="刘 天一" userId="7386bf7103ba1ad2" providerId="LiveId" clId="{A8E24EB5-D0F0-4D9D-90F3-07826F7A964A}" dt="2019-12-12T12:39:17.373" v="105" actId="114"/>
          <ac:spMkLst>
            <pc:docMk/>
            <pc:sldMk cId="962811318" sldId="342"/>
            <ac:spMk id="4" creationId="{F6272BB3-99E1-4E28-BB5E-9F4E2F059CB0}"/>
          </ac:spMkLst>
        </pc:spChg>
        <pc:spChg chg="add mod">
          <ac:chgData name="刘 天一" userId="7386bf7103ba1ad2" providerId="LiveId" clId="{A8E24EB5-D0F0-4D9D-90F3-07826F7A964A}" dt="2019-12-13T03:13:03.470" v="197" actId="20577"/>
          <ac:spMkLst>
            <pc:docMk/>
            <pc:sldMk cId="962811318" sldId="342"/>
            <ac:spMk id="6" creationId="{D9CFD9B8-25C3-4F63-9500-DDDFC7E6D083}"/>
          </ac:spMkLst>
        </pc:spChg>
        <pc:picChg chg="add mod">
          <ac:chgData name="刘 天一" userId="7386bf7103ba1ad2" providerId="LiveId" clId="{A8E24EB5-D0F0-4D9D-90F3-07826F7A964A}" dt="2019-12-12T12:33:55.111" v="50" actId="1076"/>
          <ac:picMkLst>
            <pc:docMk/>
            <pc:sldMk cId="962811318" sldId="342"/>
            <ac:picMk id="5" creationId="{B12DC8FF-51B0-4ACD-B273-1FEC458746B8}"/>
          </ac:picMkLst>
        </pc:picChg>
      </pc:sldChg>
      <pc:sldChg chg="addSp modSp add">
        <pc:chgData name="刘 天一" userId="7386bf7103ba1ad2" providerId="LiveId" clId="{A8E24EB5-D0F0-4D9D-90F3-07826F7A964A}" dt="2019-12-13T03:13:33.955" v="203" actId="20577"/>
        <pc:sldMkLst>
          <pc:docMk/>
          <pc:sldMk cId="1606669299" sldId="343"/>
        </pc:sldMkLst>
        <pc:spChg chg="mod">
          <ac:chgData name="刘 天一" userId="7386bf7103ba1ad2" providerId="LiveId" clId="{A8E24EB5-D0F0-4D9D-90F3-07826F7A964A}" dt="2019-12-12T12:34:45.939" v="59"/>
          <ac:spMkLst>
            <pc:docMk/>
            <pc:sldMk cId="1606669299" sldId="343"/>
            <ac:spMk id="2" creationId="{BCB86010-2618-4045-B44E-06F3563838E8}"/>
          </ac:spMkLst>
        </pc:spChg>
        <pc:spChg chg="mod">
          <ac:chgData name="刘 天一" userId="7386bf7103ba1ad2" providerId="LiveId" clId="{A8E24EB5-D0F0-4D9D-90F3-07826F7A964A}" dt="2019-12-12T12:35:46.249" v="92" actId="27636"/>
          <ac:spMkLst>
            <pc:docMk/>
            <pc:sldMk cId="1606669299" sldId="343"/>
            <ac:spMk id="3" creationId="{69CE575B-80D9-46DA-B158-8B7B18606BEC}"/>
          </ac:spMkLst>
        </pc:spChg>
        <pc:spChg chg="add mod">
          <ac:chgData name="刘 天一" userId="7386bf7103ba1ad2" providerId="LiveId" clId="{A8E24EB5-D0F0-4D9D-90F3-07826F7A964A}" dt="2019-12-13T03:13:33.955" v="203" actId="20577"/>
          <ac:spMkLst>
            <pc:docMk/>
            <pc:sldMk cId="1606669299" sldId="343"/>
            <ac:spMk id="4" creationId="{B8A01E84-CD8C-4896-91CE-8EFB7CEDDC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86F81-1C61-F246-BE14-D556F21E1C0A}" type="datetimeFigureOut">
              <a:rPr kumimoji="1" lang="zh-CN" altLang="en-US" smtClean="0"/>
              <a:t>2020/1/15</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DEA31-2D0B-0C4E-983D-697292010EA1}" type="slidenum">
              <a:rPr kumimoji="1" lang="zh-CN" altLang="en-US" smtClean="0"/>
              <a:t>‹#›</a:t>
            </a:fld>
            <a:endParaRPr kumimoji="1" lang="zh-CN" altLang="en-US"/>
          </a:p>
        </p:txBody>
      </p:sp>
    </p:spTree>
    <p:extLst>
      <p:ext uri="{BB962C8B-B14F-4D97-AF65-F5344CB8AC3E}">
        <p14:creationId xmlns:p14="http://schemas.microsoft.com/office/powerpoint/2010/main" val="1655174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8F2D4EE-4947-0146-A7A2-57B453A9B20D}" type="datetime1">
              <a:rPr kumimoji="1" lang="zh-MO" altLang="en-US" smtClean="0"/>
              <a:t>15/01/20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717063F-FAE6-594E-B60A-0D01987B7DAB}" type="slidenum">
              <a:rPr kumimoji="1" lang="zh-CN" altLang="en-US" smtClean="0"/>
              <a:t>‹#›</a:t>
            </a:fld>
            <a:endParaRPr kumimoji="1" lang="zh-CN" altLang="en-US"/>
          </a:p>
        </p:txBody>
      </p:sp>
    </p:spTree>
    <p:extLst>
      <p:ext uri="{BB962C8B-B14F-4D97-AF65-F5344CB8AC3E}">
        <p14:creationId xmlns:p14="http://schemas.microsoft.com/office/powerpoint/2010/main" val="283520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32401"/>
          </a:xfrm>
        </p:spPr>
        <p:txBody>
          <a:bodyPr/>
          <a:lstStyle>
            <a:lvl1pPr>
              <a:defRPr>
                <a:latin typeface="+mn-lt"/>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200"/>
            <a:ext cx="7886700" cy="495776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lvl1pPr>
              <a:defRPr>
                <a:latin typeface="+mn-lt"/>
              </a:defRPr>
            </a:lvl1pPr>
          </a:lstStyle>
          <a:p>
            <a:fld id="{83A69C69-2BE0-D14D-AEB3-4AEDFDD15A9C}" type="datetime1">
              <a:rPr kumimoji="1" lang="zh-MO" altLang="en-US" smtClean="0"/>
              <a:pPr/>
              <a:t>15/01/20</a:t>
            </a:fld>
            <a:endParaRPr kumimoji="1" lang="zh-CN" altLang="en-US"/>
          </a:p>
        </p:txBody>
      </p:sp>
      <p:sp>
        <p:nvSpPr>
          <p:cNvPr id="5" name="Footer Placeholder 4"/>
          <p:cNvSpPr>
            <a:spLocks noGrp="1"/>
          </p:cNvSpPr>
          <p:nvPr>
            <p:ph type="ftr" sz="quarter" idx="11"/>
          </p:nvPr>
        </p:nvSpPr>
        <p:spPr/>
        <p:txBody>
          <a:bodyPr/>
          <a:lstStyle>
            <a:lvl1pPr>
              <a:defRPr>
                <a:latin typeface="+mn-lt"/>
              </a:defRPr>
            </a:lvl1pPr>
          </a:lstStyle>
          <a:p>
            <a:endParaRPr kumimoji="1" lang="zh-CN" altLang="en-US"/>
          </a:p>
        </p:txBody>
      </p:sp>
      <p:sp>
        <p:nvSpPr>
          <p:cNvPr id="6" name="Slide Number Placeholder 5"/>
          <p:cNvSpPr>
            <a:spLocks noGrp="1"/>
          </p:cNvSpPr>
          <p:nvPr>
            <p:ph type="sldNum" sz="quarter" idx="12"/>
          </p:nvPr>
        </p:nvSpPr>
        <p:spPr/>
        <p:txBody>
          <a:bodyPr/>
          <a:lstStyle>
            <a:lvl1pPr>
              <a:defRPr>
                <a:latin typeface="+mn-lt"/>
              </a:defRPr>
            </a:lvl1pPr>
          </a:lstStyle>
          <a:p>
            <a:fld id="{8717063F-FAE6-594E-B60A-0D01987B7DAB}" type="slidenum">
              <a:rPr kumimoji="1" lang="zh-CN" altLang="en-US" smtClean="0"/>
              <a:pPr/>
              <a:t>‹#›</a:t>
            </a:fld>
            <a:endParaRPr kumimoji="1" lang="zh-CN" altLang="en-US"/>
          </a:p>
        </p:txBody>
      </p:sp>
    </p:spTree>
    <p:extLst>
      <p:ext uri="{BB962C8B-B14F-4D97-AF65-F5344CB8AC3E}">
        <p14:creationId xmlns:p14="http://schemas.microsoft.com/office/powerpoint/2010/main" val="26274264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61710"/>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28650" y="1348509"/>
            <a:ext cx="7886700" cy="4828454"/>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37257E50-E35B-F74C-93AB-1C8DAAF21C19}" type="datetime1">
              <a:rPr kumimoji="1" lang="zh-MO" altLang="en-US" smtClean="0"/>
              <a:pPr/>
              <a:t>15/01/20</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8717063F-FAE6-594E-B60A-0D01987B7DAB}" type="slidenum">
              <a:rPr kumimoji="1" lang="zh-CN" altLang="en-US" smtClean="0"/>
              <a:pPr/>
              <a:t>‹#›</a:t>
            </a:fld>
            <a:endParaRPr kumimoji="1" lang="zh-CN" altLang="en-US"/>
          </a:p>
        </p:txBody>
      </p:sp>
    </p:spTree>
    <p:extLst>
      <p:ext uri="{BB962C8B-B14F-4D97-AF65-F5344CB8AC3E}">
        <p14:creationId xmlns:p14="http://schemas.microsoft.com/office/powerpoint/2010/main" val="686668314"/>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699022"/>
            <a:ext cx="6858000" cy="1037828"/>
          </a:xfrm>
        </p:spPr>
        <p:txBody>
          <a:bodyPr>
            <a:normAutofit/>
          </a:bodyPr>
          <a:lstStyle/>
          <a:p>
            <a:r>
              <a:rPr kumimoji="1" lang="en-US" altLang="zh-CN" sz="4400" dirty="0">
                <a:latin typeface="+mn-lt"/>
                <a:ea typeface="Times" charset="0"/>
                <a:cs typeface="Times" charset="0"/>
              </a:rPr>
              <a:t>Supervised Learning</a:t>
            </a:r>
            <a:endParaRPr kumimoji="1" lang="zh-CN" altLang="en-US" sz="4400" dirty="0">
              <a:latin typeface="+mn-lt"/>
              <a:ea typeface="Times" charset="0"/>
              <a:cs typeface="Times" charset="0"/>
            </a:endParaRPr>
          </a:p>
        </p:txBody>
      </p:sp>
      <p:sp>
        <p:nvSpPr>
          <p:cNvPr id="4" name="副标题 2"/>
          <p:cNvSpPr>
            <a:spLocks noGrp="1"/>
          </p:cNvSpPr>
          <p:nvPr>
            <p:ph type="subTitle" idx="1"/>
          </p:nvPr>
        </p:nvSpPr>
        <p:spPr>
          <a:xfrm>
            <a:off x="1345474" y="3176126"/>
            <a:ext cx="6453051" cy="2192708"/>
          </a:xfrm>
        </p:spPr>
        <p:txBody>
          <a:bodyPr>
            <a:noAutofit/>
          </a:bodyPr>
          <a:lstStyle/>
          <a:p>
            <a:pPr algn="l"/>
            <a:r>
              <a:rPr kumimoji="1" lang="en-US" altLang="zh-CN" dirty="0">
                <a:ea typeface="Times" charset="0"/>
                <a:cs typeface="Times" charset="0"/>
              </a:rPr>
              <a:t>Prof. Weijia Jia (</a:t>
            </a:r>
            <a:r>
              <a:rPr kumimoji="1" lang="zh-MO" altLang="en-US" dirty="0">
                <a:ea typeface="Times" charset="0"/>
                <a:cs typeface="Times" charset="0"/>
              </a:rPr>
              <a:t>賈維嘉 </a:t>
            </a:r>
            <a:r>
              <a:rPr kumimoji="1" lang="en-US" altLang="zh-CN" dirty="0">
                <a:ea typeface="Times" charset="0"/>
                <a:cs typeface="Times" charset="0"/>
              </a:rPr>
              <a:t>IEEE Fellow)</a:t>
            </a:r>
          </a:p>
          <a:p>
            <a:pPr algn="l"/>
            <a:r>
              <a:rPr kumimoji="1" lang="en-US" altLang="zh-CN" dirty="0">
                <a:ea typeface="Times" charset="0"/>
                <a:cs typeface="Times" charset="0"/>
              </a:rPr>
              <a:t>Office hour: Wed. 2—4pm, E11-4007, Thu. &amp;;30—9pm, N21-1012a</a:t>
            </a:r>
          </a:p>
          <a:p>
            <a:pPr algn="l"/>
            <a:r>
              <a:rPr kumimoji="1" lang="en-US" altLang="zh-CN" dirty="0">
                <a:ea typeface="Times" charset="0"/>
                <a:cs typeface="Times" charset="0"/>
              </a:rPr>
              <a:t>Email: </a:t>
            </a:r>
            <a:r>
              <a:rPr kumimoji="1" lang="en-US" altLang="zh-CN" dirty="0" err="1">
                <a:ea typeface="Times" charset="0"/>
                <a:cs typeface="Times" charset="0"/>
              </a:rPr>
              <a:t>jiawj@umac.mo</a:t>
            </a:r>
            <a:endParaRPr kumimoji="1" lang="en-US" altLang="zh-CN" dirty="0">
              <a:ea typeface="Times" charset="0"/>
              <a:cs typeface="Times" charset="0"/>
            </a:endParaRPr>
          </a:p>
          <a:p>
            <a:pPr algn="l"/>
            <a:r>
              <a:rPr kumimoji="1" lang="en-US" altLang="zh-CN" dirty="0">
                <a:ea typeface="Times" charset="0"/>
                <a:cs typeface="Times" charset="0"/>
              </a:rPr>
              <a:t>https://</a:t>
            </a:r>
            <a:r>
              <a:rPr kumimoji="1" lang="en-US" altLang="zh-CN" dirty="0" err="1">
                <a:ea typeface="Times" charset="0"/>
                <a:cs typeface="Times" charset="0"/>
              </a:rPr>
              <a:t>www.fst.um.edu.mo</a:t>
            </a:r>
            <a:r>
              <a:rPr kumimoji="1" lang="en-US" altLang="zh-CN" dirty="0">
                <a:ea typeface="Times" charset="0"/>
                <a:cs typeface="Times" charset="0"/>
              </a:rPr>
              <a:t>/</a:t>
            </a:r>
            <a:r>
              <a:rPr kumimoji="1" lang="en-US" altLang="zh-CN" dirty="0" err="1">
                <a:ea typeface="Times" charset="0"/>
                <a:cs typeface="Times" charset="0"/>
              </a:rPr>
              <a:t>en</a:t>
            </a:r>
            <a:r>
              <a:rPr kumimoji="1" lang="en-US" altLang="zh-CN" dirty="0">
                <a:ea typeface="Times" charset="0"/>
                <a:cs typeface="Times" charset="0"/>
              </a:rPr>
              <a:t>/staff/</a:t>
            </a:r>
            <a:r>
              <a:rPr kumimoji="1" lang="en-US" altLang="zh-CN" dirty="0" err="1">
                <a:ea typeface="Times" charset="0"/>
                <a:cs typeface="Times" charset="0"/>
              </a:rPr>
              <a:t>jiawj.html</a:t>
            </a:r>
            <a:endParaRPr kumimoji="1" lang="en-US" altLang="zh-CN" dirty="0">
              <a:ea typeface="Times" charset="0"/>
              <a:cs typeface="Times" charset="0"/>
            </a:endParaRPr>
          </a:p>
        </p:txBody>
      </p:sp>
    </p:spTree>
    <p:extLst>
      <p:ext uri="{BB962C8B-B14F-4D97-AF65-F5344CB8AC3E}">
        <p14:creationId xmlns:p14="http://schemas.microsoft.com/office/powerpoint/2010/main" val="191886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45AB34-35CF-A349-9048-B9EB746C403E}"/>
              </a:ext>
            </a:extLst>
          </p:cNvPr>
          <p:cNvPicPr>
            <a:picLocks noChangeAspect="1"/>
          </p:cNvPicPr>
          <p:nvPr/>
        </p:nvPicPr>
        <p:blipFill>
          <a:blip r:embed="rId2"/>
          <a:stretch>
            <a:fillRect/>
          </a:stretch>
        </p:blipFill>
        <p:spPr>
          <a:xfrm>
            <a:off x="1517781" y="748923"/>
            <a:ext cx="5829300" cy="2790825"/>
          </a:xfrm>
          <a:prstGeom prst="rect">
            <a:avLst/>
          </a:prstGeom>
        </p:spPr>
      </p:pic>
      <p:sp>
        <p:nvSpPr>
          <p:cNvPr id="3" name="Rectangle 2">
            <a:extLst>
              <a:ext uri="{FF2B5EF4-FFF2-40B4-BE49-F238E27FC236}">
                <a16:creationId xmlns:a16="http://schemas.microsoft.com/office/drawing/2014/main" id="{9D8022CF-4CBC-6D4B-8E8B-E9C49902B875}"/>
              </a:ext>
            </a:extLst>
          </p:cNvPr>
          <p:cNvSpPr/>
          <p:nvPr/>
        </p:nvSpPr>
        <p:spPr>
          <a:xfrm>
            <a:off x="414220" y="3926247"/>
            <a:ext cx="8315559" cy="1938992"/>
          </a:xfrm>
          <a:prstGeom prst="rect">
            <a:avLst/>
          </a:prstGeom>
        </p:spPr>
        <p:txBody>
          <a:bodyPr wrap="square">
            <a:spAutoFit/>
          </a:bodyPr>
          <a:lstStyle/>
          <a:p>
            <a:pPr marL="285750" indent="-285750" algn="just">
              <a:buFont typeface="Arial" panose="020B0604020202020204" pitchFamily="34" charset="0"/>
              <a:buChar char="•"/>
            </a:pPr>
            <a:r>
              <a:rPr lang="en-US" sz="2400" dirty="0"/>
              <a:t>The “K” </a:t>
            </a:r>
            <a:r>
              <a:rPr lang="en-US" altLang="zh-CN" sz="2400" dirty="0"/>
              <a:t>of</a:t>
            </a:r>
            <a:r>
              <a:rPr lang="en-US" sz="2400" dirty="0"/>
              <a:t> KNN is the nearest neighbors we wish to take vote from. Say K = 3. Hence, we will now make a circle with </a:t>
            </a:r>
            <a:r>
              <a:rPr lang="en-US" sz="2400" dirty="0">
                <a:solidFill>
                  <a:schemeClr val="accent5"/>
                </a:solidFill>
              </a:rPr>
              <a:t>Blue Star</a:t>
            </a:r>
            <a:r>
              <a:rPr lang="en-US" sz="2400" dirty="0"/>
              <a:t> as center just to enclose only three data</a:t>
            </a:r>
            <a:r>
              <a:rPr lang="zh-CN" altLang="en-US" sz="2400" dirty="0"/>
              <a:t> </a:t>
            </a:r>
            <a:r>
              <a:rPr lang="en-US" sz="2400" dirty="0"/>
              <a:t>points on the plane.</a:t>
            </a:r>
          </a:p>
          <a:p>
            <a:pPr marL="285750" indent="-285750" algn="just">
              <a:buFont typeface="Arial" panose="020B0604020202020204" pitchFamily="34" charset="0"/>
              <a:buChar char="•"/>
            </a:pPr>
            <a:r>
              <a:rPr lang="en-US" altLang="zh-CN" sz="2400" dirty="0"/>
              <a:t>The three closest points to </a:t>
            </a:r>
            <a:r>
              <a:rPr lang="en-US" altLang="zh-CN" sz="2400" dirty="0">
                <a:solidFill>
                  <a:schemeClr val="accent5"/>
                </a:solidFill>
              </a:rPr>
              <a:t>BS</a:t>
            </a:r>
            <a:r>
              <a:rPr lang="en-US" altLang="zh-CN" sz="2400" dirty="0"/>
              <a:t> is all </a:t>
            </a:r>
            <a:r>
              <a:rPr lang="en-US" altLang="zh-CN" sz="2400" dirty="0">
                <a:solidFill>
                  <a:srgbClr val="FF0000"/>
                </a:solidFill>
              </a:rPr>
              <a:t>RC</a:t>
            </a:r>
            <a:r>
              <a:rPr lang="en-US" altLang="zh-CN" sz="2400" dirty="0"/>
              <a:t>. Good confidence </a:t>
            </a:r>
            <a:r>
              <a:rPr lang="en-US" altLang="zh-CN" sz="2400" dirty="0">
                <a:sym typeface="Wingdings" pitchFamily="2" charset="2"/>
              </a:rPr>
              <a:t> </a:t>
            </a:r>
            <a:r>
              <a:rPr lang="en-US" altLang="zh-CN" sz="2400" dirty="0">
                <a:solidFill>
                  <a:schemeClr val="accent5"/>
                </a:solidFill>
              </a:rPr>
              <a:t>BS</a:t>
            </a:r>
            <a:r>
              <a:rPr lang="en-US" altLang="zh-CN" sz="2400" dirty="0"/>
              <a:t> should belong to the class </a:t>
            </a:r>
            <a:r>
              <a:rPr lang="en-US" altLang="zh-CN" sz="2400" dirty="0">
                <a:solidFill>
                  <a:srgbClr val="FF0000"/>
                </a:solidFill>
              </a:rPr>
              <a:t>RC</a:t>
            </a:r>
            <a:r>
              <a:rPr lang="en-US" altLang="zh-CN" sz="2400" dirty="0"/>
              <a:t>. </a:t>
            </a:r>
            <a:endParaRPr lang="en-US" sz="2400" dirty="0"/>
          </a:p>
        </p:txBody>
      </p:sp>
    </p:spTree>
    <p:extLst>
      <p:ext uri="{BB962C8B-B14F-4D97-AF65-F5344CB8AC3E}">
        <p14:creationId xmlns:p14="http://schemas.microsoft.com/office/powerpoint/2010/main" val="329659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727" y="316605"/>
            <a:ext cx="7923449" cy="698970"/>
          </a:xfrm>
        </p:spPr>
        <p:txBody>
          <a:bodyPr>
            <a:normAutofit fontScale="90000"/>
          </a:bodyPr>
          <a:lstStyle/>
          <a:p>
            <a:pPr algn="ctr"/>
            <a:r>
              <a:rPr kumimoji="1" lang="en-US" altLang="zh-CN" dirty="0">
                <a:ea typeface="Times" charset="0"/>
                <a:cs typeface="Times" charset="0"/>
              </a:rPr>
              <a:t>K Nearest Neighbor Classifier</a:t>
            </a:r>
            <a:endParaRPr kumimoji="1" lang="zh-CN" altLang="en-US" dirty="0">
              <a:ea typeface="Times" charset="0"/>
              <a:cs typeface="Times" charset="0"/>
            </a:endParaRPr>
          </a:p>
        </p:txBody>
      </p:sp>
      <p:sp>
        <p:nvSpPr>
          <p:cNvPr id="3" name="内容占位符 2"/>
          <p:cNvSpPr>
            <a:spLocks noGrp="1"/>
          </p:cNvSpPr>
          <p:nvPr>
            <p:ph idx="1"/>
          </p:nvPr>
        </p:nvSpPr>
        <p:spPr>
          <a:xfrm>
            <a:off x="300789" y="1467853"/>
            <a:ext cx="4902869" cy="4608094"/>
          </a:xfrm>
        </p:spPr>
        <p:txBody>
          <a:bodyPr>
            <a:normAutofit fontScale="85000" lnSpcReduction="10000"/>
          </a:bodyPr>
          <a:lstStyle/>
          <a:p>
            <a:pPr marL="0" indent="0">
              <a:buNone/>
            </a:pPr>
            <a:r>
              <a:rPr kumimoji="1" lang="en-US" altLang="zh-CN" dirty="0">
                <a:ea typeface="Times" charset="0"/>
                <a:cs typeface="Times" charset="0"/>
              </a:rPr>
              <a:t>KNN: </a:t>
            </a:r>
          </a:p>
          <a:p>
            <a:r>
              <a:rPr kumimoji="1" lang="en-US" altLang="zh-CN" dirty="0">
                <a:ea typeface="Times" charset="0"/>
                <a:cs typeface="Times" charset="0"/>
              </a:rPr>
              <a:t>The distance from all data points in the existing data set by calculating the data points to be classified. </a:t>
            </a:r>
          </a:p>
          <a:p>
            <a:r>
              <a:rPr kumimoji="1" lang="en-US" altLang="zh-CN" dirty="0">
                <a:ea typeface="Times" charset="0"/>
                <a:cs typeface="Times" charset="0"/>
              </a:rPr>
              <a:t>Take top K points with the smallest distances</a:t>
            </a:r>
          </a:p>
          <a:p>
            <a:r>
              <a:rPr kumimoji="1" lang="en-US" altLang="zh-CN" dirty="0">
                <a:ea typeface="Times" charset="0"/>
                <a:cs typeface="Times" charset="0"/>
              </a:rPr>
              <a:t>Divide the data points into the most frequently occurring category according to </a:t>
            </a:r>
          </a:p>
          <a:p>
            <a:r>
              <a:rPr kumimoji="1" lang="en-US" altLang="zh-CN" sz="3800" dirty="0">
                <a:ea typeface="Times" charset="0"/>
                <a:cs typeface="Times" charset="0"/>
              </a:rPr>
              <a:t>“</a:t>
            </a:r>
            <a:r>
              <a:rPr kumimoji="1" lang="en-US" altLang="zh-CN" sz="3800" dirty="0">
                <a:solidFill>
                  <a:srgbClr val="C00000"/>
                </a:solidFill>
                <a:ea typeface="Times" charset="0"/>
                <a:cs typeface="Times" charset="0"/>
              </a:rPr>
              <a:t>Minority obeys Majority</a:t>
            </a:r>
            <a:r>
              <a:rPr kumimoji="1" lang="en-US" altLang="zh-CN" sz="3800" dirty="0">
                <a:ea typeface="Times" charset="0"/>
                <a:cs typeface="Times" charset="0"/>
              </a:rPr>
              <a:t>”.</a:t>
            </a:r>
            <a:r>
              <a:rPr kumimoji="1" lang="zh-CN" altLang="en-US" sz="3800" dirty="0">
                <a:ea typeface="Times" charset="0"/>
                <a:cs typeface="Times" charset="0"/>
              </a:rPr>
              <a:t>  </a:t>
            </a:r>
          </a:p>
        </p:txBody>
      </p:sp>
      <p:pic>
        <p:nvPicPr>
          <p:cNvPr id="1025" name="Picture 1" descr="age3image59596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268" y="1958203"/>
            <a:ext cx="3582386" cy="3117776"/>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895E9AF4-73C7-0B4C-AF25-6A41AAA7B185}"/>
              </a:ext>
            </a:extLst>
          </p:cNvPr>
          <p:cNvSpPr>
            <a:spLocks noGrp="1"/>
          </p:cNvSpPr>
          <p:nvPr>
            <p:ph type="sldNum" sz="quarter" idx="12"/>
          </p:nvPr>
        </p:nvSpPr>
        <p:spPr>
          <a:xfrm>
            <a:off x="6382189" y="6335964"/>
            <a:ext cx="2066987" cy="403559"/>
          </a:xfrm>
        </p:spPr>
        <p:txBody>
          <a:bodyPr/>
          <a:lstStyle/>
          <a:p>
            <a:fld id="{8717063F-FAE6-594E-B60A-0D01987B7DAB}" type="slidenum">
              <a:rPr kumimoji="1" lang="zh-CN" altLang="en-US" smtClean="0"/>
              <a:t>11</a:t>
            </a:fld>
            <a:endParaRPr kumimoji="1" lang="zh-CN" altLang="en-US"/>
          </a:p>
        </p:txBody>
      </p:sp>
    </p:spTree>
    <p:extLst>
      <p:ext uri="{BB962C8B-B14F-4D97-AF65-F5344CB8AC3E}">
        <p14:creationId xmlns:p14="http://schemas.microsoft.com/office/powerpoint/2010/main" val="269327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FE67F20-DE46-7F4C-B558-1B8639F0ADD4}"/>
              </a:ext>
            </a:extLst>
          </p:cNvPr>
          <p:cNvSpPr/>
          <p:nvPr/>
        </p:nvSpPr>
        <p:spPr>
          <a:xfrm>
            <a:off x="607596" y="1353554"/>
            <a:ext cx="8119020" cy="4832092"/>
          </a:xfrm>
          <a:prstGeom prst="rect">
            <a:avLst/>
          </a:prstGeom>
        </p:spPr>
        <p:txBody>
          <a:bodyPr wrap="square">
            <a:spAutoFit/>
          </a:bodyPr>
          <a:lstStyle/>
          <a:p>
            <a:pPr algn="just">
              <a:buFont typeface="+mj-lt"/>
              <a:buAutoNum type="arabicPeriod"/>
            </a:pPr>
            <a:r>
              <a:rPr lang="zh-CN" altLang="en-US" sz="2800" dirty="0">
                <a:cs typeface="Times New Roman" panose="02020603050405020304" pitchFamily="18" charset="0"/>
              </a:rPr>
              <a:t> </a:t>
            </a:r>
            <a:r>
              <a:rPr lang="en-US" sz="2800" dirty="0">
                <a:cs typeface="Times New Roman" panose="02020603050405020304" pitchFamily="18" charset="0"/>
              </a:rPr>
              <a:t>Load the data</a:t>
            </a:r>
          </a:p>
          <a:p>
            <a:pPr algn="just">
              <a:buFont typeface="+mj-lt"/>
              <a:buAutoNum type="arabicPeriod"/>
            </a:pPr>
            <a:r>
              <a:rPr lang="zh-CN" altLang="en-US" sz="2800" dirty="0">
                <a:cs typeface="Times New Roman" panose="02020603050405020304" pitchFamily="18" charset="0"/>
              </a:rPr>
              <a:t> </a:t>
            </a:r>
            <a:r>
              <a:rPr lang="en-US" sz="2800" dirty="0">
                <a:cs typeface="Times New Roman" panose="02020603050405020304" pitchFamily="18" charset="0"/>
              </a:rPr>
              <a:t>Initiali</a:t>
            </a:r>
            <a:r>
              <a:rPr lang="en-US" altLang="zh-CN" sz="2800" dirty="0">
                <a:cs typeface="Times New Roman" panose="02020603050405020304" pitchFamily="18" charset="0"/>
              </a:rPr>
              <a:t>z</a:t>
            </a:r>
            <a:r>
              <a:rPr lang="en-US" sz="2800" dirty="0">
                <a:cs typeface="Times New Roman" panose="02020603050405020304" pitchFamily="18" charset="0"/>
              </a:rPr>
              <a:t>e the value of </a:t>
            </a:r>
            <a:r>
              <a:rPr lang="en-US" sz="2800" i="1" dirty="0">
                <a:cs typeface="Times New Roman" panose="02020603050405020304" pitchFamily="18" charset="0"/>
              </a:rPr>
              <a:t>k</a:t>
            </a:r>
          </a:p>
          <a:p>
            <a:pPr algn="just">
              <a:buFont typeface="+mj-lt"/>
              <a:buAutoNum type="arabicPeriod"/>
            </a:pPr>
            <a:r>
              <a:rPr lang="zh-CN" altLang="en-US" sz="2800" dirty="0">
                <a:cs typeface="Times New Roman" panose="02020603050405020304" pitchFamily="18" charset="0"/>
              </a:rPr>
              <a:t> </a:t>
            </a:r>
            <a:r>
              <a:rPr lang="en-US" sz="2800" dirty="0">
                <a:cs typeface="Times New Roman" panose="02020603050405020304" pitchFamily="18" charset="0"/>
              </a:rPr>
              <a:t>For getting the predicted class, iterate from 1 to total number of training data points</a:t>
            </a:r>
          </a:p>
          <a:p>
            <a:pPr marL="800100" lvl="1" indent="-457200" algn="just">
              <a:buFont typeface="+mj-lt"/>
              <a:buAutoNum type="arabicParenR"/>
            </a:pPr>
            <a:r>
              <a:rPr lang="en-US" sz="2800" dirty="0">
                <a:cs typeface="Times New Roman" panose="02020603050405020304" pitchFamily="18" charset="0"/>
              </a:rPr>
              <a:t>Calculate the distance between test data and each row of training data. Sort the calculated distances in ascending order based on distance values</a:t>
            </a:r>
          </a:p>
          <a:p>
            <a:pPr marL="800100" lvl="1" indent="-457200" algn="just">
              <a:buFont typeface="+mj-lt"/>
              <a:buAutoNum type="arabicParenR"/>
            </a:pPr>
            <a:r>
              <a:rPr lang="en-US" sz="2800" dirty="0">
                <a:cs typeface="Times New Roman" panose="02020603050405020304" pitchFamily="18" charset="0"/>
              </a:rPr>
              <a:t>Get top k rows from the sorted array</a:t>
            </a:r>
          </a:p>
          <a:p>
            <a:pPr marL="800100" lvl="1" indent="-457200" algn="just">
              <a:buFont typeface="+mj-lt"/>
              <a:buAutoNum type="arabicParenR"/>
            </a:pPr>
            <a:r>
              <a:rPr lang="en-US" sz="2800" dirty="0">
                <a:cs typeface="Times New Roman" panose="02020603050405020304" pitchFamily="18" charset="0"/>
              </a:rPr>
              <a:t>Get the most frequent class of these rows</a:t>
            </a:r>
          </a:p>
          <a:p>
            <a:pPr marL="800100" lvl="1" indent="-457200" algn="just">
              <a:buFont typeface="+mj-lt"/>
              <a:buAutoNum type="arabicParenR"/>
            </a:pPr>
            <a:r>
              <a:rPr lang="en-US" sz="2800" dirty="0">
                <a:cs typeface="Times New Roman" panose="02020603050405020304" pitchFamily="18" charset="0"/>
              </a:rPr>
              <a:t>Return the predicted class</a:t>
            </a:r>
          </a:p>
        </p:txBody>
      </p:sp>
      <p:sp>
        <p:nvSpPr>
          <p:cNvPr id="7" name="TextBox 6">
            <a:extLst>
              <a:ext uri="{FF2B5EF4-FFF2-40B4-BE49-F238E27FC236}">
                <a16:creationId xmlns:a16="http://schemas.microsoft.com/office/drawing/2014/main" id="{1A484B51-C0EE-5B43-B428-D076590DA15B}"/>
              </a:ext>
            </a:extLst>
          </p:cNvPr>
          <p:cNvSpPr txBox="1"/>
          <p:nvPr/>
        </p:nvSpPr>
        <p:spPr>
          <a:xfrm>
            <a:off x="2457134" y="486286"/>
            <a:ext cx="4229731" cy="584775"/>
          </a:xfrm>
          <a:prstGeom prst="rect">
            <a:avLst/>
          </a:prstGeom>
          <a:noFill/>
        </p:spPr>
        <p:txBody>
          <a:bodyPr wrap="square" rtlCol="0">
            <a:spAutoFit/>
          </a:bodyPr>
          <a:lstStyle/>
          <a:p>
            <a:pPr algn="ctr"/>
            <a:r>
              <a:rPr lang="en-US" altLang="zh-CN" sz="3200" b="1" dirty="0">
                <a:cs typeface="Times New Roman" panose="02020603050405020304" pitchFamily="18" charset="0"/>
              </a:rPr>
              <a:t>Workflow</a:t>
            </a:r>
            <a:r>
              <a:rPr lang="zh-CN" altLang="en-US" sz="3200" b="1" dirty="0">
                <a:cs typeface="Times New Roman" panose="02020603050405020304" pitchFamily="18" charset="0"/>
              </a:rPr>
              <a:t> </a:t>
            </a:r>
            <a:r>
              <a:rPr lang="en-US" sz="3200" b="1" dirty="0">
                <a:cs typeface="Times New Roman" panose="02020603050405020304" pitchFamily="18" charset="0"/>
              </a:rPr>
              <a:t>of KNN</a:t>
            </a:r>
          </a:p>
        </p:txBody>
      </p:sp>
    </p:spTree>
    <p:extLst>
      <p:ext uri="{BB962C8B-B14F-4D97-AF65-F5344CB8AC3E}">
        <p14:creationId xmlns:p14="http://schemas.microsoft.com/office/powerpoint/2010/main" val="4803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A18CB-8D7D-46C3-B62D-B8B5097C06BF}"/>
              </a:ext>
            </a:extLst>
          </p:cNvPr>
          <p:cNvSpPr>
            <a:spLocks noGrp="1"/>
          </p:cNvSpPr>
          <p:nvPr>
            <p:ph type="title"/>
          </p:nvPr>
        </p:nvSpPr>
        <p:spPr>
          <a:xfrm>
            <a:off x="628649" y="365126"/>
            <a:ext cx="7944033" cy="632401"/>
          </a:xfrm>
        </p:spPr>
        <p:txBody>
          <a:bodyPr>
            <a:normAutofit fontScale="90000"/>
          </a:bodyPr>
          <a:lstStyle/>
          <a:p>
            <a:r>
              <a:rPr lang="en-US" altLang="zh-CN" dirty="0">
                <a:cs typeface="Times" panose="02020603050405020304" pitchFamily="18" charset="0"/>
              </a:rPr>
              <a:t>K-Neighbors Regression</a:t>
            </a:r>
            <a:endParaRPr lang="zh-CN" altLang="en-US" dirty="0">
              <a:cs typeface="Times" panose="02020603050405020304" pitchFamily="18" charset="0"/>
            </a:endParaRPr>
          </a:p>
        </p:txBody>
      </p:sp>
      <p:sp>
        <p:nvSpPr>
          <p:cNvPr id="3" name="内容占位符 2">
            <a:extLst>
              <a:ext uri="{FF2B5EF4-FFF2-40B4-BE49-F238E27FC236}">
                <a16:creationId xmlns:a16="http://schemas.microsoft.com/office/drawing/2014/main" id="{67D13B87-FFC3-46C0-AC97-136205DCB75C}"/>
              </a:ext>
            </a:extLst>
          </p:cNvPr>
          <p:cNvSpPr>
            <a:spLocks noGrp="1"/>
          </p:cNvSpPr>
          <p:nvPr>
            <p:ph idx="1"/>
          </p:nvPr>
        </p:nvSpPr>
        <p:spPr>
          <a:xfrm>
            <a:off x="333681" y="997527"/>
            <a:ext cx="8106471" cy="4957763"/>
          </a:xfrm>
        </p:spPr>
        <p:txBody>
          <a:bodyPr/>
          <a:lstStyle/>
          <a:p>
            <a:r>
              <a:rPr lang="en-US" altLang="zh-CN" dirty="0">
                <a:cs typeface="Times" panose="02020603050405020304" pitchFamily="18" charset="0"/>
              </a:rPr>
              <a:t>Prediction using a single neighbor is just the target value of the nearest neighbor.</a:t>
            </a:r>
          </a:p>
        </p:txBody>
      </p:sp>
      <p:pic>
        <p:nvPicPr>
          <p:cNvPr id="4" name="图片 3">
            <a:extLst>
              <a:ext uri="{FF2B5EF4-FFF2-40B4-BE49-F238E27FC236}">
                <a16:creationId xmlns:a16="http://schemas.microsoft.com/office/drawing/2014/main" id="{2A5AB878-4984-4297-871B-0D9D018E91CE}"/>
              </a:ext>
            </a:extLst>
          </p:cNvPr>
          <p:cNvPicPr>
            <a:picLocks noChangeAspect="1"/>
          </p:cNvPicPr>
          <p:nvPr/>
        </p:nvPicPr>
        <p:blipFill>
          <a:blip r:embed="rId2"/>
          <a:stretch>
            <a:fillRect/>
          </a:stretch>
        </p:blipFill>
        <p:spPr>
          <a:xfrm>
            <a:off x="997747" y="2632955"/>
            <a:ext cx="6394560" cy="4088521"/>
          </a:xfrm>
          <a:prstGeom prst="rect">
            <a:avLst/>
          </a:prstGeom>
        </p:spPr>
      </p:pic>
      <p:sp>
        <p:nvSpPr>
          <p:cNvPr id="5" name="矩形 4">
            <a:extLst>
              <a:ext uri="{FF2B5EF4-FFF2-40B4-BE49-F238E27FC236}">
                <a16:creationId xmlns:a16="http://schemas.microsoft.com/office/drawing/2014/main" id="{A585F0E2-1614-4E44-A2FD-07F3B0FBA88B}"/>
              </a:ext>
            </a:extLst>
          </p:cNvPr>
          <p:cNvSpPr/>
          <p:nvPr/>
        </p:nvSpPr>
        <p:spPr>
          <a:xfrm>
            <a:off x="825601" y="1866769"/>
            <a:ext cx="7095215" cy="646331"/>
          </a:xfrm>
          <a:prstGeom prst="rect">
            <a:avLst/>
          </a:prstGeom>
        </p:spPr>
        <p:txBody>
          <a:bodyPr wrap="square">
            <a:spAutoFit/>
          </a:bodyPr>
          <a:lstStyle/>
          <a:p>
            <a:r>
              <a:rPr lang="en-US" altLang="zh-CN" b="1" dirty="0">
                <a:cs typeface="Times" panose="02020603050405020304" pitchFamily="18" charset="0"/>
              </a:rPr>
              <a:t>In[19]:</a:t>
            </a:r>
          </a:p>
          <a:p>
            <a:r>
              <a:rPr lang="en-US" altLang="zh-CN" i="1" dirty="0" err="1">
                <a:cs typeface="Times" panose="02020603050405020304" pitchFamily="18" charset="0"/>
              </a:rPr>
              <a:t>mglearn.plots.plot_knn_regression</a:t>
            </a:r>
            <a:r>
              <a:rPr lang="en-US" altLang="zh-CN" i="1" dirty="0">
                <a:cs typeface="Times" panose="02020603050405020304" pitchFamily="18" charset="0"/>
              </a:rPr>
              <a:t>(</a:t>
            </a:r>
            <a:r>
              <a:rPr lang="en-US" altLang="zh-CN" i="1" dirty="0" err="1">
                <a:cs typeface="Times" panose="02020603050405020304" pitchFamily="18" charset="0"/>
              </a:rPr>
              <a:t>n_neighbors</a:t>
            </a:r>
            <a:r>
              <a:rPr lang="en-US" altLang="zh-CN" i="1" dirty="0">
                <a:cs typeface="Times" panose="02020603050405020304" pitchFamily="18" charset="0"/>
              </a:rPr>
              <a:t>=1)</a:t>
            </a:r>
            <a:endParaRPr lang="zh-CN" altLang="en-US" i="1" dirty="0">
              <a:cs typeface="Times" panose="02020603050405020304" pitchFamily="18" charset="0"/>
            </a:endParaRPr>
          </a:p>
        </p:txBody>
      </p:sp>
      <p:sp>
        <p:nvSpPr>
          <p:cNvPr id="7" name="投影片編號版面配置區 6">
            <a:extLst>
              <a:ext uri="{FF2B5EF4-FFF2-40B4-BE49-F238E27FC236}">
                <a16:creationId xmlns:a16="http://schemas.microsoft.com/office/drawing/2014/main" id="{81C61ABB-9991-E142-9922-6CBD251A6C46}"/>
              </a:ext>
            </a:extLst>
          </p:cNvPr>
          <p:cNvSpPr>
            <a:spLocks noGrp="1"/>
          </p:cNvSpPr>
          <p:nvPr>
            <p:ph type="sldNum" sz="quarter" idx="12"/>
          </p:nvPr>
        </p:nvSpPr>
        <p:spPr>
          <a:xfrm>
            <a:off x="6457950" y="6356351"/>
            <a:ext cx="2114732" cy="365125"/>
          </a:xfrm>
        </p:spPr>
        <p:txBody>
          <a:bodyPr/>
          <a:lstStyle/>
          <a:p>
            <a:fld id="{8717063F-FAE6-594E-B60A-0D01987B7DAB}" type="slidenum">
              <a:rPr kumimoji="1" lang="zh-CN" altLang="en-US" smtClean="0"/>
              <a:t>13</a:t>
            </a:fld>
            <a:endParaRPr kumimoji="1" lang="zh-CN" altLang="en-US"/>
          </a:p>
        </p:txBody>
      </p:sp>
    </p:spTree>
    <p:extLst>
      <p:ext uri="{BB962C8B-B14F-4D97-AF65-F5344CB8AC3E}">
        <p14:creationId xmlns:p14="http://schemas.microsoft.com/office/powerpoint/2010/main" val="251163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6A6A8-B43E-4F4C-A2E0-A91AD45B81F3}"/>
              </a:ext>
            </a:extLst>
          </p:cNvPr>
          <p:cNvSpPr>
            <a:spLocks noGrp="1"/>
          </p:cNvSpPr>
          <p:nvPr>
            <p:ph type="title"/>
          </p:nvPr>
        </p:nvSpPr>
        <p:spPr/>
        <p:txBody>
          <a:bodyPr>
            <a:normAutofit fontScale="90000"/>
          </a:bodyPr>
          <a:lstStyle/>
          <a:p>
            <a:r>
              <a:rPr lang="en-US" altLang="zh-CN" dirty="0">
                <a:cs typeface="Times" panose="02020603050405020304" pitchFamily="18" charset="0"/>
              </a:rPr>
              <a:t>K-Neighbors Regression</a:t>
            </a:r>
            <a:endParaRPr lang="zh-CN" altLang="en-US" dirty="0"/>
          </a:p>
        </p:txBody>
      </p:sp>
      <p:sp>
        <p:nvSpPr>
          <p:cNvPr id="3" name="内容占位符 2">
            <a:extLst>
              <a:ext uri="{FF2B5EF4-FFF2-40B4-BE49-F238E27FC236}">
                <a16:creationId xmlns:a16="http://schemas.microsoft.com/office/drawing/2014/main" id="{F9EFF481-D34F-4967-A3C6-1205C02CCCC9}"/>
              </a:ext>
            </a:extLst>
          </p:cNvPr>
          <p:cNvSpPr>
            <a:spLocks noGrp="1"/>
          </p:cNvSpPr>
          <p:nvPr>
            <p:ph idx="1"/>
          </p:nvPr>
        </p:nvSpPr>
        <p:spPr/>
        <p:txBody>
          <a:bodyPr/>
          <a:lstStyle/>
          <a:p>
            <a:r>
              <a:rPr lang="en-US" altLang="zh-CN" dirty="0">
                <a:cs typeface="Times" panose="02020603050405020304" pitchFamily="18" charset="0"/>
              </a:rPr>
              <a:t>When using multiple nearest neighbors, the </a:t>
            </a:r>
            <a:r>
              <a:rPr lang="en-US" altLang="zh-CN" i="1" dirty="0">
                <a:cs typeface="Times" panose="02020603050405020304" pitchFamily="18" charset="0"/>
              </a:rPr>
              <a:t>prediction</a:t>
            </a:r>
            <a:r>
              <a:rPr lang="en-US" altLang="zh-CN" dirty="0">
                <a:cs typeface="Times" panose="02020603050405020304" pitchFamily="18" charset="0"/>
              </a:rPr>
              <a:t> is the </a:t>
            </a:r>
            <a:r>
              <a:rPr lang="en-US" altLang="zh-CN" dirty="0">
                <a:solidFill>
                  <a:schemeClr val="accent2"/>
                </a:solidFill>
                <a:cs typeface="Times" panose="02020603050405020304" pitchFamily="18" charset="0"/>
              </a:rPr>
              <a:t>average</a:t>
            </a:r>
            <a:r>
              <a:rPr lang="en-US" altLang="zh-CN" dirty="0">
                <a:cs typeface="Times" panose="02020603050405020304" pitchFamily="18" charset="0"/>
              </a:rPr>
              <a:t>, or </a:t>
            </a:r>
            <a:r>
              <a:rPr lang="en-US" altLang="zh-CN" dirty="0">
                <a:solidFill>
                  <a:schemeClr val="accent1"/>
                </a:solidFill>
                <a:cs typeface="Times" panose="02020603050405020304" pitchFamily="18" charset="0"/>
              </a:rPr>
              <a:t>mean</a:t>
            </a:r>
            <a:r>
              <a:rPr lang="en-US" altLang="zh-CN" dirty="0">
                <a:cs typeface="Times" panose="02020603050405020304" pitchFamily="18" charset="0"/>
              </a:rPr>
              <a:t>, of the relevant neighbors</a:t>
            </a:r>
            <a:endParaRPr lang="zh-CN" altLang="en-US" dirty="0">
              <a:cs typeface="Times" panose="02020603050405020304" pitchFamily="18" charset="0"/>
            </a:endParaRPr>
          </a:p>
        </p:txBody>
      </p:sp>
      <p:sp>
        <p:nvSpPr>
          <p:cNvPr id="4" name="矩形 3">
            <a:extLst>
              <a:ext uri="{FF2B5EF4-FFF2-40B4-BE49-F238E27FC236}">
                <a16:creationId xmlns:a16="http://schemas.microsoft.com/office/drawing/2014/main" id="{F6272BB3-99E1-4E28-BB5E-9F4E2F059CB0}"/>
              </a:ext>
            </a:extLst>
          </p:cNvPr>
          <p:cNvSpPr/>
          <p:nvPr/>
        </p:nvSpPr>
        <p:spPr>
          <a:xfrm>
            <a:off x="628650" y="3651370"/>
            <a:ext cx="2501049" cy="1384995"/>
          </a:xfrm>
          <a:prstGeom prst="rect">
            <a:avLst/>
          </a:prstGeom>
        </p:spPr>
        <p:txBody>
          <a:bodyPr wrap="square">
            <a:spAutoFit/>
          </a:bodyPr>
          <a:lstStyle/>
          <a:p>
            <a:r>
              <a:rPr lang="en-US" altLang="zh-CN" sz="2100" b="1" dirty="0">
                <a:cs typeface="Times" panose="02020603050405020304" pitchFamily="18" charset="0"/>
              </a:rPr>
              <a:t>In[20]:</a:t>
            </a:r>
          </a:p>
          <a:p>
            <a:r>
              <a:rPr lang="en-US" altLang="zh-CN" sz="2100" i="1" dirty="0" err="1">
                <a:cs typeface="Times" panose="02020603050405020304" pitchFamily="18" charset="0"/>
              </a:rPr>
              <a:t>mglearn.plots.plot_knn_regression</a:t>
            </a:r>
            <a:r>
              <a:rPr lang="en-US" altLang="zh-CN" sz="2100" i="1" dirty="0">
                <a:cs typeface="Times" panose="02020603050405020304" pitchFamily="18" charset="0"/>
              </a:rPr>
              <a:t>(</a:t>
            </a:r>
            <a:r>
              <a:rPr lang="en-US" altLang="zh-CN" sz="2100" i="1" dirty="0" err="1">
                <a:cs typeface="Times" panose="02020603050405020304" pitchFamily="18" charset="0"/>
              </a:rPr>
              <a:t>n_neighbors</a:t>
            </a:r>
            <a:r>
              <a:rPr lang="en-US" altLang="zh-CN" sz="2100" i="1" dirty="0">
                <a:cs typeface="Times" panose="02020603050405020304" pitchFamily="18" charset="0"/>
              </a:rPr>
              <a:t>=3)</a:t>
            </a:r>
            <a:endParaRPr lang="zh-CN" altLang="en-US" sz="2100" i="1" dirty="0">
              <a:cs typeface="Times" panose="02020603050405020304" pitchFamily="18" charset="0"/>
            </a:endParaRPr>
          </a:p>
        </p:txBody>
      </p:sp>
      <p:pic>
        <p:nvPicPr>
          <p:cNvPr id="5" name="图片 4">
            <a:extLst>
              <a:ext uri="{FF2B5EF4-FFF2-40B4-BE49-F238E27FC236}">
                <a16:creationId xmlns:a16="http://schemas.microsoft.com/office/drawing/2014/main" id="{B12DC8FF-51B0-4ACD-B273-1FEC458746B8}"/>
              </a:ext>
            </a:extLst>
          </p:cNvPr>
          <p:cNvPicPr>
            <a:picLocks noChangeAspect="1"/>
          </p:cNvPicPr>
          <p:nvPr/>
        </p:nvPicPr>
        <p:blipFill>
          <a:blip r:embed="rId2"/>
          <a:stretch>
            <a:fillRect/>
          </a:stretch>
        </p:blipFill>
        <p:spPr>
          <a:xfrm>
            <a:off x="3040537" y="2447681"/>
            <a:ext cx="5947531" cy="3908670"/>
          </a:xfrm>
          <a:prstGeom prst="rect">
            <a:avLst/>
          </a:prstGeom>
        </p:spPr>
      </p:pic>
      <p:sp>
        <p:nvSpPr>
          <p:cNvPr id="7" name="投影片編號版面配置區 6">
            <a:extLst>
              <a:ext uri="{FF2B5EF4-FFF2-40B4-BE49-F238E27FC236}">
                <a16:creationId xmlns:a16="http://schemas.microsoft.com/office/drawing/2014/main" id="{4D06E73E-F306-DF43-B05E-6DE89AE6C07C}"/>
              </a:ext>
            </a:extLst>
          </p:cNvPr>
          <p:cNvSpPr>
            <a:spLocks noGrp="1"/>
          </p:cNvSpPr>
          <p:nvPr>
            <p:ph type="sldNum" sz="quarter" idx="12"/>
          </p:nvPr>
        </p:nvSpPr>
        <p:spPr/>
        <p:txBody>
          <a:bodyPr/>
          <a:lstStyle/>
          <a:p>
            <a:fld id="{8717063F-FAE6-594E-B60A-0D01987B7DAB}" type="slidenum">
              <a:rPr kumimoji="1" lang="zh-CN" altLang="en-US" smtClean="0"/>
              <a:t>14</a:t>
            </a:fld>
            <a:endParaRPr kumimoji="1" lang="zh-CN" altLang="en-US"/>
          </a:p>
        </p:txBody>
      </p:sp>
    </p:spTree>
    <p:extLst>
      <p:ext uri="{BB962C8B-B14F-4D97-AF65-F5344CB8AC3E}">
        <p14:creationId xmlns:p14="http://schemas.microsoft.com/office/powerpoint/2010/main" val="698887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86010-2618-4045-B44E-06F3563838E8}"/>
              </a:ext>
            </a:extLst>
          </p:cNvPr>
          <p:cNvSpPr>
            <a:spLocks noGrp="1"/>
          </p:cNvSpPr>
          <p:nvPr>
            <p:ph type="title"/>
          </p:nvPr>
        </p:nvSpPr>
        <p:spPr>
          <a:xfrm>
            <a:off x="628650" y="323016"/>
            <a:ext cx="7886700" cy="632401"/>
          </a:xfrm>
        </p:spPr>
        <p:txBody>
          <a:bodyPr>
            <a:normAutofit fontScale="90000"/>
          </a:bodyPr>
          <a:lstStyle/>
          <a:p>
            <a:r>
              <a:rPr lang="en-US" altLang="zh-CN" dirty="0">
                <a:cs typeface="Times" panose="02020603050405020304" pitchFamily="18" charset="0"/>
              </a:rPr>
              <a:t>K-Neighbors Regression</a:t>
            </a:r>
            <a:endParaRPr lang="zh-CN" altLang="en-US" dirty="0"/>
          </a:p>
        </p:txBody>
      </p:sp>
      <p:sp>
        <p:nvSpPr>
          <p:cNvPr id="3" name="内容占位符 2">
            <a:extLst>
              <a:ext uri="{FF2B5EF4-FFF2-40B4-BE49-F238E27FC236}">
                <a16:creationId xmlns:a16="http://schemas.microsoft.com/office/drawing/2014/main" id="{69CE575B-80D9-46DA-B158-8B7B18606BEC}"/>
              </a:ext>
            </a:extLst>
          </p:cNvPr>
          <p:cNvSpPr>
            <a:spLocks noGrp="1"/>
          </p:cNvSpPr>
          <p:nvPr>
            <p:ph idx="1"/>
          </p:nvPr>
        </p:nvSpPr>
        <p:spPr>
          <a:xfrm>
            <a:off x="628650" y="1361525"/>
            <a:ext cx="7886700" cy="4134950"/>
          </a:xfrm>
        </p:spPr>
        <p:txBody>
          <a:bodyPr>
            <a:normAutofit fontScale="70000" lnSpcReduction="20000"/>
          </a:bodyPr>
          <a:lstStyle/>
          <a:p>
            <a:r>
              <a:rPr lang="en-US" altLang="zh-CN" dirty="0">
                <a:cs typeface="Times" panose="02020603050405020304" pitchFamily="18" charset="0"/>
              </a:rPr>
              <a:t>KNN for regression is implemented in the </a:t>
            </a:r>
            <a:r>
              <a:rPr lang="en-US" altLang="zh-CN" b="1" dirty="0" err="1">
                <a:cs typeface="Times" panose="02020603050405020304" pitchFamily="18" charset="0"/>
              </a:rPr>
              <a:t>Kneighbors</a:t>
            </a:r>
            <a:r>
              <a:rPr lang="en-US" altLang="zh-CN" b="1" dirty="0">
                <a:cs typeface="Times" panose="02020603050405020304" pitchFamily="18" charset="0"/>
              </a:rPr>
              <a:t> Regressor </a:t>
            </a:r>
            <a:r>
              <a:rPr lang="en-US" altLang="zh-CN" dirty="0">
                <a:cs typeface="Times" panose="02020603050405020304" pitchFamily="18" charset="0"/>
              </a:rPr>
              <a:t>class in </a:t>
            </a:r>
            <a:r>
              <a:rPr lang="en-US" altLang="zh-CN" dirty="0" err="1">
                <a:cs typeface="Times" panose="02020603050405020304" pitchFamily="18" charset="0"/>
              </a:rPr>
              <a:t>scikit</a:t>
            </a:r>
            <a:r>
              <a:rPr lang="en-US" altLang="zh-CN" dirty="0">
                <a:cs typeface="Times" panose="02020603050405020304" pitchFamily="18" charset="0"/>
              </a:rPr>
              <a:t>-learn.</a:t>
            </a:r>
          </a:p>
          <a:p>
            <a:endParaRPr lang="en-US" altLang="zh-CN" dirty="0">
              <a:cs typeface="Times" panose="02020603050405020304" pitchFamily="18" charset="0"/>
            </a:endParaRPr>
          </a:p>
          <a:p>
            <a:pPr marL="0" indent="0">
              <a:buNone/>
            </a:pPr>
            <a:r>
              <a:rPr lang="en-US" altLang="zh-CN" b="1" dirty="0">
                <a:cs typeface="Times" panose="02020603050405020304" pitchFamily="18" charset="0"/>
              </a:rPr>
              <a:t>In[21]:</a:t>
            </a:r>
          </a:p>
          <a:p>
            <a:pPr marL="0" indent="0">
              <a:buNone/>
            </a:pPr>
            <a:r>
              <a:rPr lang="en-US" altLang="zh-CN" i="1" dirty="0">
                <a:cs typeface="Times" panose="02020603050405020304" pitchFamily="18" charset="0"/>
              </a:rPr>
              <a:t>from </a:t>
            </a:r>
            <a:r>
              <a:rPr lang="en-US" altLang="zh-CN" i="1" dirty="0" err="1">
                <a:cs typeface="Times" panose="02020603050405020304" pitchFamily="18" charset="0"/>
              </a:rPr>
              <a:t>sklearn.neighbors</a:t>
            </a:r>
            <a:r>
              <a:rPr lang="en-US" altLang="zh-CN" i="1" dirty="0">
                <a:cs typeface="Times" panose="02020603050405020304" pitchFamily="18" charset="0"/>
              </a:rPr>
              <a:t> import </a:t>
            </a:r>
            <a:r>
              <a:rPr lang="en-US" altLang="zh-CN" i="1" dirty="0" err="1">
                <a:cs typeface="Times" panose="02020603050405020304" pitchFamily="18" charset="0"/>
              </a:rPr>
              <a:t>KNeighborsRegressor</a:t>
            </a:r>
            <a:endParaRPr lang="en-US" altLang="zh-CN" i="1" dirty="0">
              <a:cs typeface="Times" panose="02020603050405020304" pitchFamily="18" charset="0"/>
            </a:endParaRPr>
          </a:p>
          <a:p>
            <a:pPr marL="0" indent="0">
              <a:buNone/>
            </a:pPr>
            <a:r>
              <a:rPr lang="en-US" altLang="zh-CN" i="1" dirty="0">
                <a:cs typeface="Times" panose="02020603050405020304" pitchFamily="18" charset="0"/>
              </a:rPr>
              <a:t>X, y = </a:t>
            </a:r>
            <a:r>
              <a:rPr lang="en-US" altLang="zh-CN" i="1" dirty="0" err="1">
                <a:cs typeface="Times" panose="02020603050405020304" pitchFamily="18" charset="0"/>
              </a:rPr>
              <a:t>mglearn.datasets.make_wave</a:t>
            </a:r>
            <a:r>
              <a:rPr lang="en-US" altLang="zh-CN" i="1" dirty="0">
                <a:cs typeface="Times" panose="02020603050405020304" pitchFamily="18" charset="0"/>
              </a:rPr>
              <a:t>(</a:t>
            </a:r>
            <a:r>
              <a:rPr lang="en-US" altLang="zh-CN" i="1" dirty="0" err="1">
                <a:cs typeface="Times" panose="02020603050405020304" pitchFamily="18" charset="0"/>
              </a:rPr>
              <a:t>n_samples</a:t>
            </a:r>
            <a:r>
              <a:rPr lang="en-US" altLang="zh-CN" i="1" dirty="0">
                <a:cs typeface="Times" panose="02020603050405020304" pitchFamily="18" charset="0"/>
              </a:rPr>
              <a:t>=40) </a:t>
            </a:r>
          </a:p>
          <a:p>
            <a:pPr marL="0" indent="0">
              <a:buNone/>
            </a:pPr>
            <a:r>
              <a:rPr lang="en-US" altLang="zh-CN" i="1" dirty="0" err="1">
                <a:cs typeface="Times" panose="02020603050405020304" pitchFamily="18" charset="0"/>
              </a:rPr>
              <a:t>X_train</a:t>
            </a:r>
            <a:r>
              <a:rPr lang="en-US" altLang="zh-CN" i="1" dirty="0">
                <a:cs typeface="Times" panose="02020603050405020304" pitchFamily="18" charset="0"/>
              </a:rPr>
              <a:t>, </a:t>
            </a:r>
            <a:r>
              <a:rPr lang="en-US" altLang="zh-CN" i="1" dirty="0" err="1">
                <a:cs typeface="Times" panose="02020603050405020304" pitchFamily="18" charset="0"/>
              </a:rPr>
              <a:t>X_test</a:t>
            </a:r>
            <a:r>
              <a:rPr lang="en-US" altLang="zh-CN" i="1" dirty="0">
                <a:cs typeface="Times" panose="02020603050405020304" pitchFamily="18" charset="0"/>
              </a:rPr>
              <a:t>, </a:t>
            </a:r>
            <a:r>
              <a:rPr lang="en-US" altLang="zh-CN" i="1" dirty="0" err="1">
                <a:cs typeface="Times" panose="02020603050405020304" pitchFamily="18" charset="0"/>
              </a:rPr>
              <a:t>y_train</a:t>
            </a:r>
            <a:r>
              <a:rPr lang="en-US" altLang="zh-CN" i="1" dirty="0">
                <a:cs typeface="Times" panose="02020603050405020304" pitchFamily="18" charset="0"/>
              </a:rPr>
              <a:t>, </a:t>
            </a:r>
            <a:r>
              <a:rPr lang="en-US" altLang="zh-CN" i="1" dirty="0" err="1">
                <a:cs typeface="Times" panose="02020603050405020304" pitchFamily="18" charset="0"/>
              </a:rPr>
              <a:t>y_test</a:t>
            </a:r>
            <a:r>
              <a:rPr lang="en-US" altLang="zh-CN" i="1" dirty="0">
                <a:cs typeface="Times" panose="02020603050405020304" pitchFamily="18" charset="0"/>
              </a:rPr>
              <a:t> = </a:t>
            </a:r>
            <a:r>
              <a:rPr lang="en-US" altLang="zh-CN" i="1" dirty="0" err="1">
                <a:cs typeface="Times" panose="02020603050405020304" pitchFamily="18" charset="0"/>
              </a:rPr>
              <a:t>train_test_split</a:t>
            </a:r>
            <a:r>
              <a:rPr lang="en-US" altLang="zh-CN" i="1" dirty="0">
                <a:cs typeface="Times" panose="02020603050405020304" pitchFamily="18" charset="0"/>
              </a:rPr>
              <a:t>(X, y, </a:t>
            </a:r>
            <a:r>
              <a:rPr lang="en-US" altLang="zh-CN" i="1" dirty="0" err="1">
                <a:cs typeface="Times" panose="02020603050405020304" pitchFamily="18" charset="0"/>
              </a:rPr>
              <a:t>random_state</a:t>
            </a:r>
            <a:r>
              <a:rPr lang="en-US" altLang="zh-CN" i="1" dirty="0">
                <a:cs typeface="Times" panose="02020603050405020304" pitchFamily="18" charset="0"/>
              </a:rPr>
              <a:t>=0) </a:t>
            </a:r>
          </a:p>
          <a:p>
            <a:pPr marL="0" indent="0">
              <a:buNone/>
            </a:pPr>
            <a:r>
              <a:rPr lang="en-US" altLang="zh-CN" i="1" dirty="0">
                <a:cs typeface="Times" panose="02020603050405020304" pitchFamily="18" charset="0"/>
              </a:rPr>
              <a:t>reg = </a:t>
            </a:r>
            <a:r>
              <a:rPr lang="en-US" altLang="zh-CN" i="1" dirty="0" err="1">
                <a:cs typeface="Times" panose="02020603050405020304" pitchFamily="18" charset="0"/>
              </a:rPr>
              <a:t>KNeighborsRegressor</a:t>
            </a:r>
            <a:r>
              <a:rPr lang="en-US" altLang="zh-CN" i="1" dirty="0">
                <a:cs typeface="Times" panose="02020603050405020304" pitchFamily="18" charset="0"/>
              </a:rPr>
              <a:t>(</a:t>
            </a:r>
            <a:r>
              <a:rPr lang="en-US" altLang="zh-CN" i="1" dirty="0" err="1">
                <a:cs typeface="Times" panose="02020603050405020304" pitchFamily="18" charset="0"/>
              </a:rPr>
              <a:t>n_neighbors</a:t>
            </a:r>
            <a:r>
              <a:rPr lang="en-US" altLang="zh-CN" i="1" dirty="0">
                <a:cs typeface="Times" panose="02020603050405020304" pitchFamily="18" charset="0"/>
              </a:rPr>
              <a:t>=3) </a:t>
            </a:r>
          </a:p>
          <a:p>
            <a:pPr marL="0" indent="0">
              <a:buNone/>
            </a:pPr>
            <a:r>
              <a:rPr lang="en-US" altLang="zh-CN" i="1" dirty="0" err="1">
                <a:cs typeface="Times" panose="02020603050405020304" pitchFamily="18" charset="0"/>
              </a:rPr>
              <a:t>reg.fit</a:t>
            </a:r>
            <a:r>
              <a:rPr lang="en-US" altLang="zh-CN" i="1" dirty="0">
                <a:cs typeface="Times" panose="02020603050405020304" pitchFamily="18" charset="0"/>
              </a:rPr>
              <a:t>(</a:t>
            </a:r>
            <a:r>
              <a:rPr lang="en-US" altLang="zh-CN" i="1" dirty="0" err="1">
                <a:cs typeface="Times" panose="02020603050405020304" pitchFamily="18" charset="0"/>
              </a:rPr>
              <a:t>X_train</a:t>
            </a:r>
            <a:r>
              <a:rPr lang="en-US" altLang="zh-CN" i="1" dirty="0">
                <a:cs typeface="Times" panose="02020603050405020304" pitchFamily="18" charset="0"/>
              </a:rPr>
              <a:t>, </a:t>
            </a:r>
            <a:r>
              <a:rPr lang="en-US" altLang="zh-CN" i="1" dirty="0" err="1">
                <a:cs typeface="Times" panose="02020603050405020304" pitchFamily="18" charset="0"/>
              </a:rPr>
              <a:t>y_train</a:t>
            </a:r>
            <a:r>
              <a:rPr lang="en-US" altLang="zh-CN" i="1" dirty="0">
                <a:cs typeface="Times" panose="02020603050405020304" pitchFamily="18" charset="0"/>
              </a:rPr>
              <a:t>)</a:t>
            </a:r>
          </a:p>
          <a:p>
            <a:pPr marL="0" indent="0">
              <a:buNone/>
            </a:pPr>
            <a:endParaRPr lang="en-US" altLang="zh-CN" i="1" dirty="0">
              <a:cs typeface="Times" panose="02020603050405020304" pitchFamily="18" charset="0"/>
            </a:endParaRPr>
          </a:p>
          <a:p>
            <a:pPr marL="0" indent="0">
              <a:buNone/>
            </a:pPr>
            <a:r>
              <a:rPr lang="en-US" altLang="zh-CN" b="1" dirty="0">
                <a:cs typeface="Times" panose="02020603050405020304" pitchFamily="18" charset="0"/>
              </a:rPr>
              <a:t>In[22]:</a:t>
            </a:r>
          </a:p>
          <a:p>
            <a:pPr marL="0" indent="0">
              <a:buNone/>
            </a:pPr>
            <a:r>
              <a:rPr lang="en-US" altLang="zh-CN" i="1" dirty="0">
                <a:cs typeface="Times" panose="02020603050405020304" pitchFamily="18" charset="0"/>
              </a:rPr>
              <a:t>print("Test set predictions:\n{}".format(</a:t>
            </a:r>
            <a:r>
              <a:rPr lang="en-US" altLang="zh-CN" i="1" dirty="0" err="1">
                <a:cs typeface="Times" panose="02020603050405020304" pitchFamily="18" charset="0"/>
              </a:rPr>
              <a:t>reg.predict</a:t>
            </a:r>
            <a:r>
              <a:rPr lang="en-US" altLang="zh-CN" i="1" dirty="0">
                <a:cs typeface="Times" panose="02020603050405020304" pitchFamily="18" charset="0"/>
              </a:rPr>
              <a:t>(</a:t>
            </a:r>
            <a:r>
              <a:rPr lang="en-US" altLang="zh-CN" i="1" dirty="0" err="1">
                <a:cs typeface="Times" panose="02020603050405020304" pitchFamily="18" charset="0"/>
              </a:rPr>
              <a:t>X_test</a:t>
            </a:r>
            <a:r>
              <a:rPr lang="en-US" altLang="zh-CN" i="1" dirty="0">
                <a:cs typeface="Times" panose="02020603050405020304" pitchFamily="18" charset="0"/>
              </a:rPr>
              <a:t>)))</a:t>
            </a:r>
            <a:endParaRPr lang="zh-CN" altLang="en-US" i="1" dirty="0">
              <a:cs typeface="Times" panose="02020603050405020304" pitchFamily="18" charset="0"/>
            </a:endParaRPr>
          </a:p>
        </p:txBody>
      </p:sp>
      <p:sp>
        <p:nvSpPr>
          <p:cNvPr id="4" name="投影片編號版面配置區 3">
            <a:extLst>
              <a:ext uri="{FF2B5EF4-FFF2-40B4-BE49-F238E27FC236}">
                <a16:creationId xmlns:a16="http://schemas.microsoft.com/office/drawing/2014/main" id="{5F58A3C9-D227-404D-9F3D-ECB6B2F30239}"/>
              </a:ext>
            </a:extLst>
          </p:cNvPr>
          <p:cNvSpPr>
            <a:spLocks noGrp="1"/>
          </p:cNvSpPr>
          <p:nvPr>
            <p:ph type="sldNum" sz="quarter" idx="12"/>
          </p:nvPr>
        </p:nvSpPr>
        <p:spPr>
          <a:xfrm>
            <a:off x="6457950" y="6314241"/>
            <a:ext cx="2057400" cy="365125"/>
          </a:xfrm>
        </p:spPr>
        <p:txBody>
          <a:bodyPr/>
          <a:lstStyle/>
          <a:p>
            <a:fld id="{8717063F-FAE6-594E-B60A-0D01987B7DAB}" type="slidenum">
              <a:rPr kumimoji="1" lang="zh-CN" altLang="en-US" smtClean="0"/>
              <a:t>15</a:t>
            </a:fld>
            <a:endParaRPr kumimoji="1" lang="zh-CN" altLang="en-US"/>
          </a:p>
        </p:txBody>
      </p:sp>
    </p:spTree>
    <p:extLst>
      <p:ext uri="{BB962C8B-B14F-4D97-AF65-F5344CB8AC3E}">
        <p14:creationId xmlns:p14="http://schemas.microsoft.com/office/powerpoint/2010/main" val="1798158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A484B51-C0EE-5B43-B428-D076590DA15B}"/>
              </a:ext>
            </a:extLst>
          </p:cNvPr>
          <p:cNvSpPr txBox="1"/>
          <p:nvPr/>
        </p:nvSpPr>
        <p:spPr>
          <a:xfrm>
            <a:off x="2842488" y="669308"/>
            <a:ext cx="4006353" cy="523220"/>
          </a:xfrm>
          <a:prstGeom prst="rect">
            <a:avLst/>
          </a:prstGeom>
          <a:noFill/>
        </p:spPr>
        <p:txBody>
          <a:bodyPr wrap="none" rtlCol="0">
            <a:spAutoFit/>
          </a:bodyPr>
          <a:lstStyle/>
          <a:p>
            <a:r>
              <a:rPr lang="en-US" altLang="zh-CN" sz="2800" b="1" dirty="0">
                <a:cs typeface="Times New Roman" panose="02020603050405020304" pitchFamily="18" charset="0"/>
              </a:rPr>
              <a:t>Different</a:t>
            </a:r>
            <a:r>
              <a:rPr lang="zh-CN" altLang="en-US" sz="2800" b="1" dirty="0">
                <a:cs typeface="Times New Roman" panose="02020603050405020304" pitchFamily="18" charset="0"/>
              </a:rPr>
              <a:t> </a:t>
            </a:r>
            <a:r>
              <a:rPr lang="en-US" altLang="zh-CN" sz="2800" b="1" dirty="0">
                <a:cs typeface="Times New Roman" panose="02020603050405020304" pitchFamily="18" charset="0"/>
              </a:rPr>
              <a:t>distance</a:t>
            </a:r>
            <a:r>
              <a:rPr lang="zh-CN" altLang="en-US" sz="2800" b="1" dirty="0">
                <a:cs typeface="Times New Roman" panose="02020603050405020304" pitchFamily="18" charset="0"/>
              </a:rPr>
              <a:t> </a:t>
            </a:r>
            <a:r>
              <a:rPr lang="en-US" altLang="zh-CN" sz="2800" b="1" dirty="0">
                <a:cs typeface="Times New Roman" panose="02020603050405020304" pitchFamily="18" charset="0"/>
              </a:rPr>
              <a:t>metric</a:t>
            </a:r>
            <a:endParaRPr lang="en-US" sz="2800" b="1" dirty="0">
              <a:cs typeface="Times New Roman" panose="02020603050405020304" pitchFamily="18" charset="0"/>
            </a:endParaRPr>
          </a:p>
        </p:txBody>
      </p:sp>
      <p:sp>
        <p:nvSpPr>
          <p:cNvPr id="3" name="Rectangle 2">
            <a:extLst>
              <a:ext uri="{FF2B5EF4-FFF2-40B4-BE49-F238E27FC236}">
                <a16:creationId xmlns:a16="http://schemas.microsoft.com/office/drawing/2014/main" id="{F188811E-1D54-D341-B745-DA5EB52A138C}"/>
              </a:ext>
            </a:extLst>
          </p:cNvPr>
          <p:cNvSpPr/>
          <p:nvPr/>
        </p:nvSpPr>
        <p:spPr>
          <a:xfrm>
            <a:off x="649516" y="1548928"/>
            <a:ext cx="2206053" cy="369332"/>
          </a:xfrm>
          <a:prstGeom prst="rect">
            <a:avLst/>
          </a:prstGeom>
        </p:spPr>
        <p:txBody>
          <a:bodyPr wrap="none">
            <a:spAutoFit/>
          </a:bodyPr>
          <a:lstStyle/>
          <a:p>
            <a:r>
              <a:rPr lang="en-US" altLang="zh-CN" b="1" dirty="0"/>
              <a:t>1.</a:t>
            </a:r>
            <a:r>
              <a:rPr lang="zh-CN" altLang="en-US" b="1" dirty="0"/>
              <a:t> </a:t>
            </a:r>
            <a:r>
              <a:rPr lang="en-US" b="1" dirty="0"/>
              <a:t>Euclidean Distance</a:t>
            </a:r>
          </a:p>
        </p:txBody>
      </p:sp>
      <p:sp>
        <p:nvSpPr>
          <p:cNvPr id="5" name="Rectangle 4">
            <a:extLst>
              <a:ext uri="{FF2B5EF4-FFF2-40B4-BE49-F238E27FC236}">
                <a16:creationId xmlns:a16="http://schemas.microsoft.com/office/drawing/2014/main" id="{F1349B2D-CB0E-F946-B019-9CC0D65E3197}"/>
              </a:ext>
            </a:extLst>
          </p:cNvPr>
          <p:cNvSpPr/>
          <p:nvPr/>
        </p:nvSpPr>
        <p:spPr>
          <a:xfrm>
            <a:off x="649516" y="3297218"/>
            <a:ext cx="2422458" cy="369332"/>
          </a:xfrm>
          <a:prstGeom prst="rect">
            <a:avLst/>
          </a:prstGeom>
        </p:spPr>
        <p:txBody>
          <a:bodyPr wrap="none">
            <a:spAutoFit/>
          </a:bodyPr>
          <a:lstStyle/>
          <a:p>
            <a:r>
              <a:rPr lang="en-US" altLang="zh-CN" b="1" dirty="0"/>
              <a:t>2.</a:t>
            </a:r>
            <a:r>
              <a:rPr lang="zh-CN" altLang="en-US" b="1" dirty="0"/>
              <a:t> </a:t>
            </a:r>
            <a:r>
              <a:rPr lang="en-US" b="1" dirty="0"/>
              <a:t>Manhattan Distance</a:t>
            </a:r>
          </a:p>
        </p:txBody>
      </p:sp>
      <p:pic>
        <p:nvPicPr>
          <p:cNvPr id="8" name="Picture 7">
            <a:extLst>
              <a:ext uri="{FF2B5EF4-FFF2-40B4-BE49-F238E27FC236}">
                <a16:creationId xmlns:a16="http://schemas.microsoft.com/office/drawing/2014/main" id="{1F6BA897-BEC8-C344-B8A8-81F0A07E8799}"/>
              </a:ext>
            </a:extLst>
          </p:cNvPr>
          <p:cNvPicPr>
            <a:picLocks noChangeAspect="1"/>
          </p:cNvPicPr>
          <p:nvPr/>
        </p:nvPicPr>
        <p:blipFill>
          <a:blip r:embed="rId2"/>
          <a:stretch>
            <a:fillRect/>
          </a:stretch>
        </p:blipFill>
        <p:spPr>
          <a:xfrm>
            <a:off x="1688069" y="3762375"/>
            <a:ext cx="3829050" cy="722463"/>
          </a:xfrm>
          <a:prstGeom prst="rect">
            <a:avLst/>
          </a:prstGeom>
        </p:spPr>
      </p:pic>
      <p:pic>
        <p:nvPicPr>
          <p:cNvPr id="9" name="Picture 8">
            <a:extLst>
              <a:ext uri="{FF2B5EF4-FFF2-40B4-BE49-F238E27FC236}">
                <a16:creationId xmlns:a16="http://schemas.microsoft.com/office/drawing/2014/main" id="{16032BDE-0188-3C46-AD56-18BAC4A8AD6C}"/>
              </a:ext>
            </a:extLst>
          </p:cNvPr>
          <p:cNvPicPr>
            <a:picLocks noChangeAspect="1"/>
          </p:cNvPicPr>
          <p:nvPr/>
        </p:nvPicPr>
        <p:blipFill>
          <a:blip r:embed="rId3"/>
          <a:stretch>
            <a:fillRect/>
          </a:stretch>
        </p:blipFill>
        <p:spPr>
          <a:xfrm>
            <a:off x="1688069" y="2094858"/>
            <a:ext cx="4633622" cy="953981"/>
          </a:xfrm>
          <a:prstGeom prst="rect">
            <a:avLst/>
          </a:prstGeom>
        </p:spPr>
      </p:pic>
      <p:sp>
        <p:nvSpPr>
          <p:cNvPr id="10" name="Rectangle 9">
            <a:extLst>
              <a:ext uri="{FF2B5EF4-FFF2-40B4-BE49-F238E27FC236}">
                <a16:creationId xmlns:a16="http://schemas.microsoft.com/office/drawing/2014/main" id="{A98093C9-94EC-944E-8F20-370465E1626A}"/>
              </a:ext>
            </a:extLst>
          </p:cNvPr>
          <p:cNvSpPr/>
          <p:nvPr/>
        </p:nvSpPr>
        <p:spPr>
          <a:xfrm>
            <a:off x="649517" y="4744547"/>
            <a:ext cx="1986441" cy="369332"/>
          </a:xfrm>
          <a:prstGeom prst="rect">
            <a:avLst/>
          </a:prstGeom>
        </p:spPr>
        <p:txBody>
          <a:bodyPr wrap="none">
            <a:spAutoFit/>
          </a:bodyPr>
          <a:lstStyle/>
          <a:p>
            <a:r>
              <a:rPr lang="en-US" altLang="zh-CN" b="1" dirty="0"/>
              <a:t>3.</a:t>
            </a:r>
            <a:r>
              <a:rPr lang="zh-CN" altLang="en-US" b="1" dirty="0"/>
              <a:t> </a:t>
            </a:r>
            <a:r>
              <a:rPr lang="en-US" b="1" dirty="0"/>
              <a:t>Cosine Distance</a:t>
            </a:r>
          </a:p>
        </p:txBody>
      </p:sp>
      <p:pic>
        <p:nvPicPr>
          <p:cNvPr id="11" name="Picture 10">
            <a:extLst>
              <a:ext uri="{FF2B5EF4-FFF2-40B4-BE49-F238E27FC236}">
                <a16:creationId xmlns:a16="http://schemas.microsoft.com/office/drawing/2014/main" id="{DDF064AA-F04A-8E43-8E3D-D2B8303F9488}"/>
              </a:ext>
            </a:extLst>
          </p:cNvPr>
          <p:cNvPicPr>
            <a:picLocks noChangeAspect="1"/>
          </p:cNvPicPr>
          <p:nvPr/>
        </p:nvPicPr>
        <p:blipFill>
          <a:blip r:embed="rId4"/>
          <a:stretch>
            <a:fillRect/>
          </a:stretch>
        </p:blipFill>
        <p:spPr>
          <a:xfrm>
            <a:off x="1688069" y="5111536"/>
            <a:ext cx="4511769" cy="953981"/>
          </a:xfrm>
          <a:prstGeom prst="rect">
            <a:avLst/>
          </a:prstGeom>
        </p:spPr>
      </p:pic>
    </p:spTree>
    <p:extLst>
      <p:ext uri="{BB962C8B-B14F-4D97-AF65-F5344CB8AC3E}">
        <p14:creationId xmlns:p14="http://schemas.microsoft.com/office/powerpoint/2010/main" val="244514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8C7990-2E32-674F-8EB5-1A372F005C4F}"/>
              </a:ext>
            </a:extLst>
          </p:cNvPr>
          <p:cNvSpPr/>
          <p:nvPr/>
        </p:nvSpPr>
        <p:spPr>
          <a:xfrm>
            <a:off x="362380" y="554546"/>
            <a:ext cx="5808578" cy="584775"/>
          </a:xfrm>
          <a:prstGeom prst="rect">
            <a:avLst/>
          </a:prstGeom>
        </p:spPr>
        <p:txBody>
          <a:bodyPr wrap="none">
            <a:spAutoFit/>
          </a:bodyPr>
          <a:lstStyle/>
          <a:p>
            <a:r>
              <a:rPr lang="en-US" sz="3200" b="1" dirty="0">
                <a:solidFill>
                  <a:srgbClr val="333333"/>
                </a:solidFill>
                <a:cs typeface="Times New Roman" panose="02020603050405020304" pitchFamily="18" charset="0"/>
              </a:rPr>
              <a:t>How do we choose the factor K?</a:t>
            </a:r>
          </a:p>
        </p:txBody>
      </p:sp>
      <p:pic>
        <p:nvPicPr>
          <p:cNvPr id="4" name="Picture 3">
            <a:extLst>
              <a:ext uri="{FF2B5EF4-FFF2-40B4-BE49-F238E27FC236}">
                <a16:creationId xmlns:a16="http://schemas.microsoft.com/office/drawing/2014/main" id="{B2DCA948-9785-D84F-BE7D-7F81FAC615C8}"/>
              </a:ext>
            </a:extLst>
          </p:cNvPr>
          <p:cNvPicPr>
            <a:picLocks noChangeAspect="1"/>
          </p:cNvPicPr>
          <p:nvPr/>
        </p:nvPicPr>
        <p:blipFill>
          <a:blip r:embed="rId2"/>
          <a:stretch>
            <a:fillRect/>
          </a:stretch>
        </p:blipFill>
        <p:spPr>
          <a:xfrm>
            <a:off x="121176" y="2052638"/>
            <a:ext cx="4386715" cy="2021947"/>
          </a:xfrm>
          <a:prstGeom prst="rect">
            <a:avLst/>
          </a:prstGeom>
        </p:spPr>
      </p:pic>
      <p:pic>
        <p:nvPicPr>
          <p:cNvPr id="5" name="Picture 4">
            <a:extLst>
              <a:ext uri="{FF2B5EF4-FFF2-40B4-BE49-F238E27FC236}">
                <a16:creationId xmlns:a16="http://schemas.microsoft.com/office/drawing/2014/main" id="{6F9EEF99-C564-4B42-A2B2-ED57CF5E754F}"/>
              </a:ext>
            </a:extLst>
          </p:cNvPr>
          <p:cNvPicPr>
            <a:picLocks noChangeAspect="1"/>
          </p:cNvPicPr>
          <p:nvPr/>
        </p:nvPicPr>
        <p:blipFill>
          <a:blip r:embed="rId3"/>
          <a:stretch>
            <a:fillRect/>
          </a:stretch>
        </p:blipFill>
        <p:spPr>
          <a:xfrm>
            <a:off x="4602689" y="2052638"/>
            <a:ext cx="4386715" cy="2123727"/>
          </a:xfrm>
          <a:prstGeom prst="rect">
            <a:avLst/>
          </a:prstGeom>
        </p:spPr>
      </p:pic>
      <p:sp>
        <p:nvSpPr>
          <p:cNvPr id="6" name="Rectangle 5">
            <a:extLst>
              <a:ext uri="{FF2B5EF4-FFF2-40B4-BE49-F238E27FC236}">
                <a16:creationId xmlns:a16="http://schemas.microsoft.com/office/drawing/2014/main" id="{5F978D5F-EFD0-0549-8AE6-A797C40F3FB7}"/>
              </a:ext>
            </a:extLst>
          </p:cNvPr>
          <p:cNvSpPr/>
          <p:nvPr/>
        </p:nvSpPr>
        <p:spPr>
          <a:xfrm>
            <a:off x="774700" y="4459415"/>
            <a:ext cx="7373687" cy="1200329"/>
          </a:xfrm>
          <a:prstGeom prst="rect">
            <a:avLst/>
          </a:prstGeom>
        </p:spPr>
        <p:txBody>
          <a:bodyPr wrap="square">
            <a:spAutoFit/>
          </a:bodyPr>
          <a:lstStyle/>
          <a:p>
            <a:pPr marL="342900" indent="-342900" algn="just">
              <a:buFont typeface="Arial" panose="020B0604020202020204" pitchFamily="34" charset="0"/>
              <a:buChar char="•"/>
            </a:pPr>
            <a:r>
              <a:rPr lang="en-US" sz="2400" dirty="0">
                <a:cs typeface="Times New Roman" panose="02020603050405020304" pitchFamily="18" charset="0"/>
              </a:rPr>
              <a:t>The boundary becomes </a:t>
            </a:r>
            <a:r>
              <a:rPr lang="en-US" sz="2400" dirty="0">
                <a:solidFill>
                  <a:schemeClr val="accent1"/>
                </a:solidFill>
                <a:cs typeface="Times New Roman" panose="02020603050405020304" pitchFamily="18" charset="0"/>
              </a:rPr>
              <a:t>smoother</a:t>
            </a:r>
            <a:r>
              <a:rPr lang="en-US" sz="2400" dirty="0">
                <a:cs typeface="Times New Roman" panose="02020603050405020304" pitchFamily="18" charset="0"/>
              </a:rPr>
              <a:t> with </a:t>
            </a:r>
            <a:r>
              <a:rPr lang="en-US" sz="2400" dirty="0">
                <a:solidFill>
                  <a:schemeClr val="accent2"/>
                </a:solidFill>
                <a:cs typeface="Times New Roman" panose="02020603050405020304" pitchFamily="18" charset="0"/>
              </a:rPr>
              <a:t>increasing</a:t>
            </a:r>
            <a:r>
              <a:rPr lang="en-US" sz="2400" dirty="0">
                <a:cs typeface="Times New Roman" panose="02020603050405020304" pitchFamily="18" charset="0"/>
              </a:rPr>
              <a:t> value of </a:t>
            </a:r>
            <a:r>
              <a:rPr lang="en-US" sz="2400" dirty="0">
                <a:solidFill>
                  <a:schemeClr val="accent2"/>
                </a:solidFill>
                <a:cs typeface="Times New Roman" panose="02020603050405020304" pitchFamily="18" charset="0"/>
              </a:rPr>
              <a:t>K</a:t>
            </a:r>
            <a:r>
              <a:rPr lang="en-US" sz="2400" dirty="0">
                <a:cs typeface="Times New Roman" panose="02020603050405020304" pitchFamily="18" charset="0"/>
              </a:rPr>
              <a:t>. With K increasing to infinity it finally becomes all blue or all red depending on the total majority. </a:t>
            </a:r>
          </a:p>
        </p:txBody>
      </p:sp>
    </p:spTree>
    <p:extLst>
      <p:ext uri="{BB962C8B-B14F-4D97-AF65-F5344CB8AC3E}">
        <p14:creationId xmlns:p14="http://schemas.microsoft.com/office/powerpoint/2010/main" val="325994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1CA8A-971A-6148-8CF8-5F77A3B4B657}"/>
              </a:ext>
            </a:extLst>
          </p:cNvPr>
          <p:cNvSpPr/>
          <p:nvPr/>
        </p:nvSpPr>
        <p:spPr>
          <a:xfrm>
            <a:off x="1786501" y="304588"/>
            <a:ext cx="5015540" cy="584775"/>
          </a:xfrm>
          <a:prstGeom prst="rect">
            <a:avLst/>
          </a:prstGeom>
        </p:spPr>
        <p:txBody>
          <a:bodyPr wrap="none">
            <a:spAutoFit/>
          </a:bodyPr>
          <a:lstStyle/>
          <a:p>
            <a:r>
              <a:rPr lang="en-US" altLang="zh-CN" sz="3200" b="1" dirty="0">
                <a:cs typeface="Times New Roman" panose="02020603050405020304" pitchFamily="18" charset="0"/>
              </a:rPr>
              <a:t>C</a:t>
            </a:r>
            <a:r>
              <a:rPr lang="en-US" sz="3200" b="1" dirty="0">
                <a:cs typeface="Times New Roman" panose="02020603050405020304" pitchFamily="18" charset="0"/>
              </a:rPr>
              <a:t>urve for Training Error Rate</a:t>
            </a:r>
          </a:p>
        </p:txBody>
      </p:sp>
      <p:pic>
        <p:nvPicPr>
          <p:cNvPr id="3" name="Picture 2">
            <a:extLst>
              <a:ext uri="{FF2B5EF4-FFF2-40B4-BE49-F238E27FC236}">
                <a16:creationId xmlns:a16="http://schemas.microsoft.com/office/drawing/2014/main" id="{A6DC87DE-EF64-EE40-8AF1-8B650F4F59E9}"/>
              </a:ext>
            </a:extLst>
          </p:cNvPr>
          <p:cNvPicPr>
            <a:picLocks noChangeAspect="1"/>
          </p:cNvPicPr>
          <p:nvPr/>
        </p:nvPicPr>
        <p:blipFill>
          <a:blip r:embed="rId2"/>
          <a:stretch>
            <a:fillRect/>
          </a:stretch>
        </p:blipFill>
        <p:spPr>
          <a:xfrm>
            <a:off x="1327680" y="2274358"/>
            <a:ext cx="5908862" cy="2884642"/>
          </a:xfrm>
          <a:prstGeom prst="rect">
            <a:avLst/>
          </a:prstGeom>
        </p:spPr>
      </p:pic>
      <p:sp>
        <p:nvSpPr>
          <p:cNvPr id="4" name="Rectangle 3">
            <a:extLst>
              <a:ext uri="{FF2B5EF4-FFF2-40B4-BE49-F238E27FC236}">
                <a16:creationId xmlns:a16="http://schemas.microsoft.com/office/drawing/2014/main" id="{FA12EECA-7E09-6944-BE07-9EE76093756B}"/>
              </a:ext>
            </a:extLst>
          </p:cNvPr>
          <p:cNvSpPr/>
          <p:nvPr/>
        </p:nvSpPr>
        <p:spPr>
          <a:xfrm>
            <a:off x="631477" y="889363"/>
            <a:ext cx="7301268" cy="1384995"/>
          </a:xfrm>
          <a:prstGeom prst="rect">
            <a:avLst/>
          </a:prstGeom>
        </p:spPr>
        <p:txBody>
          <a:bodyPr wrap="square">
            <a:spAutoFit/>
          </a:bodyPr>
          <a:lstStyle/>
          <a:p>
            <a:pPr marL="342900" indent="-342900" algn="just">
              <a:buFont typeface="Arial" panose="020B0604020202020204" pitchFamily="34" charset="0"/>
              <a:buChar char="•"/>
            </a:pPr>
            <a:r>
              <a:rPr lang="en-US" sz="2800" dirty="0">
                <a:cs typeface="Times New Roman" panose="02020603050405020304" pitchFamily="18" charset="0"/>
              </a:rPr>
              <a:t>Training error rate and the validation error rate are two parameters we need to access on different K-value.</a:t>
            </a:r>
          </a:p>
        </p:txBody>
      </p:sp>
      <p:sp>
        <p:nvSpPr>
          <p:cNvPr id="5" name="Rectangle 4">
            <a:extLst>
              <a:ext uri="{FF2B5EF4-FFF2-40B4-BE49-F238E27FC236}">
                <a16:creationId xmlns:a16="http://schemas.microsoft.com/office/drawing/2014/main" id="{9828553D-8274-3349-93B1-F852FBEAE76B}"/>
              </a:ext>
            </a:extLst>
          </p:cNvPr>
          <p:cNvSpPr/>
          <p:nvPr/>
        </p:nvSpPr>
        <p:spPr>
          <a:xfrm>
            <a:off x="517802" y="5070679"/>
            <a:ext cx="8433692" cy="1200329"/>
          </a:xfrm>
          <a:prstGeom prst="rect">
            <a:avLst/>
          </a:prstGeom>
        </p:spPr>
        <p:txBody>
          <a:bodyPr wrap="square">
            <a:spAutoFit/>
          </a:bodyPr>
          <a:lstStyle/>
          <a:p>
            <a:pPr marL="342900" indent="-342900" algn="just">
              <a:buFont typeface="Arial" panose="020B0604020202020204" pitchFamily="34" charset="0"/>
              <a:buChar char="•"/>
            </a:pPr>
            <a:r>
              <a:rPr lang="en-US" sz="2400" dirty="0">
                <a:cs typeface="Times New Roman" panose="02020603050405020304" pitchFamily="18" charset="0"/>
              </a:rPr>
              <a:t>The error rate at K=1 is always zero for the training sample--  </a:t>
            </a:r>
            <a:r>
              <a:rPr lang="en-US" sz="2400" i="1" dirty="0">
                <a:cs typeface="Times New Roman" panose="02020603050405020304" pitchFamily="18" charset="0"/>
              </a:rPr>
              <a:t>closest point to any training data point is itself</a:t>
            </a:r>
            <a:r>
              <a:rPr lang="en-US" sz="2400" dirty="0">
                <a:cs typeface="Times New Roman" panose="02020603050405020304" pitchFamily="18" charset="0"/>
              </a:rPr>
              <a:t>.</a:t>
            </a:r>
            <a:r>
              <a:rPr lang="zh-CN" altLang="en-US" sz="2400" dirty="0">
                <a:cs typeface="Times New Roman" panose="02020603050405020304" pitchFamily="18" charset="0"/>
              </a:rPr>
              <a:t> </a:t>
            </a:r>
            <a:r>
              <a:rPr lang="en-US" sz="2400" dirty="0">
                <a:cs typeface="Times New Roman" panose="02020603050405020304" pitchFamily="18" charset="0"/>
              </a:rPr>
              <a:t>Hence the prediction is always accurate with K=1. </a:t>
            </a:r>
          </a:p>
        </p:txBody>
      </p:sp>
    </p:spTree>
    <p:extLst>
      <p:ext uri="{BB962C8B-B14F-4D97-AF65-F5344CB8AC3E}">
        <p14:creationId xmlns:p14="http://schemas.microsoft.com/office/powerpoint/2010/main" val="226397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B58FAC-C565-B84F-9484-0FD2F2BEF734}"/>
              </a:ext>
            </a:extLst>
          </p:cNvPr>
          <p:cNvPicPr>
            <a:picLocks noChangeAspect="1"/>
          </p:cNvPicPr>
          <p:nvPr/>
        </p:nvPicPr>
        <p:blipFill>
          <a:blip r:embed="rId2"/>
          <a:stretch>
            <a:fillRect/>
          </a:stretch>
        </p:blipFill>
        <p:spPr>
          <a:xfrm>
            <a:off x="1234238" y="1162394"/>
            <a:ext cx="6029325" cy="3009900"/>
          </a:xfrm>
          <a:prstGeom prst="rect">
            <a:avLst/>
          </a:prstGeom>
        </p:spPr>
      </p:pic>
      <p:sp>
        <p:nvSpPr>
          <p:cNvPr id="3" name="Rectangle 2">
            <a:extLst>
              <a:ext uri="{FF2B5EF4-FFF2-40B4-BE49-F238E27FC236}">
                <a16:creationId xmlns:a16="http://schemas.microsoft.com/office/drawing/2014/main" id="{3F3FF3FB-5E08-1842-9DC8-D4CA5CC8333E}"/>
              </a:ext>
            </a:extLst>
          </p:cNvPr>
          <p:cNvSpPr/>
          <p:nvPr/>
        </p:nvSpPr>
        <p:spPr>
          <a:xfrm>
            <a:off x="1038668" y="403124"/>
            <a:ext cx="6420464" cy="584775"/>
          </a:xfrm>
          <a:prstGeom prst="rect">
            <a:avLst/>
          </a:prstGeom>
        </p:spPr>
        <p:txBody>
          <a:bodyPr wrap="square">
            <a:spAutoFit/>
          </a:bodyPr>
          <a:lstStyle/>
          <a:p>
            <a:r>
              <a:rPr lang="en-US" altLang="zh-CN" sz="3200" b="1" dirty="0">
                <a:cs typeface="Times New Roman" panose="02020603050405020304" pitchFamily="18" charset="0"/>
              </a:rPr>
              <a:t>C</a:t>
            </a:r>
            <a:r>
              <a:rPr lang="en-US" sz="3200" b="1" dirty="0">
                <a:cs typeface="Times New Roman" panose="02020603050405020304" pitchFamily="18" charset="0"/>
              </a:rPr>
              <a:t>urve for the </a:t>
            </a:r>
            <a:r>
              <a:rPr lang="en-US" altLang="zh-CN" sz="3200" b="1" dirty="0">
                <a:cs typeface="Times New Roman" panose="02020603050405020304" pitchFamily="18" charset="0"/>
              </a:rPr>
              <a:t>validation</a:t>
            </a:r>
            <a:r>
              <a:rPr lang="en-US" sz="3200" b="1" dirty="0">
                <a:cs typeface="Times New Roman" panose="02020603050405020304" pitchFamily="18" charset="0"/>
              </a:rPr>
              <a:t> error rate</a:t>
            </a:r>
          </a:p>
        </p:txBody>
      </p:sp>
      <p:sp>
        <p:nvSpPr>
          <p:cNvPr id="4" name="Rectangle 3">
            <a:extLst>
              <a:ext uri="{FF2B5EF4-FFF2-40B4-BE49-F238E27FC236}">
                <a16:creationId xmlns:a16="http://schemas.microsoft.com/office/drawing/2014/main" id="{2E0F9478-2361-F74A-B059-4429DCB40963}"/>
              </a:ext>
            </a:extLst>
          </p:cNvPr>
          <p:cNvSpPr/>
          <p:nvPr/>
        </p:nvSpPr>
        <p:spPr>
          <a:xfrm>
            <a:off x="260760" y="4172295"/>
            <a:ext cx="8430956" cy="2246769"/>
          </a:xfrm>
          <a:prstGeom prst="rect">
            <a:avLst/>
          </a:prstGeom>
        </p:spPr>
        <p:txBody>
          <a:bodyPr wrap="square">
            <a:spAutoFit/>
          </a:bodyPr>
          <a:lstStyle/>
          <a:p>
            <a:pPr marL="257175" indent="-257175">
              <a:buFont typeface="Arial" panose="020B0604020202020204" pitchFamily="34" charset="0"/>
              <a:buChar char="•"/>
            </a:pPr>
            <a:r>
              <a:rPr lang="en-US" sz="2800" dirty="0">
                <a:cs typeface="Times New Roman" panose="02020603050405020304" pitchFamily="18" charset="0"/>
              </a:rPr>
              <a:t>K=1: overfitting the boundaries. Hence, error rate initially decreases and reaches a minima. After the minima point, it then increases with increasing of K. </a:t>
            </a:r>
          </a:p>
          <a:p>
            <a:pPr marL="257175" indent="-257175">
              <a:buFont typeface="Arial" panose="020B0604020202020204" pitchFamily="34" charset="0"/>
              <a:buChar char="•"/>
            </a:pPr>
            <a:r>
              <a:rPr lang="en-US" sz="2800" dirty="0">
                <a:cs typeface="Times New Roman" panose="02020603050405020304" pitchFamily="18" charset="0"/>
              </a:rPr>
              <a:t>To get the optimal value of K, you can segregate the training and validation from the initial dataset. </a:t>
            </a:r>
          </a:p>
        </p:txBody>
      </p:sp>
    </p:spTree>
    <p:extLst>
      <p:ext uri="{BB962C8B-B14F-4D97-AF65-F5344CB8AC3E}">
        <p14:creationId xmlns:p14="http://schemas.microsoft.com/office/powerpoint/2010/main" val="44296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kumimoji="1" lang="en-US" altLang="zh-CN" dirty="0">
                <a:latin typeface="+mn-lt"/>
                <a:ea typeface="Times" charset="0"/>
                <a:cs typeface="Times" charset="0"/>
              </a:rPr>
              <a:t>Supervised Learning Objectives</a:t>
            </a:r>
            <a:endParaRPr kumimoji="1" lang="zh-CN" altLang="en-US" dirty="0">
              <a:latin typeface="+mn-lt"/>
              <a:ea typeface="Times" charset="0"/>
              <a:cs typeface="Times" charset="0"/>
            </a:endParaRPr>
          </a:p>
        </p:txBody>
      </p:sp>
      <p:sp>
        <p:nvSpPr>
          <p:cNvPr id="3" name="内容占位符 2"/>
          <p:cNvSpPr>
            <a:spLocks noGrp="1"/>
          </p:cNvSpPr>
          <p:nvPr>
            <p:ph idx="1"/>
          </p:nvPr>
        </p:nvSpPr>
        <p:spPr>
          <a:xfrm>
            <a:off x="540774" y="1386348"/>
            <a:ext cx="8160774" cy="4790615"/>
          </a:xfrm>
        </p:spPr>
        <p:txBody>
          <a:bodyPr>
            <a:normAutofit/>
          </a:bodyPr>
          <a:lstStyle/>
          <a:p>
            <a:r>
              <a:rPr kumimoji="1" lang="en-US" altLang="zh-CN" sz="3200" dirty="0">
                <a:ea typeface="Times" charset="0"/>
                <a:cs typeface="Times" charset="0"/>
              </a:rPr>
              <a:t>Use tagged/labeled data to learn the mapping: </a:t>
            </a:r>
          </a:p>
          <a:p>
            <a:pPr lvl="1"/>
            <a:r>
              <a:rPr kumimoji="1" lang="en-US" altLang="zh-CN" sz="2800" dirty="0">
                <a:ea typeface="Times" charset="0"/>
                <a:cs typeface="Times" charset="0"/>
              </a:rPr>
              <a:t>input </a:t>
            </a:r>
            <a:r>
              <a:rPr kumimoji="1" lang="en-US" altLang="zh-CN" sz="2800" dirty="0">
                <a:ea typeface="Times" charset="0"/>
                <a:cs typeface="Times" charset="0"/>
                <a:sym typeface="Wingdings" pitchFamily="2" charset="2"/>
              </a:rPr>
              <a:t>(mapping)</a:t>
            </a:r>
            <a:r>
              <a:rPr kumimoji="1" lang="en-US" altLang="zh-CN" sz="2800" dirty="0">
                <a:ea typeface="Times" charset="0"/>
                <a:cs typeface="Times" charset="0"/>
              </a:rPr>
              <a:t> output </a:t>
            </a:r>
            <a:r>
              <a:rPr kumimoji="1" lang="en-US" altLang="zh-CN" sz="2800" dirty="0">
                <a:ea typeface="Times" charset="0"/>
                <a:cs typeface="Times" charset="0"/>
                <a:sym typeface="Wingdings" pitchFamily="2" charset="2"/>
              </a:rPr>
              <a:t> </a:t>
            </a:r>
            <a:r>
              <a:rPr kumimoji="1" lang="en-US" altLang="zh-CN" sz="2800" dirty="0">
                <a:ea typeface="Times" charset="0"/>
                <a:cs typeface="Times" charset="0"/>
              </a:rPr>
              <a:t>apply this mapping to unknown data for </a:t>
            </a:r>
            <a:r>
              <a:rPr kumimoji="1" lang="en-US" altLang="zh-CN" sz="2800" dirty="0">
                <a:solidFill>
                  <a:srgbClr val="FF0000"/>
                </a:solidFill>
                <a:ea typeface="Times" charset="0"/>
                <a:cs typeface="Times" charset="0"/>
              </a:rPr>
              <a:t>classification</a:t>
            </a:r>
            <a:r>
              <a:rPr kumimoji="1" lang="en-US" altLang="zh-CN" sz="2800" dirty="0">
                <a:ea typeface="Times" charset="0"/>
                <a:cs typeface="Times" charset="0"/>
              </a:rPr>
              <a:t> or </a:t>
            </a:r>
            <a:r>
              <a:rPr kumimoji="1" lang="en-US" altLang="zh-CN" sz="2800" dirty="0">
                <a:solidFill>
                  <a:srgbClr val="FF0000"/>
                </a:solidFill>
                <a:ea typeface="Times" charset="0"/>
                <a:cs typeface="Times" charset="0"/>
              </a:rPr>
              <a:t>regression</a:t>
            </a:r>
            <a:r>
              <a:rPr kumimoji="1" lang="en-US" altLang="zh-CN" sz="2800" dirty="0">
                <a:ea typeface="Times" charset="0"/>
                <a:cs typeface="Times" charset="0"/>
              </a:rPr>
              <a:t>.   </a:t>
            </a:r>
          </a:p>
          <a:p>
            <a:r>
              <a:rPr kumimoji="1" lang="en-US" altLang="zh-CN" sz="3200" i="1" dirty="0">
                <a:ea typeface="Times" charset="0"/>
                <a:cs typeface="Times" charset="0"/>
              </a:rPr>
              <a:t>Classification</a:t>
            </a:r>
            <a:r>
              <a:rPr kumimoji="1" lang="en-US" altLang="zh-CN" sz="3200" dirty="0">
                <a:ea typeface="Times" charset="0"/>
                <a:cs typeface="Times" charset="0"/>
              </a:rPr>
              <a:t>: When the output is </a:t>
            </a:r>
            <a:r>
              <a:rPr kumimoji="1" lang="en-US" altLang="zh-CN" sz="3200" dirty="0">
                <a:solidFill>
                  <a:srgbClr val="FF0000"/>
                </a:solidFill>
                <a:ea typeface="Times" charset="0"/>
                <a:cs typeface="Times" charset="0"/>
              </a:rPr>
              <a:t>discrete</a:t>
            </a:r>
            <a:r>
              <a:rPr kumimoji="1" lang="en-US" altLang="zh-CN" sz="3200" dirty="0">
                <a:ea typeface="Times" charset="0"/>
                <a:cs typeface="Times" charset="0"/>
              </a:rPr>
              <a:t>, the </a:t>
            </a:r>
            <a:r>
              <a:rPr kumimoji="1" lang="en-US" altLang="zh-CN" sz="3200" u="sng" dirty="0">
                <a:ea typeface="Times" charset="0"/>
                <a:cs typeface="Times" charset="0"/>
              </a:rPr>
              <a:t>learning task</a:t>
            </a:r>
            <a:r>
              <a:rPr kumimoji="1" lang="en-US" altLang="zh-CN" sz="3200" dirty="0">
                <a:ea typeface="Times" charset="0"/>
                <a:cs typeface="Times" charset="0"/>
              </a:rPr>
              <a:t> is a classification task.   </a:t>
            </a:r>
          </a:p>
          <a:p>
            <a:r>
              <a:rPr kumimoji="1" lang="en-US" altLang="zh-CN" sz="3200" i="1" dirty="0">
                <a:ea typeface="Times" charset="0"/>
                <a:cs typeface="Times" charset="0"/>
              </a:rPr>
              <a:t>Regression</a:t>
            </a:r>
            <a:r>
              <a:rPr kumimoji="1" lang="en-US" altLang="zh-CN" sz="3200" dirty="0">
                <a:ea typeface="Times" charset="0"/>
                <a:cs typeface="Times" charset="0"/>
              </a:rPr>
              <a:t>: When the output is </a:t>
            </a:r>
            <a:r>
              <a:rPr kumimoji="1" lang="en-US" altLang="zh-CN" sz="3200" dirty="0">
                <a:solidFill>
                  <a:srgbClr val="FF0000"/>
                </a:solidFill>
                <a:ea typeface="Times" charset="0"/>
                <a:cs typeface="Times" charset="0"/>
              </a:rPr>
              <a:t>continuous</a:t>
            </a:r>
            <a:r>
              <a:rPr kumimoji="1" lang="en-US" altLang="zh-CN" sz="3200" dirty="0">
                <a:ea typeface="Times" charset="0"/>
                <a:cs typeface="Times" charset="0"/>
              </a:rPr>
              <a:t>, the </a:t>
            </a:r>
            <a:r>
              <a:rPr kumimoji="1" lang="en-US" altLang="zh-CN" sz="3200" u="sng" dirty="0">
                <a:ea typeface="Times" charset="0"/>
                <a:cs typeface="Times" charset="0"/>
              </a:rPr>
              <a:t>learning task </a:t>
            </a:r>
            <a:r>
              <a:rPr kumimoji="1" lang="en-US" altLang="zh-CN" sz="3200" dirty="0">
                <a:ea typeface="Times" charset="0"/>
                <a:cs typeface="Times" charset="0"/>
              </a:rPr>
              <a:t>is a regression</a:t>
            </a:r>
            <a:r>
              <a:rPr kumimoji="1" lang="zh-CN" altLang="en-US" sz="3200" dirty="0">
                <a:ea typeface="Times" charset="0"/>
                <a:cs typeface="Times" charset="0"/>
              </a:rPr>
              <a:t> </a:t>
            </a:r>
            <a:r>
              <a:rPr kumimoji="1" lang="en-US" altLang="zh-CN" sz="3200" dirty="0">
                <a:ea typeface="Times" charset="0"/>
                <a:cs typeface="Times" charset="0"/>
              </a:rPr>
              <a:t>task.</a:t>
            </a:r>
            <a:endParaRPr kumimoji="1" lang="zh-CN" altLang="en-US" sz="3200" dirty="0">
              <a:ea typeface="Times" charset="0"/>
              <a:cs typeface="Times" charset="0"/>
            </a:endParaRPr>
          </a:p>
        </p:txBody>
      </p:sp>
      <p:sp>
        <p:nvSpPr>
          <p:cNvPr id="4" name="投影片編號版面配置區 3">
            <a:extLst>
              <a:ext uri="{FF2B5EF4-FFF2-40B4-BE49-F238E27FC236}">
                <a16:creationId xmlns:a16="http://schemas.microsoft.com/office/drawing/2014/main" id="{937C937F-8A59-1847-9A10-BCD622829566}"/>
              </a:ext>
            </a:extLst>
          </p:cNvPr>
          <p:cNvSpPr>
            <a:spLocks noGrp="1"/>
          </p:cNvSpPr>
          <p:nvPr>
            <p:ph type="sldNum" sz="quarter" idx="12"/>
          </p:nvPr>
        </p:nvSpPr>
        <p:spPr/>
        <p:txBody>
          <a:bodyPr/>
          <a:lstStyle/>
          <a:p>
            <a:fld id="{8717063F-FAE6-594E-B60A-0D01987B7DAB}" type="slidenum">
              <a:rPr kumimoji="1" lang="zh-CN" altLang="en-US" smtClean="0"/>
              <a:t>2</a:t>
            </a:fld>
            <a:endParaRPr kumimoji="1" lang="zh-CN" altLang="en-US"/>
          </a:p>
        </p:txBody>
      </p:sp>
    </p:spTree>
    <p:extLst>
      <p:ext uri="{BB962C8B-B14F-4D97-AF65-F5344CB8AC3E}">
        <p14:creationId xmlns:p14="http://schemas.microsoft.com/office/powerpoint/2010/main" val="97354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519777"/>
          </a:xfrm>
        </p:spPr>
        <p:txBody>
          <a:bodyPr>
            <a:normAutofit fontScale="90000"/>
          </a:bodyPr>
          <a:lstStyle/>
          <a:p>
            <a:r>
              <a:rPr kumimoji="1" lang="en-US" altLang="zh-CN" dirty="0">
                <a:ea typeface="Times" charset="0"/>
                <a:cs typeface="Times" charset="0"/>
              </a:rPr>
              <a:t>KNN Experiences: K values</a:t>
            </a:r>
            <a:endParaRPr kumimoji="1" lang="zh-CN" altLang="en-US" dirty="0">
              <a:ea typeface="Times" charset="0"/>
              <a:cs typeface="Times" charset="0"/>
            </a:endParaRPr>
          </a:p>
        </p:txBody>
      </p:sp>
      <p:sp>
        <p:nvSpPr>
          <p:cNvPr id="3" name="内容占位符 2"/>
          <p:cNvSpPr>
            <a:spLocks noGrp="1"/>
          </p:cNvSpPr>
          <p:nvPr>
            <p:ph idx="1"/>
          </p:nvPr>
        </p:nvSpPr>
        <p:spPr>
          <a:xfrm>
            <a:off x="432619" y="1366684"/>
            <a:ext cx="8190271" cy="4916129"/>
          </a:xfrm>
        </p:spPr>
        <p:txBody>
          <a:bodyPr>
            <a:normAutofit lnSpcReduction="10000"/>
          </a:bodyPr>
          <a:lstStyle/>
          <a:p>
            <a:r>
              <a:rPr kumimoji="1" lang="en-US" altLang="zh-CN" dirty="0">
                <a:ea typeface="Times" charset="0"/>
                <a:cs typeface="Times" charset="0"/>
              </a:rPr>
              <a:t>K is larger </a:t>
            </a:r>
          </a:p>
          <a:p>
            <a:pPr marL="457200" lvl="1" indent="0">
              <a:buNone/>
            </a:pPr>
            <a:r>
              <a:rPr kumimoji="1" lang="en-US" altLang="zh-CN" dirty="0">
                <a:ea typeface="Times" charset="0"/>
                <a:cs typeface="Times" charset="0"/>
                <a:sym typeface="Wingdings" pitchFamily="2" charset="2"/>
              </a:rPr>
              <a:t> </a:t>
            </a:r>
            <a:r>
              <a:rPr kumimoji="1" lang="en-US" altLang="zh-CN" dirty="0">
                <a:ea typeface="Times" charset="0"/>
                <a:cs typeface="Times" charset="0"/>
              </a:rPr>
              <a:t>using a training instance in a larger neighborhood for prediction</a:t>
            </a:r>
          </a:p>
          <a:p>
            <a:pPr marL="457200" lvl="1" indent="0">
              <a:buNone/>
            </a:pPr>
            <a:r>
              <a:rPr kumimoji="1" lang="en-US" altLang="zh-CN" dirty="0">
                <a:ea typeface="Times" charset="0"/>
                <a:cs typeface="Times" charset="0"/>
                <a:sym typeface="Wingdings" pitchFamily="2" charset="2"/>
              </a:rPr>
              <a:t> </a:t>
            </a:r>
            <a:r>
              <a:rPr kumimoji="1" lang="en-US" altLang="zh-CN" dirty="0">
                <a:ea typeface="Times" charset="0"/>
                <a:cs typeface="Times" charset="0"/>
              </a:rPr>
              <a:t>reduce the estimation error.  </a:t>
            </a:r>
          </a:p>
          <a:p>
            <a:pPr marL="457200" lvl="1" indent="0">
              <a:buNone/>
            </a:pPr>
            <a:r>
              <a:rPr kumimoji="1" lang="en-US" altLang="zh-CN" dirty="0">
                <a:ea typeface="Times" charset="0"/>
                <a:cs typeface="Times" charset="0"/>
              </a:rPr>
              <a:t>However, samples that are </a:t>
            </a:r>
            <a:r>
              <a:rPr kumimoji="1" lang="en-US" altLang="zh-CN" dirty="0">
                <a:solidFill>
                  <a:srgbClr val="C00000"/>
                </a:solidFill>
                <a:ea typeface="Times" charset="0"/>
                <a:cs typeface="Times" charset="0"/>
              </a:rPr>
              <a:t>farther</a:t>
            </a:r>
            <a:r>
              <a:rPr kumimoji="1" lang="en-US" altLang="zh-CN" dirty="0">
                <a:ea typeface="Times" charset="0"/>
                <a:cs typeface="Times" charset="0"/>
              </a:rPr>
              <a:t> away will also contribute to the prediction, leading to prediction errors.</a:t>
            </a:r>
          </a:p>
          <a:p>
            <a:r>
              <a:rPr kumimoji="1" lang="en-US" altLang="zh-CN" dirty="0">
                <a:ea typeface="Times" charset="0"/>
                <a:cs typeface="Times" charset="0"/>
              </a:rPr>
              <a:t>K is small</a:t>
            </a:r>
          </a:p>
          <a:p>
            <a:pPr lvl="1"/>
            <a:r>
              <a:rPr kumimoji="1" lang="en-US" altLang="zh-CN" dirty="0">
                <a:ea typeface="Times" charset="0"/>
                <a:cs typeface="Times" charset="0"/>
                <a:sym typeface="Wingdings" pitchFamily="2" charset="2"/>
              </a:rPr>
              <a:t> </a:t>
            </a:r>
            <a:r>
              <a:rPr kumimoji="1" lang="en-US" altLang="zh-CN" dirty="0">
                <a:ea typeface="Times" charset="0"/>
                <a:cs typeface="Times" charset="0"/>
              </a:rPr>
              <a:t>using a smaller neighborhood for prediction </a:t>
            </a:r>
          </a:p>
          <a:p>
            <a:pPr lvl="1"/>
            <a:r>
              <a:rPr kumimoji="1" lang="en-US" altLang="zh-CN" dirty="0">
                <a:ea typeface="Times" charset="0"/>
                <a:cs typeface="Times" charset="0"/>
              </a:rPr>
              <a:t>if the neighbor happens to be noisy points,</a:t>
            </a:r>
            <a:r>
              <a:rPr kumimoji="1" lang="zh-CN" altLang="en-US" dirty="0">
                <a:ea typeface="Times" charset="0"/>
                <a:cs typeface="Times" charset="0"/>
              </a:rPr>
              <a:t> </a:t>
            </a:r>
            <a:r>
              <a:rPr kumimoji="1" lang="en-US" altLang="zh-CN" dirty="0">
                <a:ea typeface="Times" charset="0"/>
                <a:cs typeface="Times" charset="0"/>
              </a:rPr>
              <a:t>it can cause overfitting.</a:t>
            </a:r>
          </a:p>
          <a:p>
            <a:pPr marL="457200" lvl="1" indent="0">
              <a:buNone/>
            </a:pPr>
            <a:endParaRPr kumimoji="1" lang="en-US" altLang="zh-CN" dirty="0">
              <a:ea typeface="Times" charset="0"/>
              <a:cs typeface="Times" charset="0"/>
            </a:endParaRPr>
          </a:p>
          <a:p>
            <a:r>
              <a:rPr kumimoji="1" lang="en-US" altLang="zh-CN" dirty="0">
                <a:ea typeface="Times" charset="0"/>
                <a:cs typeface="Times" charset="0"/>
              </a:rPr>
              <a:t>In general, K tends to pick a smaller value and use cross-validation to choose the optimal K value.</a:t>
            </a:r>
            <a:endParaRPr kumimoji="1" lang="zh-CN" altLang="en-US" dirty="0">
              <a:ea typeface="Times" charset="0"/>
              <a:cs typeface="Times" charset="0"/>
            </a:endParaRPr>
          </a:p>
        </p:txBody>
      </p:sp>
      <p:sp>
        <p:nvSpPr>
          <p:cNvPr id="4" name="投影片編號版面配置區 3">
            <a:extLst>
              <a:ext uri="{FF2B5EF4-FFF2-40B4-BE49-F238E27FC236}">
                <a16:creationId xmlns:a16="http://schemas.microsoft.com/office/drawing/2014/main" id="{E393C6D4-85F7-7F4A-A504-8FE113B6ABA5}"/>
              </a:ext>
            </a:extLst>
          </p:cNvPr>
          <p:cNvSpPr>
            <a:spLocks noGrp="1"/>
          </p:cNvSpPr>
          <p:nvPr>
            <p:ph type="sldNum" sz="quarter" idx="12"/>
          </p:nvPr>
        </p:nvSpPr>
        <p:spPr/>
        <p:txBody>
          <a:bodyPr/>
          <a:lstStyle/>
          <a:p>
            <a:fld id="{8717063F-FAE6-594E-B60A-0D01987B7DAB}" type="slidenum">
              <a:rPr kumimoji="1" lang="zh-CN" altLang="en-US" smtClean="0"/>
              <a:t>20</a:t>
            </a:fld>
            <a:endParaRPr kumimoji="1" lang="zh-CN" altLang="en-US"/>
          </a:p>
        </p:txBody>
      </p:sp>
    </p:spTree>
    <p:extLst>
      <p:ext uri="{BB962C8B-B14F-4D97-AF65-F5344CB8AC3E}">
        <p14:creationId xmlns:p14="http://schemas.microsoft.com/office/powerpoint/2010/main" val="6834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en-US" altLang="zh-CN" sz="3200" dirty="0">
                <a:ea typeface="Times" charset="0"/>
                <a:cs typeface="Times" charset="0"/>
              </a:rPr>
              <a:t>Classification Learning - Evaluation Criteria</a:t>
            </a:r>
            <a:endParaRPr kumimoji="1" lang="zh-CN" altLang="en-US" sz="3200" dirty="0">
              <a:ea typeface="Times" charset="0"/>
              <a:cs typeface="Times" charset="0"/>
            </a:endParaRPr>
          </a:p>
        </p:txBody>
      </p:sp>
      <p:sp>
        <p:nvSpPr>
          <p:cNvPr id="3" name="内容占位符 2"/>
          <p:cNvSpPr>
            <a:spLocks noGrp="1"/>
          </p:cNvSpPr>
          <p:nvPr>
            <p:ph idx="1"/>
          </p:nvPr>
        </p:nvSpPr>
        <p:spPr/>
        <p:txBody>
          <a:bodyPr/>
          <a:lstStyle/>
          <a:p>
            <a:r>
              <a:rPr kumimoji="1" lang="en-US" altLang="zh-CN" dirty="0">
                <a:ea typeface="Times" charset="0"/>
                <a:cs typeface="Times" charset="0"/>
              </a:rPr>
              <a:t>Precision: </a:t>
            </a:r>
            <a:r>
              <a:rPr lang="en-US" altLang="zh-CN" dirty="0"/>
              <a:t>Precision is used as a performance metric when the goal is to limit the number of false positives. </a:t>
            </a:r>
          </a:p>
          <a:p>
            <a:pPr marL="0" indent="0">
              <a:buNone/>
            </a:pPr>
            <a:endParaRPr kumimoji="1" lang="zh-CN" altLang="en-US" dirty="0">
              <a:ea typeface="Times" charset="0"/>
              <a:cs typeface="Times" charset="0"/>
            </a:endParaRPr>
          </a:p>
        </p:txBody>
      </p:sp>
      <mc:AlternateContent xmlns:mc="http://schemas.openxmlformats.org/markup-compatibility/2006">
        <mc:Choice xmlns:a14="http://schemas.microsoft.com/office/drawing/2010/main" Requires="a14">
          <p:sp>
            <p:nvSpPr>
              <p:cNvPr id="4" name="文本框 3"/>
              <p:cNvSpPr txBox="1"/>
              <p:nvPr/>
            </p:nvSpPr>
            <p:spPr>
              <a:xfrm>
                <a:off x="2294119" y="3320580"/>
                <a:ext cx="4052455" cy="1206549"/>
              </a:xfrm>
              <a:prstGeom prst="rect">
                <a:avLst/>
              </a:prstGeom>
              <a:noFill/>
            </p:spPr>
            <p:txBody>
              <a:bodyPr wrap="square" lIns="0" tIns="0" rIns="0" bIns="0" rtlCol="0">
                <a:spAutoFit/>
              </a:bodyPr>
              <a:lstStyle/>
              <a:p>
                <a:pPr algn="ctr"/>
                <a:r>
                  <a:rPr kumimoji="1" lang="en-US" altLang="zh-CN" sz="5400" i="1" dirty="0">
                    <a:ea typeface="Times" charset="0"/>
                    <a:cs typeface="Times" charset="0"/>
                  </a:rPr>
                  <a:t>P=</a:t>
                </a:r>
                <a14:m>
                  <m:oMath xmlns:m="http://schemas.openxmlformats.org/officeDocument/2006/math">
                    <m:f>
                      <m:fPr>
                        <m:ctrlPr>
                          <a:rPr kumimoji="1" lang="mr-IN" altLang="zh-CN" sz="5400" i="1">
                            <a:ea typeface="Times" charset="0"/>
                            <a:cs typeface="Times" charset="0"/>
                          </a:rPr>
                        </m:ctrlPr>
                      </m:fPr>
                      <m:num>
                        <m:r>
                          <a:rPr kumimoji="1" lang="en-US" altLang="zh-CN" sz="5400" i="1">
                            <a:ea typeface="Times" charset="0"/>
                            <a:cs typeface="Times" charset="0"/>
                          </a:rPr>
                          <m:t>𝑇𝑃</m:t>
                        </m:r>
                      </m:num>
                      <m:den>
                        <m:r>
                          <a:rPr kumimoji="1" lang="en-US" altLang="zh-CN" sz="5400" i="1">
                            <a:ea typeface="Times" charset="0"/>
                            <a:cs typeface="Times" charset="0"/>
                          </a:rPr>
                          <m:t>𝑇𝑃</m:t>
                        </m:r>
                        <m:r>
                          <a:rPr kumimoji="1" lang="en-US" altLang="zh-CN" sz="5400" i="1">
                            <a:ea typeface="Times" charset="0"/>
                            <a:cs typeface="Times" charset="0"/>
                          </a:rPr>
                          <m:t>+</m:t>
                        </m:r>
                        <m:r>
                          <a:rPr kumimoji="1" lang="en-US" altLang="zh-CN" sz="5400" i="1">
                            <a:ea typeface="Times" charset="0"/>
                            <a:cs typeface="Times" charset="0"/>
                          </a:rPr>
                          <m:t>𝐹𝑃</m:t>
                        </m:r>
                      </m:den>
                    </m:f>
                  </m:oMath>
                </a14:m>
                <a:endParaRPr kumimoji="1" lang="zh-CN" altLang="en-US" sz="5400" dirty="0">
                  <a:ea typeface="Times" charset="0"/>
                  <a:cs typeface="Times"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2294119" y="3320580"/>
                <a:ext cx="4052455" cy="1206549"/>
              </a:xfrm>
              <a:prstGeom prst="rect">
                <a:avLst/>
              </a:prstGeom>
              <a:blipFill>
                <a:blip r:embed="rId2"/>
                <a:stretch>
                  <a:fillRect b="-18750"/>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0A792C25-4D28-434C-A0D9-ED47A211CEA5}"/>
              </a:ext>
            </a:extLst>
          </p:cNvPr>
          <p:cNvSpPr>
            <a:spLocks noGrp="1"/>
          </p:cNvSpPr>
          <p:nvPr>
            <p:ph type="sldNum" sz="quarter" idx="12"/>
          </p:nvPr>
        </p:nvSpPr>
        <p:spPr/>
        <p:txBody>
          <a:bodyPr/>
          <a:lstStyle/>
          <a:p>
            <a:fld id="{8717063F-FAE6-594E-B60A-0D01987B7DAB}" type="slidenum">
              <a:rPr kumimoji="1" lang="zh-CN" altLang="en-US" smtClean="0"/>
              <a:t>21</a:t>
            </a:fld>
            <a:endParaRPr kumimoji="1" lang="zh-CN" altLang="en-US"/>
          </a:p>
        </p:txBody>
      </p:sp>
    </p:spTree>
    <p:extLst>
      <p:ext uri="{BB962C8B-B14F-4D97-AF65-F5344CB8AC3E}">
        <p14:creationId xmlns:p14="http://schemas.microsoft.com/office/powerpoint/2010/main" val="75781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681037"/>
            <a:ext cx="7886700" cy="632401"/>
          </a:xfrm>
        </p:spPr>
        <p:txBody>
          <a:bodyPr>
            <a:noAutofit/>
          </a:bodyPr>
          <a:lstStyle/>
          <a:p>
            <a:pPr algn="ctr"/>
            <a:r>
              <a:rPr kumimoji="1" lang="en-US" altLang="zh-CN" sz="3200" dirty="0">
                <a:ea typeface="Times" charset="0"/>
                <a:cs typeface="Times" charset="0"/>
              </a:rPr>
              <a:t>Classification Learning - Evaluation Criteria</a:t>
            </a:r>
            <a:endParaRPr kumimoji="1" lang="zh-CN" altLang="en-US" sz="3200" dirty="0">
              <a:ea typeface="Times" charset="0"/>
              <a:cs typeface="Times" charset="0"/>
            </a:endParaRPr>
          </a:p>
        </p:txBody>
      </p:sp>
      <p:sp>
        <p:nvSpPr>
          <p:cNvPr id="3" name="内容占位符 2"/>
          <p:cNvSpPr>
            <a:spLocks noGrp="1"/>
          </p:cNvSpPr>
          <p:nvPr>
            <p:ph idx="1"/>
          </p:nvPr>
        </p:nvSpPr>
        <p:spPr>
          <a:xfrm>
            <a:off x="620651" y="1601812"/>
            <a:ext cx="7886700" cy="4310456"/>
          </a:xfrm>
        </p:spPr>
        <p:txBody>
          <a:bodyPr>
            <a:normAutofit/>
          </a:bodyPr>
          <a:lstStyle/>
          <a:p>
            <a:r>
              <a:rPr kumimoji="1" lang="en-US" altLang="zh-CN" sz="2400" dirty="0">
                <a:ea typeface="Times" charset="0"/>
                <a:cs typeface="Times" charset="0"/>
              </a:rPr>
              <a:t>Recall</a:t>
            </a:r>
            <a:r>
              <a:rPr kumimoji="1" lang="zh-CN" altLang="en-US" sz="2400" dirty="0">
                <a:ea typeface="Times" charset="0"/>
                <a:cs typeface="Times" charset="0"/>
              </a:rPr>
              <a:t> </a:t>
            </a:r>
            <a:r>
              <a:rPr kumimoji="1" lang="en-US" altLang="zh-CN" sz="2400" dirty="0">
                <a:ea typeface="Times" charset="0"/>
                <a:cs typeface="Times" charset="0"/>
              </a:rPr>
              <a:t>rate:</a:t>
            </a:r>
            <a:r>
              <a:rPr kumimoji="1" lang="zh-CN" altLang="en-US" sz="2400" dirty="0">
                <a:ea typeface="Times" charset="0"/>
                <a:cs typeface="Times" charset="0"/>
              </a:rPr>
              <a:t> </a:t>
            </a:r>
            <a:r>
              <a:rPr kumimoji="1" lang="en-US" altLang="zh-CN" sz="2400" dirty="0">
                <a:ea typeface="Times" charset="0"/>
                <a:cs typeface="Times" charset="0"/>
              </a:rPr>
              <a:t>The recall rate indicates how many</a:t>
            </a:r>
            <a:r>
              <a:rPr kumimoji="1" lang="zh-CN" altLang="en-US" sz="2400" dirty="0">
                <a:ea typeface="Times" charset="0"/>
                <a:cs typeface="Times" charset="0"/>
              </a:rPr>
              <a:t> </a:t>
            </a:r>
            <a:r>
              <a:rPr kumimoji="1" lang="en-US" altLang="zh-CN" sz="2400" dirty="0">
                <a:ea typeface="Times" charset="0"/>
                <a:cs typeface="Times" charset="0"/>
              </a:rPr>
              <a:t>the positive examples in the data</a:t>
            </a:r>
            <a:r>
              <a:rPr kumimoji="1" lang="zh-CN" altLang="en-US" sz="2400" dirty="0">
                <a:ea typeface="Times" charset="0"/>
                <a:cs typeface="Times" charset="0"/>
              </a:rPr>
              <a:t> </a:t>
            </a:r>
            <a:r>
              <a:rPr kumimoji="1" lang="en-US" altLang="zh-CN" sz="2400" dirty="0">
                <a:ea typeface="Times" charset="0"/>
                <a:cs typeface="Times" charset="0"/>
              </a:rPr>
              <a:t>are predicted to be correct. There are also two possibilities. One is to predict the original positive class as a positive class (TP), and the other is to predict the original positive class as a negative class (FN).</a:t>
            </a:r>
            <a:endParaRPr kumimoji="1" lang="zh-CN" altLang="en-US" sz="2400" dirty="0">
              <a:ea typeface="Times" charset="0"/>
              <a:cs typeface="Times" charset="0"/>
            </a:endParaRPr>
          </a:p>
        </p:txBody>
      </p:sp>
      <mc:AlternateContent xmlns:mc="http://schemas.openxmlformats.org/markup-compatibility/2006">
        <mc:Choice xmlns:a14="http://schemas.microsoft.com/office/drawing/2010/main" Requires="a14">
          <p:sp>
            <p:nvSpPr>
              <p:cNvPr id="4" name="文本框 3"/>
              <p:cNvSpPr txBox="1"/>
              <p:nvPr/>
            </p:nvSpPr>
            <p:spPr>
              <a:xfrm>
                <a:off x="2827821" y="4073200"/>
                <a:ext cx="3472361" cy="10464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i="1"/>
                        <m:t>𝑅</m:t>
                      </m:r>
                      <m:r>
                        <a:rPr kumimoji="1" lang="en-US" altLang="zh-CN" sz="3600" i="1"/>
                        <m:t>=</m:t>
                      </m:r>
                      <m:f>
                        <m:fPr>
                          <m:ctrlPr>
                            <a:rPr kumimoji="1" lang="mr-IN" altLang="zh-CN" sz="3600" i="1"/>
                          </m:ctrlPr>
                        </m:fPr>
                        <m:num>
                          <m:r>
                            <a:rPr kumimoji="1" lang="en-US" altLang="zh-CN" sz="3600" i="1"/>
                            <m:t>𝑇𝑃</m:t>
                          </m:r>
                        </m:num>
                        <m:den>
                          <m:r>
                            <a:rPr kumimoji="1" lang="en-US" altLang="zh-CN" sz="3600" i="1"/>
                            <m:t>𝑇𝑃</m:t>
                          </m:r>
                          <m:r>
                            <a:rPr kumimoji="1" lang="en-US" altLang="zh-CN" sz="3600" i="1"/>
                            <m:t>+</m:t>
                          </m:r>
                          <m:r>
                            <a:rPr kumimoji="1" lang="en-US" altLang="zh-CN" sz="3600" i="1"/>
                            <m:t>𝐹𝑁</m:t>
                          </m:r>
                        </m:den>
                      </m:f>
                    </m:oMath>
                  </m:oMathPara>
                </a14:m>
                <a:endParaRPr kumimoji="1" lang="zh-CN" altLang="en-US" sz="3600" dirty="0"/>
              </a:p>
            </p:txBody>
          </p:sp>
        </mc:Choice>
        <mc:Fallback>
          <p:sp>
            <p:nvSpPr>
              <p:cNvPr id="4" name="文本框 3"/>
              <p:cNvSpPr txBox="1">
                <a:spLocks noRot="1" noChangeAspect="1" noMove="1" noResize="1" noEditPoints="1" noAdjustHandles="1" noChangeArrowheads="1" noChangeShapeType="1" noTextEdit="1"/>
              </p:cNvSpPr>
              <p:nvPr/>
            </p:nvSpPr>
            <p:spPr>
              <a:xfrm>
                <a:off x="2827821" y="4073200"/>
                <a:ext cx="3472361" cy="1046440"/>
              </a:xfrm>
              <a:prstGeom prst="rect">
                <a:avLst/>
              </a:prstGeom>
              <a:blipFill>
                <a:blip r:embed="rId2"/>
                <a:stretch>
                  <a:fillRect b="-13253"/>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487DE556-E215-104F-83A2-6A37A5BF6A49}"/>
              </a:ext>
            </a:extLst>
          </p:cNvPr>
          <p:cNvSpPr>
            <a:spLocks noGrp="1"/>
          </p:cNvSpPr>
          <p:nvPr>
            <p:ph type="sldNum" sz="quarter" idx="12"/>
          </p:nvPr>
        </p:nvSpPr>
        <p:spPr/>
        <p:txBody>
          <a:bodyPr/>
          <a:lstStyle/>
          <a:p>
            <a:fld id="{8717063F-FAE6-594E-B60A-0D01987B7DAB}" type="slidenum">
              <a:rPr kumimoji="1" lang="zh-CN" altLang="en-US" smtClean="0"/>
              <a:t>22</a:t>
            </a:fld>
            <a:endParaRPr kumimoji="1" lang="zh-CN" altLang="en-US"/>
          </a:p>
        </p:txBody>
      </p:sp>
    </p:spTree>
    <p:extLst>
      <p:ext uri="{BB962C8B-B14F-4D97-AF65-F5344CB8AC3E}">
        <p14:creationId xmlns:p14="http://schemas.microsoft.com/office/powerpoint/2010/main" val="200825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en-US" altLang="zh-CN" sz="3200" dirty="0">
                <a:ea typeface="Times" charset="0"/>
                <a:cs typeface="Times" charset="0"/>
              </a:rPr>
              <a:t>Classification Learning - Evaluation Criteria</a:t>
            </a:r>
            <a:endParaRPr kumimoji="1" lang="zh-CN" altLang="en-US" sz="3200" dirty="0">
              <a:ea typeface="Times" charset="0"/>
              <a:cs typeface="Times" charset="0"/>
            </a:endParaRPr>
          </a:p>
        </p:txBody>
      </p:sp>
      <p:sp>
        <p:nvSpPr>
          <p:cNvPr id="3" name="内容占位符 2"/>
          <p:cNvSpPr>
            <a:spLocks noGrp="1"/>
          </p:cNvSpPr>
          <p:nvPr>
            <p:ph idx="1"/>
          </p:nvPr>
        </p:nvSpPr>
        <p:spPr>
          <a:xfrm>
            <a:off x="628650" y="1772239"/>
            <a:ext cx="7886700" cy="4404724"/>
          </a:xfrm>
        </p:spPr>
        <p:txBody>
          <a:bodyPr/>
          <a:lstStyle/>
          <a:p>
            <a:pPr marL="0" indent="0">
              <a:buNone/>
            </a:pPr>
            <a:r>
              <a:rPr lang="en-US" altLang="zh-CN" dirty="0"/>
              <a:t>Accuracy </a:t>
            </a:r>
            <a:r>
              <a:rPr lang="en-US" altLang="zh-CN" dirty="0">
                <a:sym typeface="Wingdings" pitchFamily="2" charset="2"/>
              </a:rPr>
              <a:t></a:t>
            </a:r>
          </a:p>
          <a:p>
            <a:pPr marL="0" indent="0">
              <a:buNone/>
            </a:pPr>
            <a:r>
              <a:rPr lang="en-US" altLang="zh-CN" dirty="0"/>
              <a:t> the number of correct predictions (TP and TN) divided by the number of all samples.</a:t>
            </a:r>
          </a:p>
          <a:p>
            <a:pPr marL="0" indent="0">
              <a:buNone/>
            </a:pPr>
            <a:endParaRPr kumimoji="1" lang="zh-CN" altLang="en-US" dirty="0">
              <a:ea typeface="Times" charset="0"/>
              <a:cs typeface="Times" charset="0"/>
            </a:endParaRPr>
          </a:p>
        </p:txBody>
      </p:sp>
      <mc:AlternateContent xmlns:mc="http://schemas.openxmlformats.org/markup-compatibility/2006">
        <mc:Choice xmlns:a14="http://schemas.microsoft.com/office/drawing/2010/main" Requires="a14">
          <p:sp>
            <p:nvSpPr>
              <p:cNvPr id="4" name="文本框 3"/>
              <p:cNvSpPr txBox="1"/>
              <p:nvPr/>
            </p:nvSpPr>
            <p:spPr>
              <a:xfrm>
                <a:off x="2827821" y="4073200"/>
                <a:ext cx="4550285" cy="1005340"/>
              </a:xfrm>
              <a:prstGeom prst="rect">
                <a:avLst/>
              </a:prstGeom>
              <a:noFill/>
            </p:spPr>
            <p:txBody>
              <a:bodyPr wrap="none" lIns="0" tIns="0" rIns="0" bIns="0" rtlCol="0">
                <a:spAutoFit/>
              </a:bodyPr>
              <a:lstStyle/>
              <a:p>
                <a:r>
                  <a:rPr kumimoji="1" lang="en-US" altLang="zh-CN" sz="4500" dirty="0"/>
                  <a:t>Acc</a:t>
                </a:r>
                <a14:m>
                  <m:oMath xmlns:m="http://schemas.openxmlformats.org/officeDocument/2006/math">
                    <m:r>
                      <a:rPr kumimoji="1" lang="en-US" altLang="zh-CN" sz="4500" i="1"/>
                      <m:t>=</m:t>
                    </m:r>
                    <m:f>
                      <m:fPr>
                        <m:ctrlPr>
                          <a:rPr kumimoji="1" lang="mr-IN" altLang="zh-CN" sz="4500" i="1"/>
                        </m:ctrlPr>
                      </m:fPr>
                      <m:num>
                        <m:r>
                          <a:rPr kumimoji="1" lang="en-US" altLang="zh-CN" sz="4500" i="1"/>
                          <m:t>𝑇𝑃</m:t>
                        </m:r>
                        <m:r>
                          <a:rPr kumimoji="1" lang="en-US" altLang="zh-CN" sz="4500" i="1"/>
                          <m:t>+</m:t>
                        </m:r>
                        <m:r>
                          <a:rPr kumimoji="1" lang="en-US" altLang="zh-CN" sz="4500" i="1"/>
                          <m:t>𝑇𝑁</m:t>
                        </m:r>
                      </m:num>
                      <m:den>
                        <m:r>
                          <a:rPr kumimoji="1" lang="en-US" altLang="zh-CN" sz="4500" i="1"/>
                          <m:t>𝑇𝑃</m:t>
                        </m:r>
                        <m:r>
                          <a:rPr kumimoji="1" lang="en-US" altLang="zh-CN" sz="4500" i="1"/>
                          <m:t>+</m:t>
                        </m:r>
                        <m:r>
                          <a:rPr kumimoji="1" lang="en-US" altLang="zh-CN" sz="4500" i="1"/>
                          <m:t>𝑇𝑁</m:t>
                        </m:r>
                        <m:r>
                          <a:rPr kumimoji="1" lang="en-US" altLang="zh-CN" sz="4500" i="1"/>
                          <m:t>+</m:t>
                        </m:r>
                        <m:r>
                          <a:rPr kumimoji="1" lang="en-US" altLang="zh-CN" sz="4500" i="1"/>
                          <m:t>𝐹𝑃</m:t>
                        </m:r>
                        <m:r>
                          <a:rPr kumimoji="1" lang="en-US" altLang="zh-CN" sz="4500" i="1"/>
                          <m:t>+</m:t>
                        </m:r>
                        <m:r>
                          <a:rPr kumimoji="1" lang="en-US" altLang="zh-CN" sz="4500" i="1"/>
                          <m:t>𝐹𝑁</m:t>
                        </m:r>
                      </m:den>
                    </m:f>
                  </m:oMath>
                </a14:m>
                <a:endParaRPr kumimoji="1" lang="zh-CN" altLang="en-US" sz="4500" dirty="0"/>
              </a:p>
            </p:txBody>
          </p:sp>
        </mc:Choice>
        <mc:Fallback>
          <p:sp>
            <p:nvSpPr>
              <p:cNvPr id="4" name="文本框 3"/>
              <p:cNvSpPr txBox="1">
                <a:spLocks noRot="1" noChangeAspect="1" noMove="1" noResize="1" noEditPoints="1" noAdjustHandles="1" noChangeArrowheads="1" noChangeShapeType="1" noTextEdit="1"/>
              </p:cNvSpPr>
              <p:nvPr/>
            </p:nvSpPr>
            <p:spPr>
              <a:xfrm>
                <a:off x="2827821" y="4073200"/>
                <a:ext cx="4550285" cy="1005340"/>
              </a:xfrm>
              <a:prstGeom prst="rect">
                <a:avLst/>
              </a:prstGeom>
              <a:blipFill>
                <a:blip r:embed="rId2"/>
                <a:stretch>
                  <a:fillRect l="-7521" r="-1950" b="-18750"/>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9B3DEEE2-D7FA-2240-8BA1-74D24A550826}"/>
              </a:ext>
            </a:extLst>
          </p:cNvPr>
          <p:cNvSpPr>
            <a:spLocks noGrp="1"/>
          </p:cNvSpPr>
          <p:nvPr>
            <p:ph type="sldNum" sz="quarter" idx="12"/>
          </p:nvPr>
        </p:nvSpPr>
        <p:spPr/>
        <p:txBody>
          <a:bodyPr/>
          <a:lstStyle/>
          <a:p>
            <a:fld id="{8717063F-FAE6-594E-B60A-0D01987B7DAB}" type="slidenum">
              <a:rPr kumimoji="1" lang="zh-CN" altLang="en-US" smtClean="0"/>
              <a:t>23</a:t>
            </a:fld>
            <a:endParaRPr kumimoji="1" lang="zh-CN" altLang="en-US"/>
          </a:p>
        </p:txBody>
      </p:sp>
    </p:spTree>
    <p:extLst>
      <p:ext uri="{BB962C8B-B14F-4D97-AF65-F5344CB8AC3E}">
        <p14:creationId xmlns:p14="http://schemas.microsoft.com/office/powerpoint/2010/main" val="214478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en-US" altLang="zh-CN" sz="3200" dirty="0">
                <a:ea typeface="Times" charset="0"/>
                <a:cs typeface="Times" charset="0"/>
              </a:rPr>
              <a:t>Classification Learning - Evaluation Criteria</a:t>
            </a:r>
            <a:endParaRPr kumimoji="1" lang="zh-CN" altLang="en-US" sz="3200" dirty="0">
              <a:ea typeface="Times" charset="0"/>
              <a:cs typeface="Times" charset="0"/>
            </a:endParaRPr>
          </a:p>
        </p:txBody>
      </p:sp>
      <p:sp>
        <p:nvSpPr>
          <p:cNvPr id="3" name="内容占位符 2"/>
          <p:cNvSpPr>
            <a:spLocks noGrp="1"/>
          </p:cNvSpPr>
          <p:nvPr>
            <p:ph idx="1"/>
          </p:nvPr>
        </p:nvSpPr>
        <p:spPr/>
        <p:txBody>
          <a:bodyPr>
            <a:normAutofit/>
          </a:bodyPr>
          <a:lstStyle/>
          <a:p>
            <a:pPr marL="0" indent="0">
              <a:buNone/>
            </a:pPr>
            <a:r>
              <a:rPr kumimoji="1" lang="en-US" altLang="zh-CN" sz="2400" dirty="0">
                <a:ea typeface="Times" charset="0"/>
                <a:cs typeface="Times" charset="0"/>
              </a:rPr>
              <a:t>Suppose we have 60 positive samples and 40 negative samples. We need to find all positive samples. The classification algorithm finds 50, of which only 40 are true positive samples. TP: 40; FN: 20; FP: 10; TN: 30.</a:t>
            </a:r>
          </a:p>
          <a:p>
            <a:pPr marL="0" indent="0">
              <a:buNone/>
            </a:pPr>
            <a:endParaRPr kumimoji="1" lang="en-US" altLang="zh-CN" sz="2400" dirty="0">
              <a:ea typeface="Times" charset="0"/>
              <a:cs typeface="Times" charset="0"/>
            </a:endParaRPr>
          </a:p>
          <a:p>
            <a:pPr marL="0" indent="0">
              <a:buNone/>
            </a:pPr>
            <a:r>
              <a:rPr kumimoji="1" lang="en-US" altLang="zh-CN" sz="2400" dirty="0">
                <a:ea typeface="Times" charset="0"/>
                <a:cs typeface="Times" charset="0"/>
              </a:rPr>
              <a:t>Accuracy=(TP+TN)/(TP+FN+FP+TN)=70%</a:t>
            </a:r>
          </a:p>
          <a:p>
            <a:pPr marL="0" indent="0">
              <a:buNone/>
            </a:pPr>
            <a:r>
              <a:rPr kumimoji="1" lang="en-US" altLang="zh-CN" sz="2400" dirty="0">
                <a:ea typeface="Times" charset="0"/>
                <a:cs typeface="Times" charset="0"/>
              </a:rPr>
              <a:t>Precision=?</a:t>
            </a:r>
          </a:p>
          <a:p>
            <a:pPr marL="0" indent="0">
              <a:buNone/>
            </a:pPr>
            <a:r>
              <a:rPr kumimoji="1" lang="en-US" altLang="zh-CN" sz="2400" dirty="0">
                <a:ea typeface="Times" charset="0"/>
                <a:cs typeface="Times" charset="0"/>
              </a:rPr>
              <a:t>Recall=?</a:t>
            </a:r>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1557" t="695" r="1271"/>
          <a:stretch/>
        </p:blipFill>
        <p:spPr>
          <a:xfrm>
            <a:off x="3900217" y="3890975"/>
            <a:ext cx="4515871" cy="2200781"/>
          </a:xfrm>
          <a:prstGeom prst="rect">
            <a:avLst/>
          </a:prstGeom>
        </p:spPr>
      </p:pic>
      <p:sp>
        <p:nvSpPr>
          <p:cNvPr id="4" name="投影片編號版面配置區 3">
            <a:extLst>
              <a:ext uri="{FF2B5EF4-FFF2-40B4-BE49-F238E27FC236}">
                <a16:creationId xmlns:a16="http://schemas.microsoft.com/office/drawing/2014/main" id="{EA0D5649-E8B2-4944-B327-0897F8112444}"/>
              </a:ext>
            </a:extLst>
          </p:cNvPr>
          <p:cNvSpPr>
            <a:spLocks noGrp="1"/>
          </p:cNvSpPr>
          <p:nvPr>
            <p:ph type="sldNum" sz="quarter" idx="12"/>
          </p:nvPr>
        </p:nvSpPr>
        <p:spPr/>
        <p:txBody>
          <a:bodyPr/>
          <a:lstStyle/>
          <a:p>
            <a:fld id="{8717063F-FAE6-594E-B60A-0D01987B7DAB}" type="slidenum">
              <a:rPr kumimoji="1" lang="zh-CN" altLang="en-US" smtClean="0"/>
              <a:t>24</a:t>
            </a:fld>
            <a:endParaRPr kumimoji="1" lang="zh-CN" altLang="en-US"/>
          </a:p>
        </p:txBody>
      </p:sp>
    </p:spTree>
    <p:extLst>
      <p:ext uri="{BB962C8B-B14F-4D97-AF65-F5344CB8AC3E}">
        <p14:creationId xmlns:p14="http://schemas.microsoft.com/office/powerpoint/2010/main" val="93523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en-US" altLang="zh-CN" sz="3200" dirty="0">
                <a:ea typeface="Times" charset="0"/>
                <a:cs typeface="Times" charset="0"/>
              </a:rPr>
              <a:t>Classification Learning - Evaluation Criteria</a:t>
            </a:r>
            <a:endParaRPr kumimoji="1" lang="zh-CN" altLang="en-US" sz="3200" dirty="0">
              <a:ea typeface="Times" charset="0"/>
              <a:cs typeface="Times" charset="0"/>
            </a:endParaRPr>
          </a:p>
        </p:txBody>
      </p:sp>
      <p:sp>
        <p:nvSpPr>
          <p:cNvPr id="3" name="内容占位符 2"/>
          <p:cNvSpPr>
            <a:spLocks noGrp="1"/>
          </p:cNvSpPr>
          <p:nvPr>
            <p:ph idx="1"/>
          </p:nvPr>
        </p:nvSpPr>
        <p:spPr>
          <a:xfrm>
            <a:off x="628650" y="1645288"/>
            <a:ext cx="7886700" cy="4531675"/>
          </a:xfrm>
        </p:spPr>
        <p:txBody>
          <a:bodyPr/>
          <a:lstStyle/>
          <a:p>
            <a:r>
              <a:rPr kumimoji="1" lang="en-US" altLang="zh-CN" dirty="0">
                <a:ea typeface="Times" charset="0"/>
                <a:cs typeface="Times" charset="0"/>
              </a:rPr>
              <a:t>It is often convenient to combine precision and recall into a single metric called the F1 score. The F1 score is the harmonic mean of precision and recall </a:t>
            </a:r>
          </a:p>
          <a:p>
            <a:pPr marL="0" indent="0">
              <a:buNone/>
            </a:pPr>
            <a:endParaRPr kumimoji="1" lang="en-US" altLang="zh-CN" dirty="0">
              <a:ea typeface="Times" charset="0"/>
              <a:cs typeface="Times"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4107972"/>
            <a:ext cx="7543800" cy="1104740"/>
          </a:xfrm>
          <a:prstGeom prst="rect">
            <a:avLst/>
          </a:prstGeom>
        </p:spPr>
      </p:pic>
      <p:sp>
        <p:nvSpPr>
          <p:cNvPr id="5" name="投影片編號版面配置區 4">
            <a:extLst>
              <a:ext uri="{FF2B5EF4-FFF2-40B4-BE49-F238E27FC236}">
                <a16:creationId xmlns:a16="http://schemas.microsoft.com/office/drawing/2014/main" id="{A6EB5155-4C3D-BA4A-A645-3CD8AA90C940}"/>
              </a:ext>
            </a:extLst>
          </p:cNvPr>
          <p:cNvSpPr>
            <a:spLocks noGrp="1"/>
          </p:cNvSpPr>
          <p:nvPr>
            <p:ph type="sldNum" sz="quarter" idx="12"/>
          </p:nvPr>
        </p:nvSpPr>
        <p:spPr/>
        <p:txBody>
          <a:bodyPr/>
          <a:lstStyle/>
          <a:p>
            <a:fld id="{8717063F-FAE6-594E-B60A-0D01987B7DAB}" type="slidenum">
              <a:rPr kumimoji="1" lang="zh-CN" altLang="en-US" smtClean="0"/>
              <a:t>25</a:t>
            </a:fld>
            <a:endParaRPr kumimoji="1" lang="zh-CN" altLang="en-US"/>
          </a:p>
        </p:txBody>
      </p:sp>
    </p:spTree>
    <p:extLst>
      <p:ext uri="{BB962C8B-B14F-4D97-AF65-F5344CB8AC3E}">
        <p14:creationId xmlns:p14="http://schemas.microsoft.com/office/powerpoint/2010/main" val="90608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en-US" altLang="zh-CN" sz="3200" dirty="0">
                <a:ea typeface="Times" charset="0"/>
                <a:cs typeface="Times" charset="0"/>
              </a:rPr>
              <a:t>Classification Learning - Evaluation Criteria</a:t>
            </a:r>
            <a:endParaRPr kumimoji="1" lang="zh-CN" altLang="en-US" sz="3200" dirty="0">
              <a:ea typeface="Times" charset="0"/>
              <a:cs typeface="Times" charset="0"/>
            </a:endParaRPr>
          </a:p>
        </p:txBody>
      </p:sp>
      <p:sp>
        <p:nvSpPr>
          <p:cNvPr id="3" name="内容占位符 2"/>
          <p:cNvSpPr>
            <a:spLocks noGrp="1"/>
          </p:cNvSpPr>
          <p:nvPr>
            <p:ph idx="1"/>
          </p:nvPr>
        </p:nvSpPr>
        <p:spPr>
          <a:xfrm>
            <a:off x="363794" y="1361231"/>
            <a:ext cx="8406580" cy="2169768"/>
          </a:xfrm>
        </p:spPr>
        <p:txBody>
          <a:bodyPr>
            <a:normAutofit fontScale="92500" lnSpcReduction="10000"/>
          </a:bodyPr>
          <a:lstStyle/>
          <a:p>
            <a:r>
              <a:rPr kumimoji="1" lang="en-US" altLang="zh-CN" b="1" dirty="0">
                <a:ea typeface="Times" charset="0"/>
                <a:cs typeface="Times" charset="0"/>
              </a:rPr>
              <a:t>Precision/Recall Tradeoff :  </a:t>
            </a:r>
            <a:r>
              <a:rPr kumimoji="1" lang="en-US" altLang="zh-CN" dirty="0">
                <a:ea typeface="Times" charset="0"/>
                <a:cs typeface="Times" charset="0"/>
              </a:rPr>
              <a:t>Suppose the decision threshold is positioned at the central arrow (between the two 5s): you will find 4 true positives (actual 5s) on the right of that threshold, and one false positive (actually a 6). With that threshold:</a:t>
            </a:r>
          </a:p>
          <a:p>
            <a:pPr marL="0" indent="0" algn="ctr">
              <a:buNone/>
            </a:pPr>
            <a:r>
              <a:rPr kumimoji="1" lang="en-US" altLang="zh-CN" dirty="0">
                <a:ea typeface="Times" charset="0"/>
                <a:cs typeface="Times" charset="0"/>
              </a:rPr>
              <a:t>precision = 80% (4 out of 5); the recall = 67% (4 out of 6).</a:t>
            </a:r>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991" t="6903" r="2969" b="8676"/>
          <a:stretch/>
        </p:blipFill>
        <p:spPr>
          <a:xfrm>
            <a:off x="1247144" y="3973361"/>
            <a:ext cx="6920314" cy="1989590"/>
          </a:xfrm>
          <a:prstGeom prst="rect">
            <a:avLst/>
          </a:prstGeom>
        </p:spPr>
      </p:pic>
      <p:sp>
        <p:nvSpPr>
          <p:cNvPr id="4" name="投影片編號版面配置區 3">
            <a:extLst>
              <a:ext uri="{FF2B5EF4-FFF2-40B4-BE49-F238E27FC236}">
                <a16:creationId xmlns:a16="http://schemas.microsoft.com/office/drawing/2014/main" id="{CC76CE0C-3EE0-F64B-ABA2-12AAB58FBE6C}"/>
              </a:ext>
            </a:extLst>
          </p:cNvPr>
          <p:cNvSpPr>
            <a:spLocks noGrp="1"/>
          </p:cNvSpPr>
          <p:nvPr>
            <p:ph type="sldNum" sz="quarter" idx="12"/>
          </p:nvPr>
        </p:nvSpPr>
        <p:spPr/>
        <p:txBody>
          <a:bodyPr/>
          <a:lstStyle/>
          <a:p>
            <a:fld id="{8717063F-FAE6-594E-B60A-0D01987B7DAB}" type="slidenum">
              <a:rPr kumimoji="1" lang="zh-CN" altLang="en-US" smtClean="0"/>
              <a:t>26</a:t>
            </a:fld>
            <a:endParaRPr kumimoji="1" lang="zh-CN" altLang="en-US"/>
          </a:p>
        </p:txBody>
      </p:sp>
    </p:spTree>
    <p:extLst>
      <p:ext uri="{BB962C8B-B14F-4D97-AF65-F5344CB8AC3E}">
        <p14:creationId xmlns:p14="http://schemas.microsoft.com/office/powerpoint/2010/main" val="25320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en-US" altLang="zh-CN" sz="3200" dirty="0">
                <a:ea typeface="Times" charset="0"/>
                <a:cs typeface="Times" charset="0"/>
              </a:rPr>
              <a:t>Classification Learning - Evaluation Criteria</a:t>
            </a:r>
            <a:endParaRPr kumimoji="1" lang="zh-CN" altLang="en-US" sz="3200" dirty="0">
              <a:ea typeface="Times" charset="0"/>
              <a:cs typeface="Times" charset="0"/>
            </a:endParaRPr>
          </a:p>
        </p:txBody>
      </p:sp>
      <p:sp>
        <p:nvSpPr>
          <p:cNvPr id="3" name="内容占位符 2"/>
          <p:cNvSpPr>
            <a:spLocks noGrp="1"/>
          </p:cNvSpPr>
          <p:nvPr>
            <p:ph idx="1"/>
          </p:nvPr>
        </p:nvSpPr>
        <p:spPr/>
        <p:txBody>
          <a:bodyPr>
            <a:normAutofit/>
          </a:bodyPr>
          <a:lstStyle/>
          <a:p>
            <a:r>
              <a:rPr kumimoji="1" lang="en-US" altLang="zh-CN" sz="2400" b="1" dirty="0">
                <a:ea typeface="Times" charset="0"/>
                <a:cs typeface="Times" charset="0"/>
              </a:rPr>
              <a:t>Precision/Recall Tradeoff </a:t>
            </a:r>
          </a:p>
          <a:p>
            <a:r>
              <a:rPr kumimoji="1" lang="en-US" altLang="zh-CN" sz="2400" dirty="0">
                <a:ea typeface="Times" charset="0"/>
                <a:cs typeface="Times" charset="0"/>
              </a:rPr>
              <a:t>Now if you raise the threshold (move it to the arrow on the right), the false positive (the 6) becomes a true negative, thereby increasing precision (up to 100% in this case), but one true positive becomes a false negative, decreasing recall down to 50%. Conversely, lowering the threshold increases recall and reduces precision. </a:t>
            </a:r>
          </a:p>
          <a:p>
            <a:endParaRPr kumimoji="1" lang="en-US" altLang="zh-CN" sz="2400" dirty="0">
              <a:ea typeface="Times" charset="0"/>
              <a:cs typeface="Times" charset="0"/>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991" t="6903" r="2969" b="8676"/>
          <a:stretch/>
        </p:blipFill>
        <p:spPr>
          <a:xfrm>
            <a:off x="1003387" y="4082901"/>
            <a:ext cx="6901359" cy="1984140"/>
          </a:xfrm>
          <a:prstGeom prst="rect">
            <a:avLst/>
          </a:prstGeom>
        </p:spPr>
      </p:pic>
      <p:sp>
        <p:nvSpPr>
          <p:cNvPr id="5" name="投影片編號版面配置區 4">
            <a:extLst>
              <a:ext uri="{FF2B5EF4-FFF2-40B4-BE49-F238E27FC236}">
                <a16:creationId xmlns:a16="http://schemas.microsoft.com/office/drawing/2014/main" id="{1AC1B497-38D9-524A-825B-3C845A0052B9}"/>
              </a:ext>
            </a:extLst>
          </p:cNvPr>
          <p:cNvSpPr>
            <a:spLocks noGrp="1"/>
          </p:cNvSpPr>
          <p:nvPr>
            <p:ph type="sldNum" sz="quarter" idx="12"/>
          </p:nvPr>
        </p:nvSpPr>
        <p:spPr/>
        <p:txBody>
          <a:bodyPr/>
          <a:lstStyle/>
          <a:p>
            <a:fld id="{8717063F-FAE6-594E-B60A-0D01987B7DAB}" type="slidenum">
              <a:rPr kumimoji="1" lang="zh-CN" altLang="en-US" smtClean="0"/>
              <a:t>27</a:t>
            </a:fld>
            <a:endParaRPr kumimoji="1" lang="zh-CN" altLang="en-US"/>
          </a:p>
        </p:txBody>
      </p:sp>
    </p:spTree>
    <p:extLst>
      <p:ext uri="{BB962C8B-B14F-4D97-AF65-F5344CB8AC3E}">
        <p14:creationId xmlns:p14="http://schemas.microsoft.com/office/powerpoint/2010/main" val="77058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en-US" altLang="zh-CN" sz="3200" dirty="0">
                <a:ea typeface="Times" charset="0"/>
                <a:cs typeface="Times" charset="0"/>
              </a:rPr>
              <a:t>Classification Learning - Evaluation Criteria</a:t>
            </a:r>
            <a:endParaRPr kumimoji="1" lang="zh-CN" altLang="en-US" sz="3200" dirty="0">
              <a:ea typeface="Times" charset="0"/>
              <a:cs typeface="Times" charset="0"/>
            </a:endParaRPr>
          </a:p>
        </p:txBody>
      </p:sp>
      <p:sp>
        <p:nvSpPr>
          <p:cNvPr id="3" name="内容占位符 2"/>
          <p:cNvSpPr>
            <a:spLocks noGrp="1"/>
          </p:cNvSpPr>
          <p:nvPr>
            <p:ph idx="1"/>
          </p:nvPr>
        </p:nvSpPr>
        <p:spPr/>
        <p:txBody>
          <a:bodyPr>
            <a:normAutofit/>
          </a:bodyPr>
          <a:lstStyle/>
          <a:p>
            <a:r>
              <a:rPr kumimoji="1" lang="en-US" altLang="zh-CN" b="1" dirty="0">
                <a:ea typeface="Times" charset="0"/>
                <a:cs typeface="Times" charset="0"/>
              </a:rPr>
              <a:t>Precision/Recall Tradeoff </a:t>
            </a:r>
          </a:p>
          <a:p>
            <a:endParaRPr kumimoji="1" lang="en-US" altLang="zh-CN" dirty="0">
              <a:ea typeface="Times" charset="0"/>
              <a:cs typeface="Times"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022" y="2576105"/>
            <a:ext cx="6817744" cy="3343872"/>
          </a:xfrm>
          <a:prstGeom prst="rect">
            <a:avLst/>
          </a:prstGeom>
        </p:spPr>
      </p:pic>
      <p:sp>
        <p:nvSpPr>
          <p:cNvPr id="4" name="投影片編號版面配置區 3">
            <a:extLst>
              <a:ext uri="{FF2B5EF4-FFF2-40B4-BE49-F238E27FC236}">
                <a16:creationId xmlns:a16="http://schemas.microsoft.com/office/drawing/2014/main" id="{67867DA6-12BC-FB4C-B1D5-8CC508A42736}"/>
              </a:ext>
            </a:extLst>
          </p:cNvPr>
          <p:cNvSpPr>
            <a:spLocks noGrp="1"/>
          </p:cNvSpPr>
          <p:nvPr>
            <p:ph type="sldNum" sz="quarter" idx="12"/>
          </p:nvPr>
        </p:nvSpPr>
        <p:spPr/>
        <p:txBody>
          <a:bodyPr/>
          <a:lstStyle/>
          <a:p>
            <a:fld id="{8717063F-FAE6-594E-B60A-0D01987B7DAB}" type="slidenum">
              <a:rPr kumimoji="1" lang="zh-CN" altLang="en-US" smtClean="0"/>
              <a:t>28</a:t>
            </a:fld>
            <a:endParaRPr kumimoji="1" lang="zh-CN" altLang="en-US"/>
          </a:p>
        </p:txBody>
      </p:sp>
    </p:spTree>
    <p:extLst>
      <p:ext uri="{BB962C8B-B14F-4D97-AF65-F5344CB8AC3E}">
        <p14:creationId xmlns:p14="http://schemas.microsoft.com/office/powerpoint/2010/main" val="29366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en-US" altLang="zh-CN" sz="3200" dirty="0">
                <a:ea typeface="Times" charset="0"/>
                <a:cs typeface="Times" charset="0"/>
              </a:rPr>
              <a:t>Classification Learning - Evaluation Criteria</a:t>
            </a:r>
            <a:endParaRPr kumimoji="1" lang="zh-CN" altLang="en-US" sz="3200" dirty="0">
              <a:ea typeface="Times" charset="0"/>
              <a:cs typeface="Times" charset="0"/>
            </a:endParaRPr>
          </a:p>
        </p:txBody>
      </p:sp>
      <p:sp>
        <p:nvSpPr>
          <p:cNvPr id="3" name="内容占位符 2"/>
          <p:cNvSpPr>
            <a:spLocks noGrp="1"/>
          </p:cNvSpPr>
          <p:nvPr>
            <p:ph idx="1"/>
          </p:nvPr>
        </p:nvSpPr>
        <p:spPr>
          <a:xfrm>
            <a:off x="628650" y="2226469"/>
            <a:ext cx="3796701" cy="3263504"/>
          </a:xfrm>
        </p:spPr>
        <p:txBody>
          <a:bodyPr>
            <a:normAutofit fontScale="92500" lnSpcReduction="20000"/>
          </a:bodyPr>
          <a:lstStyle/>
          <a:p>
            <a:r>
              <a:rPr kumimoji="1" lang="en-US" altLang="zh-CN" b="1" dirty="0">
                <a:ea typeface="Times" charset="0"/>
                <a:cs typeface="Times" charset="0"/>
              </a:rPr>
              <a:t>Roc Curve</a:t>
            </a:r>
          </a:p>
          <a:p>
            <a:r>
              <a:rPr kumimoji="1" lang="en-US" altLang="zh-CN" dirty="0">
                <a:ea typeface="Times" charset="0"/>
                <a:cs typeface="Times" charset="0"/>
              </a:rPr>
              <a:t>The receiver operating characteristic (ROC) curve is another common tool used with binary classifiers, which plots the true positive rate (another name for recall) against the false positive rate. </a:t>
            </a:r>
          </a:p>
          <a:p>
            <a:endParaRPr kumimoji="1" lang="en-US" altLang="zh-CN" dirty="0">
              <a:ea typeface="Times" charset="0"/>
              <a:cs typeface="Times" charset="0"/>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5337" t="1361" r="867" b="1727"/>
          <a:stretch/>
        </p:blipFill>
        <p:spPr>
          <a:xfrm>
            <a:off x="4657302" y="2500582"/>
            <a:ext cx="4309857" cy="3150798"/>
          </a:xfrm>
          <a:prstGeom prst="rect">
            <a:avLst/>
          </a:prstGeom>
        </p:spPr>
      </p:pic>
      <p:sp>
        <p:nvSpPr>
          <p:cNvPr id="5" name="投影片編號版面配置區 4">
            <a:extLst>
              <a:ext uri="{FF2B5EF4-FFF2-40B4-BE49-F238E27FC236}">
                <a16:creationId xmlns:a16="http://schemas.microsoft.com/office/drawing/2014/main" id="{DEAACAEC-6818-BD47-9092-FFEBE6F4032C}"/>
              </a:ext>
            </a:extLst>
          </p:cNvPr>
          <p:cNvSpPr>
            <a:spLocks noGrp="1"/>
          </p:cNvSpPr>
          <p:nvPr>
            <p:ph type="sldNum" sz="quarter" idx="12"/>
          </p:nvPr>
        </p:nvSpPr>
        <p:spPr/>
        <p:txBody>
          <a:bodyPr/>
          <a:lstStyle/>
          <a:p>
            <a:fld id="{8717063F-FAE6-594E-B60A-0D01987B7DAB}" type="slidenum">
              <a:rPr kumimoji="1" lang="zh-CN" altLang="en-US" smtClean="0"/>
              <a:t>29</a:t>
            </a:fld>
            <a:endParaRPr kumimoji="1" lang="zh-CN" altLang="en-US"/>
          </a:p>
        </p:txBody>
      </p:sp>
    </p:spTree>
    <p:extLst>
      <p:ext uri="{BB962C8B-B14F-4D97-AF65-F5344CB8AC3E}">
        <p14:creationId xmlns:p14="http://schemas.microsoft.com/office/powerpoint/2010/main" val="133524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kumimoji="1" lang="en-US" altLang="zh-CN" dirty="0">
                <a:latin typeface="+mn-lt"/>
                <a:ea typeface="Times" charset="0"/>
                <a:cs typeface="Times" charset="0"/>
              </a:rPr>
              <a:t>Classification Task</a:t>
            </a:r>
            <a:endParaRPr kumimoji="1" lang="zh-CN" altLang="en-US" dirty="0">
              <a:latin typeface="+mn-lt"/>
              <a:ea typeface="Times" charset="0"/>
              <a:cs typeface="Times" charset="0"/>
            </a:endParaRPr>
          </a:p>
        </p:txBody>
      </p:sp>
      <p:pic>
        <p:nvPicPr>
          <p:cNvPr id="1025" name="Picture 1" descr="age3image17774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2125266"/>
            <a:ext cx="3082159" cy="17247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ge3image18022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65" y="4028558"/>
            <a:ext cx="3082159" cy="1820549"/>
          </a:xfrm>
          <a:prstGeom prst="rect">
            <a:avLst/>
          </a:prstGeom>
          <a:noFill/>
          <a:extLst>
            <a:ext uri="{909E8E84-426E-40DD-AFC4-6F175D3DCCD1}">
              <a14:hiddenFill xmlns:a14="http://schemas.microsoft.com/office/drawing/2010/main">
                <a:solidFill>
                  <a:srgbClr val="FFFFFF"/>
                </a:solidFill>
              </a14:hiddenFill>
            </a:ext>
          </a:extLst>
        </p:spPr>
      </p:pic>
      <p:sp>
        <p:nvSpPr>
          <p:cNvPr id="6" name="右箭头 5"/>
          <p:cNvSpPr/>
          <p:nvPr/>
        </p:nvSpPr>
        <p:spPr>
          <a:xfrm>
            <a:off x="3838904" y="3723874"/>
            <a:ext cx="922283" cy="412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7" name="圆角矩形 6"/>
          <p:cNvSpPr/>
          <p:nvPr/>
        </p:nvSpPr>
        <p:spPr>
          <a:xfrm>
            <a:off x="5044967" y="3575451"/>
            <a:ext cx="1237593" cy="709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ea typeface="Times" charset="0"/>
                <a:cs typeface="Times" charset="0"/>
              </a:rPr>
              <a:t>Classifier</a:t>
            </a:r>
            <a:endParaRPr kumimoji="1" lang="zh-CN" altLang="en-US" dirty="0">
              <a:ea typeface="Times" charset="0"/>
              <a:cs typeface="Times" charset="0"/>
            </a:endParaRPr>
          </a:p>
        </p:txBody>
      </p:sp>
      <p:sp>
        <p:nvSpPr>
          <p:cNvPr id="10" name="右箭头 9"/>
          <p:cNvSpPr/>
          <p:nvPr/>
        </p:nvSpPr>
        <p:spPr>
          <a:xfrm>
            <a:off x="6566340" y="3723872"/>
            <a:ext cx="922283" cy="412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11" name="圆角矩形 10"/>
          <p:cNvSpPr/>
          <p:nvPr/>
        </p:nvSpPr>
        <p:spPr>
          <a:xfrm>
            <a:off x="7772402" y="3575449"/>
            <a:ext cx="1237593" cy="709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ea typeface="Times" charset="0"/>
                <a:cs typeface="Times" charset="0"/>
              </a:rPr>
              <a:t>Dog</a:t>
            </a:r>
            <a:r>
              <a:rPr kumimoji="1" lang="zh-CN" altLang="en-US" dirty="0">
                <a:ea typeface="Times" charset="0"/>
                <a:cs typeface="Times" charset="0"/>
              </a:rPr>
              <a:t> </a:t>
            </a:r>
            <a:r>
              <a:rPr kumimoji="1" lang="en-US" altLang="zh-CN" dirty="0">
                <a:ea typeface="Times" charset="0"/>
                <a:cs typeface="Times" charset="0"/>
              </a:rPr>
              <a:t>or</a:t>
            </a:r>
            <a:r>
              <a:rPr kumimoji="1" lang="zh-CN" altLang="en-US" dirty="0">
                <a:ea typeface="Times" charset="0"/>
                <a:cs typeface="Times" charset="0"/>
              </a:rPr>
              <a:t> </a:t>
            </a:r>
            <a:r>
              <a:rPr kumimoji="1" lang="en-US" altLang="zh-CN" dirty="0">
                <a:ea typeface="Times" charset="0"/>
                <a:cs typeface="Times" charset="0"/>
              </a:rPr>
              <a:t>Cat</a:t>
            </a:r>
            <a:endParaRPr kumimoji="1" lang="zh-CN" altLang="en-US" dirty="0">
              <a:ea typeface="Times" charset="0"/>
              <a:cs typeface="Times" charset="0"/>
            </a:endParaRPr>
          </a:p>
        </p:txBody>
      </p:sp>
      <p:sp>
        <p:nvSpPr>
          <p:cNvPr id="8" name="椭圆形标注 7"/>
          <p:cNvSpPr/>
          <p:nvPr/>
        </p:nvSpPr>
        <p:spPr>
          <a:xfrm>
            <a:off x="5416441" y="2569845"/>
            <a:ext cx="1149899" cy="80988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ea typeface="Times" charset="0"/>
                <a:cs typeface="Times" charset="0"/>
              </a:rPr>
              <a:t>Cat?</a:t>
            </a:r>
          </a:p>
          <a:p>
            <a:pPr algn="ctr"/>
            <a:r>
              <a:rPr kumimoji="1" lang="en-US" altLang="zh-CN" dirty="0">
                <a:ea typeface="Times" charset="0"/>
                <a:cs typeface="Times" charset="0"/>
              </a:rPr>
              <a:t>Dog?</a:t>
            </a:r>
            <a:endParaRPr kumimoji="1" lang="zh-CN" altLang="en-US" dirty="0">
              <a:ea typeface="Times" charset="0"/>
              <a:cs typeface="Times" charset="0"/>
            </a:endParaRPr>
          </a:p>
        </p:txBody>
      </p:sp>
      <p:sp>
        <p:nvSpPr>
          <p:cNvPr id="3" name="投影片編號版面配置區 2">
            <a:extLst>
              <a:ext uri="{FF2B5EF4-FFF2-40B4-BE49-F238E27FC236}">
                <a16:creationId xmlns:a16="http://schemas.microsoft.com/office/drawing/2014/main" id="{9499B98C-0A64-894F-BBC0-FB656BB8A04D}"/>
              </a:ext>
            </a:extLst>
          </p:cNvPr>
          <p:cNvSpPr>
            <a:spLocks noGrp="1"/>
          </p:cNvSpPr>
          <p:nvPr>
            <p:ph type="sldNum" sz="quarter" idx="12"/>
          </p:nvPr>
        </p:nvSpPr>
        <p:spPr/>
        <p:txBody>
          <a:bodyPr/>
          <a:lstStyle/>
          <a:p>
            <a:fld id="{8717063F-FAE6-594E-B60A-0D01987B7DAB}" type="slidenum">
              <a:rPr kumimoji="1" lang="zh-CN" altLang="en-US" smtClean="0"/>
              <a:t>3</a:t>
            </a:fld>
            <a:endParaRPr kumimoji="1" lang="zh-CN" altLang="en-US"/>
          </a:p>
        </p:txBody>
      </p:sp>
    </p:spTree>
    <p:extLst>
      <p:ext uri="{BB962C8B-B14F-4D97-AF65-F5344CB8AC3E}">
        <p14:creationId xmlns:p14="http://schemas.microsoft.com/office/powerpoint/2010/main" val="61078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en-US" altLang="zh-CN" sz="3200" dirty="0">
                <a:ea typeface="Times" charset="0"/>
                <a:cs typeface="Times" charset="0"/>
              </a:rPr>
              <a:t>Classification Learning - Evaluation Criteria</a:t>
            </a:r>
            <a:endParaRPr kumimoji="1" lang="zh-CN" altLang="en-US" sz="3200" dirty="0">
              <a:ea typeface="Times" charset="0"/>
              <a:cs typeface="Times" charset="0"/>
            </a:endParaRPr>
          </a:p>
        </p:txBody>
      </p:sp>
      <p:sp>
        <p:nvSpPr>
          <p:cNvPr id="3" name="内容占位符 2"/>
          <p:cNvSpPr>
            <a:spLocks noGrp="1"/>
          </p:cNvSpPr>
          <p:nvPr>
            <p:ph idx="1"/>
          </p:nvPr>
        </p:nvSpPr>
        <p:spPr>
          <a:xfrm>
            <a:off x="77638" y="2226469"/>
            <a:ext cx="4884707" cy="3263504"/>
          </a:xfrm>
        </p:spPr>
        <p:txBody>
          <a:bodyPr>
            <a:normAutofit fontScale="62500" lnSpcReduction="20000"/>
          </a:bodyPr>
          <a:lstStyle/>
          <a:p>
            <a:r>
              <a:rPr kumimoji="1" lang="en-US" altLang="zh-CN" b="1" dirty="0">
                <a:ea typeface="Times" charset="0"/>
                <a:cs typeface="Times" charset="0"/>
              </a:rPr>
              <a:t>Roc Curve</a:t>
            </a:r>
          </a:p>
          <a:p>
            <a:r>
              <a:rPr lang="en-US" altLang="zh-CN" b="1" dirty="0">
                <a:ea typeface="Times New Roman" charset="0"/>
                <a:cs typeface="Times New Roman" charset="0"/>
              </a:rPr>
              <a:t>from </a:t>
            </a:r>
            <a:r>
              <a:rPr lang="en-US" altLang="zh-CN" b="1" dirty="0" err="1">
                <a:ea typeface="Times New Roman" charset="0"/>
                <a:cs typeface="Times New Roman" charset="0"/>
              </a:rPr>
              <a:t>sklearn.metrics</a:t>
            </a:r>
            <a:r>
              <a:rPr lang="en-US" altLang="zh-CN" b="1" dirty="0">
                <a:ea typeface="Times New Roman" charset="0"/>
                <a:cs typeface="Times New Roman" charset="0"/>
              </a:rPr>
              <a:t> import </a:t>
            </a:r>
            <a:r>
              <a:rPr lang="en-US" altLang="zh-CN" dirty="0" err="1">
                <a:ea typeface="Times New Roman" charset="0"/>
                <a:cs typeface="Times New Roman" charset="0"/>
              </a:rPr>
              <a:t>roc_curve</a:t>
            </a:r>
            <a:br>
              <a:rPr lang="en-US" altLang="zh-CN" dirty="0">
                <a:ea typeface="Times New Roman" charset="0"/>
                <a:cs typeface="Times New Roman" charset="0"/>
              </a:rPr>
            </a:br>
            <a:r>
              <a:rPr lang="en-US" altLang="zh-CN" dirty="0" err="1">
                <a:ea typeface="Times New Roman" charset="0"/>
                <a:cs typeface="Times New Roman" charset="0"/>
              </a:rPr>
              <a:t>fpr</a:t>
            </a:r>
            <a:r>
              <a:rPr lang="en-US" altLang="zh-CN" dirty="0">
                <a:ea typeface="Times New Roman" charset="0"/>
                <a:cs typeface="Times New Roman" charset="0"/>
              </a:rPr>
              <a:t>, </a:t>
            </a:r>
            <a:r>
              <a:rPr lang="en-US" altLang="zh-CN" dirty="0" err="1">
                <a:ea typeface="Times New Roman" charset="0"/>
                <a:cs typeface="Times New Roman" charset="0"/>
              </a:rPr>
              <a:t>tpr</a:t>
            </a:r>
            <a:r>
              <a:rPr lang="en-US" altLang="zh-CN" dirty="0">
                <a:ea typeface="Times New Roman" charset="0"/>
                <a:cs typeface="Times New Roman" charset="0"/>
              </a:rPr>
              <a:t>, thresholds = </a:t>
            </a:r>
            <a:r>
              <a:rPr lang="en-US" altLang="zh-CN" dirty="0" err="1">
                <a:ea typeface="Times New Roman" charset="0"/>
                <a:cs typeface="Times New Roman" charset="0"/>
              </a:rPr>
              <a:t>roc_curve</a:t>
            </a:r>
            <a:r>
              <a:rPr lang="en-US" altLang="zh-CN" dirty="0">
                <a:ea typeface="Times New Roman" charset="0"/>
                <a:cs typeface="Times New Roman" charset="0"/>
              </a:rPr>
              <a:t>(y_train_5, </a:t>
            </a:r>
            <a:r>
              <a:rPr lang="en-US" altLang="zh-CN" dirty="0" err="1">
                <a:ea typeface="Times New Roman" charset="0"/>
                <a:cs typeface="Times New Roman" charset="0"/>
              </a:rPr>
              <a:t>y_scores</a:t>
            </a:r>
            <a:r>
              <a:rPr lang="en-US" altLang="zh-CN" dirty="0">
                <a:ea typeface="Times New Roman" charset="0"/>
                <a:cs typeface="Times New Roman" charset="0"/>
              </a:rPr>
              <a:t>) </a:t>
            </a:r>
          </a:p>
          <a:p>
            <a:r>
              <a:rPr kumimoji="1" lang="en-US" altLang="zh-CN" dirty="0">
                <a:ea typeface="Times" charset="0"/>
                <a:cs typeface="Times" charset="0"/>
              </a:rPr>
              <a:t>def </a:t>
            </a:r>
            <a:r>
              <a:rPr kumimoji="1" lang="en-US" altLang="zh-CN" dirty="0" err="1">
                <a:ea typeface="Times" charset="0"/>
                <a:cs typeface="Times" charset="0"/>
              </a:rPr>
              <a:t>plot_roc_curve</a:t>
            </a:r>
            <a:r>
              <a:rPr kumimoji="1" lang="en-US" altLang="zh-CN" dirty="0">
                <a:ea typeface="Times" charset="0"/>
                <a:cs typeface="Times" charset="0"/>
              </a:rPr>
              <a:t>(</a:t>
            </a:r>
            <a:r>
              <a:rPr kumimoji="1" lang="en-US" altLang="zh-CN" dirty="0" err="1">
                <a:ea typeface="Times" charset="0"/>
                <a:cs typeface="Times" charset="0"/>
              </a:rPr>
              <a:t>fpr</a:t>
            </a:r>
            <a:r>
              <a:rPr kumimoji="1" lang="en-US" altLang="zh-CN" dirty="0">
                <a:ea typeface="Times" charset="0"/>
                <a:cs typeface="Times" charset="0"/>
              </a:rPr>
              <a:t>, </a:t>
            </a:r>
            <a:r>
              <a:rPr kumimoji="1" lang="en-US" altLang="zh-CN" dirty="0" err="1">
                <a:ea typeface="Times" charset="0"/>
                <a:cs typeface="Times" charset="0"/>
              </a:rPr>
              <a:t>tpr</a:t>
            </a:r>
            <a:r>
              <a:rPr kumimoji="1" lang="en-US" altLang="zh-CN" dirty="0">
                <a:ea typeface="Times" charset="0"/>
                <a:cs typeface="Times" charset="0"/>
              </a:rPr>
              <a:t>, label=None):</a:t>
            </a:r>
          </a:p>
          <a:p>
            <a:pPr marL="342900" lvl="1" indent="0">
              <a:buNone/>
            </a:pPr>
            <a:r>
              <a:rPr kumimoji="1" lang="en-US" altLang="zh-CN" dirty="0">
                <a:ea typeface="Times" charset="0"/>
                <a:cs typeface="Times" charset="0"/>
              </a:rPr>
              <a:t>	</a:t>
            </a:r>
            <a:r>
              <a:rPr kumimoji="1" lang="en-US" altLang="zh-CN" sz="2100" dirty="0" err="1">
                <a:cs typeface="Times" charset="0"/>
              </a:rPr>
              <a:t>plt.plot</a:t>
            </a:r>
            <a:r>
              <a:rPr kumimoji="1" lang="en-US" altLang="zh-CN" sz="2100" dirty="0">
                <a:cs typeface="Times" charset="0"/>
              </a:rPr>
              <a:t>(</a:t>
            </a:r>
            <a:r>
              <a:rPr kumimoji="1" lang="en-US" altLang="zh-CN" sz="2100" dirty="0" err="1">
                <a:cs typeface="Times" charset="0"/>
              </a:rPr>
              <a:t>fpr</a:t>
            </a:r>
            <a:r>
              <a:rPr kumimoji="1" lang="en-US" altLang="zh-CN" sz="2100" dirty="0">
                <a:cs typeface="Times" charset="0"/>
              </a:rPr>
              <a:t>, </a:t>
            </a:r>
            <a:r>
              <a:rPr kumimoji="1" lang="en-US" altLang="zh-CN" sz="2100" dirty="0" err="1">
                <a:cs typeface="Times" charset="0"/>
              </a:rPr>
              <a:t>tpr</a:t>
            </a:r>
            <a:r>
              <a:rPr kumimoji="1" lang="en-US" altLang="zh-CN" sz="2100" dirty="0">
                <a:cs typeface="Times" charset="0"/>
              </a:rPr>
              <a:t>, linewidth=2, label=label)          	</a:t>
            </a:r>
            <a:r>
              <a:rPr kumimoji="1" lang="en-US" altLang="zh-CN" sz="2100" dirty="0" err="1">
                <a:cs typeface="Times" charset="0"/>
              </a:rPr>
              <a:t>plt.plot</a:t>
            </a:r>
            <a:r>
              <a:rPr kumimoji="1" lang="en-US" altLang="zh-CN" sz="2100" dirty="0">
                <a:cs typeface="Times" charset="0"/>
              </a:rPr>
              <a:t>([0, 1], [0, 1], 'k--’) </a:t>
            </a:r>
          </a:p>
          <a:p>
            <a:pPr marL="0" indent="0">
              <a:buNone/>
            </a:pPr>
            <a:r>
              <a:rPr kumimoji="1" lang="en-US" altLang="zh-CN" dirty="0">
                <a:ea typeface="Times" charset="0"/>
                <a:cs typeface="Times" charset="0"/>
              </a:rPr>
              <a:t>	</a:t>
            </a:r>
            <a:r>
              <a:rPr kumimoji="1" lang="en-US" altLang="zh-CN" dirty="0" err="1">
                <a:ea typeface="Times" charset="0"/>
                <a:cs typeface="Times" charset="0"/>
              </a:rPr>
              <a:t>plt.axis</a:t>
            </a:r>
            <a:r>
              <a:rPr kumimoji="1" lang="en-US" altLang="zh-CN" dirty="0">
                <a:ea typeface="Times" charset="0"/>
                <a:cs typeface="Times" charset="0"/>
              </a:rPr>
              <a:t>([0, 1, 0, 1]) </a:t>
            </a:r>
          </a:p>
          <a:p>
            <a:pPr marL="0" indent="0">
              <a:buNone/>
            </a:pPr>
            <a:r>
              <a:rPr kumimoji="1" lang="en-US" altLang="zh-CN" dirty="0">
                <a:ea typeface="Times" charset="0"/>
                <a:cs typeface="Times" charset="0"/>
              </a:rPr>
              <a:t>	</a:t>
            </a:r>
            <a:r>
              <a:rPr kumimoji="1" lang="en-US" altLang="zh-CN" dirty="0" err="1">
                <a:ea typeface="Times" charset="0"/>
                <a:cs typeface="Times" charset="0"/>
              </a:rPr>
              <a:t>plt.xlabel</a:t>
            </a:r>
            <a:r>
              <a:rPr kumimoji="1" lang="en-US" altLang="zh-CN" dirty="0">
                <a:ea typeface="Times" charset="0"/>
                <a:cs typeface="Times" charset="0"/>
              </a:rPr>
              <a:t>('False Positive Rate') 	</a:t>
            </a:r>
            <a:r>
              <a:rPr kumimoji="1" lang="en-US" altLang="zh-CN" dirty="0" err="1">
                <a:ea typeface="Times" charset="0"/>
                <a:cs typeface="Times" charset="0"/>
              </a:rPr>
              <a:t>plt.ylabel</a:t>
            </a:r>
            <a:r>
              <a:rPr kumimoji="1" lang="en-US" altLang="zh-CN" dirty="0">
                <a:ea typeface="Times" charset="0"/>
                <a:cs typeface="Times" charset="0"/>
              </a:rPr>
              <a:t>('True Positive Rate') </a:t>
            </a:r>
          </a:p>
          <a:p>
            <a:r>
              <a:rPr kumimoji="1" lang="en-US" altLang="zh-CN" dirty="0" err="1">
                <a:ea typeface="Times" charset="0"/>
                <a:cs typeface="Times" charset="0"/>
              </a:rPr>
              <a:t>plot_roc_curve</a:t>
            </a:r>
            <a:r>
              <a:rPr kumimoji="1" lang="en-US" altLang="zh-CN" dirty="0">
                <a:ea typeface="Times" charset="0"/>
                <a:cs typeface="Times" charset="0"/>
              </a:rPr>
              <a:t>(</a:t>
            </a:r>
            <a:r>
              <a:rPr kumimoji="1" lang="en-US" altLang="zh-CN" dirty="0" err="1">
                <a:ea typeface="Times" charset="0"/>
                <a:cs typeface="Times" charset="0"/>
              </a:rPr>
              <a:t>fpr</a:t>
            </a:r>
            <a:r>
              <a:rPr kumimoji="1" lang="en-US" altLang="zh-CN" dirty="0">
                <a:ea typeface="Times" charset="0"/>
                <a:cs typeface="Times" charset="0"/>
              </a:rPr>
              <a:t>, </a:t>
            </a:r>
            <a:r>
              <a:rPr kumimoji="1" lang="en-US" altLang="zh-CN" dirty="0" err="1">
                <a:ea typeface="Times" charset="0"/>
                <a:cs typeface="Times" charset="0"/>
              </a:rPr>
              <a:t>tpr</a:t>
            </a:r>
            <a:r>
              <a:rPr kumimoji="1" lang="en-US" altLang="zh-CN" dirty="0">
                <a:ea typeface="Times" charset="0"/>
                <a:cs typeface="Times" charset="0"/>
              </a:rPr>
              <a:t>) </a:t>
            </a:r>
          </a:p>
          <a:p>
            <a:r>
              <a:rPr kumimoji="1" lang="en-US" altLang="zh-CN" dirty="0" err="1">
                <a:ea typeface="Times" charset="0"/>
                <a:cs typeface="Times" charset="0"/>
              </a:rPr>
              <a:t>plt.show</a:t>
            </a:r>
            <a:r>
              <a:rPr kumimoji="1" lang="en-US" altLang="zh-CN" dirty="0">
                <a:ea typeface="Times" charset="0"/>
                <a:cs typeface="Times" charset="0"/>
              </a:rPr>
              <a:t>() </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5337" t="1361" r="867" b="1727"/>
          <a:stretch/>
        </p:blipFill>
        <p:spPr>
          <a:xfrm>
            <a:off x="5090788" y="2534173"/>
            <a:ext cx="4053212" cy="2963174"/>
          </a:xfrm>
          <a:prstGeom prst="rect">
            <a:avLst/>
          </a:prstGeom>
        </p:spPr>
      </p:pic>
      <p:sp>
        <p:nvSpPr>
          <p:cNvPr id="5" name="投影片編號版面配置區 4">
            <a:extLst>
              <a:ext uri="{FF2B5EF4-FFF2-40B4-BE49-F238E27FC236}">
                <a16:creationId xmlns:a16="http://schemas.microsoft.com/office/drawing/2014/main" id="{443CA03D-5238-B04F-B985-D58C5AA83F86}"/>
              </a:ext>
            </a:extLst>
          </p:cNvPr>
          <p:cNvSpPr>
            <a:spLocks noGrp="1"/>
          </p:cNvSpPr>
          <p:nvPr>
            <p:ph type="sldNum" sz="quarter" idx="12"/>
          </p:nvPr>
        </p:nvSpPr>
        <p:spPr/>
        <p:txBody>
          <a:bodyPr/>
          <a:lstStyle/>
          <a:p>
            <a:fld id="{8717063F-FAE6-594E-B60A-0D01987B7DAB}" type="slidenum">
              <a:rPr kumimoji="1" lang="zh-CN" altLang="en-US" smtClean="0"/>
              <a:t>30</a:t>
            </a:fld>
            <a:endParaRPr kumimoji="1" lang="zh-CN" altLang="en-US"/>
          </a:p>
        </p:txBody>
      </p:sp>
    </p:spTree>
    <p:extLst>
      <p:ext uri="{BB962C8B-B14F-4D97-AF65-F5344CB8AC3E}">
        <p14:creationId xmlns:p14="http://schemas.microsoft.com/office/powerpoint/2010/main" val="150038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kumimoji="1" lang="en-US" altLang="zh-CN" dirty="0" err="1">
                <a:ea typeface="Times" charset="0"/>
                <a:cs typeface="Times" charset="0"/>
              </a:rPr>
              <a:t>Sklearn</a:t>
            </a:r>
            <a:r>
              <a:rPr kumimoji="1" lang="en-US" altLang="zh-CN" dirty="0">
                <a:ea typeface="Times" charset="0"/>
                <a:cs typeface="Times" charset="0"/>
              </a:rPr>
              <a:t> vs. Classification</a:t>
            </a:r>
            <a:endParaRPr kumimoji="1" lang="zh-CN" altLang="en-US" dirty="0">
              <a:ea typeface="Times" charset="0"/>
              <a:cs typeface="Times" charset="0"/>
            </a:endParaRPr>
          </a:p>
        </p:txBody>
      </p:sp>
      <p:sp>
        <p:nvSpPr>
          <p:cNvPr id="3" name="内容占位符 2"/>
          <p:cNvSpPr>
            <a:spLocks noGrp="1"/>
          </p:cNvSpPr>
          <p:nvPr>
            <p:ph idx="1"/>
          </p:nvPr>
        </p:nvSpPr>
        <p:spPr>
          <a:xfrm>
            <a:off x="628650" y="2226469"/>
            <a:ext cx="5196709" cy="3263504"/>
          </a:xfrm>
        </p:spPr>
        <p:txBody>
          <a:bodyPr>
            <a:normAutofit lnSpcReduction="10000"/>
          </a:bodyPr>
          <a:lstStyle/>
          <a:p>
            <a:r>
              <a:rPr kumimoji="1" lang="en-US" altLang="zh-CN" dirty="0">
                <a:ea typeface="Times" charset="0"/>
                <a:cs typeface="Times" charset="0"/>
              </a:rPr>
              <a:t>Different from the clustering algorithm being encapsulated in the </a:t>
            </a:r>
            <a:r>
              <a:rPr kumimoji="1" lang="en-US" altLang="zh-CN" dirty="0" err="1">
                <a:ea typeface="Times" charset="0"/>
                <a:cs typeface="Times" charset="0"/>
              </a:rPr>
              <a:t>sklearn.cluster</a:t>
            </a:r>
            <a:r>
              <a:rPr kumimoji="1" lang="en-US" altLang="zh-CN" dirty="0">
                <a:ea typeface="Times" charset="0"/>
                <a:cs typeface="Times" charset="0"/>
              </a:rPr>
              <a:t> module, the classification algorithm in the </a:t>
            </a:r>
            <a:r>
              <a:rPr kumimoji="1" lang="en-US" altLang="zh-CN" dirty="0" err="1">
                <a:ea typeface="Times" charset="0"/>
                <a:cs typeface="Times" charset="0"/>
              </a:rPr>
              <a:t>sklearn</a:t>
            </a:r>
            <a:r>
              <a:rPr kumimoji="1" lang="en-US" altLang="zh-CN" dirty="0">
                <a:ea typeface="Times" charset="0"/>
                <a:cs typeface="Times" charset="0"/>
              </a:rPr>
              <a:t> library is not uniformly encapsulated in a sub-module, so the import methods of the classification algorithm are different.</a:t>
            </a:r>
            <a:endParaRPr kumimoji="1" lang="zh-CN" altLang="en-US" dirty="0">
              <a:ea typeface="Times" charset="0"/>
              <a:cs typeface="Times" charset="0"/>
            </a:endParaRPr>
          </a:p>
        </p:txBody>
      </p:sp>
      <p:pic>
        <p:nvPicPr>
          <p:cNvPr id="3073" name="Picture 1" descr="age9image59320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2428" y="2125265"/>
            <a:ext cx="2924503" cy="3728183"/>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0B3D9FED-D1B3-154E-91DD-BE4500D58AC0}"/>
              </a:ext>
            </a:extLst>
          </p:cNvPr>
          <p:cNvSpPr>
            <a:spLocks noGrp="1"/>
          </p:cNvSpPr>
          <p:nvPr>
            <p:ph type="sldNum" sz="quarter" idx="12"/>
          </p:nvPr>
        </p:nvSpPr>
        <p:spPr/>
        <p:txBody>
          <a:bodyPr/>
          <a:lstStyle/>
          <a:p>
            <a:fld id="{8717063F-FAE6-594E-B60A-0D01987B7DAB}" type="slidenum">
              <a:rPr kumimoji="1" lang="zh-CN" altLang="en-US" smtClean="0"/>
              <a:t>31</a:t>
            </a:fld>
            <a:endParaRPr kumimoji="1" lang="zh-CN" altLang="en-US"/>
          </a:p>
        </p:txBody>
      </p:sp>
    </p:spTree>
    <p:extLst>
      <p:ext uri="{BB962C8B-B14F-4D97-AF65-F5344CB8AC3E}">
        <p14:creationId xmlns:p14="http://schemas.microsoft.com/office/powerpoint/2010/main" val="122293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kumimoji="1" lang="en-US" altLang="zh-CN" dirty="0" err="1">
                <a:ea typeface="Times" charset="0"/>
                <a:cs typeface="Times" charset="0"/>
              </a:rPr>
              <a:t>Sklearn</a:t>
            </a:r>
            <a:r>
              <a:rPr kumimoji="1" lang="en-US" altLang="zh-CN" dirty="0">
                <a:ea typeface="Times" charset="0"/>
                <a:cs typeface="Times" charset="0"/>
              </a:rPr>
              <a:t> vs. Classification</a:t>
            </a:r>
            <a:endParaRPr kumimoji="1" lang="zh-CN" altLang="en-US" dirty="0">
              <a:ea typeface="Times" charset="0"/>
              <a:cs typeface="Times" charset="0"/>
            </a:endParaRPr>
          </a:p>
        </p:txBody>
      </p:sp>
      <p:sp>
        <p:nvSpPr>
          <p:cNvPr id="3" name="内容占位符 2"/>
          <p:cNvSpPr>
            <a:spLocks noGrp="1"/>
          </p:cNvSpPr>
          <p:nvPr>
            <p:ph idx="1"/>
          </p:nvPr>
        </p:nvSpPr>
        <p:spPr>
          <a:xfrm>
            <a:off x="155689" y="2226469"/>
            <a:ext cx="6276647" cy="3263504"/>
          </a:xfrm>
        </p:spPr>
        <p:txBody>
          <a:bodyPr>
            <a:normAutofit fontScale="85000" lnSpcReduction="20000"/>
          </a:bodyPr>
          <a:lstStyle/>
          <a:p>
            <a:pPr marL="0" indent="0">
              <a:buNone/>
            </a:pPr>
            <a:r>
              <a:rPr kumimoji="1" lang="en-US" altLang="zh-CN" dirty="0">
                <a:ea typeface="Times" charset="0"/>
                <a:cs typeface="Times" charset="0"/>
              </a:rPr>
              <a:t>The classification functions provided by </a:t>
            </a:r>
            <a:r>
              <a:rPr kumimoji="1" lang="en-US" altLang="zh-CN" dirty="0" err="1">
                <a:ea typeface="Times" charset="0"/>
                <a:cs typeface="Times" charset="0"/>
              </a:rPr>
              <a:t>Sklearn</a:t>
            </a:r>
            <a:r>
              <a:rPr kumimoji="1" lang="en-US" altLang="zh-CN" dirty="0">
                <a:ea typeface="Times" charset="0"/>
                <a:cs typeface="Times" charset="0"/>
              </a:rPr>
              <a:t> include:</a:t>
            </a:r>
          </a:p>
          <a:p>
            <a:r>
              <a:rPr kumimoji="1" lang="en-US" altLang="zh-CN" dirty="0">
                <a:ea typeface="Times" charset="0"/>
                <a:cs typeface="Times" charset="0"/>
              </a:rPr>
              <a:t>K nearest neighbors (KNN)</a:t>
            </a:r>
          </a:p>
          <a:p>
            <a:r>
              <a:rPr kumimoji="1" lang="en-US" altLang="zh-CN" dirty="0">
                <a:ea typeface="Times" charset="0"/>
                <a:cs typeface="Times" charset="0"/>
              </a:rPr>
              <a:t>Naïve</a:t>
            </a:r>
            <a:r>
              <a:rPr kumimoji="1" lang="zh-CN" altLang="en-US" dirty="0">
                <a:ea typeface="Times" charset="0"/>
                <a:cs typeface="Times" charset="0"/>
              </a:rPr>
              <a:t> </a:t>
            </a:r>
            <a:r>
              <a:rPr kumimoji="1" lang="en-US" altLang="zh-CN" dirty="0">
                <a:ea typeface="Times" charset="0"/>
                <a:cs typeface="Times" charset="0"/>
              </a:rPr>
              <a:t>Bayes</a:t>
            </a:r>
          </a:p>
          <a:p>
            <a:r>
              <a:rPr kumimoji="1" lang="en-US" altLang="zh-CN" dirty="0">
                <a:ea typeface="Times" charset="0"/>
                <a:cs typeface="Times" charset="0"/>
              </a:rPr>
              <a:t>Support Vector Machine (SVM)</a:t>
            </a:r>
          </a:p>
          <a:p>
            <a:r>
              <a:rPr kumimoji="1" lang="en-US" altLang="zh-CN" dirty="0">
                <a:ea typeface="Times" charset="0"/>
                <a:cs typeface="Times" charset="0"/>
              </a:rPr>
              <a:t>Decision tree</a:t>
            </a:r>
          </a:p>
          <a:p>
            <a:r>
              <a:rPr kumimoji="1" lang="en-US" altLang="zh-CN" dirty="0">
                <a:ea typeface="Times" charset="0"/>
                <a:cs typeface="Times" charset="0"/>
              </a:rPr>
              <a:t>Neural networks, etc.</a:t>
            </a:r>
          </a:p>
          <a:p>
            <a:r>
              <a:rPr kumimoji="1" lang="en-US" altLang="zh-CN" dirty="0">
                <a:ea typeface="Times" charset="0"/>
                <a:cs typeface="Times" charset="0"/>
              </a:rPr>
              <a:t>There are linear classifiers and nonlinear classifiers.</a:t>
            </a:r>
            <a:endParaRPr kumimoji="1" lang="zh-CN" altLang="en-US" dirty="0">
              <a:ea typeface="Times" charset="0"/>
              <a:cs typeface="Times" charset="0"/>
            </a:endParaRPr>
          </a:p>
        </p:txBody>
      </p:sp>
      <p:pic>
        <p:nvPicPr>
          <p:cNvPr id="4" name="Picture 1" descr="age9image59320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2385" y="2124157"/>
            <a:ext cx="2924503" cy="3728183"/>
          </a:xfrm>
          <a:prstGeom prst="rect">
            <a:avLst/>
          </a:prstGeom>
          <a:noFill/>
          <a:extLst>
            <a:ext uri="{909E8E84-426E-40DD-AFC4-6F175D3DCCD1}">
              <a14:hiddenFill xmlns:a14="http://schemas.microsoft.com/office/drawing/2010/main">
                <a:solidFill>
                  <a:srgbClr val="FFFFFF"/>
                </a:solidFill>
              </a14:hiddenFill>
            </a:ext>
          </a:extLst>
        </p:spPr>
      </p:pic>
      <p:sp>
        <p:nvSpPr>
          <p:cNvPr id="5" name="投影片編號版面配置區 4">
            <a:extLst>
              <a:ext uri="{FF2B5EF4-FFF2-40B4-BE49-F238E27FC236}">
                <a16:creationId xmlns:a16="http://schemas.microsoft.com/office/drawing/2014/main" id="{F6C74D34-A304-7842-A786-9128AA7A7B56}"/>
              </a:ext>
            </a:extLst>
          </p:cNvPr>
          <p:cNvSpPr>
            <a:spLocks noGrp="1"/>
          </p:cNvSpPr>
          <p:nvPr>
            <p:ph type="sldNum" sz="quarter" idx="12"/>
          </p:nvPr>
        </p:nvSpPr>
        <p:spPr/>
        <p:txBody>
          <a:bodyPr/>
          <a:lstStyle/>
          <a:p>
            <a:fld id="{8717063F-FAE6-594E-B60A-0D01987B7DAB}" type="slidenum">
              <a:rPr kumimoji="1" lang="zh-CN" altLang="en-US" smtClean="0"/>
              <a:t>32</a:t>
            </a:fld>
            <a:endParaRPr kumimoji="1" lang="zh-CN" altLang="en-US"/>
          </a:p>
        </p:txBody>
      </p:sp>
    </p:spTree>
    <p:extLst>
      <p:ext uri="{BB962C8B-B14F-4D97-AF65-F5344CB8AC3E}">
        <p14:creationId xmlns:p14="http://schemas.microsoft.com/office/powerpoint/2010/main" val="188022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en-US" altLang="zh-CN" sz="3600" dirty="0">
                <a:ea typeface="Times" charset="0"/>
                <a:cs typeface="Times" charset="0"/>
              </a:rPr>
              <a:t>Application of Classification Algorithm</a:t>
            </a:r>
            <a:endParaRPr kumimoji="1" lang="zh-CN" altLang="en-US" sz="3600" dirty="0">
              <a:ea typeface="Times" charset="0"/>
              <a:cs typeface="Times" charset="0"/>
            </a:endParaRPr>
          </a:p>
        </p:txBody>
      </p:sp>
      <p:sp>
        <p:nvSpPr>
          <p:cNvPr id="3" name="内容占位符 2"/>
          <p:cNvSpPr>
            <a:spLocks noGrp="1"/>
          </p:cNvSpPr>
          <p:nvPr>
            <p:ph idx="1"/>
          </p:nvPr>
        </p:nvSpPr>
        <p:spPr/>
        <p:txBody>
          <a:bodyPr/>
          <a:lstStyle/>
          <a:p>
            <a:r>
              <a:rPr kumimoji="1" lang="en-US" altLang="zh-CN" i="1" dirty="0">
                <a:ea typeface="Times" charset="0"/>
                <a:cs typeface="Times" charset="0"/>
              </a:rPr>
              <a:t>Finance</a:t>
            </a:r>
            <a:r>
              <a:rPr kumimoji="1" lang="en-US" altLang="zh-CN" dirty="0">
                <a:ea typeface="Times" charset="0"/>
                <a:cs typeface="Times" charset="0"/>
              </a:rPr>
              <a:t>: Whether the loan is approved for evaluation</a:t>
            </a:r>
          </a:p>
          <a:p>
            <a:r>
              <a:rPr kumimoji="1" lang="en-US" altLang="zh-CN" i="1" dirty="0">
                <a:ea typeface="Times" charset="0"/>
                <a:cs typeface="Times" charset="0"/>
              </a:rPr>
              <a:t>Medical diagnosis</a:t>
            </a:r>
            <a:r>
              <a:rPr kumimoji="1" lang="en-US" altLang="zh-CN" dirty="0">
                <a:ea typeface="Times" charset="0"/>
                <a:cs typeface="Times" charset="0"/>
              </a:rPr>
              <a:t>: determine whether a tumor is malignant or benign</a:t>
            </a:r>
          </a:p>
          <a:p>
            <a:r>
              <a:rPr kumimoji="1" lang="en-US" altLang="zh-CN" i="1" dirty="0">
                <a:ea typeface="Times" charset="0"/>
                <a:cs typeface="Times" charset="0"/>
              </a:rPr>
              <a:t>Fraud detection</a:t>
            </a:r>
            <a:r>
              <a:rPr kumimoji="1" lang="en-US" altLang="zh-CN" dirty="0">
                <a:ea typeface="Times" charset="0"/>
                <a:cs typeface="Times" charset="0"/>
              </a:rPr>
              <a:t>: determine whether a bank transaction is suspected of fraud</a:t>
            </a:r>
          </a:p>
          <a:p>
            <a:r>
              <a:rPr kumimoji="1" lang="en-US" altLang="zh-CN" i="1" dirty="0">
                <a:ea typeface="Times" charset="0"/>
                <a:cs typeface="Times" charset="0"/>
              </a:rPr>
              <a:t>Web page classification</a:t>
            </a:r>
            <a:r>
              <a:rPr kumimoji="1" lang="en-US" altLang="zh-CN" dirty="0">
                <a:ea typeface="Times" charset="0"/>
                <a:cs typeface="Times" charset="0"/>
              </a:rPr>
              <a:t>: Determine the category of the web page, finance or entertainment?</a:t>
            </a:r>
            <a:endParaRPr kumimoji="1" lang="zh-CN" altLang="en-US" dirty="0">
              <a:ea typeface="Times" charset="0"/>
              <a:cs typeface="Times" charset="0"/>
            </a:endParaRPr>
          </a:p>
        </p:txBody>
      </p:sp>
      <p:sp>
        <p:nvSpPr>
          <p:cNvPr id="4" name="投影片編號版面配置區 3">
            <a:extLst>
              <a:ext uri="{FF2B5EF4-FFF2-40B4-BE49-F238E27FC236}">
                <a16:creationId xmlns:a16="http://schemas.microsoft.com/office/drawing/2014/main" id="{AA22697F-878C-134A-B893-6C1823A5EF8C}"/>
              </a:ext>
            </a:extLst>
          </p:cNvPr>
          <p:cNvSpPr>
            <a:spLocks noGrp="1"/>
          </p:cNvSpPr>
          <p:nvPr>
            <p:ph type="sldNum" sz="quarter" idx="12"/>
          </p:nvPr>
        </p:nvSpPr>
        <p:spPr/>
        <p:txBody>
          <a:bodyPr/>
          <a:lstStyle/>
          <a:p>
            <a:fld id="{8717063F-FAE6-594E-B60A-0D01987B7DAB}" type="slidenum">
              <a:rPr kumimoji="1" lang="zh-CN" altLang="en-US" smtClean="0"/>
              <a:t>33</a:t>
            </a:fld>
            <a:endParaRPr kumimoji="1" lang="zh-CN" altLang="en-US"/>
          </a:p>
        </p:txBody>
      </p:sp>
    </p:spTree>
    <p:extLst>
      <p:ext uri="{BB962C8B-B14F-4D97-AF65-F5344CB8AC3E}">
        <p14:creationId xmlns:p14="http://schemas.microsoft.com/office/powerpoint/2010/main" val="103840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kumimoji="1" lang="en-US" altLang="zh-CN" dirty="0">
                <a:ea typeface="Times" charset="0"/>
                <a:cs typeface="Times" charset="0"/>
              </a:rPr>
              <a:t>Regression Analysis</a:t>
            </a:r>
            <a:endParaRPr kumimoji="1" lang="zh-CN" altLang="en-US" dirty="0">
              <a:ea typeface="Times" charset="0"/>
              <a:cs typeface="Times" charset="0"/>
            </a:endParaRPr>
          </a:p>
        </p:txBody>
      </p:sp>
      <p:sp>
        <p:nvSpPr>
          <p:cNvPr id="3" name="内容占位符 2"/>
          <p:cNvSpPr>
            <a:spLocks noGrp="1"/>
          </p:cNvSpPr>
          <p:nvPr>
            <p:ph idx="1"/>
          </p:nvPr>
        </p:nvSpPr>
        <p:spPr>
          <a:xfrm>
            <a:off x="509047" y="1534674"/>
            <a:ext cx="4662043" cy="3955299"/>
          </a:xfrm>
        </p:spPr>
        <p:txBody>
          <a:bodyPr>
            <a:normAutofit fontScale="92500" lnSpcReduction="10000"/>
          </a:bodyPr>
          <a:lstStyle/>
          <a:p>
            <a:r>
              <a:rPr kumimoji="1" lang="en-US" altLang="zh-CN" dirty="0">
                <a:ea typeface="Times" charset="0"/>
                <a:cs typeface="Times" charset="0"/>
              </a:rPr>
              <a:t>Regression: A method of statistically analyzing data to understand </a:t>
            </a:r>
            <a:r>
              <a:rPr kumimoji="1" lang="en-US" altLang="zh-CN" dirty="0">
                <a:solidFill>
                  <a:srgbClr val="FF0000"/>
                </a:solidFill>
                <a:ea typeface="Times" charset="0"/>
                <a:cs typeface="Times" charset="0"/>
              </a:rPr>
              <a:t>whether two or more variables are related</a:t>
            </a:r>
            <a:r>
              <a:rPr kumimoji="1" lang="en-US" altLang="zh-CN" dirty="0">
                <a:ea typeface="Times" charset="0"/>
                <a:cs typeface="Times" charset="0"/>
              </a:rPr>
              <a:t>,</a:t>
            </a:r>
          </a:p>
          <a:p>
            <a:r>
              <a:rPr kumimoji="1" lang="en-US" altLang="zh-CN" dirty="0">
                <a:ea typeface="Times" charset="0"/>
                <a:cs typeface="Times" charset="0"/>
              </a:rPr>
              <a:t>to study their relative direction and intensity, and </a:t>
            </a:r>
          </a:p>
          <a:p>
            <a:r>
              <a:rPr kumimoji="1" lang="en-US" altLang="zh-CN" dirty="0">
                <a:ea typeface="Times" charset="0"/>
                <a:cs typeface="Times" charset="0"/>
              </a:rPr>
              <a:t>to establish mathematical models </a:t>
            </a:r>
          </a:p>
          <a:p>
            <a:pPr lvl="1"/>
            <a:r>
              <a:rPr kumimoji="1" lang="en-US" altLang="zh-CN" dirty="0">
                <a:ea typeface="Times" charset="0"/>
                <a:cs typeface="Times" charset="0"/>
              </a:rPr>
              <a:t>to observe specific variables to predict the variables that the researcher is interested in. </a:t>
            </a:r>
            <a:endParaRPr kumimoji="1" lang="zh-CN" altLang="en-US" dirty="0">
              <a:ea typeface="Times" charset="0"/>
              <a:cs typeface="Times" charset="0"/>
            </a:endParaRPr>
          </a:p>
        </p:txBody>
      </p:sp>
      <p:pic>
        <p:nvPicPr>
          <p:cNvPr id="4" name="图片 3"/>
          <p:cNvPicPr>
            <a:picLocks noChangeAspect="1"/>
          </p:cNvPicPr>
          <p:nvPr/>
        </p:nvPicPr>
        <p:blipFill rotWithShape="1">
          <a:blip r:embed="rId2"/>
          <a:srcRect l="6469" t="2305" r="6303" b="5200"/>
          <a:stretch/>
        </p:blipFill>
        <p:spPr>
          <a:xfrm>
            <a:off x="5134950" y="2125266"/>
            <a:ext cx="4009051" cy="3198060"/>
          </a:xfrm>
          <a:prstGeom prst="rect">
            <a:avLst/>
          </a:prstGeom>
        </p:spPr>
      </p:pic>
      <p:sp>
        <p:nvSpPr>
          <p:cNvPr id="5" name="投影片編號版面配置區 4">
            <a:extLst>
              <a:ext uri="{FF2B5EF4-FFF2-40B4-BE49-F238E27FC236}">
                <a16:creationId xmlns:a16="http://schemas.microsoft.com/office/drawing/2014/main" id="{083095A2-F0CD-A740-A795-6DDF31661540}"/>
              </a:ext>
            </a:extLst>
          </p:cNvPr>
          <p:cNvSpPr>
            <a:spLocks noGrp="1"/>
          </p:cNvSpPr>
          <p:nvPr>
            <p:ph type="sldNum" sz="quarter" idx="12"/>
          </p:nvPr>
        </p:nvSpPr>
        <p:spPr/>
        <p:txBody>
          <a:bodyPr/>
          <a:lstStyle/>
          <a:p>
            <a:fld id="{8717063F-FAE6-594E-B60A-0D01987B7DAB}" type="slidenum">
              <a:rPr kumimoji="1" lang="zh-CN" altLang="en-US" smtClean="0"/>
              <a:t>34</a:t>
            </a:fld>
            <a:endParaRPr kumimoji="1" lang="zh-CN" altLang="en-US"/>
          </a:p>
        </p:txBody>
      </p:sp>
    </p:spTree>
    <p:extLst>
      <p:ext uri="{BB962C8B-B14F-4D97-AF65-F5344CB8AC3E}">
        <p14:creationId xmlns:p14="http://schemas.microsoft.com/office/powerpoint/2010/main" val="102663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kumimoji="1" lang="en-US" altLang="zh-CN" dirty="0">
                <a:ea typeface="Times" charset="0"/>
                <a:cs typeface="Times" charset="0"/>
              </a:rPr>
              <a:t>Regression Analysis</a:t>
            </a:r>
            <a:endParaRPr kumimoji="1" lang="zh-CN" altLang="en-US" dirty="0">
              <a:ea typeface="Times" charset="0"/>
              <a:cs typeface="Times" charset="0"/>
            </a:endParaRPr>
          </a:p>
        </p:txBody>
      </p:sp>
      <p:sp>
        <p:nvSpPr>
          <p:cNvPr id="3" name="内容占位符 2"/>
          <p:cNvSpPr>
            <a:spLocks noGrp="1"/>
          </p:cNvSpPr>
          <p:nvPr>
            <p:ph idx="1"/>
          </p:nvPr>
        </p:nvSpPr>
        <p:spPr>
          <a:xfrm>
            <a:off x="438151" y="1238053"/>
            <a:ext cx="7886700" cy="4957763"/>
          </a:xfrm>
        </p:spPr>
        <p:txBody>
          <a:bodyPr/>
          <a:lstStyle/>
          <a:p>
            <a:r>
              <a:rPr kumimoji="1" lang="en-US" altLang="zh-CN" dirty="0">
                <a:ea typeface="Times" charset="0"/>
                <a:cs typeface="Times" charset="0"/>
              </a:rPr>
              <a:t>Regression analysis can help people understand the amount of change in the dependent variable as the independent variable changes. </a:t>
            </a:r>
            <a:endParaRPr kumimoji="1" lang="zh-CN" altLang="en-US" dirty="0">
              <a:ea typeface="Times" charset="0"/>
              <a:cs typeface="Times" charset="0"/>
            </a:endParaRPr>
          </a:p>
        </p:txBody>
      </p:sp>
      <p:pic>
        <p:nvPicPr>
          <p:cNvPr id="4" name="图片 3"/>
          <p:cNvPicPr>
            <a:picLocks noChangeAspect="1"/>
          </p:cNvPicPr>
          <p:nvPr/>
        </p:nvPicPr>
        <p:blipFill rotWithShape="1">
          <a:blip r:embed="rId2"/>
          <a:srcRect t="1937" b="5999"/>
          <a:stretch/>
        </p:blipFill>
        <p:spPr>
          <a:xfrm>
            <a:off x="4762500" y="2875235"/>
            <a:ext cx="4381500" cy="2963918"/>
          </a:xfrm>
          <a:prstGeom prst="rect">
            <a:avLst/>
          </a:prstGeom>
        </p:spPr>
      </p:pic>
      <p:sp>
        <p:nvSpPr>
          <p:cNvPr id="5" name="矩形 4"/>
          <p:cNvSpPr/>
          <p:nvPr/>
        </p:nvSpPr>
        <p:spPr>
          <a:xfrm>
            <a:off x="409575" y="2875235"/>
            <a:ext cx="4572000" cy="3108543"/>
          </a:xfrm>
          <a:prstGeom prst="rect">
            <a:avLst/>
          </a:prstGeom>
        </p:spPr>
        <p:txBody>
          <a:bodyPr>
            <a:spAutoFit/>
          </a:bodyPr>
          <a:lstStyle/>
          <a:p>
            <a:pPr marL="342900" indent="-342900">
              <a:buFont typeface="Arial" panose="020B0604020202020204" pitchFamily="34" charset="0"/>
              <a:buChar char="•"/>
            </a:pPr>
            <a:r>
              <a:rPr kumimoji="1" lang="en-US" altLang="zh-CN" sz="2800" dirty="0">
                <a:ea typeface="Times" charset="0"/>
                <a:cs typeface="Times" charset="0"/>
              </a:rPr>
              <a:t>In general, through regression analysis we can estimate the conditional expectation of the dependent variable from the given independent variable.</a:t>
            </a:r>
            <a:endParaRPr kumimoji="1" lang="zh-CN" altLang="en-US" sz="2800" dirty="0">
              <a:ea typeface="Times" charset="0"/>
              <a:cs typeface="Times" charset="0"/>
            </a:endParaRPr>
          </a:p>
        </p:txBody>
      </p:sp>
      <p:sp>
        <p:nvSpPr>
          <p:cNvPr id="6" name="投影片編號版面配置區 5">
            <a:extLst>
              <a:ext uri="{FF2B5EF4-FFF2-40B4-BE49-F238E27FC236}">
                <a16:creationId xmlns:a16="http://schemas.microsoft.com/office/drawing/2014/main" id="{4C64A3AA-BA84-D748-818C-A6A7ADFF6C54}"/>
              </a:ext>
            </a:extLst>
          </p:cNvPr>
          <p:cNvSpPr>
            <a:spLocks noGrp="1"/>
          </p:cNvSpPr>
          <p:nvPr>
            <p:ph type="sldNum" sz="quarter" idx="12"/>
          </p:nvPr>
        </p:nvSpPr>
        <p:spPr/>
        <p:txBody>
          <a:bodyPr/>
          <a:lstStyle/>
          <a:p>
            <a:fld id="{8717063F-FAE6-594E-B60A-0D01987B7DAB}" type="slidenum">
              <a:rPr kumimoji="1" lang="zh-CN" altLang="en-US" smtClean="0"/>
              <a:t>35</a:t>
            </a:fld>
            <a:endParaRPr kumimoji="1" lang="zh-CN" altLang="en-US"/>
          </a:p>
        </p:txBody>
      </p:sp>
    </p:spTree>
    <p:extLst>
      <p:ext uri="{BB962C8B-B14F-4D97-AF65-F5344CB8AC3E}">
        <p14:creationId xmlns:p14="http://schemas.microsoft.com/office/powerpoint/2010/main" val="7776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kumimoji="1" lang="en-US" altLang="zh-CN" dirty="0">
                <a:ea typeface="Times" charset="0"/>
                <a:cs typeface="Times" charset="0"/>
              </a:rPr>
              <a:t>Regression Task</a:t>
            </a:r>
            <a:endParaRPr kumimoji="1" lang="zh-CN" altLang="en-US" dirty="0">
              <a:ea typeface="Times" charset="0"/>
              <a:cs typeface="Times" charset="0"/>
            </a:endParaRPr>
          </a:p>
        </p:txBody>
      </p:sp>
      <p:pic>
        <p:nvPicPr>
          <p:cNvPr id="5121" name="Picture 1" descr="age13image5913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20" y="2922532"/>
            <a:ext cx="1781504" cy="1732696"/>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标注 3"/>
          <p:cNvSpPr/>
          <p:nvPr/>
        </p:nvSpPr>
        <p:spPr>
          <a:xfrm flipH="1">
            <a:off x="118244" y="2439466"/>
            <a:ext cx="1355834" cy="606971"/>
          </a:xfrm>
          <a:prstGeom prst="wedgeRound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a:ea typeface="Times" charset="0"/>
                <a:cs typeface="Times" charset="0"/>
              </a:rPr>
              <a:t>Suburb/City</a:t>
            </a:r>
            <a:endParaRPr kumimoji="1" lang="zh-CN" altLang="en-US" dirty="0">
              <a:ea typeface="Times" charset="0"/>
              <a:cs typeface="Times" charset="0"/>
            </a:endParaRPr>
          </a:p>
        </p:txBody>
      </p:sp>
      <p:sp>
        <p:nvSpPr>
          <p:cNvPr id="6" name="圆角矩形标注 5"/>
          <p:cNvSpPr/>
          <p:nvPr/>
        </p:nvSpPr>
        <p:spPr>
          <a:xfrm>
            <a:off x="1608083" y="2023899"/>
            <a:ext cx="772512" cy="606971"/>
          </a:xfrm>
          <a:prstGeom prst="wedgeRound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a:ea typeface="Times" charset="0"/>
                <a:cs typeface="Times" charset="0"/>
              </a:rPr>
              <a:t>Area</a:t>
            </a:r>
            <a:endParaRPr kumimoji="1" lang="zh-CN" altLang="en-US" dirty="0">
              <a:ea typeface="Times" charset="0"/>
              <a:cs typeface="Times" charset="0"/>
            </a:endParaRPr>
          </a:p>
        </p:txBody>
      </p:sp>
      <p:sp>
        <p:nvSpPr>
          <p:cNvPr id="7" name="圆角矩形标注 6"/>
          <p:cNvSpPr/>
          <p:nvPr/>
        </p:nvSpPr>
        <p:spPr>
          <a:xfrm>
            <a:off x="2477158" y="2393279"/>
            <a:ext cx="1355834" cy="606971"/>
          </a:xfrm>
          <a:prstGeom prst="wedgeRound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ea typeface="Times" charset="0"/>
                <a:cs typeface="Times" charset="0"/>
              </a:rPr>
              <a:t>Number of rooms</a:t>
            </a:r>
            <a:endParaRPr kumimoji="1" lang="zh-CN" altLang="en-US" dirty="0">
              <a:ea typeface="Times" charset="0"/>
              <a:cs typeface="Times" charset="0"/>
            </a:endParaRPr>
          </a:p>
        </p:txBody>
      </p:sp>
      <p:sp>
        <p:nvSpPr>
          <p:cNvPr id="5" name="右箭头 4"/>
          <p:cNvSpPr/>
          <p:nvPr/>
        </p:nvSpPr>
        <p:spPr>
          <a:xfrm>
            <a:off x="3271345" y="3576802"/>
            <a:ext cx="1008993" cy="5123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8" name="圆角矩形 7"/>
          <p:cNvSpPr/>
          <p:nvPr/>
        </p:nvSpPr>
        <p:spPr>
          <a:xfrm>
            <a:off x="4572001" y="3379732"/>
            <a:ext cx="1568669" cy="945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ea typeface="Times" charset="0"/>
                <a:cs typeface="Times" charset="0"/>
              </a:rPr>
              <a:t>Regressor</a:t>
            </a:r>
            <a:endParaRPr kumimoji="1" lang="zh-CN" altLang="en-US" dirty="0">
              <a:ea typeface="Times" charset="0"/>
              <a:cs typeface="Times" charset="0"/>
            </a:endParaRPr>
          </a:p>
        </p:txBody>
      </p:sp>
      <p:sp>
        <p:nvSpPr>
          <p:cNvPr id="10" name="右箭头 9"/>
          <p:cNvSpPr/>
          <p:nvPr/>
        </p:nvSpPr>
        <p:spPr>
          <a:xfrm>
            <a:off x="6432332" y="3576802"/>
            <a:ext cx="1008993" cy="5123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11" name="圆角矩形 10"/>
          <p:cNvSpPr/>
          <p:nvPr/>
        </p:nvSpPr>
        <p:spPr>
          <a:xfrm>
            <a:off x="7732987" y="3411264"/>
            <a:ext cx="1194238" cy="882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ea typeface="Times" charset="0"/>
                <a:cs typeface="Times" charset="0"/>
              </a:rPr>
              <a:t>Price</a:t>
            </a:r>
            <a:endParaRPr kumimoji="1" lang="zh-CN" altLang="en-US" dirty="0">
              <a:ea typeface="Times" charset="0"/>
              <a:cs typeface="Times" charset="0"/>
            </a:endParaRPr>
          </a:p>
        </p:txBody>
      </p:sp>
      <p:sp>
        <p:nvSpPr>
          <p:cNvPr id="9" name="椭圆形标注 8"/>
          <p:cNvSpPr/>
          <p:nvPr/>
        </p:nvSpPr>
        <p:spPr>
          <a:xfrm>
            <a:off x="5092262" y="2512630"/>
            <a:ext cx="1048407" cy="6936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ea typeface="Times" charset="0"/>
                <a:cs typeface="Times" charset="0"/>
              </a:rPr>
              <a:t>Price?</a:t>
            </a:r>
            <a:endParaRPr kumimoji="1" lang="zh-CN" altLang="en-US" dirty="0">
              <a:ea typeface="Times" charset="0"/>
              <a:cs typeface="Times" charset="0"/>
            </a:endParaRPr>
          </a:p>
        </p:txBody>
      </p:sp>
      <p:sp>
        <p:nvSpPr>
          <p:cNvPr id="3" name="投影片編號版面配置區 2">
            <a:extLst>
              <a:ext uri="{FF2B5EF4-FFF2-40B4-BE49-F238E27FC236}">
                <a16:creationId xmlns:a16="http://schemas.microsoft.com/office/drawing/2014/main" id="{D5536FEB-4925-C74B-A7A1-B4B3ECE0CB3C}"/>
              </a:ext>
            </a:extLst>
          </p:cNvPr>
          <p:cNvSpPr>
            <a:spLocks noGrp="1"/>
          </p:cNvSpPr>
          <p:nvPr>
            <p:ph type="sldNum" sz="quarter" idx="12"/>
          </p:nvPr>
        </p:nvSpPr>
        <p:spPr/>
        <p:txBody>
          <a:bodyPr/>
          <a:lstStyle/>
          <a:p>
            <a:fld id="{8717063F-FAE6-594E-B60A-0D01987B7DAB}" type="slidenum">
              <a:rPr kumimoji="1" lang="zh-CN" altLang="en-US" smtClean="0"/>
              <a:t>36</a:t>
            </a:fld>
            <a:endParaRPr kumimoji="1" lang="zh-CN" altLang="en-US"/>
          </a:p>
        </p:txBody>
      </p:sp>
    </p:spTree>
    <p:extLst>
      <p:ext uri="{BB962C8B-B14F-4D97-AF65-F5344CB8AC3E}">
        <p14:creationId xmlns:p14="http://schemas.microsoft.com/office/powerpoint/2010/main" val="30369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15520"/>
            <a:ext cx="7886700" cy="632401"/>
          </a:xfrm>
        </p:spPr>
        <p:txBody>
          <a:bodyPr>
            <a:normAutofit fontScale="90000"/>
          </a:bodyPr>
          <a:lstStyle/>
          <a:p>
            <a:pPr algn="ctr"/>
            <a:r>
              <a:rPr kumimoji="1" lang="en-US" altLang="zh-CN" dirty="0" err="1">
                <a:ea typeface="Times" charset="0"/>
                <a:cs typeface="Times" charset="0"/>
              </a:rPr>
              <a:t>Sklearn</a:t>
            </a:r>
            <a:r>
              <a:rPr kumimoji="1" lang="en-US" altLang="zh-CN" dirty="0">
                <a:ea typeface="Times" charset="0"/>
                <a:cs typeface="Times" charset="0"/>
              </a:rPr>
              <a:t> vs. Regression</a:t>
            </a:r>
            <a:endParaRPr kumimoji="1" lang="zh-CN" altLang="en-US" dirty="0">
              <a:ea typeface="Times" charset="0"/>
              <a:cs typeface="Times" charset="0"/>
            </a:endParaRPr>
          </a:p>
        </p:txBody>
      </p:sp>
      <p:sp>
        <p:nvSpPr>
          <p:cNvPr id="3" name="内容占位符 2"/>
          <p:cNvSpPr>
            <a:spLocks noGrp="1"/>
          </p:cNvSpPr>
          <p:nvPr>
            <p:ph idx="1"/>
          </p:nvPr>
        </p:nvSpPr>
        <p:spPr>
          <a:xfrm>
            <a:off x="357939" y="1528637"/>
            <a:ext cx="8497303" cy="4210426"/>
          </a:xfrm>
        </p:spPr>
        <p:txBody>
          <a:bodyPr>
            <a:normAutofit fontScale="77500" lnSpcReduction="20000"/>
          </a:bodyPr>
          <a:lstStyle/>
          <a:p>
            <a:r>
              <a:rPr kumimoji="1" lang="en-US" altLang="zh-CN" dirty="0">
                <a:ea typeface="Times" charset="0"/>
                <a:cs typeface="Times" charset="0"/>
              </a:rPr>
              <a:t>The regression functions provided by </a:t>
            </a:r>
            <a:r>
              <a:rPr kumimoji="1" lang="en-US" altLang="zh-CN" dirty="0" err="1">
                <a:ea typeface="Times" charset="0"/>
                <a:cs typeface="Times" charset="0"/>
              </a:rPr>
              <a:t>Sklearn</a:t>
            </a:r>
            <a:r>
              <a:rPr kumimoji="1" lang="en-US" altLang="zh-CN" dirty="0">
                <a:ea typeface="Times" charset="0"/>
                <a:cs typeface="Times" charset="0"/>
              </a:rPr>
              <a:t> are mainly encapsulated in two sub-modules, namely </a:t>
            </a:r>
            <a:r>
              <a:rPr kumimoji="1" lang="en-US" altLang="zh-CN" dirty="0" err="1">
                <a:ea typeface="Times" charset="0"/>
                <a:cs typeface="Times" charset="0"/>
              </a:rPr>
              <a:t>sklearn.linear_model</a:t>
            </a:r>
            <a:r>
              <a:rPr kumimoji="1" lang="en-US" altLang="zh-CN" dirty="0">
                <a:ea typeface="Times" charset="0"/>
                <a:cs typeface="Times" charset="0"/>
              </a:rPr>
              <a:t> and</a:t>
            </a:r>
            <a:r>
              <a:rPr kumimoji="1" lang="zh-CN" altLang="en-US" dirty="0">
                <a:ea typeface="Times" charset="0"/>
                <a:cs typeface="Times" charset="0"/>
              </a:rPr>
              <a:t> </a:t>
            </a:r>
            <a:r>
              <a:rPr kumimoji="1" lang="en-US" altLang="zh-CN" dirty="0" err="1">
                <a:ea typeface="Times" charset="0"/>
                <a:cs typeface="Times" charset="0"/>
              </a:rPr>
              <a:t>sklearn.preprocessing</a:t>
            </a:r>
            <a:r>
              <a:rPr kumimoji="1" lang="en-US" altLang="zh-CN" dirty="0">
                <a:ea typeface="Times" charset="0"/>
                <a:cs typeface="Times" charset="0"/>
              </a:rPr>
              <a:t>.</a:t>
            </a:r>
          </a:p>
          <a:p>
            <a:r>
              <a:rPr kumimoji="1" lang="en-US" altLang="zh-CN" dirty="0" err="1">
                <a:ea typeface="Times" charset="0"/>
                <a:cs typeface="Times" charset="0"/>
              </a:rPr>
              <a:t>Sklearn.linear_modlel</a:t>
            </a:r>
            <a:r>
              <a:rPr kumimoji="1" lang="en-US" altLang="zh-CN" dirty="0">
                <a:ea typeface="Times" charset="0"/>
                <a:cs typeface="Times" charset="0"/>
              </a:rPr>
              <a:t> encapsulates some linear functions, including linear regression functions:</a:t>
            </a:r>
          </a:p>
          <a:p>
            <a:r>
              <a:rPr kumimoji="1" lang="en-US" altLang="zh-CN" dirty="0">
                <a:ea typeface="Times" charset="0"/>
                <a:cs typeface="Times" charset="0"/>
              </a:rPr>
              <a:t>Linear regression function</a:t>
            </a:r>
          </a:p>
          <a:p>
            <a:r>
              <a:rPr kumimoji="1" lang="en-US" altLang="zh-CN" dirty="0">
                <a:ea typeface="Times" charset="0"/>
                <a:cs typeface="Times" charset="0"/>
              </a:rPr>
              <a:t>Ridge regression (Ridge)</a:t>
            </a:r>
          </a:p>
          <a:p>
            <a:r>
              <a:rPr kumimoji="1" lang="en-US" altLang="zh-CN" dirty="0">
                <a:ea typeface="Times" charset="0"/>
                <a:cs typeface="Times" charset="0"/>
              </a:rPr>
              <a:t>Lasso </a:t>
            </a:r>
          </a:p>
          <a:p>
            <a:r>
              <a:rPr kumimoji="1" lang="en-US" altLang="zh-CN" dirty="0">
                <a:ea typeface="Times" charset="0"/>
                <a:cs typeface="Times" charset="0"/>
              </a:rPr>
              <a:t>Nonlinear regression functions, such as polynomial regressions, are called by the </a:t>
            </a:r>
            <a:r>
              <a:rPr kumimoji="1" lang="en-US" altLang="zh-CN" dirty="0" err="1">
                <a:ea typeface="Times" charset="0"/>
                <a:cs typeface="Times" charset="0"/>
              </a:rPr>
              <a:t>sklearn.preprocessing</a:t>
            </a:r>
            <a:r>
              <a:rPr kumimoji="1" lang="en-US" altLang="zh-CN" dirty="0">
                <a:ea typeface="Times" charset="0"/>
                <a:cs typeface="Times" charset="0"/>
              </a:rPr>
              <a:t> submodule.</a:t>
            </a:r>
            <a:endParaRPr kumimoji="1" lang="zh-CN" altLang="en-US" dirty="0">
              <a:ea typeface="Times" charset="0"/>
              <a:cs typeface="Times" charset="0"/>
            </a:endParaRPr>
          </a:p>
        </p:txBody>
      </p:sp>
      <p:sp>
        <p:nvSpPr>
          <p:cNvPr id="4" name="投影片編號版面配置區 3">
            <a:extLst>
              <a:ext uri="{FF2B5EF4-FFF2-40B4-BE49-F238E27FC236}">
                <a16:creationId xmlns:a16="http://schemas.microsoft.com/office/drawing/2014/main" id="{A42BE2A2-5A96-F346-B138-CFD74C6BB92E}"/>
              </a:ext>
            </a:extLst>
          </p:cNvPr>
          <p:cNvSpPr>
            <a:spLocks noGrp="1"/>
          </p:cNvSpPr>
          <p:nvPr>
            <p:ph type="sldNum" sz="quarter" idx="12"/>
          </p:nvPr>
        </p:nvSpPr>
        <p:spPr/>
        <p:txBody>
          <a:bodyPr/>
          <a:lstStyle/>
          <a:p>
            <a:fld id="{8717063F-FAE6-594E-B60A-0D01987B7DAB}" type="slidenum">
              <a:rPr kumimoji="1" lang="zh-CN" altLang="en-US" smtClean="0"/>
              <a:t>37</a:t>
            </a:fld>
            <a:endParaRPr kumimoji="1" lang="zh-CN" altLang="en-US"/>
          </a:p>
        </p:txBody>
      </p:sp>
    </p:spTree>
    <p:extLst>
      <p:ext uri="{BB962C8B-B14F-4D97-AF65-F5344CB8AC3E}">
        <p14:creationId xmlns:p14="http://schemas.microsoft.com/office/powerpoint/2010/main" val="14181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kumimoji="1" lang="en-US" altLang="zh-CN" dirty="0">
                <a:ea typeface="Times" charset="0"/>
                <a:cs typeface="Times" charset="0"/>
              </a:rPr>
              <a:t>Regression Application</a:t>
            </a:r>
            <a:endParaRPr kumimoji="1" lang="zh-CN" altLang="en-US" dirty="0">
              <a:ea typeface="Times" charset="0"/>
              <a:cs typeface="Times" charset="0"/>
            </a:endParaRPr>
          </a:p>
        </p:txBody>
      </p:sp>
      <p:sp>
        <p:nvSpPr>
          <p:cNvPr id="3" name="内容占位符 2"/>
          <p:cNvSpPr>
            <a:spLocks noGrp="1"/>
          </p:cNvSpPr>
          <p:nvPr>
            <p:ph idx="1"/>
          </p:nvPr>
        </p:nvSpPr>
        <p:spPr/>
        <p:txBody>
          <a:bodyPr/>
          <a:lstStyle/>
          <a:p>
            <a:pPr marL="0" indent="0">
              <a:buNone/>
            </a:pPr>
            <a:r>
              <a:rPr kumimoji="1" lang="en-US" altLang="zh-CN" dirty="0">
                <a:ea typeface="Times" charset="0"/>
                <a:cs typeface="Times" charset="0"/>
              </a:rPr>
              <a:t>The regression method is suitable for predicting or trend</a:t>
            </a:r>
            <a:r>
              <a:rPr kumimoji="1" lang="zh-CN" altLang="en-US" dirty="0">
                <a:ea typeface="Times" charset="0"/>
                <a:cs typeface="Times" charset="0"/>
              </a:rPr>
              <a:t> </a:t>
            </a:r>
            <a:r>
              <a:rPr kumimoji="1" lang="en-US" altLang="zh-CN" dirty="0">
                <a:ea typeface="Times" charset="0"/>
                <a:cs typeface="Times" charset="0"/>
              </a:rPr>
              <a:t>fitting</a:t>
            </a:r>
            <a:r>
              <a:rPr kumimoji="1" lang="zh-CN" altLang="en-US" dirty="0">
                <a:ea typeface="Times" charset="0"/>
                <a:cs typeface="Times" charset="0"/>
              </a:rPr>
              <a:t> </a:t>
            </a:r>
            <a:r>
              <a:rPr kumimoji="1" lang="en-US" altLang="zh-CN" dirty="0">
                <a:ea typeface="Times" charset="0"/>
                <a:cs typeface="Times" charset="0"/>
              </a:rPr>
              <a:t>to some data with time series information, commonly used in finance and other fields involving time series analysis:</a:t>
            </a:r>
          </a:p>
          <a:p>
            <a:r>
              <a:rPr kumimoji="1" lang="en-US" altLang="zh-CN" dirty="0">
                <a:ea typeface="Times" charset="0"/>
                <a:cs typeface="Times" charset="0"/>
              </a:rPr>
              <a:t>Stock trend forecasting</a:t>
            </a:r>
          </a:p>
          <a:p>
            <a:r>
              <a:rPr kumimoji="1" lang="en-US" altLang="zh-CN" dirty="0">
                <a:ea typeface="Times" charset="0"/>
                <a:cs typeface="Times" charset="0"/>
              </a:rPr>
              <a:t>Traffic flow forecasting</a:t>
            </a:r>
            <a:endParaRPr kumimoji="1" lang="zh-CN" altLang="en-US" dirty="0">
              <a:ea typeface="Times" charset="0"/>
              <a:cs typeface="Times" charset="0"/>
            </a:endParaRPr>
          </a:p>
        </p:txBody>
      </p:sp>
      <p:sp>
        <p:nvSpPr>
          <p:cNvPr id="4" name="投影片編號版面配置區 3">
            <a:extLst>
              <a:ext uri="{FF2B5EF4-FFF2-40B4-BE49-F238E27FC236}">
                <a16:creationId xmlns:a16="http://schemas.microsoft.com/office/drawing/2014/main" id="{0AC263F4-B924-C542-85B7-6EBC5D846628}"/>
              </a:ext>
            </a:extLst>
          </p:cNvPr>
          <p:cNvSpPr>
            <a:spLocks noGrp="1"/>
          </p:cNvSpPr>
          <p:nvPr>
            <p:ph type="sldNum" sz="quarter" idx="12"/>
          </p:nvPr>
        </p:nvSpPr>
        <p:spPr/>
        <p:txBody>
          <a:bodyPr/>
          <a:lstStyle/>
          <a:p>
            <a:fld id="{8717063F-FAE6-594E-B60A-0D01987B7DAB}" type="slidenum">
              <a:rPr kumimoji="1" lang="zh-CN" altLang="en-US" smtClean="0"/>
              <a:t>38</a:t>
            </a:fld>
            <a:endParaRPr kumimoji="1" lang="zh-CN" altLang="en-US"/>
          </a:p>
        </p:txBody>
      </p:sp>
    </p:spTree>
    <p:extLst>
      <p:ext uri="{BB962C8B-B14F-4D97-AF65-F5344CB8AC3E}">
        <p14:creationId xmlns:p14="http://schemas.microsoft.com/office/powerpoint/2010/main" val="2141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5D681C-8C2C-2C4F-AF2A-C2E7DC26F5AE}"/>
              </a:ext>
            </a:extLst>
          </p:cNvPr>
          <p:cNvSpPr txBox="1"/>
          <p:nvPr/>
        </p:nvSpPr>
        <p:spPr>
          <a:xfrm>
            <a:off x="414868" y="1080513"/>
            <a:ext cx="2768707"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Hands</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On:</a:t>
            </a:r>
            <a:r>
              <a:rPr lang="zh-CN" altLang="en-US" sz="2400" b="1"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charset="0"/>
                <a:ea typeface="Times New Roman" charset="0"/>
                <a:cs typeface="Times New Roman" charset="0"/>
              </a:rPr>
              <a:t>P35-P44</a:t>
            </a:r>
          </a:p>
        </p:txBody>
      </p:sp>
      <p:sp>
        <p:nvSpPr>
          <p:cNvPr id="3" name="Rectangle 2">
            <a:extLst>
              <a:ext uri="{FF2B5EF4-FFF2-40B4-BE49-F238E27FC236}">
                <a16:creationId xmlns:a16="http://schemas.microsoft.com/office/drawing/2014/main" id="{D90F3EF5-C627-854C-9F0E-4373071FB1AA}"/>
              </a:ext>
            </a:extLst>
          </p:cNvPr>
          <p:cNvSpPr/>
          <p:nvPr/>
        </p:nvSpPr>
        <p:spPr>
          <a:xfrm>
            <a:off x="414867" y="1973776"/>
            <a:ext cx="5494867" cy="923330"/>
          </a:xfrm>
          <a:prstGeom prst="rect">
            <a:avLst/>
          </a:prstGeom>
        </p:spPr>
        <p:txBody>
          <a:bodyPr wrap="square">
            <a:spAutoFit/>
          </a:bodyPr>
          <a:lstStyle/>
          <a:p>
            <a:r>
              <a:rPr lang="en-US" dirty="0">
                <a:latin typeface="Times" pitchFamily="2" charset="0"/>
              </a:rPr>
              <a:t>import </a:t>
            </a:r>
            <a:r>
              <a:rPr lang="en-US" dirty="0" err="1">
                <a:latin typeface="Times" pitchFamily="2" charset="0"/>
              </a:rPr>
              <a:t>mglearn</a:t>
            </a:r>
            <a:endParaRPr lang="en-US" dirty="0">
              <a:latin typeface="Times" pitchFamily="2" charset="0"/>
            </a:endParaRPr>
          </a:p>
          <a:p>
            <a:r>
              <a:rPr lang="en-US" dirty="0" err="1">
                <a:latin typeface="Times" pitchFamily="2" charset="0"/>
              </a:rPr>
              <a:t>mglearn.plots.plot_knn_classification</a:t>
            </a:r>
            <a:r>
              <a:rPr lang="en-US" dirty="0">
                <a:latin typeface="Times" pitchFamily="2" charset="0"/>
              </a:rPr>
              <a:t>(</a:t>
            </a:r>
            <a:r>
              <a:rPr lang="en-US" dirty="0" err="1">
                <a:latin typeface="Times" pitchFamily="2" charset="0"/>
              </a:rPr>
              <a:t>n_neighbors</a:t>
            </a:r>
            <a:r>
              <a:rPr lang="en-US" dirty="0">
                <a:latin typeface="Times" pitchFamily="2" charset="0"/>
              </a:rPr>
              <a:t>=1)</a:t>
            </a:r>
          </a:p>
          <a:p>
            <a:r>
              <a:rPr lang="en-US" dirty="0" err="1">
                <a:latin typeface="Times" pitchFamily="2" charset="0"/>
              </a:rPr>
              <a:t>mglearn.plots.plot_knn_classification</a:t>
            </a:r>
            <a:r>
              <a:rPr lang="en-US" dirty="0">
                <a:latin typeface="Times" pitchFamily="2" charset="0"/>
              </a:rPr>
              <a:t>(</a:t>
            </a:r>
            <a:r>
              <a:rPr lang="en-US" dirty="0" err="1">
                <a:latin typeface="Times" pitchFamily="2" charset="0"/>
              </a:rPr>
              <a:t>n_neighbors</a:t>
            </a:r>
            <a:r>
              <a:rPr lang="en-US" dirty="0">
                <a:latin typeface="Times" pitchFamily="2" charset="0"/>
              </a:rPr>
              <a:t>=3)</a:t>
            </a:r>
          </a:p>
        </p:txBody>
      </p:sp>
      <p:pic>
        <p:nvPicPr>
          <p:cNvPr id="4" name="Picture 3">
            <a:extLst>
              <a:ext uri="{FF2B5EF4-FFF2-40B4-BE49-F238E27FC236}">
                <a16:creationId xmlns:a16="http://schemas.microsoft.com/office/drawing/2014/main" id="{C99AA532-50ED-754B-BBC6-1BB25B4CB199}"/>
              </a:ext>
            </a:extLst>
          </p:cNvPr>
          <p:cNvPicPr>
            <a:picLocks noChangeAspect="1"/>
          </p:cNvPicPr>
          <p:nvPr/>
        </p:nvPicPr>
        <p:blipFill>
          <a:blip r:embed="rId2"/>
          <a:stretch>
            <a:fillRect/>
          </a:stretch>
        </p:blipFill>
        <p:spPr>
          <a:xfrm>
            <a:off x="414867" y="3048000"/>
            <a:ext cx="3822085" cy="2520950"/>
          </a:xfrm>
          <a:prstGeom prst="rect">
            <a:avLst/>
          </a:prstGeom>
        </p:spPr>
      </p:pic>
      <p:pic>
        <p:nvPicPr>
          <p:cNvPr id="5" name="Picture 4">
            <a:extLst>
              <a:ext uri="{FF2B5EF4-FFF2-40B4-BE49-F238E27FC236}">
                <a16:creationId xmlns:a16="http://schemas.microsoft.com/office/drawing/2014/main" id="{50700755-6F18-BA42-A2B5-959035ECD6A5}"/>
              </a:ext>
            </a:extLst>
          </p:cNvPr>
          <p:cNvPicPr>
            <a:picLocks noChangeAspect="1"/>
          </p:cNvPicPr>
          <p:nvPr/>
        </p:nvPicPr>
        <p:blipFill>
          <a:blip r:embed="rId3"/>
          <a:stretch>
            <a:fillRect/>
          </a:stretch>
        </p:blipFill>
        <p:spPr>
          <a:xfrm>
            <a:off x="4572000" y="3021496"/>
            <a:ext cx="4057894" cy="2670221"/>
          </a:xfrm>
          <a:prstGeom prst="rect">
            <a:avLst/>
          </a:prstGeom>
        </p:spPr>
      </p:pic>
      <p:sp>
        <p:nvSpPr>
          <p:cNvPr id="6" name="TextBox 5">
            <a:extLst>
              <a:ext uri="{FF2B5EF4-FFF2-40B4-BE49-F238E27FC236}">
                <a16:creationId xmlns:a16="http://schemas.microsoft.com/office/drawing/2014/main" id="{5D138BE2-25AA-DA46-B67D-066D340A2C62}"/>
              </a:ext>
            </a:extLst>
          </p:cNvPr>
          <p:cNvSpPr txBox="1"/>
          <p:nvPr/>
        </p:nvSpPr>
        <p:spPr>
          <a:xfrm>
            <a:off x="3368516" y="5640727"/>
            <a:ext cx="2444900" cy="369332"/>
          </a:xfrm>
          <a:prstGeom prst="rect">
            <a:avLst/>
          </a:prstGeom>
          <a:noFill/>
        </p:spPr>
        <p:txBody>
          <a:bodyPr wrap="none" rtlCol="0">
            <a:spAutoFit/>
          </a:bodyPr>
          <a:lstStyle/>
          <a:p>
            <a:r>
              <a:rPr lang="en-US" altLang="zh-CN" dirty="0">
                <a:latin typeface="Times" pitchFamily="2" charset="0"/>
              </a:rPr>
              <a:t>Results</a:t>
            </a:r>
            <a:r>
              <a:rPr lang="zh-CN" altLang="en-US" dirty="0">
                <a:latin typeface="Times" pitchFamily="2" charset="0"/>
              </a:rPr>
              <a:t> </a:t>
            </a:r>
            <a:r>
              <a:rPr lang="en-US" altLang="zh-CN" dirty="0">
                <a:latin typeface="Times" pitchFamily="2" charset="0"/>
              </a:rPr>
              <a:t>of</a:t>
            </a:r>
            <a:r>
              <a:rPr lang="zh-CN" altLang="en-US" dirty="0">
                <a:latin typeface="Times" pitchFamily="2" charset="0"/>
              </a:rPr>
              <a:t> </a:t>
            </a:r>
            <a:r>
              <a:rPr lang="en-US" altLang="zh-CN" dirty="0">
                <a:latin typeface="Times" pitchFamily="2" charset="0"/>
              </a:rPr>
              <a:t>K=1</a:t>
            </a:r>
            <a:r>
              <a:rPr lang="zh-CN" altLang="en-US" dirty="0">
                <a:latin typeface="Times" pitchFamily="2" charset="0"/>
              </a:rPr>
              <a:t> </a:t>
            </a:r>
            <a:r>
              <a:rPr lang="en-US" altLang="zh-CN" dirty="0">
                <a:latin typeface="Times" pitchFamily="2" charset="0"/>
              </a:rPr>
              <a:t>and</a:t>
            </a:r>
            <a:r>
              <a:rPr lang="zh-CN" altLang="en-US" dirty="0">
                <a:latin typeface="Times" pitchFamily="2" charset="0"/>
              </a:rPr>
              <a:t> </a:t>
            </a:r>
            <a:r>
              <a:rPr lang="en-US" altLang="zh-CN" dirty="0">
                <a:latin typeface="Times" pitchFamily="2" charset="0"/>
              </a:rPr>
              <a:t>K=3</a:t>
            </a:r>
            <a:endParaRPr lang="en-US" dirty="0">
              <a:latin typeface="Times" pitchFamily="2" charset="0"/>
            </a:endParaRPr>
          </a:p>
        </p:txBody>
      </p:sp>
    </p:spTree>
    <p:extLst>
      <p:ext uri="{BB962C8B-B14F-4D97-AF65-F5344CB8AC3E}">
        <p14:creationId xmlns:p14="http://schemas.microsoft.com/office/powerpoint/2010/main" val="340385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kumimoji="1" lang="en-US" altLang="zh-CN" dirty="0">
                <a:latin typeface="+mn-lt"/>
                <a:ea typeface="Times" charset="0"/>
                <a:cs typeface="Times" charset="0"/>
              </a:rPr>
              <a:t>Classified Learning</a:t>
            </a:r>
            <a:endParaRPr kumimoji="1" lang="zh-CN" altLang="en-US" dirty="0">
              <a:latin typeface="+mn-lt"/>
              <a:ea typeface="Times" charset="0"/>
              <a:cs typeface="Times" charset="0"/>
            </a:endParaRPr>
          </a:p>
        </p:txBody>
      </p:sp>
      <p:sp>
        <p:nvSpPr>
          <p:cNvPr id="3" name="内容占位符 2"/>
          <p:cNvSpPr>
            <a:spLocks noGrp="1"/>
          </p:cNvSpPr>
          <p:nvPr>
            <p:ph idx="1"/>
          </p:nvPr>
        </p:nvSpPr>
        <p:spPr/>
        <p:txBody>
          <a:bodyPr>
            <a:normAutofit/>
          </a:bodyPr>
          <a:lstStyle/>
          <a:p>
            <a:r>
              <a:rPr kumimoji="1" lang="en-US" altLang="zh-CN" b="1" dirty="0">
                <a:ea typeface="Times" charset="0"/>
                <a:cs typeface="Times" charset="0"/>
              </a:rPr>
              <a:t>Input</a:t>
            </a:r>
            <a:r>
              <a:rPr kumimoji="1" lang="en-US" altLang="zh-CN" dirty="0">
                <a:ea typeface="Times" charset="0"/>
                <a:cs typeface="Times" charset="0"/>
              </a:rPr>
              <a:t>: A set of tagged training data (also known as observations and assessments) that </a:t>
            </a:r>
            <a:r>
              <a:rPr kumimoji="1" lang="en-US" altLang="zh-CN" dirty="0">
                <a:solidFill>
                  <a:srgbClr val="FF0000"/>
                </a:solidFill>
                <a:ea typeface="Times" charset="0"/>
                <a:cs typeface="Times" charset="0"/>
              </a:rPr>
              <a:t>indicate the type of data </a:t>
            </a:r>
            <a:r>
              <a:rPr kumimoji="1" lang="en-US" altLang="zh-CN" dirty="0">
                <a:ea typeface="Times" charset="0"/>
                <a:cs typeface="Times" charset="0"/>
              </a:rPr>
              <a:t>(observations).  </a:t>
            </a:r>
          </a:p>
          <a:p>
            <a:pPr marL="0" indent="0">
              <a:buNone/>
            </a:pPr>
            <a:r>
              <a:rPr kumimoji="1" lang="en-US" altLang="zh-CN" dirty="0">
                <a:ea typeface="Times" charset="0"/>
                <a:cs typeface="Times" charset="0"/>
              </a:rPr>
              <a:t> </a:t>
            </a:r>
          </a:p>
          <a:p>
            <a:r>
              <a:rPr kumimoji="1" lang="en-US" altLang="zh-CN" b="1" dirty="0">
                <a:ea typeface="Times" charset="0"/>
                <a:cs typeface="Times" charset="0"/>
              </a:rPr>
              <a:t>Output</a:t>
            </a:r>
            <a:r>
              <a:rPr kumimoji="1" lang="en-US" altLang="zh-CN" dirty="0">
                <a:ea typeface="Times" charset="0"/>
                <a:cs typeface="Times" charset="0"/>
              </a:rPr>
              <a:t>: Based on </a:t>
            </a:r>
            <a:r>
              <a:rPr kumimoji="1" lang="en-US" altLang="zh-CN" b="1" dirty="0">
                <a:ea typeface="Times" charset="0"/>
                <a:cs typeface="Times" charset="0"/>
              </a:rPr>
              <a:t>input</a:t>
            </a:r>
            <a:r>
              <a:rPr kumimoji="1" lang="zh-CN" altLang="en-US" dirty="0">
                <a:ea typeface="Times" charset="0"/>
                <a:cs typeface="Times" charset="0"/>
              </a:rPr>
              <a:t> </a:t>
            </a:r>
            <a:r>
              <a:rPr kumimoji="1" lang="en-US" altLang="zh-CN" dirty="0">
                <a:ea typeface="Times" charset="0"/>
                <a:cs typeface="Times" charset="0"/>
              </a:rPr>
              <a:t>(training data), classification </a:t>
            </a:r>
            <a:r>
              <a:rPr kumimoji="1" lang="en-US" altLang="zh-CN" dirty="0">
                <a:solidFill>
                  <a:srgbClr val="0070C0"/>
                </a:solidFill>
                <a:ea typeface="Times" charset="0"/>
                <a:cs typeface="Times" charset="0"/>
              </a:rPr>
              <a:t>model</a:t>
            </a:r>
            <a:r>
              <a:rPr kumimoji="1" lang="en-US" altLang="zh-CN" dirty="0">
                <a:ea typeface="Times" charset="0"/>
                <a:cs typeface="Times" charset="0"/>
              </a:rPr>
              <a:t> trains the </a:t>
            </a:r>
            <a:r>
              <a:rPr kumimoji="1" lang="en-US" altLang="zh-CN" dirty="0">
                <a:solidFill>
                  <a:srgbClr val="0070C0"/>
                </a:solidFill>
                <a:ea typeface="Times" charset="0"/>
                <a:cs typeface="Times" charset="0"/>
              </a:rPr>
              <a:t>model</a:t>
            </a:r>
            <a:r>
              <a:rPr kumimoji="1" lang="en-US" altLang="zh-CN" dirty="0">
                <a:ea typeface="Times" charset="0"/>
                <a:cs typeface="Times" charset="0"/>
              </a:rPr>
              <a:t> parameters</a:t>
            </a:r>
          </a:p>
          <a:p>
            <a:pPr marL="0" indent="0">
              <a:buNone/>
            </a:pPr>
            <a:r>
              <a:rPr kumimoji="1" lang="en-US" altLang="zh-CN" dirty="0">
                <a:ea typeface="Times" charset="0"/>
                <a:cs typeface="Times" charset="0"/>
                <a:sym typeface="Wingdings" pitchFamily="2" charset="2"/>
              </a:rPr>
              <a:t>	 </a:t>
            </a:r>
            <a:r>
              <a:rPr kumimoji="1" lang="en-US" altLang="zh-CN" dirty="0">
                <a:solidFill>
                  <a:srgbClr val="00B0F0"/>
                </a:solidFill>
                <a:ea typeface="Times" charset="0"/>
                <a:cs typeface="Times" charset="0"/>
              </a:rPr>
              <a:t>classifier</a:t>
            </a:r>
            <a:r>
              <a:rPr kumimoji="1" lang="en-US" altLang="zh-CN" dirty="0">
                <a:ea typeface="Times" charset="0"/>
                <a:cs typeface="Times" charset="0"/>
              </a:rPr>
              <a:t> -- suitable for </a:t>
            </a:r>
            <a:r>
              <a:rPr kumimoji="1" lang="en-US" altLang="zh-CN" b="1" dirty="0">
                <a:ea typeface="Times" charset="0"/>
                <a:cs typeface="Times" charset="0"/>
              </a:rPr>
              <a:t>input</a:t>
            </a:r>
            <a:r>
              <a:rPr kumimoji="1" lang="en-US" altLang="zh-CN" dirty="0">
                <a:ea typeface="Times" charset="0"/>
                <a:cs typeface="Times" charset="0"/>
              </a:rPr>
              <a:t>. </a:t>
            </a:r>
          </a:p>
          <a:p>
            <a:r>
              <a:rPr kumimoji="1" lang="en-US" altLang="zh-CN" dirty="0">
                <a:ea typeface="Times" charset="0"/>
                <a:cs typeface="Times" charset="0"/>
              </a:rPr>
              <a:t>When new data (non-trained data) needs to be </a:t>
            </a:r>
            <a:r>
              <a:rPr kumimoji="1" lang="en-US" altLang="zh-CN" dirty="0">
                <a:solidFill>
                  <a:srgbClr val="FF0000"/>
                </a:solidFill>
                <a:ea typeface="Times" charset="0"/>
                <a:cs typeface="Times" charset="0"/>
              </a:rPr>
              <a:t>judged by category</a:t>
            </a:r>
            <a:r>
              <a:rPr kumimoji="1" lang="en-US" altLang="zh-CN" dirty="0">
                <a:ea typeface="Times" charset="0"/>
                <a:cs typeface="Times" charset="0"/>
              </a:rPr>
              <a:t>, the new data can be sent as </a:t>
            </a:r>
            <a:r>
              <a:rPr kumimoji="1" lang="en-US" altLang="zh-CN" b="1" dirty="0">
                <a:ea typeface="Times" charset="0"/>
                <a:cs typeface="Times" charset="0"/>
              </a:rPr>
              <a:t>input</a:t>
            </a:r>
            <a:r>
              <a:rPr kumimoji="1" lang="zh-CN" altLang="en-US" dirty="0">
                <a:ea typeface="Times" charset="0"/>
                <a:cs typeface="Times" charset="0"/>
              </a:rPr>
              <a:t> </a:t>
            </a:r>
            <a:r>
              <a:rPr kumimoji="1" lang="en-US" altLang="zh-CN" dirty="0">
                <a:ea typeface="Times" charset="0"/>
                <a:cs typeface="Times" charset="0"/>
              </a:rPr>
              <a:t>to</a:t>
            </a:r>
            <a:r>
              <a:rPr kumimoji="1" lang="zh-CN" altLang="en-US" dirty="0">
                <a:ea typeface="Times" charset="0"/>
                <a:cs typeface="Times" charset="0"/>
              </a:rPr>
              <a:t> </a:t>
            </a:r>
            <a:r>
              <a:rPr kumimoji="1" lang="en-US" altLang="zh-CN" dirty="0">
                <a:ea typeface="Times" charset="0"/>
                <a:cs typeface="Times" charset="0"/>
              </a:rPr>
              <a:t>the learned </a:t>
            </a:r>
            <a:r>
              <a:rPr kumimoji="1" lang="en-US" altLang="zh-CN" dirty="0">
                <a:solidFill>
                  <a:srgbClr val="00B0F0"/>
                </a:solidFill>
                <a:ea typeface="Times" charset="0"/>
                <a:cs typeface="Times" charset="0"/>
              </a:rPr>
              <a:t>classifier</a:t>
            </a:r>
            <a:r>
              <a:rPr kumimoji="1" lang="en-US" altLang="zh-CN" dirty="0">
                <a:solidFill>
                  <a:srgbClr val="C00000"/>
                </a:solidFill>
                <a:ea typeface="Times" charset="0"/>
                <a:cs typeface="Times" charset="0"/>
              </a:rPr>
              <a:t> </a:t>
            </a:r>
            <a:r>
              <a:rPr kumimoji="1" lang="en-US" altLang="zh-CN" dirty="0">
                <a:ea typeface="Times" charset="0"/>
                <a:cs typeface="Times" charset="0"/>
              </a:rPr>
              <a:t>for classification</a:t>
            </a:r>
            <a:r>
              <a:rPr kumimoji="1" lang="en-US" altLang="zh-CN" dirty="0">
                <a:solidFill>
                  <a:srgbClr val="C00000"/>
                </a:solidFill>
                <a:ea typeface="Times" charset="0"/>
                <a:cs typeface="Times" charset="0"/>
              </a:rPr>
              <a:t>.</a:t>
            </a:r>
            <a:endParaRPr kumimoji="1" lang="zh-CN" altLang="en-US" dirty="0">
              <a:ea typeface="Times" charset="0"/>
              <a:cs typeface="Times" charset="0"/>
            </a:endParaRPr>
          </a:p>
        </p:txBody>
      </p:sp>
      <p:sp>
        <p:nvSpPr>
          <p:cNvPr id="4" name="投影片編號版面配置區 3">
            <a:extLst>
              <a:ext uri="{FF2B5EF4-FFF2-40B4-BE49-F238E27FC236}">
                <a16:creationId xmlns:a16="http://schemas.microsoft.com/office/drawing/2014/main" id="{70B8C0BE-D9E6-9346-B67D-808443C30A24}"/>
              </a:ext>
            </a:extLst>
          </p:cNvPr>
          <p:cNvSpPr>
            <a:spLocks noGrp="1"/>
          </p:cNvSpPr>
          <p:nvPr>
            <p:ph type="sldNum" sz="quarter" idx="12"/>
          </p:nvPr>
        </p:nvSpPr>
        <p:spPr/>
        <p:txBody>
          <a:bodyPr/>
          <a:lstStyle/>
          <a:p>
            <a:fld id="{8717063F-FAE6-594E-B60A-0D01987B7DAB}" type="slidenum">
              <a:rPr kumimoji="1" lang="zh-CN" altLang="en-US" smtClean="0"/>
              <a:t>4</a:t>
            </a:fld>
            <a:endParaRPr kumimoji="1" lang="zh-CN" altLang="en-US"/>
          </a:p>
        </p:txBody>
      </p:sp>
    </p:spTree>
    <p:extLst>
      <p:ext uri="{BB962C8B-B14F-4D97-AF65-F5344CB8AC3E}">
        <p14:creationId xmlns:p14="http://schemas.microsoft.com/office/powerpoint/2010/main" val="40547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167173-9D0A-8848-8949-7AFE16955C27}"/>
              </a:ext>
            </a:extLst>
          </p:cNvPr>
          <p:cNvSpPr/>
          <p:nvPr/>
        </p:nvSpPr>
        <p:spPr>
          <a:xfrm>
            <a:off x="914400" y="2124699"/>
            <a:ext cx="6990347" cy="1754326"/>
          </a:xfrm>
          <a:prstGeom prst="rect">
            <a:avLst/>
          </a:prstGeom>
        </p:spPr>
        <p:txBody>
          <a:bodyPr wrap="square">
            <a:spAutoFit/>
          </a:bodyPr>
          <a:lstStyle/>
          <a:p>
            <a:r>
              <a:rPr lang="en-US" altLang="zh-CN" dirty="0">
                <a:solidFill>
                  <a:srgbClr val="FF0000"/>
                </a:solidFill>
                <a:latin typeface="Times" pitchFamily="2" charset="0"/>
              </a:rPr>
              <a:t>#import</a:t>
            </a:r>
            <a:r>
              <a:rPr lang="zh-CN" altLang="en-US" dirty="0">
                <a:solidFill>
                  <a:srgbClr val="FF0000"/>
                </a:solidFill>
                <a:latin typeface="Times" pitchFamily="2" charset="0"/>
              </a:rPr>
              <a:t> </a:t>
            </a:r>
            <a:r>
              <a:rPr lang="en-US" altLang="zh-CN" dirty="0" err="1">
                <a:solidFill>
                  <a:srgbClr val="FF0000"/>
                </a:solidFill>
                <a:latin typeface="Times" pitchFamily="2" charset="0"/>
              </a:rPr>
              <a:t>train_test_split</a:t>
            </a:r>
            <a:r>
              <a:rPr lang="zh-CN" altLang="en-US" dirty="0">
                <a:solidFill>
                  <a:srgbClr val="FF0000"/>
                </a:solidFill>
                <a:latin typeface="Times" pitchFamily="2" charset="0"/>
              </a:rPr>
              <a:t> </a:t>
            </a:r>
            <a:r>
              <a:rPr lang="en-US" altLang="zh-CN" dirty="0">
                <a:solidFill>
                  <a:srgbClr val="FF0000"/>
                </a:solidFill>
                <a:latin typeface="Times" pitchFamily="2" charset="0"/>
              </a:rPr>
              <a:t>module</a:t>
            </a:r>
            <a:endParaRPr lang="en-US" dirty="0">
              <a:solidFill>
                <a:srgbClr val="FF0000"/>
              </a:solidFill>
              <a:latin typeface="Times" pitchFamily="2" charset="0"/>
            </a:endParaRPr>
          </a:p>
          <a:p>
            <a:r>
              <a:rPr lang="en-US" dirty="0">
                <a:latin typeface="Times" pitchFamily="2" charset="0"/>
              </a:rPr>
              <a:t>from </a:t>
            </a:r>
            <a:r>
              <a:rPr lang="en-US" dirty="0" err="1">
                <a:latin typeface="Times" pitchFamily="2" charset="0"/>
              </a:rPr>
              <a:t>sklearn.model_selection</a:t>
            </a:r>
            <a:r>
              <a:rPr lang="en-US" dirty="0">
                <a:latin typeface="Times" pitchFamily="2" charset="0"/>
              </a:rPr>
              <a:t> import </a:t>
            </a:r>
            <a:r>
              <a:rPr lang="en-US" dirty="0" err="1">
                <a:latin typeface="Times" pitchFamily="2" charset="0"/>
              </a:rPr>
              <a:t>train_test_split</a:t>
            </a:r>
            <a:endParaRPr lang="en-US" dirty="0">
              <a:latin typeface="Times" pitchFamily="2" charset="0"/>
            </a:endParaRPr>
          </a:p>
          <a:p>
            <a:r>
              <a:rPr lang="en-US" dirty="0">
                <a:latin typeface="Times" pitchFamily="2" charset="0"/>
              </a:rPr>
              <a:t>X, y = </a:t>
            </a:r>
            <a:r>
              <a:rPr lang="en-US" dirty="0" err="1">
                <a:latin typeface="Times" pitchFamily="2" charset="0"/>
              </a:rPr>
              <a:t>mglearn.datasets.make_forge</a:t>
            </a:r>
            <a:r>
              <a:rPr lang="en-US" dirty="0">
                <a:latin typeface="Times" pitchFamily="2" charset="0"/>
              </a:rPr>
              <a:t>()</a:t>
            </a:r>
          </a:p>
          <a:p>
            <a:endParaRPr lang="en-US" dirty="0">
              <a:latin typeface="Times" pitchFamily="2" charset="0"/>
            </a:endParaRPr>
          </a:p>
          <a:p>
            <a:r>
              <a:rPr lang="en-US" altLang="zh-CN" dirty="0">
                <a:solidFill>
                  <a:srgbClr val="FF0000"/>
                </a:solidFill>
                <a:latin typeface="Times" pitchFamily="2" charset="0"/>
              </a:rPr>
              <a:t>#get</a:t>
            </a:r>
            <a:r>
              <a:rPr lang="zh-CN" altLang="en-US" dirty="0">
                <a:solidFill>
                  <a:srgbClr val="FF0000"/>
                </a:solidFill>
                <a:latin typeface="Times" pitchFamily="2" charset="0"/>
              </a:rPr>
              <a:t> </a:t>
            </a:r>
            <a:r>
              <a:rPr lang="en-US" altLang="zh-CN" dirty="0">
                <a:solidFill>
                  <a:srgbClr val="FF0000"/>
                </a:solidFill>
                <a:latin typeface="Times" pitchFamily="2" charset="0"/>
              </a:rPr>
              <a:t>train</a:t>
            </a:r>
            <a:r>
              <a:rPr lang="zh-CN" altLang="en-US" dirty="0">
                <a:solidFill>
                  <a:srgbClr val="FF0000"/>
                </a:solidFill>
                <a:latin typeface="Times" pitchFamily="2" charset="0"/>
              </a:rPr>
              <a:t> </a:t>
            </a:r>
            <a:r>
              <a:rPr lang="en-US" altLang="zh-CN" dirty="0">
                <a:solidFill>
                  <a:srgbClr val="FF0000"/>
                </a:solidFill>
                <a:latin typeface="Times" pitchFamily="2" charset="0"/>
              </a:rPr>
              <a:t>and</a:t>
            </a:r>
            <a:r>
              <a:rPr lang="zh-CN" altLang="en-US" dirty="0">
                <a:solidFill>
                  <a:srgbClr val="FF0000"/>
                </a:solidFill>
                <a:latin typeface="Times" pitchFamily="2" charset="0"/>
              </a:rPr>
              <a:t> </a:t>
            </a:r>
            <a:r>
              <a:rPr lang="en-US" altLang="zh-CN" dirty="0">
                <a:solidFill>
                  <a:srgbClr val="FF0000"/>
                </a:solidFill>
                <a:latin typeface="Times" pitchFamily="2" charset="0"/>
              </a:rPr>
              <a:t>test</a:t>
            </a:r>
            <a:r>
              <a:rPr lang="zh-CN" altLang="en-US" dirty="0">
                <a:solidFill>
                  <a:srgbClr val="FF0000"/>
                </a:solidFill>
                <a:latin typeface="Times" pitchFamily="2" charset="0"/>
              </a:rPr>
              <a:t> </a:t>
            </a:r>
            <a:r>
              <a:rPr lang="en-US" altLang="zh-CN" dirty="0">
                <a:solidFill>
                  <a:srgbClr val="FF0000"/>
                </a:solidFill>
                <a:latin typeface="Times" pitchFamily="2" charset="0"/>
              </a:rPr>
              <a:t>data</a:t>
            </a:r>
            <a:endParaRPr lang="en-US" dirty="0">
              <a:latin typeface="Times" pitchFamily="2" charset="0"/>
            </a:endParaRPr>
          </a:p>
          <a:p>
            <a:r>
              <a:rPr lang="en-US" dirty="0" err="1">
                <a:latin typeface="Times" pitchFamily="2" charset="0"/>
              </a:rPr>
              <a:t>X_train</a:t>
            </a:r>
            <a:r>
              <a:rPr lang="en-US" dirty="0">
                <a:latin typeface="Times" pitchFamily="2" charset="0"/>
              </a:rPr>
              <a:t>, </a:t>
            </a:r>
            <a:r>
              <a:rPr lang="en-US" dirty="0" err="1">
                <a:latin typeface="Times" pitchFamily="2" charset="0"/>
              </a:rPr>
              <a:t>X_test</a:t>
            </a:r>
            <a:r>
              <a:rPr lang="en-US" dirty="0">
                <a:latin typeface="Times" pitchFamily="2" charset="0"/>
              </a:rPr>
              <a:t>, </a:t>
            </a:r>
            <a:r>
              <a:rPr lang="en-US" dirty="0" err="1">
                <a:latin typeface="Times" pitchFamily="2" charset="0"/>
              </a:rPr>
              <a:t>y_train</a:t>
            </a:r>
            <a:r>
              <a:rPr lang="en-US" dirty="0">
                <a:latin typeface="Times" pitchFamily="2" charset="0"/>
              </a:rPr>
              <a:t>, </a:t>
            </a:r>
            <a:r>
              <a:rPr lang="en-US" dirty="0" err="1">
                <a:latin typeface="Times" pitchFamily="2" charset="0"/>
              </a:rPr>
              <a:t>y_test</a:t>
            </a:r>
            <a:r>
              <a:rPr lang="en-US" dirty="0">
                <a:latin typeface="Times" pitchFamily="2" charset="0"/>
              </a:rPr>
              <a:t> = </a:t>
            </a:r>
            <a:r>
              <a:rPr lang="en-US" dirty="0" err="1">
                <a:latin typeface="Times" pitchFamily="2" charset="0"/>
              </a:rPr>
              <a:t>train_test_split</a:t>
            </a:r>
            <a:r>
              <a:rPr lang="en-US" dirty="0">
                <a:latin typeface="Times" pitchFamily="2" charset="0"/>
              </a:rPr>
              <a:t>(X, y, </a:t>
            </a:r>
            <a:r>
              <a:rPr lang="en-US" dirty="0" err="1">
                <a:latin typeface="Times" pitchFamily="2" charset="0"/>
              </a:rPr>
              <a:t>random_state</a:t>
            </a:r>
            <a:r>
              <a:rPr lang="en-US" dirty="0">
                <a:latin typeface="Times" pitchFamily="2" charset="0"/>
              </a:rPr>
              <a:t>=0)</a:t>
            </a:r>
          </a:p>
        </p:txBody>
      </p:sp>
    </p:spTree>
    <p:extLst>
      <p:ext uri="{BB962C8B-B14F-4D97-AF65-F5344CB8AC3E}">
        <p14:creationId xmlns:p14="http://schemas.microsoft.com/office/powerpoint/2010/main" val="415225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AD4B24-3A9B-2144-A12B-A674F4C68BF5}"/>
              </a:ext>
            </a:extLst>
          </p:cNvPr>
          <p:cNvSpPr/>
          <p:nvPr/>
        </p:nvSpPr>
        <p:spPr>
          <a:xfrm>
            <a:off x="745066" y="2052093"/>
            <a:ext cx="6121958" cy="1200329"/>
          </a:xfrm>
          <a:prstGeom prst="rect">
            <a:avLst/>
          </a:prstGeom>
        </p:spPr>
        <p:txBody>
          <a:bodyPr wrap="square">
            <a:spAutoFit/>
          </a:bodyPr>
          <a:lstStyle/>
          <a:p>
            <a:r>
              <a:rPr lang="en-US" altLang="zh-CN" dirty="0">
                <a:solidFill>
                  <a:srgbClr val="FF0000"/>
                </a:solidFill>
                <a:latin typeface="Times" pitchFamily="2" charset="0"/>
              </a:rPr>
              <a:t>#import</a:t>
            </a:r>
            <a:r>
              <a:rPr lang="zh-CN" altLang="en-US" dirty="0">
                <a:solidFill>
                  <a:srgbClr val="FF0000"/>
                </a:solidFill>
                <a:latin typeface="Times" pitchFamily="2" charset="0"/>
              </a:rPr>
              <a:t> </a:t>
            </a:r>
            <a:r>
              <a:rPr lang="en-US" altLang="zh-CN" dirty="0">
                <a:solidFill>
                  <a:srgbClr val="FF0000"/>
                </a:solidFill>
                <a:latin typeface="Times" pitchFamily="2" charset="0"/>
              </a:rPr>
              <a:t>KNN</a:t>
            </a:r>
            <a:r>
              <a:rPr lang="zh-CN" altLang="en-US" dirty="0">
                <a:solidFill>
                  <a:srgbClr val="FF0000"/>
                </a:solidFill>
                <a:latin typeface="Times" pitchFamily="2" charset="0"/>
              </a:rPr>
              <a:t> </a:t>
            </a:r>
            <a:r>
              <a:rPr lang="en-US" altLang="zh-CN" dirty="0">
                <a:solidFill>
                  <a:srgbClr val="FF0000"/>
                </a:solidFill>
                <a:latin typeface="Times" pitchFamily="2" charset="0"/>
              </a:rPr>
              <a:t>module</a:t>
            </a:r>
            <a:endParaRPr lang="en-US" dirty="0">
              <a:solidFill>
                <a:srgbClr val="FF0000"/>
              </a:solidFill>
              <a:latin typeface="Times" pitchFamily="2" charset="0"/>
            </a:endParaRPr>
          </a:p>
          <a:p>
            <a:r>
              <a:rPr lang="en-US" dirty="0">
                <a:latin typeface="Times" pitchFamily="2" charset="0"/>
              </a:rPr>
              <a:t>from </a:t>
            </a:r>
            <a:r>
              <a:rPr lang="en-US" dirty="0" err="1">
                <a:latin typeface="Times" pitchFamily="2" charset="0"/>
              </a:rPr>
              <a:t>sklearn.neighbors</a:t>
            </a:r>
            <a:r>
              <a:rPr lang="en-US" dirty="0">
                <a:latin typeface="Times" pitchFamily="2" charset="0"/>
              </a:rPr>
              <a:t> import </a:t>
            </a:r>
            <a:r>
              <a:rPr lang="en-US" dirty="0" err="1">
                <a:latin typeface="Times" pitchFamily="2" charset="0"/>
              </a:rPr>
              <a:t>KNeighborsClassifier</a:t>
            </a:r>
            <a:endParaRPr lang="en-US" dirty="0">
              <a:latin typeface="Times" pitchFamily="2" charset="0"/>
            </a:endParaRPr>
          </a:p>
          <a:p>
            <a:r>
              <a:rPr lang="en-US" dirty="0" err="1">
                <a:latin typeface="Times" pitchFamily="2" charset="0"/>
              </a:rPr>
              <a:t>clf</a:t>
            </a:r>
            <a:r>
              <a:rPr lang="en-US" dirty="0">
                <a:latin typeface="Times" pitchFamily="2" charset="0"/>
              </a:rPr>
              <a:t> = </a:t>
            </a:r>
            <a:r>
              <a:rPr lang="en-US" dirty="0" err="1">
                <a:latin typeface="Times" pitchFamily="2" charset="0"/>
              </a:rPr>
              <a:t>KNeighborsClassifier</a:t>
            </a:r>
            <a:r>
              <a:rPr lang="en-US" dirty="0">
                <a:latin typeface="Times" pitchFamily="2" charset="0"/>
              </a:rPr>
              <a:t>(</a:t>
            </a:r>
            <a:r>
              <a:rPr lang="en-US" dirty="0" err="1">
                <a:latin typeface="Times" pitchFamily="2" charset="0"/>
              </a:rPr>
              <a:t>n_neighbors</a:t>
            </a:r>
            <a:r>
              <a:rPr lang="en-US" dirty="0">
                <a:latin typeface="Times" pitchFamily="2" charset="0"/>
              </a:rPr>
              <a:t>=3)</a:t>
            </a:r>
          </a:p>
          <a:p>
            <a:r>
              <a:rPr lang="fr" dirty="0" err="1">
                <a:latin typeface="Times" pitchFamily="2" charset="0"/>
              </a:rPr>
              <a:t>clf.fit</a:t>
            </a:r>
            <a:r>
              <a:rPr lang="fr" dirty="0">
                <a:latin typeface="Times" pitchFamily="2" charset="0"/>
              </a:rPr>
              <a:t>(</a:t>
            </a:r>
            <a:r>
              <a:rPr lang="fr" dirty="0" err="1">
                <a:latin typeface="Times" pitchFamily="2" charset="0"/>
              </a:rPr>
              <a:t>X_train</a:t>
            </a:r>
            <a:r>
              <a:rPr lang="fr" dirty="0">
                <a:latin typeface="Times" pitchFamily="2" charset="0"/>
              </a:rPr>
              <a:t>, </a:t>
            </a:r>
            <a:r>
              <a:rPr lang="fr" dirty="0" err="1">
                <a:latin typeface="Times" pitchFamily="2" charset="0"/>
              </a:rPr>
              <a:t>y_train</a:t>
            </a:r>
            <a:r>
              <a:rPr lang="fr" dirty="0">
                <a:latin typeface="Times" pitchFamily="2" charset="0"/>
              </a:rPr>
              <a:t>)</a:t>
            </a:r>
            <a:endParaRPr lang="en-US" dirty="0">
              <a:latin typeface="Times" pitchFamily="2" charset="0"/>
            </a:endParaRPr>
          </a:p>
        </p:txBody>
      </p:sp>
      <p:pic>
        <p:nvPicPr>
          <p:cNvPr id="3" name="Picture 2">
            <a:extLst>
              <a:ext uri="{FF2B5EF4-FFF2-40B4-BE49-F238E27FC236}">
                <a16:creationId xmlns:a16="http://schemas.microsoft.com/office/drawing/2014/main" id="{5224BE67-7633-E74E-AFF5-58FCD52642D5}"/>
              </a:ext>
            </a:extLst>
          </p:cNvPr>
          <p:cNvPicPr>
            <a:picLocks noChangeAspect="1"/>
          </p:cNvPicPr>
          <p:nvPr/>
        </p:nvPicPr>
        <p:blipFill>
          <a:blip r:embed="rId2"/>
          <a:stretch>
            <a:fillRect/>
          </a:stretch>
        </p:blipFill>
        <p:spPr>
          <a:xfrm>
            <a:off x="642845" y="3519706"/>
            <a:ext cx="7858310" cy="771911"/>
          </a:xfrm>
          <a:prstGeom prst="rect">
            <a:avLst/>
          </a:prstGeom>
        </p:spPr>
      </p:pic>
    </p:spTree>
    <p:extLst>
      <p:ext uri="{BB962C8B-B14F-4D97-AF65-F5344CB8AC3E}">
        <p14:creationId xmlns:p14="http://schemas.microsoft.com/office/powerpoint/2010/main" val="332893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BE8260-454B-EB42-A8AC-6AE487BC1DA2}"/>
              </a:ext>
            </a:extLst>
          </p:cNvPr>
          <p:cNvSpPr/>
          <p:nvPr/>
        </p:nvSpPr>
        <p:spPr>
          <a:xfrm>
            <a:off x="822488" y="1910434"/>
            <a:ext cx="6669164" cy="369332"/>
          </a:xfrm>
          <a:prstGeom prst="rect">
            <a:avLst/>
          </a:prstGeom>
        </p:spPr>
        <p:txBody>
          <a:bodyPr wrap="square">
            <a:spAutoFit/>
          </a:bodyPr>
          <a:lstStyle/>
          <a:p>
            <a:r>
              <a:rPr lang="en-US" dirty="0">
                <a:latin typeface="Times" pitchFamily="2" charset="0"/>
              </a:rPr>
              <a:t>print</a:t>
            </a:r>
            <a:r>
              <a:rPr lang="zh-CN" altLang="en-US" dirty="0">
                <a:latin typeface="Times" pitchFamily="2" charset="0"/>
              </a:rPr>
              <a:t> </a:t>
            </a:r>
            <a:r>
              <a:rPr lang="en-US" dirty="0">
                <a:latin typeface="Times" pitchFamily="2" charset="0"/>
              </a:rPr>
              <a:t>("Test set predictions:", </a:t>
            </a:r>
            <a:r>
              <a:rPr lang="en-US" dirty="0" err="1">
                <a:latin typeface="Times" pitchFamily="2" charset="0"/>
              </a:rPr>
              <a:t>clf.predict</a:t>
            </a:r>
            <a:r>
              <a:rPr lang="en-US" dirty="0">
                <a:latin typeface="Times" pitchFamily="2" charset="0"/>
              </a:rPr>
              <a:t>(</a:t>
            </a:r>
            <a:r>
              <a:rPr lang="en-US" dirty="0" err="1">
                <a:latin typeface="Times" pitchFamily="2" charset="0"/>
              </a:rPr>
              <a:t>X_test</a:t>
            </a:r>
            <a:r>
              <a:rPr lang="en-US" dirty="0">
                <a:latin typeface="Times" pitchFamily="2" charset="0"/>
              </a:rPr>
              <a:t>))</a:t>
            </a:r>
          </a:p>
        </p:txBody>
      </p:sp>
      <p:sp>
        <p:nvSpPr>
          <p:cNvPr id="4" name="Rectangle 3">
            <a:extLst>
              <a:ext uri="{FF2B5EF4-FFF2-40B4-BE49-F238E27FC236}">
                <a16:creationId xmlns:a16="http://schemas.microsoft.com/office/drawing/2014/main" id="{8D1B59E2-F351-1E4C-8904-4A3086C426AB}"/>
              </a:ext>
            </a:extLst>
          </p:cNvPr>
          <p:cNvSpPr/>
          <p:nvPr/>
        </p:nvSpPr>
        <p:spPr>
          <a:xfrm>
            <a:off x="822488" y="3434879"/>
            <a:ext cx="6522791" cy="369332"/>
          </a:xfrm>
          <a:prstGeom prst="rect">
            <a:avLst/>
          </a:prstGeom>
        </p:spPr>
        <p:txBody>
          <a:bodyPr wrap="square">
            <a:spAutoFit/>
          </a:bodyPr>
          <a:lstStyle/>
          <a:p>
            <a:r>
              <a:rPr lang="en-US" altLang="zh-CN" dirty="0">
                <a:latin typeface="Times" pitchFamily="2" charset="0"/>
              </a:rPr>
              <a:t>p</a:t>
            </a:r>
            <a:r>
              <a:rPr lang="en-US" dirty="0">
                <a:latin typeface="Times" pitchFamily="2" charset="0"/>
              </a:rPr>
              <a:t>rint</a:t>
            </a:r>
            <a:r>
              <a:rPr lang="zh-CN" altLang="en-US" dirty="0">
                <a:latin typeface="Times" pitchFamily="2" charset="0"/>
              </a:rPr>
              <a:t> </a:t>
            </a:r>
            <a:r>
              <a:rPr lang="en-US" dirty="0">
                <a:latin typeface="Times" pitchFamily="2" charset="0"/>
              </a:rPr>
              <a:t>("Test set accuracy: {:.2f}".format(</a:t>
            </a:r>
            <a:r>
              <a:rPr lang="en-US" dirty="0" err="1">
                <a:latin typeface="Times" pitchFamily="2" charset="0"/>
              </a:rPr>
              <a:t>clf.score</a:t>
            </a:r>
            <a:r>
              <a:rPr lang="en-US" dirty="0">
                <a:latin typeface="Times" pitchFamily="2" charset="0"/>
              </a:rPr>
              <a:t>(</a:t>
            </a:r>
            <a:r>
              <a:rPr lang="en-US" dirty="0" err="1">
                <a:latin typeface="Times" pitchFamily="2" charset="0"/>
              </a:rPr>
              <a:t>X_test</a:t>
            </a:r>
            <a:r>
              <a:rPr lang="en-US" dirty="0">
                <a:latin typeface="Times" pitchFamily="2" charset="0"/>
              </a:rPr>
              <a:t>, </a:t>
            </a:r>
            <a:r>
              <a:rPr lang="en-US" dirty="0" err="1">
                <a:latin typeface="Times" pitchFamily="2" charset="0"/>
              </a:rPr>
              <a:t>y_test</a:t>
            </a:r>
            <a:r>
              <a:rPr lang="en-US" dirty="0">
                <a:latin typeface="Times" pitchFamily="2" charset="0"/>
              </a:rPr>
              <a:t>)))</a:t>
            </a:r>
          </a:p>
        </p:txBody>
      </p:sp>
      <p:pic>
        <p:nvPicPr>
          <p:cNvPr id="6" name="Picture 5">
            <a:extLst>
              <a:ext uri="{FF2B5EF4-FFF2-40B4-BE49-F238E27FC236}">
                <a16:creationId xmlns:a16="http://schemas.microsoft.com/office/drawing/2014/main" id="{62FD2201-1EEB-2D47-BE27-C963B3D500AD}"/>
              </a:ext>
            </a:extLst>
          </p:cNvPr>
          <p:cNvPicPr>
            <a:picLocks noChangeAspect="1"/>
          </p:cNvPicPr>
          <p:nvPr/>
        </p:nvPicPr>
        <p:blipFill>
          <a:blip r:embed="rId2"/>
          <a:stretch>
            <a:fillRect/>
          </a:stretch>
        </p:blipFill>
        <p:spPr>
          <a:xfrm>
            <a:off x="822488" y="2600467"/>
            <a:ext cx="3716403" cy="276999"/>
          </a:xfrm>
          <a:prstGeom prst="rect">
            <a:avLst/>
          </a:prstGeom>
        </p:spPr>
      </p:pic>
      <p:pic>
        <p:nvPicPr>
          <p:cNvPr id="7" name="Picture 6">
            <a:extLst>
              <a:ext uri="{FF2B5EF4-FFF2-40B4-BE49-F238E27FC236}">
                <a16:creationId xmlns:a16="http://schemas.microsoft.com/office/drawing/2014/main" id="{26D9D493-B1CC-8340-9B08-F3DBF8A3D006}"/>
              </a:ext>
            </a:extLst>
          </p:cNvPr>
          <p:cNvPicPr>
            <a:picLocks noChangeAspect="1"/>
          </p:cNvPicPr>
          <p:nvPr/>
        </p:nvPicPr>
        <p:blipFill>
          <a:blip r:embed="rId3"/>
          <a:stretch>
            <a:fillRect/>
          </a:stretch>
        </p:blipFill>
        <p:spPr>
          <a:xfrm>
            <a:off x="822489" y="4118789"/>
            <a:ext cx="2783180" cy="276999"/>
          </a:xfrm>
          <a:prstGeom prst="rect">
            <a:avLst/>
          </a:prstGeom>
        </p:spPr>
      </p:pic>
    </p:spTree>
    <p:extLst>
      <p:ext uri="{BB962C8B-B14F-4D97-AF65-F5344CB8AC3E}">
        <p14:creationId xmlns:p14="http://schemas.microsoft.com/office/powerpoint/2010/main" val="415762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29BD2A-D0FE-6F48-AD66-6A8A34B1E1F5}"/>
              </a:ext>
            </a:extLst>
          </p:cNvPr>
          <p:cNvSpPr/>
          <p:nvPr/>
        </p:nvSpPr>
        <p:spPr>
          <a:xfrm>
            <a:off x="423334" y="1239293"/>
            <a:ext cx="4572000" cy="461665"/>
          </a:xfrm>
          <a:prstGeom prst="rect">
            <a:avLst/>
          </a:prstGeom>
        </p:spPr>
        <p:txBody>
          <a:bodyPr>
            <a:spAutoFit/>
          </a:bodyPr>
          <a:lstStyle/>
          <a:p>
            <a:r>
              <a:rPr lang="en-US" sz="2400" b="1" dirty="0">
                <a:solidFill>
                  <a:srgbClr val="000000"/>
                </a:solidFill>
                <a:latin typeface="Times New Roman" panose="02020603050405020304" pitchFamily="18" charset="0"/>
                <a:cs typeface="Times New Roman" panose="02020603050405020304" pitchFamily="18" charset="0"/>
              </a:rPr>
              <a:t>Analyzing </a:t>
            </a:r>
            <a:r>
              <a:rPr lang="en-US" sz="2400" b="1" dirty="0" err="1">
                <a:solidFill>
                  <a:srgbClr val="000000"/>
                </a:solidFill>
                <a:latin typeface="Times New Roman" panose="02020603050405020304" pitchFamily="18" charset="0"/>
                <a:cs typeface="Times New Roman" panose="02020603050405020304" pitchFamily="18" charset="0"/>
              </a:rPr>
              <a:t>KNeighborsClassifier</a:t>
            </a:r>
            <a:endParaRPr lang="en-US"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FEE09A-46A3-D446-A2B9-B9B50878D8A2}"/>
              </a:ext>
            </a:extLst>
          </p:cNvPr>
          <p:cNvSpPr/>
          <p:nvPr/>
        </p:nvSpPr>
        <p:spPr>
          <a:xfrm>
            <a:off x="486500" y="2394990"/>
            <a:ext cx="6790267" cy="2120004"/>
          </a:xfrm>
          <a:prstGeom prst="rect">
            <a:avLst/>
          </a:prstGeom>
        </p:spPr>
        <p:txBody>
          <a:bodyPr wrap="square">
            <a:spAutoFit/>
          </a:bodyPr>
          <a:lstStyle/>
          <a:p>
            <a:pPr>
              <a:lnSpc>
                <a:spcPct val="150000"/>
              </a:lnSpc>
            </a:pPr>
            <a:r>
              <a:rPr lang="en-US" altLang="zh-CN" dirty="0">
                <a:solidFill>
                  <a:srgbClr val="FF0000"/>
                </a:solidFill>
                <a:latin typeface="Times New Roman" panose="02020603050405020304" pitchFamily="18" charset="0"/>
                <a:cs typeface="Times New Roman" panose="02020603050405020304" pitchFamily="18" charset="0"/>
              </a:rPr>
              <a:t>#set</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figure</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size</a:t>
            </a:r>
            <a:endParaRPr lang="en-US"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%matplotlib inline</a:t>
            </a:r>
          </a:p>
          <a:p>
            <a:pPr>
              <a:lnSpc>
                <a:spcPct val="150000"/>
              </a:lnSpc>
            </a:pPr>
            <a:r>
              <a:rPr lang="en-US" dirty="0">
                <a:latin typeface="Times New Roman" panose="02020603050405020304" pitchFamily="18" charset="0"/>
                <a:cs typeface="Times New Roman" panose="02020603050405020304" pitchFamily="18" charset="0"/>
              </a:rPr>
              <a:t>import matplotlib</a:t>
            </a:r>
          </a:p>
          <a:p>
            <a:pPr>
              <a:lnSpc>
                <a:spcPct val="150000"/>
              </a:lnSpc>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matplotlib.pyplot</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plt</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fig, axes = </a:t>
            </a:r>
            <a:r>
              <a:rPr lang="en-US" dirty="0" err="1">
                <a:latin typeface="Times New Roman" panose="02020603050405020304" pitchFamily="18" charset="0"/>
                <a:cs typeface="Times New Roman" panose="02020603050405020304" pitchFamily="18" charset="0"/>
              </a:rPr>
              <a:t>plt.subplots</a:t>
            </a:r>
            <a:r>
              <a:rPr lang="en-US" dirty="0">
                <a:latin typeface="Times New Roman" panose="02020603050405020304" pitchFamily="18" charset="0"/>
                <a:cs typeface="Times New Roman" panose="02020603050405020304" pitchFamily="18" charset="0"/>
              </a:rPr>
              <a:t>(1, 3, </a:t>
            </a:r>
            <a:r>
              <a:rPr lang="en-US" dirty="0" err="1">
                <a:latin typeface="Times New Roman" panose="02020603050405020304" pitchFamily="18" charset="0"/>
                <a:cs typeface="Times New Roman" panose="02020603050405020304" pitchFamily="18" charset="0"/>
              </a:rPr>
              <a:t>figsize</a:t>
            </a:r>
            <a:r>
              <a:rPr lang="en-US" dirty="0">
                <a:latin typeface="Times New Roman" panose="02020603050405020304" pitchFamily="18" charset="0"/>
                <a:cs typeface="Times New Roman" panose="02020603050405020304" pitchFamily="18" charset="0"/>
              </a:rPr>
              <a:t>=(10, 3))</a:t>
            </a:r>
          </a:p>
        </p:txBody>
      </p:sp>
    </p:spTree>
    <p:extLst>
      <p:ext uri="{BB962C8B-B14F-4D97-AF65-F5344CB8AC3E}">
        <p14:creationId xmlns:p14="http://schemas.microsoft.com/office/powerpoint/2010/main" val="100015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3670C0-C3A7-7D40-92B9-A794E3179574}"/>
              </a:ext>
            </a:extLst>
          </p:cNvPr>
          <p:cNvSpPr/>
          <p:nvPr/>
        </p:nvSpPr>
        <p:spPr>
          <a:xfrm>
            <a:off x="272939" y="959010"/>
            <a:ext cx="7974709" cy="2862322"/>
          </a:xfrm>
          <a:prstGeom prst="rect">
            <a:avLst/>
          </a:prstGeom>
        </p:spPr>
        <p:txBody>
          <a:bodyPr wrap="square">
            <a:spAutoFit/>
          </a:bodyPr>
          <a:lstStyle/>
          <a:p>
            <a:r>
              <a:rPr lang="en-US" dirty="0">
                <a:latin typeface="Times" pitchFamily="2" charset="0"/>
              </a:rPr>
              <a:t>for </a:t>
            </a:r>
            <a:r>
              <a:rPr lang="en-US" dirty="0" err="1">
                <a:latin typeface="Times" pitchFamily="2" charset="0"/>
              </a:rPr>
              <a:t>n_neighbors</a:t>
            </a:r>
            <a:r>
              <a:rPr lang="en-US" dirty="0">
                <a:latin typeface="Times" pitchFamily="2" charset="0"/>
              </a:rPr>
              <a:t>, ax in zip([1, 3, 9], axes):</a:t>
            </a:r>
          </a:p>
          <a:p>
            <a:r>
              <a:rPr lang="en-US" dirty="0">
                <a:latin typeface="Times" pitchFamily="2" charset="0"/>
              </a:rPr>
              <a:t>    </a:t>
            </a:r>
            <a:r>
              <a:rPr lang="en-US" dirty="0">
                <a:solidFill>
                  <a:srgbClr val="FF0000"/>
                </a:solidFill>
                <a:latin typeface="Times" pitchFamily="2" charset="0"/>
              </a:rPr>
              <a:t># the fit method returns the object self, so we can instantiate</a:t>
            </a:r>
          </a:p>
          <a:p>
            <a:r>
              <a:rPr lang="en-US" dirty="0">
                <a:solidFill>
                  <a:srgbClr val="FF0000"/>
                </a:solidFill>
                <a:latin typeface="Times" pitchFamily="2" charset="0"/>
              </a:rPr>
              <a:t>    # and fit in one line</a:t>
            </a:r>
          </a:p>
          <a:p>
            <a:r>
              <a:rPr lang="en-US" dirty="0">
                <a:latin typeface="Times" pitchFamily="2" charset="0"/>
              </a:rPr>
              <a:t>    </a:t>
            </a:r>
            <a:r>
              <a:rPr lang="en-US" dirty="0" err="1">
                <a:latin typeface="Times" pitchFamily="2" charset="0"/>
              </a:rPr>
              <a:t>clf</a:t>
            </a:r>
            <a:r>
              <a:rPr lang="en-US" dirty="0">
                <a:latin typeface="Times" pitchFamily="2" charset="0"/>
              </a:rPr>
              <a:t> = </a:t>
            </a:r>
            <a:r>
              <a:rPr lang="en-US" dirty="0" err="1">
                <a:latin typeface="Times" pitchFamily="2" charset="0"/>
              </a:rPr>
              <a:t>KNeighborsClassifier</a:t>
            </a:r>
            <a:r>
              <a:rPr lang="en-US" dirty="0">
                <a:latin typeface="Times" pitchFamily="2" charset="0"/>
              </a:rPr>
              <a:t>(</a:t>
            </a:r>
            <a:r>
              <a:rPr lang="en-US" dirty="0" err="1">
                <a:latin typeface="Times" pitchFamily="2" charset="0"/>
              </a:rPr>
              <a:t>n_neighbors</a:t>
            </a:r>
            <a:r>
              <a:rPr lang="en-US" dirty="0">
                <a:latin typeface="Times" pitchFamily="2" charset="0"/>
              </a:rPr>
              <a:t>=</a:t>
            </a:r>
            <a:r>
              <a:rPr lang="en-US" dirty="0" err="1">
                <a:latin typeface="Times" pitchFamily="2" charset="0"/>
              </a:rPr>
              <a:t>n_neighbors</a:t>
            </a:r>
            <a:r>
              <a:rPr lang="en-US" dirty="0">
                <a:latin typeface="Times" pitchFamily="2" charset="0"/>
              </a:rPr>
              <a:t>).fit(X, y)</a:t>
            </a:r>
          </a:p>
          <a:p>
            <a:r>
              <a:rPr lang="en-US" dirty="0">
                <a:latin typeface="Times" pitchFamily="2" charset="0"/>
              </a:rPr>
              <a:t>    mglearn.plots.plot_2d_separator(</a:t>
            </a:r>
            <a:r>
              <a:rPr lang="en-US" dirty="0" err="1">
                <a:latin typeface="Times" pitchFamily="2" charset="0"/>
              </a:rPr>
              <a:t>clf</a:t>
            </a:r>
            <a:r>
              <a:rPr lang="en-US" dirty="0">
                <a:latin typeface="Times" pitchFamily="2" charset="0"/>
              </a:rPr>
              <a:t>, X, fill=True, eps=0.5, ax=ax, alpha=.4)</a:t>
            </a:r>
          </a:p>
          <a:p>
            <a:r>
              <a:rPr lang="en-US" dirty="0">
                <a:latin typeface="Times" pitchFamily="2" charset="0"/>
              </a:rPr>
              <a:t>    </a:t>
            </a:r>
            <a:r>
              <a:rPr lang="en-US" dirty="0" err="1">
                <a:latin typeface="Times" pitchFamily="2" charset="0"/>
              </a:rPr>
              <a:t>mglearn.discrete_scatter</a:t>
            </a:r>
            <a:r>
              <a:rPr lang="en-US" dirty="0">
                <a:latin typeface="Times" pitchFamily="2" charset="0"/>
              </a:rPr>
              <a:t>(X[:, 0], X[:, 1], y, ax=ax)</a:t>
            </a:r>
          </a:p>
          <a:p>
            <a:r>
              <a:rPr lang="en-US" dirty="0">
                <a:latin typeface="Times" pitchFamily="2" charset="0"/>
              </a:rPr>
              <a:t>    </a:t>
            </a:r>
            <a:r>
              <a:rPr lang="en-US" dirty="0" err="1">
                <a:latin typeface="Times" pitchFamily="2" charset="0"/>
              </a:rPr>
              <a:t>ax.set_title</a:t>
            </a:r>
            <a:r>
              <a:rPr lang="en-US" dirty="0">
                <a:latin typeface="Times" pitchFamily="2" charset="0"/>
              </a:rPr>
              <a:t>("{} neighbor(s)".format(</a:t>
            </a:r>
            <a:r>
              <a:rPr lang="en-US" dirty="0" err="1">
                <a:latin typeface="Times" pitchFamily="2" charset="0"/>
              </a:rPr>
              <a:t>n_neighbors</a:t>
            </a:r>
            <a:r>
              <a:rPr lang="en-US" dirty="0">
                <a:latin typeface="Times" pitchFamily="2" charset="0"/>
              </a:rPr>
              <a:t>))</a:t>
            </a:r>
          </a:p>
          <a:p>
            <a:r>
              <a:rPr lang="en-US" dirty="0">
                <a:latin typeface="Times" pitchFamily="2" charset="0"/>
              </a:rPr>
              <a:t>    </a:t>
            </a:r>
            <a:r>
              <a:rPr lang="en-US" dirty="0" err="1">
                <a:latin typeface="Times" pitchFamily="2" charset="0"/>
              </a:rPr>
              <a:t>ax.set_xlabel</a:t>
            </a:r>
            <a:r>
              <a:rPr lang="en-US" dirty="0">
                <a:latin typeface="Times" pitchFamily="2" charset="0"/>
              </a:rPr>
              <a:t>("feature 0")</a:t>
            </a:r>
          </a:p>
          <a:p>
            <a:r>
              <a:rPr lang="en-US" dirty="0">
                <a:latin typeface="Times" pitchFamily="2" charset="0"/>
              </a:rPr>
              <a:t>    </a:t>
            </a:r>
            <a:r>
              <a:rPr lang="en-US" dirty="0" err="1">
                <a:latin typeface="Times" pitchFamily="2" charset="0"/>
              </a:rPr>
              <a:t>ax.set_ylabel</a:t>
            </a:r>
            <a:r>
              <a:rPr lang="en-US" dirty="0">
                <a:latin typeface="Times" pitchFamily="2" charset="0"/>
              </a:rPr>
              <a:t>("feature 1")</a:t>
            </a:r>
          </a:p>
          <a:p>
            <a:r>
              <a:rPr lang="en-US" dirty="0">
                <a:latin typeface="Times" pitchFamily="2" charset="0"/>
              </a:rPr>
              <a:t>axes[0].legend(loc=3)</a:t>
            </a:r>
          </a:p>
        </p:txBody>
      </p:sp>
      <p:pic>
        <p:nvPicPr>
          <p:cNvPr id="3" name="Picture 2">
            <a:extLst>
              <a:ext uri="{FF2B5EF4-FFF2-40B4-BE49-F238E27FC236}">
                <a16:creationId xmlns:a16="http://schemas.microsoft.com/office/drawing/2014/main" id="{021F1979-1F9D-9546-8BC1-68D474DEA59C}"/>
              </a:ext>
            </a:extLst>
          </p:cNvPr>
          <p:cNvPicPr>
            <a:picLocks noChangeAspect="1"/>
          </p:cNvPicPr>
          <p:nvPr/>
        </p:nvPicPr>
        <p:blipFill>
          <a:blip r:embed="rId2"/>
          <a:stretch>
            <a:fillRect/>
          </a:stretch>
        </p:blipFill>
        <p:spPr>
          <a:xfrm>
            <a:off x="1298018" y="3876675"/>
            <a:ext cx="5924550" cy="2124075"/>
          </a:xfrm>
          <a:prstGeom prst="rect">
            <a:avLst/>
          </a:prstGeom>
        </p:spPr>
      </p:pic>
    </p:spTree>
    <p:extLst>
      <p:ext uri="{BB962C8B-B14F-4D97-AF65-F5344CB8AC3E}">
        <p14:creationId xmlns:p14="http://schemas.microsoft.com/office/powerpoint/2010/main" val="252379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AF18DB-D79E-4145-BB3F-40C1AF2BCAAA}"/>
              </a:ext>
            </a:extLst>
          </p:cNvPr>
          <p:cNvSpPr/>
          <p:nvPr/>
        </p:nvSpPr>
        <p:spPr>
          <a:xfrm>
            <a:off x="499534" y="1220212"/>
            <a:ext cx="7569200" cy="3970318"/>
          </a:xfrm>
          <a:prstGeom prst="rect">
            <a:avLst/>
          </a:prstGeom>
        </p:spPr>
        <p:txBody>
          <a:bodyPr wrap="square">
            <a:spAutoFit/>
          </a:bodyPr>
          <a:lstStyle/>
          <a:p>
            <a:endParaRPr lang="en-US" dirty="0">
              <a:latin typeface="Times" pitchFamily="2" charset="0"/>
            </a:endParaRPr>
          </a:p>
          <a:p>
            <a:r>
              <a:rPr lang="en-US" dirty="0">
                <a:latin typeface="Times" pitchFamily="2" charset="0"/>
              </a:rPr>
              <a:t>from </a:t>
            </a:r>
            <a:r>
              <a:rPr lang="en-US" dirty="0" err="1">
                <a:latin typeface="Times" pitchFamily="2" charset="0"/>
              </a:rPr>
              <a:t>sklearn.datasets</a:t>
            </a:r>
            <a:r>
              <a:rPr lang="en-US" dirty="0">
                <a:latin typeface="Times" pitchFamily="2" charset="0"/>
              </a:rPr>
              <a:t> import </a:t>
            </a:r>
            <a:r>
              <a:rPr lang="en-US" dirty="0" err="1">
                <a:latin typeface="Times" pitchFamily="2" charset="0"/>
              </a:rPr>
              <a:t>load_breast_cancer</a:t>
            </a:r>
            <a:endParaRPr lang="en-US" dirty="0">
              <a:latin typeface="Times" pitchFamily="2" charset="0"/>
            </a:endParaRPr>
          </a:p>
          <a:p>
            <a:endParaRPr lang="en-US" dirty="0">
              <a:latin typeface="Times" pitchFamily="2" charset="0"/>
            </a:endParaRPr>
          </a:p>
          <a:p>
            <a:r>
              <a:rPr lang="en-US" dirty="0">
                <a:solidFill>
                  <a:srgbClr val="FF0000"/>
                </a:solidFill>
                <a:latin typeface="Times" pitchFamily="2" charset="0"/>
              </a:rPr>
              <a:t># </a:t>
            </a:r>
            <a:r>
              <a:rPr lang="en-US" altLang="zh-CN" dirty="0">
                <a:solidFill>
                  <a:srgbClr val="FF0000"/>
                </a:solidFill>
                <a:latin typeface="Times" pitchFamily="2" charset="0"/>
              </a:rPr>
              <a:t>load</a:t>
            </a:r>
            <a:r>
              <a:rPr lang="zh-CN" altLang="en-US" dirty="0">
                <a:solidFill>
                  <a:srgbClr val="FF0000"/>
                </a:solidFill>
                <a:latin typeface="Times" pitchFamily="2" charset="0"/>
              </a:rPr>
              <a:t> </a:t>
            </a:r>
            <a:r>
              <a:rPr lang="en-US" altLang="zh-CN" dirty="0">
                <a:solidFill>
                  <a:srgbClr val="FF0000"/>
                </a:solidFill>
                <a:latin typeface="Times" pitchFamily="2" charset="0"/>
              </a:rPr>
              <a:t>breast</a:t>
            </a:r>
            <a:r>
              <a:rPr lang="zh-CN" altLang="en-US" dirty="0">
                <a:solidFill>
                  <a:srgbClr val="FF0000"/>
                </a:solidFill>
                <a:latin typeface="Times" pitchFamily="2" charset="0"/>
              </a:rPr>
              <a:t> </a:t>
            </a:r>
            <a:r>
              <a:rPr lang="en-US" altLang="zh-CN" dirty="0">
                <a:solidFill>
                  <a:srgbClr val="FF0000"/>
                </a:solidFill>
                <a:latin typeface="Times" pitchFamily="2" charset="0"/>
              </a:rPr>
              <a:t>cancer</a:t>
            </a:r>
            <a:r>
              <a:rPr lang="zh-CN" altLang="en-US" dirty="0">
                <a:solidFill>
                  <a:srgbClr val="FF0000"/>
                </a:solidFill>
                <a:latin typeface="Times" pitchFamily="2" charset="0"/>
              </a:rPr>
              <a:t> </a:t>
            </a:r>
            <a:r>
              <a:rPr lang="en-US" altLang="zh-CN" dirty="0">
                <a:solidFill>
                  <a:srgbClr val="FF0000"/>
                </a:solidFill>
                <a:latin typeface="Times" pitchFamily="2" charset="0"/>
              </a:rPr>
              <a:t>data</a:t>
            </a:r>
            <a:endParaRPr lang="en-US" dirty="0">
              <a:latin typeface="Times" pitchFamily="2" charset="0"/>
            </a:endParaRPr>
          </a:p>
          <a:p>
            <a:r>
              <a:rPr lang="en-US" dirty="0">
                <a:latin typeface="Times" pitchFamily="2" charset="0"/>
              </a:rPr>
              <a:t>cancer = </a:t>
            </a:r>
            <a:r>
              <a:rPr lang="en-US" dirty="0" err="1">
                <a:latin typeface="Times" pitchFamily="2" charset="0"/>
              </a:rPr>
              <a:t>load_breast_cancer</a:t>
            </a:r>
            <a:r>
              <a:rPr lang="en-US" dirty="0">
                <a:latin typeface="Times" pitchFamily="2" charset="0"/>
              </a:rPr>
              <a:t>()</a:t>
            </a:r>
          </a:p>
          <a:p>
            <a:r>
              <a:rPr lang="en-US" dirty="0" err="1">
                <a:latin typeface="Times" pitchFamily="2" charset="0"/>
              </a:rPr>
              <a:t>X_train</a:t>
            </a:r>
            <a:r>
              <a:rPr lang="en-US" dirty="0">
                <a:latin typeface="Times" pitchFamily="2" charset="0"/>
              </a:rPr>
              <a:t>, </a:t>
            </a:r>
            <a:r>
              <a:rPr lang="en-US" dirty="0" err="1">
                <a:latin typeface="Times" pitchFamily="2" charset="0"/>
              </a:rPr>
              <a:t>X_test</a:t>
            </a:r>
            <a:r>
              <a:rPr lang="en-US" dirty="0">
                <a:latin typeface="Times" pitchFamily="2" charset="0"/>
              </a:rPr>
              <a:t>, </a:t>
            </a:r>
            <a:r>
              <a:rPr lang="en-US" dirty="0" err="1">
                <a:latin typeface="Times" pitchFamily="2" charset="0"/>
              </a:rPr>
              <a:t>y_train</a:t>
            </a:r>
            <a:r>
              <a:rPr lang="en-US" dirty="0">
                <a:latin typeface="Times" pitchFamily="2" charset="0"/>
              </a:rPr>
              <a:t>, </a:t>
            </a:r>
            <a:r>
              <a:rPr lang="en-US" dirty="0" err="1">
                <a:latin typeface="Times" pitchFamily="2" charset="0"/>
              </a:rPr>
              <a:t>y_test</a:t>
            </a:r>
            <a:r>
              <a:rPr lang="en-US" dirty="0">
                <a:latin typeface="Times" pitchFamily="2" charset="0"/>
              </a:rPr>
              <a:t> = </a:t>
            </a:r>
            <a:r>
              <a:rPr lang="en-US" dirty="0" err="1">
                <a:latin typeface="Times" pitchFamily="2" charset="0"/>
              </a:rPr>
              <a:t>train_test_split</a:t>
            </a:r>
            <a:r>
              <a:rPr lang="en-US" dirty="0">
                <a:latin typeface="Times" pitchFamily="2" charset="0"/>
              </a:rPr>
              <a:t>(</a:t>
            </a:r>
          </a:p>
          <a:p>
            <a:r>
              <a:rPr lang="en-US" dirty="0">
                <a:latin typeface="Times" pitchFamily="2" charset="0"/>
              </a:rPr>
              <a:t>    </a:t>
            </a:r>
            <a:r>
              <a:rPr lang="en-US" dirty="0" err="1">
                <a:latin typeface="Times" pitchFamily="2" charset="0"/>
              </a:rPr>
              <a:t>cancer.data</a:t>
            </a:r>
            <a:r>
              <a:rPr lang="en-US" dirty="0">
                <a:latin typeface="Times" pitchFamily="2" charset="0"/>
              </a:rPr>
              <a:t>, </a:t>
            </a:r>
            <a:r>
              <a:rPr lang="en-US" dirty="0" err="1">
                <a:latin typeface="Times" pitchFamily="2" charset="0"/>
              </a:rPr>
              <a:t>cancer.target</a:t>
            </a:r>
            <a:r>
              <a:rPr lang="en-US" dirty="0">
                <a:latin typeface="Times" pitchFamily="2" charset="0"/>
              </a:rPr>
              <a:t>, stratify=</a:t>
            </a:r>
            <a:r>
              <a:rPr lang="en-US" dirty="0" err="1">
                <a:latin typeface="Times" pitchFamily="2" charset="0"/>
              </a:rPr>
              <a:t>cancer.target</a:t>
            </a:r>
            <a:r>
              <a:rPr lang="en-US" dirty="0">
                <a:latin typeface="Times" pitchFamily="2" charset="0"/>
              </a:rPr>
              <a:t>, </a:t>
            </a:r>
            <a:r>
              <a:rPr lang="en-US" dirty="0" err="1">
                <a:latin typeface="Times" pitchFamily="2" charset="0"/>
              </a:rPr>
              <a:t>random_state</a:t>
            </a:r>
            <a:r>
              <a:rPr lang="en-US" dirty="0">
                <a:latin typeface="Times" pitchFamily="2" charset="0"/>
              </a:rPr>
              <a:t>=66)</a:t>
            </a:r>
          </a:p>
          <a:p>
            <a:endParaRPr lang="en-US" dirty="0">
              <a:latin typeface="Times" pitchFamily="2" charset="0"/>
            </a:endParaRPr>
          </a:p>
          <a:p>
            <a:r>
              <a:rPr lang="en-US" dirty="0" err="1">
                <a:latin typeface="Times" pitchFamily="2" charset="0"/>
              </a:rPr>
              <a:t>training_accuracy</a:t>
            </a:r>
            <a:r>
              <a:rPr lang="en-US" dirty="0">
                <a:latin typeface="Times" pitchFamily="2" charset="0"/>
              </a:rPr>
              <a:t> = []</a:t>
            </a:r>
          </a:p>
          <a:p>
            <a:r>
              <a:rPr lang="en-US" dirty="0" err="1">
                <a:latin typeface="Times" pitchFamily="2" charset="0"/>
              </a:rPr>
              <a:t>test_accuracy</a:t>
            </a:r>
            <a:r>
              <a:rPr lang="en-US" dirty="0">
                <a:latin typeface="Times" pitchFamily="2" charset="0"/>
              </a:rPr>
              <a:t> = []</a:t>
            </a:r>
          </a:p>
          <a:p>
            <a:r>
              <a:rPr lang="en-US" dirty="0">
                <a:solidFill>
                  <a:srgbClr val="FF0000"/>
                </a:solidFill>
                <a:latin typeface="Times" pitchFamily="2" charset="0"/>
              </a:rPr>
              <a:t># try </a:t>
            </a:r>
            <a:r>
              <a:rPr lang="en-US" dirty="0" err="1">
                <a:solidFill>
                  <a:srgbClr val="FF0000"/>
                </a:solidFill>
                <a:latin typeface="Times" pitchFamily="2" charset="0"/>
              </a:rPr>
              <a:t>n_neighbors</a:t>
            </a:r>
            <a:r>
              <a:rPr lang="en-US" dirty="0">
                <a:solidFill>
                  <a:srgbClr val="FF0000"/>
                </a:solidFill>
                <a:latin typeface="Times" pitchFamily="2" charset="0"/>
              </a:rPr>
              <a:t> from 1 to 10</a:t>
            </a:r>
          </a:p>
          <a:p>
            <a:r>
              <a:rPr lang="en-US" dirty="0" err="1">
                <a:latin typeface="Times" pitchFamily="2" charset="0"/>
              </a:rPr>
              <a:t>neighbors_settings</a:t>
            </a:r>
            <a:r>
              <a:rPr lang="en-US" dirty="0">
                <a:latin typeface="Times" pitchFamily="2" charset="0"/>
              </a:rPr>
              <a:t> = range(1, 11)</a:t>
            </a:r>
          </a:p>
          <a:p>
            <a:endParaRPr lang="en-US" dirty="0">
              <a:latin typeface="Times" pitchFamily="2" charset="0"/>
            </a:endParaRPr>
          </a:p>
          <a:p>
            <a:endParaRPr lang="en-US" dirty="0">
              <a:latin typeface="Times" pitchFamily="2" charset="0"/>
            </a:endParaRPr>
          </a:p>
        </p:txBody>
      </p:sp>
    </p:spTree>
    <p:extLst>
      <p:ext uri="{BB962C8B-B14F-4D97-AF65-F5344CB8AC3E}">
        <p14:creationId xmlns:p14="http://schemas.microsoft.com/office/powerpoint/2010/main" val="256761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567CE4-3873-6943-8609-2D7C5113F88A}"/>
              </a:ext>
            </a:extLst>
          </p:cNvPr>
          <p:cNvSpPr/>
          <p:nvPr/>
        </p:nvSpPr>
        <p:spPr>
          <a:xfrm>
            <a:off x="599128" y="1616838"/>
            <a:ext cx="7621448" cy="3781997"/>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n_neighbors</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neighbors_settings</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 build the model</a:t>
            </a:r>
          </a:p>
          <a:p>
            <a:pPr>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clf</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KNeighborsClassifier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n_neighbors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n_neighbors</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clf.fit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 record training set accuracy</a:t>
            </a:r>
          </a:p>
          <a:p>
            <a:pPr>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training_accuracy.append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clf.score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 record generalization accuracy</a:t>
            </a:r>
          </a:p>
          <a:p>
            <a:pPr>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test_accuracy.append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clf.score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0440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AB7595-102B-5E44-A4BF-D60063B5CF31}"/>
              </a:ext>
            </a:extLst>
          </p:cNvPr>
          <p:cNvPicPr>
            <a:picLocks noChangeAspect="1"/>
          </p:cNvPicPr>
          <p:nvPr/>
        </p:nvPicPr>
        <p:blipFill>
          <a:blip r:embed="rId2"/>
          <a:stretch>
            <a:fillRect/>
          </a:stretch>
        </p:blipFill>
        <p:spPr>
          <a:xfrm>
            <a:off x="1936415" y="3016739"/>
            <a:ext cx="4574931" cy="2830608"/>
          </a:xfrm>
          <a:prstGeom prst="rect">
            <a:avLst/>
          </a:prstGeom>
        </p:spPr>
      </p:pic>
      <p:sp>
        <p:nvSpPr>
          <p:cNvPr id="4" name="Rectangle 3">
            <a:extLst>
              <a:ext uri="{FF2B5EF4-FFF2-40B4-BE49-F238E27FC236}">
                <a16:creationId xmlns:a16="http://schemas.microsoft.com/office/drawing/2014/main" id="{5E567CE4-3873-6943-8609-2D7C5113F88A}"/>
              </a:ext>
            </a:extLst>
          </p:cNvPr>
          <p:cNvSpPr/>
          <p:nvPr/>
        </p:nvSpPr>
        <p:spPr>
          <a:xfrm>
            <a:off x="413158" y="1173079"/>
            <a:ext cx="7621448" cy="2120004"/>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plt.plot(</a:t>
            </a:r>
            <a:r>
              <a:rPr lang="en-US" dirty="0" err="1">
                <a:latin typeface="Times New Roman" panose="02020603050405020304" pitchFamily="18" charset="0"/>
                <a:cs typeface="Times New Roman" panose="02020603050405020304" pitchFamily="18" charset="0"/>
              </a:rPr>
              <a:t>neighbors_settings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training_accuracy</a:t>
            </a:r>
            <a:r>
              <a:rPr lang="en-US" dirty="0">
                <a:latin typeface="Times New Roman" panose="02020603050405020304" pitchFamily="18" charset="0"/>
                <a:cs typeface="Times New Roman" panose="02020603050405020304" pitchFamily="18" charset="0"/>
              </a:rPr>
              <a:t>, label="training accuracy")</a:t>
            </a:r>
          </a:p>
          <a:p>
            <a:pPr>
              <a:lnSpc>
                <a:spcPct val="150000"/>
              </a:lnSpc>
            </a:pPr>
            <a:r>
              <a:rPr lang="en-US" dirty="0" err="1">
                <a:latin typeface="Times New Roman" panose="02020603050405020304" pitchFamily="18" charset="0"/>
                <a:cs typeface="Times New Roman" panose="02020603050405020304" pitchFamily="18" charset="0"/>
              </a:rPr>
              <a:t>plt.plot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neighbors_settings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test_accuracy</a:t>
            </a:r>
            <a:r>
              <a:rPr lang="en-US" dirty="0">
                <a:latin typeface="Times New Roman" panose="02020603050405020304" pitchFamily="18" charset="0"/>
                <a:cs typeface="Times New Roman" panose="02020603050405020304" pitchFamily="18" charset="0"/>
              </a:rPr>
              <a:t>, label="test accuracy")</a:t>
            </a:r>
          </a:p>
          <a:p>
            <a:pPr>
              <a:lnSpc>
                <a:spcPct val="150000"/>
              </a:lnSpc>
            </a:pPr>
            <a:r>
              <a:rPr lang="en-US" dirty="0" err="1">
                <a:latin typeface="Times New Roman" panose="02020603050405020304" pitchFamily="18" charset="0"/>
                <a:cs typeface="Times New Roman" panose="02020603050405020304" pitchFamily="18" charset="0"/>
              </a:rPr>
              <a:t>plt.ylabel</a:t>
            </a:r>
            <a:r>
              <a:rPr lang="en-US" dirty="0">
                <a:latin typeface="Times New Roman" panose="02020603050405020304" pitchFamily="18" charset="0"/>
                <a:cs typeface="Times New Roman" panose="02020603050405020304" pitchFamily="18" charset="0"/>
              </a:rPr>
              <a:t>("Accuracy")</a:t>
            </a:r>
          </a:p>
          <a:p>
            <a:pPr>
              <a:lnSpc>
                <a:spcPct val="150000"/>
              </a:lnSpc>
            </a:pPr>
            <a:r>
              <a:rPr lang="en-US" dirty="0" err="1">
                <a:latin typeface="Times New Roman" panose="02020603050405020304" pitchFamily="18" charset="0"/>
                <a:cs typeface="Times New Roman" panose="02020603050405020304" pitchFamily="18" charset="0"/>
              </a:rPr>
              <a:t>plt.xlabel</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n_neighbors</a:t>
            </a:r>
            <a:r>
              <a:rPr lang="en-US" dirty="0">
                <a:latin typeface="Times New Roman" panose="02020603050405020304" pitchFamily="18" charset="0"/>
                <a:cs typeface="Times New Roman" panose="02020603050405020304" pitchFamily="18" charset="0"/>
              </a:rPr>
              <a:t>")</a:t>
            </a:r>
          </a:p>
          <a:p>
            <a:pPr>
              <a:lnSpc>
                <a:spcPct val="150000"/>
              </a:lnSpc>
            </a:pPr>
            <a:r>
              <a:rPr lang="en-US" dirty="0" err="1">
                <a:latin typeface="Times New Roman" panose="02020603050405020304" pitchFamily="18" charset="0"/>
                <a:cs typeface="Times New Roman" panose="02020603050405020304" pitchFamily="18" charset="0"/>
              </a:rPr>
              <a:t>plt.legend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7935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A1613D-5837-FD48-B065-07FD81F08CF9}"/>
              </a:ext>
            </a:extLst>
          </p:cNvPr>
          <p:cNvSpPr/>
          <p:nvPr/>
        </p:nvSpPr>
        <p:spPr>
          <a:xfrm>
            <a:off x="318424" y="955073"/>
            <a:ext cx="1361270" cy="553998"/>
          </a:xfrm>
          <a:prstGeom prst="rect">
            <a:avLst/>
          </a:prstGeom>
        </p:spPr>
        <p:txBody>
          <a:bodyPr wrap="none">
            <a:spAutoFit/>
          </a:bodyPr>
          <a:lstStyle/>
          <a:p>
            <a:r>
              <a:rPr lang="en-US" altLang="zh-CN" sz="3000" b="1" dirty="0">
                <a:latin typeface="Times" charset="0"/>
                <a:ea typeface="Times" charset="0"/>
                <a:cs typeface="Times" charset="0"/>
              </a:rPr>
              <a:t>Quiz</a:t>
            </a:r>
            <a:r>
              <a:rPr lang="zh-CN" altLang="en-US" sz="3000" b="1" dirty="0">
                <a:latin typeface="Times" charset="0"/>
                <a:ea typeface="Times" charset="0"/>
                <a:cs typeface="Times" charset="0"/>
              </a:rPr>
              <a:t> </a:t>
            </a:r>
            <a:r>
              <a:rPr lang="en-US" altLang="zh-CN" sz="3000" b="1" dirty="0">
                <a:latin typeface="Times" charset="0"/>
                <a:ea typeface="Times" charset="0"/>
                <a:cs typeface="Times" charset="0"/>
              </a:rPr>
              <a:t>1</a:t>
            </a:r>
            <a:r>
              <a:rPr lang="zh-CN" altLang="en-US" sz="3000" b="1" dirty="0">
                <a:latin typeface="Times" charset="0"/>
                <a:ea typeface="Times" charset="0"/>
                <a:cs typeface="Times" charset="0"/>
              </a:rPr>
              <a:t> </a:t>
            </a:r>
            <a:endParaRPr lang="en-US" sz="3000" b="1" dirty="0"/>
          </a:p>
        </p:txBody>
      </p:sp>
      <p:sp>
        <p:nvSpPr>
          <p:cNvPr id="4" name="TextBox 3">
            <a:extLst>
              <a:ext uri="{FF2B5EF4-FFF2-40B4-BE49-F238E27FC236}">
                <a16:creationId xmlns:a16="http://schemas.microsoft.com/office/drawing/2014/main" id="{A1F79697-7F66-334C-8F0D-1F189E46CF41}"/>
              </a:ext>
            </a:extLst>
          </p:cNvPr>
          <p:cNvSpPr txBox="1"/>
          <p:nvPr/>
        </p:nvSpPr>
        <p:spPr>
          <a:xfrm>
            <a:off x="318424" y="2237114"/>
            <a:ext cx="6971376" cy="2677656"/>
          </a:xfrm>
          <a:prstGeom prst="rect">
            <a:avLst/>
          </a:prstGeom>
          <a:noFill/>
        </p:spPr>
        <p:txBody>
          <a:bodyPr wrap="square" rtlCol="0">
            <a:spAutoFit/>
          </a:bodyPr>
          <a:lstStyle/>
          <a:p>
            <a:r>
              <a:rPr lang="en-US" altLang="zh-CN" sz="2100" dirty="0">
                <a:latin typeface="Times New Roman" charset="0"/>
                <a:ea typeface="Times New Roman" charset="0"/>
                <a:cs typeface="Times New Roman" charset="0"/>
              </a:rPr>
              <a:t>Based</a:t>
            </a:r>
            <a:r>
              <a:rPr lang="zh-CN" altLang="en-US" sz="2100" dirty="0">
                <a:latin typeface="Times New Roman" charset="0"/>
                <a:ea typeface="Times New Roman" charset="0"/>
                <a:cs typeface="Times New Roman" charset="0"/>
              </a:rPr>
              <a:t> </a:t>
            </a:r>
            <a:r>
              <a:rPr lang="en-US" altLang="zh-CN" sz="2100" dirty="0">
                <a:latin typeface="Times New Roman" charset="0"/>
                <a:ea typeface="Times New Roman" charset="0"/>
                <a:cs typeface="Times New Roman" charset="0"/>
              </a:rPr>
              <a:t>on</a:t>
            </a:r>
            <a:r>
              <a:rPr lang="zh-CN" altLang="en-US" sz="2100" dirty="0">
                <a:latin typeface="Times New Roman" charset="0"/>
                <a:ea typeface="Times New Roman" charset="0"/>
                <a:cs typeface="Times New Roman" charset="0"/>
              </a:rPr>
              <a:t> </a:t>
            </a:r>
            <a:r>
              <a:rPr lang="en-US" altLang="zh-CN" sz="2100" dirty="0">
                <a:latin typeface="Times New Roman" charset="0"/>
                <a:ea typeface="Times New Roman" charset="0"/>
                <a:cs typeface="Times New Roman" charset="0"/>
              </a:rPr>
              <a:t>tutorials</a:t>
            </a:r>
            <a:r>
              <a:rPr lang="zh-CN" altLang="en-US" sz="2100" dirty="0">
                <a:latin typeface="Times New Roman" charset="0"/>
                <a:ea typeface="Times New Roman" charset="0"/>
                <a:cs typeface="Times New Roman" charset="0"/>
              </a:rPr>
              <a:t> </a:t>
            </a:r>
            <a:r>
              <a:rPr lang="en-US" altLang="zh-CN" sz="2100" dirty="0">
                <a:solidFill>
                  <a:srgbClr val="FF0000"/>
                </a:solidFill>
                <a:latin typeface="Times New Roman" charset="0"/>
                <a:ea typeface="Times New Roman" charset="0"/>
                <a:cs typeface="Times New Roman" charset="0"/>
              </a:rPr>
              <a:t>P35-P44</a:t>
            </a:r>
          </a:p>
          <a:p>
            <a:pPr marL="385763" indent="-385763">
              <a:buAutoNum type="arabicPeriod"/>
            </a:pPr>
            <a:endParaRPr lang="en-US" altLang="zh-CN" sz="2100" dirty="0">
              <a:latin typeface="Times New Roman" charset="0"/>
              <a:ea typeface="Times New Roman" charset="0"/>
              <a:cs typeface="Times New Roman" charset="0"/>
            </a:endParaRPr>
          </a:p>
          <a:p>
            <a:pPr marL="385763" indent="-385763">
              <a:buAutoNum type="arabicPeriod"/>
            </a:pPr>
            <a:r>
              <a:rPr lang="en-US" altLang="zh-CN" sz="2100" dirty="0">
                <a:latin typeface="Times New Roman" panose="02020603050405020304" pitchFamily="18" charset="0"/>
                <a:ea typeface="Times New Roman" charset="0"/>
                <a:cs typeface="Times New Roman" panose="02020603050405020304" pitchFamily="18" charset="0"/>
              </a:rPr>
              <a:t>Load</a:t>
            </a:r>
            <a:r>
              <a:rPr lang="zh-CN" altLang="en-US" sz="2100" dirty="0">
                <a:latin typeface="Times New Roman" panose="02020603050405020304" pitchFamily="18" charset="0"/>
                <a:ea typeface="Times New Roman"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breast_cancer</a:t>
            </a:r>
            <a:r>
              <a:rPr lang="en-US" sz="2100" dirty="0">
                <a:latin typeface="Times New Roman" panose="02020603050405020304" pitchFamily="18"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datasets</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for</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KNN</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classification</a:t>
            </a:r>
          </a:p>
          <a:p>
            <a:pPr marL="385763" indent="-385763">
              <a:buAutoNum type="arabicPeriod"/>
            </a:pPr>
            <a:r>
              <a:rPr lang="en-US" altLang="zh-CN" sz="2100" dirty="0">
                <a:latin typeface="Times New Roman" panose="02020603050405020304" pitchFamily="18" charset="0"/>
                <a:ea typeface="Times New Roman" charset="0"/>
                <a:cs typeface="Times New Roman" panose="02020603050405020304" pitchFamily="18" charset="0"/>
              </a:rPr>
              <a:t>Please</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show</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the</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curve</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for</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training</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accuracy</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and</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test</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accuracy</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when</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K</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increases</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from</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solidFill>
                  <a:srgbClr val="FF0000"/>
                </a:solidFill>
                <a:latin typeface="Times New Roman" panose="02020603050405020304" pitchFamily="18" charset="0"/>
                <a:ea typeface="Times New Roman" charset="0"/>
                <a:cs typeface="Times New Roman" panose="02020603050405020304" pitchFamily="18" charset="0"/>
              </a:rPr>
              <a:t>1</a:t>
            </a:r>
            <a:r>
              <a:rPr lang="zh-CN" altLang="en-US" sz="2100" dirty="0">
                <a:solidFill>
                  <a:srgbClr val="FF0000"/>
                </a:solidFill>
                <a:latin typeface="Times New Roman" panose="02020603050405020304" pitchFamily="18" charset="0"/>
                <a:ea typeface="Times New Roman" charset="0"/>
                <a:cs typeface="Times New Roman" panose="02020603050405020304" pitchFamily="18" charset="0"/>
              </a:rPr>
              <a:t> </a:t>
            </a:r>
            <a:r>
              <a:rPr lang="en-US" altLang="zh-CN" sz="2100" dirty="0">
                <a:solidFill>
                  <a:srgbClr val="FF0000"/>
                </a:solidFill>
                <a:latin typeface="Times New Roman" panose="02020603050405020304" pitchFamily="18" charset="0"/>
                <a:ea typeface="Times New Roman" charset="0"/>
                <a:cs typeface="Times New Roman" panose="02020603050405020304" pitchFamily="18" charset="0"/>
              </a:rPr>
              <a:t>to</a:t>
            </a:r>
            <a:r>
              <a:rPr lang="zh-CN" altLang="en-US" sz="2100" dirty="0">
                <a:solidFill>
                  <a:srgbClr val="FF0000"/>
                </a:solidFill>
                <a:latin typeface="Times New Roman" panose="02020603050405020304" pitchFamily="18" charset="0"/>
                <a:ea typeface="Times New Roman" charset="0"/>
                <a:cs typeface="Times New Roman" panose="02020603050405020304" pitchFamily="18" charset="0"/>
              </a:rPr>
              <a:t> </a:t>
            </a:r>
            <a:r>
              <a:rPr lang="en-US" altLang="zh-CN" sz="2100" dirty="0">
                <a:solidFill>
                  <a:srgbClr val="FF0000"/>
                </a:solidFill>
                <a:latin typeface="Times New Roman" panose="02020603050405020304" pitchFamily="18" charset="0"/>
                <a:ea typeface="Times New Roman" charset="0"/>
                <a:cs typeface="Times New Roman" panose="02020603050405020304" pitchFamily="18" charset="0"/>
              </a:rPr>
              <a:t>30</a:t>
            </a:r>
          </a:p>
          <a:p>
            <a:pPr marL="385763" indent="-385763">
              <a:buFontTx/>
              <a:buAutoNum type="arabicPeriod"/>
            </a:pPr>
            <a:r>
              <a:rPr lang="en-US" altLang="zh-CN" sz="2100" dirty="0">
                <a:latin typeface="Times New Roman" panose="02020603050405020304" pitchFamily="18" charset="0"/>
                <a:ea typeface="Times New Roman" charset="0"/>
                <a:cs typeface="Times New Roman" panose="02020603050405020304" pitchFamily="18" charset="0"/>
              </a:rPr>
              <a:t>Please</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show</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the</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curve</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for</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training</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accuracy</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and</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test</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accuracy</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when</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K</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increases</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latin typeface="Times New Roman" panose="02020603050405020304" pitchFamily="18" charset="0"/>
                <a:ea typeface="Times New Roman" charset="0"/>
                <a:cs typeface="Times New Roman" panose="02020603050405020304" pitchFamily="18" charset="0"/>
              </a:rPr>
              <a:t>from</a:t>
            </a:r>
            <a:r>
              <a:rPr lang="zh-CN" altLang="en-US" sz="2100" dirty="0">
                <a:latin typeface="Times New Roman" panose="02020603050405020304" pitchFamily="18" charset="0"/>
                <a:ea typeface="Times New Roman" charset="0"/>
                <a:cs typeface="Times New Roman" panose="02020603050405020304" pitchFamily="18" charset="0"/>
              </a:rPr>
              <a:t> </a:t>
            </a:r>
            <a:r>
              <a:rPr lang="en-US" altLang="zh-CN" sz="2100" dirty="0">
                <a:solidFill>
                  <a:srgbClr val="FF0000"/>
                </a:solidFill>
                <a:latin typeface="Times New Roman" panose="02020603050405020304" pitchFamily="18" charset="0"/>
                <a:ea typeface="Times New Roman" charset="0"/>
                <a:cs typeface="Times New Roman" panose="02020603050405020304" pitchFamily="18" charset="0"/>
              </a:rPr>
              <a:t>1</a:t>
            </a:r>
            <a:r>
              <a:rPr lang="zh-CN" altLang="en-US" sz="2100" dirty="0">
                <a:solidFill>
                  <a:srgbClr val="FF0000"/>
                </a:solidFill>
                <a:latin typeface="Times New Roman" panose="02020603050405020304" pitchFamily="18" charset="0"/>
                <a:ea typeface="Times New Roman" charset="0"/>
                <a:cs typeface="Times New Roman" panose="02020603050405020304" pitchFamily="18" charset="0"/>
              </a:rPr>
              <a:t> </a:t>
            </a:r>
            <a:r>
              <a:rPr lang="en-US" altLang="zh-CN" sz="2100" dirty="0">
                <a:solidFill>
                  <a:srgbClr val="FF0000"/>
                </a:solidFill>
                <a:latin typeface="Times New Roman" panose="02020603050405020304" pitchFamily="18" charset="0"/>
                <a:ea typeface="Times New Roman" charset="0"/>
                <a:cs typeface="Times New Roman" panose="02020603050405020304" pitchFamily="18" charset="0"/>
              </a:rPr>
              <a:t>to</a:t>
            </a:r>
            <a:r>
              <a:rPr lang="zh-CN" altLang="en-US" sz="2100" dirty="0">
                <a:solidFill>
                  <a:srgbClr val="FF0000"/>
                </a:solidFill>
                <a:latin typeface="Times New Roman" panose="02020603050405020304" pitchFamily="18" charset="0"/>
                <a:ea typeface="Times New Roman" charset="0"/>
                <a:cs typeface="Times New Roman" panose="02020603050405020304" pitchFamily="18" charset="0"/>
              </a:rPr>
              <a:t> </a:t>
            </a:r>
            <a:r>
              <a:rPr lang="en-US" altLang="zh-CN" sz="2100" dirty="0">
                <a:solidFill>
                  <a:srgbClr val="FF0000"/>
                </a:solidFill>
                <a:latin typeface="Times New Roman" panose="02020603050405020304" pitchFamily="18" charset="0"/>
                <a:ea typeface="Times New Roman" charset="0"/>
                <a:cs typeface="Times New Roman" panose="02020603050405020304" pitchFamily="18" charset="0"/>
              </a:rPr>
              <a:t>50</a:t>
            </a:r>
          </a:p>
          <a:p>
            <a:pPr marL="385763" indent="-385763">
              <a:buAutoNum type="arabicPeriod"/>
            </a:pPr>
            <a:endParaRPr lang="en-US" altLang="zh-CN" sz="2100" dirty="0">
              <a:latin typeface="Times New Roman" panose="02020603050405020304" pitchFamily="18" charset="0"/>
              <a:ea typeface="Times New Roman" charset="0"/>
              <a:cs typeface="Times New Roman" panose="02020603050405020304" pitchFamily="18" charset="0"/>
            </a:endParaRPr>
          </a:p>
        </p:txBody>
      </p:sp>
    </p:spTree>
    <p:extLst>
      <p:ext uri="{BB962C8B-B14F-4D97-AF65-F5344CB8AC3E}">
        <p14:creationId xmlns:p14="http://schemas.microsoft.com/office/powerpoint/2010/main" val="130441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kumimoji="1" lang="en-US" altLang="zh-CN" dirty="0">
                <a:ea typeface="Times" charset="0"/>
                <a:cs typeface="Times" charset="0"/>
              </a:rPr>
              <a:t>Classification Learning - Evaluation</a:t>
            </a:r>
            <a:endParaRPr kumimoji="1" lang="zh-CN" altLang="en-US" dirty="0">
              <a:ea typeface="Times" charset="0"/>
              <a:cs typeface="Times" charset="0"/>
            </a:endParaRPr>
          </a:p>
        </p:txBody>
      </p:sp>
      <p:sp>
        <p:nvSpPr>
          <p:cNvPr id="3" name="内容占位符 2"/>
          <p:cNvSpPr>
            <a:spLocks noGrp="1"/>
          </p:cNvSpPr>
          <p:nvPr>
            <p:ph idx="1"/>
          </p:nvPr>
        </p:nvSpPr>
        <p:spPr/>
        <p:txBody>
          <a:bodyPr/>
          <a:lstStyle/>
          <a:p>
            <a:r>
              <a:rPr kumimoji="1" lang="en-US" altLang="zh-CN" b="1" dirty="0">
                <a:ea typeface="Times" charset="0"/>
                <a:cs typeface="Times" charset="0"/>
              </a:rPr>
              <a:t>Training set</a:t>
            </a:r>
            <a:r>
              <a:rPr kumimoji="1" lang="en-US" altLang="zh-CN" dirty="0">
                <a:ea typeface="Times" charset="0"/>
                <a:cs typeface="Times" charset="0"/>
              </a:rPr>
              <a:t>: Used to train the model’s labeled data to create </a:t>
            </a:r>
            <a:r>
              <a:rPr kumimoji="1" lang="en-US" altLang="zh-CN" dirty="0">
                <a:solidFill>
                  <a:srgbClr val="0070C0"/>
                </a:solidFill>
                <a:ea typeface="Times" charset="0"/>
                <a:cs typeface="Times" charset="0"/>
              </a:rPr>
              <a:t>models</a:t>
            </a:r>
            <a:r>
              <a:rPr kumimoji="1" lang="en-US" altLang="zh-CN" dirty="0">
                <a:ea typeface="Times" charset="0"/>
                <a:cs typeface="Times" charset="0"/>
              </a:rPr>
              <a:t> and discover patterns.</a:t>
            </a:r>
          </a:p>
          <a:p>
            <a:r>
              <a:rPr kumimoji="1" lang="en-US" altLang="zh-CN" b="1" dirty="0">
                <a:ea typeface="Times" charset="0"/>
                <a:cs typeface="Times" charset="0"/>
              </a:rPr>
              <a:t>Testing set</a:t>
            </a:r>
            <a:r>
              <a:rPr kumimoji="1" lang="en-US" altLang="zh-CN" dirty="0">
                <a:ea typeface="Times" charset="0"/>
                <a:cs typeface="Times" charset="0"/>
              </a:rPr>
              <a:t>: Labeled data </a:t>
            </a:r>
            <a:r>
              <a:rPr kumimoji="1" lang="en-US" altLang="zh-CN" dirty="0">
                <a:ea typeface="Times" charset="0"/>
                <a:cs typeface="Times" charset="0"/>
                <a:sym typeface="Wingdings" pitchFamily="2" charset="2"/>
              </a:rPr>
              <a:t></a:t>
            </a:r>
            <a:r>
              <a:rPr kumimoji="1" lang="en-US" altLang="zh-CN" dirty="0">
                <a:ea typeface="Times" charset="0"/>
                <a:cs typeface="Times" charset="0"/>
              </a:rPr>
              <a:t> to hide the label and send it to the trained </a:t>
            </a:r>
            <a:r>
              <a:rPr kumimoji="1" lang="en-US" altLang="zh-CN" dirty="0">
                <a:solidFill>
                  <a:srgbClr val="0070C0"/>
                </a:solidFill>
                <a:ea typeface="Times" charset="0"/>
                <a:cs typeface="Times" charset="0"/>
              </a:rPr>
              <a:t>model</a:t>
            </a:r>
            <a:r>
              <a:rPr kumimoji="1" lang="en-US" altLang="zh-CN" dirty="0">
                <a:ea typeface="Times" charset="0"/>
                <a:cs typeface="Times" charset="0"/>
              </a:rPr>
              <a:t>. The </a:t>
            </a:r>
            <a:r>
              <a:rPr kumimoji="1" lang="en-US" altLang="zh-CN" dirty="0">
                <a:solidFill>
                  <a:srgbClr val="C00000"/>
                </a:solidFill>
                <a:ea typeface="Times" charset="0"/>
                <a:cs typeface="Times" charset="0"/>
              </a:rPr>
              <a:t>result</a:t>
            </a:r>
            <a:r>
              <a:rPr kumimoji="1" lang="en-US" altLang="zh-CN" dirty="0">
                <a:ea typeface="Times" charset="0"/>
                <a:cs typeface="Times" charset="0"/>
              </a:rPr>
              <a:t> is compared with the </a:t>
            </a:r>
            <a:r>
              <a:rPr kumimoji="1" lang="en-US" altLang="zh-CN" dirty="0">
                <a:solidFill>
                  <a:srgbClr val="00B0F0"/>
                </a:solidFill>
                <a:ea typeface="Times" charset="0"/>
                <a:cs typeface="Times" charset="0"/>
              </a:rPr>
              <a:t>real label </a:t>
            </a:r>
            <a:r>
              <a:rPr kumimoji="1" lang="en-US" altLang="zh-CN" dirty="0">
                <a:ea typeface="Times" charset="0"/>
                <a:cs typeface="Times" charset="0"/>
              </a:rPr>
              <a:t>to evaluate the </a:t>
            </a:r>
            <a:r>
              <a:rPr kumimoji="1" lang="en-US" altLang="zh-CN" dirty="0">
                <a:solidFill>
                  <a:srgbClr val="FF0000"/>
                </a:solidFill>
                <a:ea typeface="Times" charset="0"/>
                <a:cs typeface="Times" charset="0"/>
              </a:rPr>
              <a:t>learning ability </a:t>
            </a:r>
            <a:r>
              <a:rPr kumimoji="1" lang="en-US" altLang="zh-CN" dirty="0">
                <a:ea typeface="Times" charset="0"/>
                <a:cs typeface="Times" charset="0"/>
              </a:rPr>
              <a:t>of the </a:t>
            </a:r>
            <a:r>
              <a:rPr kumimoji="1" lang="en-US" altLang="zh-CN" dirty="0">
                <a:solidFill>
                  <a:srgbClr val="0070C0"/>
                </a:solidFill>
                <a:ea typeface="Times" charset="0"/>
                <a:cs typeface="Times" charset="0"/>
              </a:rPr>
              <a:t>model</a:t>
            </a:r>
            <a:r>
              <a:rPr kumimoji="1" lang="en-US" altLang="zh-CN" dirty="0">
                <a:ea typeface="Times" charset="0"/>
                <a:cs typeface="Times" charset="0"/>
              </a:rPr>
              <a:t>.</a:t>
            </a:r>
            <a:r>
              <a:rPr kumimoji="1" lang="zh-CN" altLang="en-US" dirty="0">
                <a:ea typeface="Times" charset="0"/>
                <a:cs typeface="Times" charset="0"/>
              </a:rPr>
              <a:t>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150" y="3858221"/>
            <a:ext cx="3695700" cy="2124075"/>
          </a:xfrm>
          <a:prstGeom prst="rect">
            <a:avLst/>
          </a:prstGeom>
        </p:spPr>
      </p:pic>
      <p:sp>
        <p:nvSpPr>
          <p:cNvPr id="5" name="投影片編號版面配置區 4">
            <a:extLst>
              <a:ext uri="{FF2B5EF4-FFF2-40B4-BE49-F238E27FC236}">
                <a16:creationId xmlns:a16="http://schemas.microsoft.com/office/drawing/2014/main" id="{0C9D5380-01C6-C444-83A4-32C8D76F63BB}"/>
              </a:ext>
            </a:extLst>
          </p:cNvPr>
          <p:cNvSpPr>
            <a:spLocks noGrp="1"/>
          </p:cNvSpPr>
          <p:nvPr>
            <p:ph type="sldNum" sz="quarter" idx="12"/>
          </p:nvPr>
        </p:nvSpPr>
        <p:spPr/>
        <p:txBody>
          <a:bodyPr/>
          <a:lstStyle/>
          <a:p>
            <a:fld id="{8717063F-FAE6-594E-B60A-0D01987B7DAB}" type="slidenum">
              <a:rPr kumimoji="1" lang="zh-CN" altLang="en-US" smtClean="0"/>
              <a:t>5</a:t>
            </a:fld>
            <a:endParaRPr kumimoji="1" lang="zh-CN" altLang="en-US"/>
          </a:p>
        </p:txBody>
      </p:sp>
    </p:spTree>
    <p:extLst>
      <p:ext uri="{BB962C8B-B14F-4D97-AF65-F5344CB8AC3E}">
        <p14:creationId xmlns:p14="http://schemas.microsoft.com/office/powerpoint/2010/main" val="17937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kumimoji="1" lang="en-US" altLang="zh-CN" dirty="0">
                <a:ea typeface="Times" charset="0"/>
                <a:cs typeface="Times" charset="0"/>
              </a:rPr>
              <a:t>Classification Learning - Evaluation</a:t>
            </a:r>
            <a:endParaRPr kumimoji="1" lang="zh-CN" altLang="en-US" dirty="0">
              <a:ea typeface="Times" charset="0"/>
              <a:cs typeface="Times" charset="0"/>
            </a:endParaRPr>
          </a:p>
        </p:txBody>
      </p:sp>
      <p:sp>
        <p:nvSpPr>
          <p:cNvPr id="3" name="内容占位符 2"/>
          <p:cNvSpPr>
            <a:spLocks noGrp="1"/>
          </p:cNvSpPr>
          <p:nvPr>
            <p:ph idx="1"/>
          </p:nvPr>
        </p:nvSpPr>
        <p:spPr/>
        <p:txBody>
          <a:bodyPr>
            <a:normAutofit/>
          </a:bodyPr>
          <a:lstStyle/>
          <a:p>
            <a:r>
              <a:rPr kumimoji="1" lang="en-US" altLang="zh-CN" sz="3200" b="1" dirty="0">
                <a:ea typeface="Times" charset="0"/>
                <a:cs typeface="Times" charset="0"/>
              </a:rPr>
              <a:t>Training set/test set </a:t>
            </a:r>
            <a:r>
              <a:rPr kumimoji="1" lang="en-US" altLang="zh-CN" sz="3200" dirty="0">
                <a:ea typeface="Times" charset="0"/>
                <a:cs typeface="Times" charset="0"/>
              </a:rPr>
              <a:t>-- existing annotation data -- is divided into </a:t>
            </a:r>
          </a:p>
          <a:p>
            <a:pPr lvl="1"/>
            <a:r>
              <a:rPr kumimoji="1" lang="en-US" altLang="zh-CN" sz="2800" dirty="0">
                <a:ea typeface="Times" charset="0"/>
                <a:cs typeface="Times" charset="0"/>
              </a:rPr>
              <a:t>70% -- randomly selected as the training data, </a:t>
            </a:r>
          </a:p>
          <a:p>
            <a:pPr marL="457200" lvl="1" indent="0">
              <a:buNone/>
            </a:pPr>
            <a:endParaRPr kumimoji="1" lang="en-US" altLang="zh-CN" sz="2800" dirty="0">
              <a:ea typeface="Times" charset="0"/>
              <a:cs typeface="Times" charset="0"/>
            </a:endParaRPr>
          </a:p>
          <a:p>
            <a:pPr lvl="1"/>
            <a:r>
              <a:rPr kumimoji="1" lang="en-US" altLang="zh-CN" sz="2800" dirty="0">
                <a:ea typeface="Times" charset="0"/>
                <a:cs typeface="Times" charset="0"/>
              </a:rPr>
              <a:t>30% -- used as the test data. </a:t>
            </a:r>
          </a:p>
          <a:p>
            <a:pPr lvl="1"/>
            <a:endParaRPr kumimoji="1" lang="en-US" altLang="zh-CN" sz="2800" dirty="0">
              <a:ea typeface="Times" charset="0"/>
              <a:cs typeface="Times" charset="0"/>
            </a:endParaRPr>
          </a:p>
          <a:p>
            <a:r>
              <a:rPr kumimoji="1" lang="en-US" altLang="zh-CN" sz="3200" dirty="0">
                <a:ea typeface="Times" charset="0"/>
                <a:cs typeface="Times" charset="0"/>
              </a:rPr>
              <a:t>There is a </a:t>
            </a:r>
            <a:r>
              <a:rPr kumimoji="1" lang="en-US" altLang="zh-CN" sz="3200" b="1" dirty="0">
                <a:ea typeface="Times" charset="0"/>
                <a:cs typeface="Times" charset="0"/>
              </a:rPr>
              <a:t>cross-validation</a:t>
            </a:r>
            <a:r>
              <a:rPr kumimoji="1" lang="en-US" altLang="zh-CN" sz="3200" dirty="0">
                <a:ea typeface="Times" charset="0"/>
                <a:cs typeface="Times" charset="0"/>
              </a:rPr>
              <a:t> method, and the self-help method is used to evaluate the classification </a:t>
            </a:r>
            <a:r>
              <a:rPr kumimoji="1" lang="en-US" altLang="zh-CN" sz="3200" dirty="0">
                <a:solidFill>
                  <a:srgbClr val="0070C0"/>
                </a:solidFill>
                <a:ea typeface="Times" charset="0"/>
                <a:cs typeface="Times" charset="0"/>
              </a:rPr>
              <a:t>model</a:t>
            </a:r>
            <a:r>
              <a:rPr kumimoji="1" lang="en-US" altLang="zh-CN" sz="3200" dirty="0">
                <a:ea typeface="Times" charset="0"/>
                <a:cs typeface="Times" charset="0"/>
              </a:rPr>
              <a:t>.</a:t>
            </a:r>
            <a:endParaRPr kumimoji="1" lang="zh-CN" altLang="en-US" sz="3200" dirty="0">
              <a:ea typeface="Times" charset="0"/>
              <a:cs typeface="Times" charset="0"/>
            </a:endParaRPr>
          </a:p>
        </p:txBody>
      </p:sp>
      <p:sp>
        <p:nvSpPr>
          <p:cNvPr id="4" name="投影片編號版面配置區 3">
            <a:extLst>
              <a:ext uri="{FF2B5EF4-FFF2-40B4-BE49-F238E27FC236}">
                <a16:creationId xmlns:a16="http://schemas.microsoft.com/office/drawing/2014/main" id="{8D2B1762-B535-7949-A608-CFD7644C6530}"/>
              </a:ext>
            </a:extLst>
          </p:cNvPr>
          <p:cNvSpPr>
            <a:spLocks noGrp="1"/>
          </p:cNvSpPr>
          <p:nvPr>
            <p:ph type="sldNum" sz="quarter" idx="12"/>
          </p:nvPr>
        </p:nvSpPr>
        <p:spPr/>
        <p:txBody>
          <a:bodyPr/>
          <a:lstStyle/>
          <a:p>
            <a:fld id="{8717063F-FAE6-594E-B60A-0D01987B7DAB}" type="slidenum">
              <a:rPr kumimoji="1" lang="zh-CN" altLang="en-US" smtClean="0"/>
              <a:t>6</a:t>
            </a:fld>
            <a:endParaRPr kumimoji="1" lang="zh-CN" altLang="en-US"/>
          </a:p>
        </p:txBody>
      </p:sp>
    </p:spTree>
    <p:extLst>
      <p:ext uri="{BB962C8B-B14F-4D97-AF65-F5344CB8AC3E}">
        <p14:creationId xmlns:p14="http://schemas.microsoft.com/office/powerpoint/2010/main" val="1443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2533650"/>
            <a:ext cx="6858000" cy="1790700"/>
          </a:xfrm>
        </p:spPr>
        <p:txBody>
          <a:bodyPr>
            <a:normAutofit/>
          </a:bodyPr>
          <a:lstStyle/>
          <a:p>
            <a:r>
              <a:rPr kumimoji="1" lang="en-US" altLang="zh-CN" dirty="0">
                <a:ea typeface="Times" charset="0"/>
                <a:cs typeface="Times" charset="0"/>
              </a:rPr>
              <a:t>Supervised</a:t>
            </a:r>
            <a:r>
              <a:rPr kumimoji="1" lang="zh-CN" altLang="en-US" dirty="0">
                <a:ea typeface="Times" charset="0"/>
                <a:cs typeface="Times" charset="0"/>
              </a:rPr>
              <a:t> </a:t>
            </a:r>
            <a:r>
              <a:rPr kumimoji="1" lang="en-US" altLang="zh-CN" dirty="0">
                <a:ea typeface="Times" charset="0"/>
                <a:cs typeface="Times" charset="0"/>
              </a:rPr>
              <a:t>Learning</a:t>
            </a:r>
            <a:br>
              <a:rPr kumimoji="1" lang="en-US" altLang="zh-CN" dirty="0">
                <a:ea typeface="Times" charset="0"/>
                <a:cs typeface="Times" charset="0"/>
              </a:rPr>
            </a:br>
            <a:r>
              <a:rPr kumimoji="1" lang="en-US" altLang="zh-CN" dirty="0">
                <a:ea typeface="Times" charset="0"/>
                <a:cs typeface="Times" charset="0"/>
              </a:rPr>
              <a:t>KNN</a:t>
            </a:r>
            <a:r>
              <a:rPr kumimoji="1" lang="en-US" altLang="zh-CN" sz="1500" dirty="0">
                <a:ea typeface="Times" charset="0"/>
                <a:cs typeface="Times" charset="0"/>
              </a:rPr>
              <a:t>	</a:t>
            </a:r>
            <a:endParaRPr kumimoji="1" lang="zh-CN" altLang="en-US" dirty="0">
              <a:ea typeface="Times" charset="0"/>
              <a:cs typeface="Times" charset="0"/>
            </a:endParaRPr>
          </a:p>
        </p:txBody>
      </p:sp>
    </p:spTree>
    <p:extLst>
      <p:ext uri="{BB962C8B-B14F-4D97-AF65-F5344CB8AC3E}">
        <p14:creationId xmlns:p14="http://schemas.microsoft.com/office/powerpoint/2010/main" val="245755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306FD7-F4C4-0347-B119-F5F97F15F867}"/>
              </a:ext>
            </a:extLst>
          </p:cNvPr>
          <p:cNvSpPr txBox="1"/>
          <p:nvPr/>
        </p:nvSpPr>
        <p:spPr>
          <a:xfrm>
            <a:off x="651932" y="1185111"/>
            <a:ext cx="6921947" cy="584775"/>
          </a:xfrm>
          <a:prstGeom prst="rect">
            <a:avLst/>
          </a:prstGeom>
          <a:noFill/>
        </p:spPr>
        <p:txBody>
          <a:bodyPr wrap="square" rtlCol="0">
            <a:spAutoFit/>
          </a:bodyPr>
          <a:lstStyle/>
          <a:p>
            <a:r>
              <a:rPr lang="en-US" altLang="zh-CN" sz="3200" b="1" dirty="0"/>
              <a:t>KNN</a:t>
            </a:r>
            <a:r>
              <a:rPr lang="zh-CN" altLang="en-US" sz="3200" b="1" dirty="0"/>
              <a:t> </a:t>
            </a:r>
            <a:r>
              <a:rPr lang="en-US" altLang="zh-CN" sz="3200" b="1" dirty="0"/>
              <a:t>(K-Nearest</a:t>
            </a:r>
            <a:r>
              <a:rPr lang="zh-CN" altLang="en-US" sz="3200" b="1" dirty="0"/>
              <a:t> </a:t>
            </a:r>
            <a:r>
              <a:rPr lang="en-US" altLang="zh-CN" sz="3200" b="1" dirty="0"/>
              <a:t>Neighbor</a:t>
            </a:r>
            <a:r>
              <a:rPr lang="zh-CN" altLang="en-US" sz="3200" b="1" dirty="0"/>
              <a:t> </a:t>
            </a:r>
            <a:r>
              <a:rPr lang="en-US" altLang="zh-CN" sz="3200" b="1" dirty="0"/>
              <a:t>Classification)</a:t>
            </a:r>
            <a:endParaRPr lang="en-US" sz="3200" b="1" dirty="0"/>
          </a:p>
        </p:txBody>
      </p:sp>
      <p:sp>
        <p:nvSpPr>
          <p:cNvPr id="10" name="Rectangle 9">
            <a:extLst>
              <a:ext uri="{FF2B5EF4-FFF2-40B4-BE49-F238E27FC236}">
                <a16:creationId xmlns:a16="http://schemas.microsoft.com/office/drawing/2014/main" id="{6547B21B-A9E8-664F-B65D-28DB01463759}"/>
              </a:ext>
            </a:extLst>
          </p:cNvPr>
          <p:cNvSpPr/>
          <p:nvPr/>
        </p:nvSpPr>
        <p:spPr>
          <a:xfrm>
            <a:off x="651933" y="2564707"/>
            <a:ext cx="7855991" cy="2372444"/>
          </a:xfrm>
          <a:prstGeom prst="rect">
            <a:avLst/>
          </a:prstGeom>
        </p:spPr>
        <p:txBody>
          <a:bodyPr wrap="square">
            <a:spAutoFit/>
          </a:bodyPr>
          <a:lstStyle/>
          <a:p>
            <a:pPr marL="342900" indent="-342900" algn="just">
              <a:buFont typeface="Arial" panose="020B0604020202020204" pitchFamily="34" charset="0"/>
              <a:buChar char="•"/>
            </a:pPr>
            <a:r>
              <a:rPr lang="en-US" sz="2400" dirty="0"/>
              <a:t>KNN: for both classification and regression</a:t>
            </a:r>
            <a:r>
              <a:rPr lang="zh-CN" altLang="en-US" sz="2400" dirty="0"/>
              <a:t> </a:t>
            </a:r>
            <a:r>
              <a:rPr lang="en-US" sz="2400" dirty="0"/>
              <a:t>predictive problems, more widely used in </a:t>
            </a:r>
            <a:r>
              <a:rPr lang="en-US" sz="2400" dirty="0">
                <a:solidFill>
                  <a:srgbClr val="FF0000"/>
                </a:solidFill>
              </a:rPr>
              <a:t>classification </a:t>
            </a:r>
            <a:r>
              <a:rPr lang="en-US" sz="2400" dirty="0"/>
              <a:t>problems in the industry</a:t>
            </a:r>
            <a:r>
              <a:rPr lang="en-US" altLang="zh-CN" sz="2400" dirty="0"/>
              <a:t>.</a:t>
            </a:r>
          </a:p>
          <a:p>
            <a:pPr marL="342900" indent="-342900" algn="just">
              <a:buFont typeface="Arial" panose="020B0604020202020204" pitchFamily="34" charset="0"/>
              <a:buChar char="•"/>
            </a:pPr>
            <a:endParaRPr lang="en-US" altLang="zh-CN" sz="2400" dirty="0"/>
          </a:p>
          <a:p>
            <a:pPr marL="342900" indent="-342900" algn="just">
              <a:spcBef>
                <a:spcPts val="450"/>
              </a:spcBef>
              <a:buFont typeface="Arial" panose="020B0604020202020204" pitchFamily="34" charset="0"/>
              <a:buChar char="•"/>
            </a:pPr>
            <a:r>
              <a:rPr lang="en-US" sz="2400" dirty="0"/>
              <a:t>KNN fairs all parameters for its easy of interpretation and low calculation time</a:t>
            </a:r>
            <a:r>
              <a:rPr lang="en-US" altLang="zh-CN" sz="2400" dirty="0"/>
              <a:t>.</a:t>
            </a:r>
            <a:endParaRPr lang="en-US" sz="2400" dirty="0"/>
          </a:p>
        </p:txBody>
      </p:sp>
    </p:spTree>
    <p:extLst>
      <p:ext uri="{BB962C8B-B14F-4D97-AF65-F5344CB8AC3E}">
        <p14:creationId xmlns:p14="http://schemas.microsoft.com/office/powerpoint/2010/main" val="262253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50C5F1-DE27-AB44-83AF-952F7DEBD14E}"/>
              </a:ext>
            </a:extLst>
          </p:cNvPr>
          <p:cNvSpPr txBox="1"/>
          <p:nvPr/>
        </p:nvSpPr>
        <p:spPr>
          <a:xfrm>
            <a:off x="413530" y="798303"/>
            <a:ext cx="6642929" cy="523220"/>
          </a:xfrm>
          <a:prstGeom prst="rect">
            <a:avLst/>
          </a:prstGeom>
          <a:noFill/>
        </p:spPr>
        <p:txBody>
          <a:bodyPr wrap="square" rtlCol="0">
            <a:spAutoFit/>
          </a:bodyPr>
          <a:lstStyle/>
          <a:p>
            <a:r>
              <a:rPr lang="en-US" altLang="zh-CN" sz="2800" b="1" dirty="0"/>
              <a:t>How</a:t>
            </a:r>
            <a:r>
              <a:rPr lang="zh-CN" altLang="en-US" sz="2800" b="1" dirty="0"/>
              <a:t> </a:t>
            </a:r>
            <a:r>
              <a:rPr lang="en-US" altLang="zh-CN" sz="2800" b="1" dirty="0"/>
              <a:t>does</a:t>
            </a:r>
            <a:r>
              <a:rPr lang="zh-CN" altLang="en-US" sz="2800" b="1" dirty="0"/>
              <a:t> </a:t>
            </a:r>
            <a:r>
              <a:rPr lang="en-US" altLang="zh-CN" sz="2800" b="1" dirty="0"/>
              <a:t>the</a:t>
            </a:r>
            <a:r>
              <a:rPr lang="zh-CN" altLang="en-US" sz="2800" b="1" dirty="0"/>
              <a:t> </a:t>
            </a:r>
            <a:r>
              <a:rPr lang="en-US" altLang="zh-CN" sz="2800" b="1" dirty="0"/>
              <a:t>KNN</a:t>
            </a:r>
            <a:r>
              <a:rPr lang="zh-CN" altLang="en-US" sz="2800" b="1" dirty="0"/>
              <a:t> </a:t>
            </a:r>
            <a:r>
              <a:rPr lang="en-US" altLang="zh-CN" sz="2800" b="1" dirty="0"/>
              <a:t>Algorithm</a:t>
            </a:r>
            <a:r>
              <a:rPr lang="zh-CN" altLang="en-US" sz="2800" b="1" dirty="0"/>
              <a:t> </a:t>
            </a:r>
            <a:r>
              <a:rPr lang="en-US" altLang="zh-CN" sz="2800" b="1" dirty="0"/>
              <a:t>work?</a:t>
            </a:r>
            <a:endParaRPr lang="en-US" sz="2800" b="1" dirty="0"/>
          </a:p>
        </p:txBody>
      </p:sp>
      <p:pic>
        <p:nvPicPr>
          <p:cNvPr id="2" name="Picture 1">
            <a:extLst>
              <a:ext uri="{FF2B5EF4-FFF2-40B4-BE49-F238E27FC236}">
                <a16:creationId xmlns:a16="http://schemas.microsoft.com/office/drawing/2014/main" id="{2E05142C-BF24-5748-BADE-042DC583F20B}"/>
              </a:ext>
            </a:extLst>
          </p:cNvPr>
          <p:cNvPicPr>
            <a:picLocks noChangeAspect="1"/>
          </p:cNvPicPr>
          <p:nvPr/>
        </p:nvPicPr>
        <p:blipFill>
          <a:blip r:embed="rId2"/>
          <a:stretch>
            <a:fillRect/>
          </a:stretch>
        </p:blipFill>
        <p:spPr>
          <a:xfrm>
            <a:off x="1145869" y="1757691"/>
            <a:ext cx="6291875" cy="2836916"/>
          </a:xfrm>
          <a:prstGeom prst="rect">
            <a:avLst/>
          </a:prstGeom>
        </p:spPr>
      </p:pic>
      <p:sp>
        <p:nvSpPr>
          <p:cNvPr id="3" name="Rectangle 2">
            <a:extLst>
              <a:ext uri="{FF2B5EF4-FFF2-40B4-BE49-F238E27FC236}">
                <a16:creationId xmlns:a16="http://schemas.microsoft.com/office/drawing/2014/main" id="{14F0B75A-866C-5D4E-8712-6FE262B5A6F8}"/>
              </a:ext>
            </a:extLst>
          </p:cNvPr>
          <p:cNvSpPr/>
          <p:nvPr/>
        </p:nvSpPr>
        <p:spPr>
          <a:xfrm>
            <a:off x="316295" y="5030775"/>
            <a:ext cx="8521831" cy="1200329"/>
          </a:xfrm>
          <a:prstGeom prst="rect">
            <a:avLst/>
          </a:prstGeom>
        </p:spPr>
        <p:txBody>
          <a:bodyPr wrap="square">
            <a:spAutoFit/>
          </a:bodyPr>
          <a:lstStyle/>
          <a:p>
            <a:pPr marL="285750" indent="-285750" algn="just">
              <a:buFont typeface="Arial" panose="020B0604020202020204" pitchFamily="34" charset="0"/>
              <a:buChar char="•"/>
            </a:pPr>
            <a:r>
              <a:rPr lang="en-US" sz="2400" dirty="0">
                <a:cs typeface="Times New Roman" panose="02020603050405020304" pitchFamily="18" charset="0"/>
              </a:rPr>
              <a:t>Simple case to understand KNN: With spread of </a:t>
            </a:r>
            <a:r>
              <a:rPr lang="en-US" sz="2400" dirty="0">
                <a:solidFill>
                  <a:srgbClr val="FF0000"/>
                </a:solidFill>
                <a:cs typeface="Times New Roman" panose="02020603050405020304" pitchFamily="18" charset="0"/>
              </a:rPr>
              <a:t>red circles (RC) </a:t>
            </a:r>
            <a:r>
              <a:rPr lang="en-US" sz="2400" dirty="0">
                <a:cs typeface="Times New Roman" panose="02020603050405020304" pitchFamily="18" charset="0"/>
              </a:rPr>
              <a:t>and </a:t>
            </a:r>
            <a:r>
              <a:rPr lang="en-US" sz="2400" dirty="0">
                <a:solidFill>
                  <a:schemeClr val="accent6"/>
                </a:solidFill>
                <a:cs typeface="Times New Roman" panose="02020603050405020304" pitchFamily="18" charset="0"/>
              </a:rPr>
              <a:t>green squares (GS): </a:t>
            </a:r>
            <a:r>
              <a:rPr lang="en-US" sz="2400" dirty="0">
                <a:cs typeface="Times New Roman" panose="02020603050405020304" pitchFamily="18" charset="0"/>
              </a:rPr>
              <a:t>intend to find out the class of the </a:t>
            </a:r>
            <a:r>
              <a:rPr lang="en-US" sz="2400" dirty="0">
                <a:solidFill>
                  <a:schemeClr val="accent1"/>
                </a:solidFill>
                <a:cs typeface="Times New Roman" panose="02020603050405020304" pitchFamily="18" charset="0"/>
              </a:rPr>
              <a:t>blue star (BS)</a:t>
            </a:r>
            <a:r>
              <a:rPr lang="en-US" sz="2400" dirty="0">
                <a:cs typeface="Times New Roman" panose="02020603050405020304" pitchFamily="18" charset="0"/>
              </a:rPr>
              <a:t>. BS can either be </a:t>
            </a:r>
            <a:r>
              <a:rPr lang="en-US" sz="2400" dirty="0">
                <a:solidFill>
                  <a:srgbClr val="FF0000"/>
                </a:solidFill>
                <a:cs typeface="Times New Roman" panose="02020603050405020304" pitchFamily="18" charset="0"/>
              </a:rPr>
              <a:t>RC</a:t>
            </a:r>
            <a:r>
              <a:rPr lang="en-US" sz="2400" dirty="0">
                <a:cs typeface="Times New Roman" panose="02020603050405020304" pitchFamily="18" charset="0"/>
              </a:rPr>
              <a:t> or </a:t>
            </a:r>
            <a:r>
              <a:rPr lang="en-US" sz="2400" dirty="0">
                <a:solidFill>
                  <a:schemeClr val="accent6"/>
                </a:solidFill>
                <a:cs typeface="Times New Roman" panose="02020603050405020304" pitchFamily="18" charset="0"/>
              </a:rPr>
              <a:t>GS</a:t>
            </a:r>
            <a:r>
              <a:rPr lang="en-US" sz="2400" dirty="0">
                <a:cs typeface="Times New Roman" panose="02020603050405020304" pitchFamily="18" charset="0"/>
              </a:rPr>
              <a:t> and nothing else.</a:t>
            </a:r>
          </a:p>
        </p:txBody>
      </p:sp>
    </p:spTree>
    <p:extLst>
      <p:ext uri="{BB962C8B-B14F-4D97-AF65-F5344CB8AC3E}">
        <p14:creationId xmlns:p14="http://schemas.microsoft.com/office/powerpoint/2010/main" val="197669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3397</TotalTime>
  <Words>2666</Words>
  <Application>Microsoft Macintosh PowerPoint</Application>
  <PresentationFormat>如螢幕大小 (4:3)</PresentationFormat>
  <Paragraphs>268</Paragraphs>
  <Slides>48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48</vt:i4>
      </vt:variant>
    </vt:vector>
  </HeadingPairs>
  <TitlesOfParts>
    <vt:vector size="54" baseType="lpstr">
      <vt:lpstr>DengXian</vt:lpstr>
      <vt:lpstr>Arial</vt:lpstr>
      <vt:lpstr>Calibri</vt:lpstr>
      <vt:lpstr>Times</vt:lpstr>
      <vt:lpstr>Times New Roman</vt:lpstr>
      <vt:lpstr>Office 主题</vt:lpstr>
      <vt:lpstr>Supervised Learning</vt:lpstr>
      <vt:lpstr>Supervised Learning Objectives</vt:lpstr>
      <vt:lpstr>Classification Task</vt:lpstr>
      <vt:lpstr>Classified Learning</vt:lpstr>
      <vt:lpstr>Classification Learning - Evaluation</vt:lpstr>
      <vt:lpstr>Classification Learning - Evaluation</vt:lpstr>
      <vt:lpstr>Supervised Learning KNN </vt:lpstr>
      <vt:lpstr>PowerPoint 簡報</vt:lpstr>
      <vt:lpstr>PowerPoint 簡報</vt:lpstr>
      <vt:lpstr>PowerPoint 簡報</vt:lpstr>
      <vt:lpstr>K Nearest Neighbor Classifier</vt:lpstr>
      <vt:lpstr>PowerPoint 簡報</vt:lpstr>
      <vt:lpstr>K-Neighbors Regression</vt:lpstr>
      <vt:lpstr>K-Neighbors Regression</vt:lpstr>
      <vt:lpstr>K-Neighbors Regression</vt:lpstr>
      <vt:lpstr>PowerPoint 簡報</vt:lpstr>
      <vt:lpstr>PowerPoint 簡報</vt:lpstr>
      <vt:lpstr>PowerPoint 簡報</vt:lpstr>
      <vt:lpstr>PowerPoint 簡報</vt:lpstr>
      <vt:lpstr>KNN Experiences: K values</vt:lpstr>
      <vt:lpstr>Classification Learning - Evaluation Criteria</vt:lpstr>
      <vt:lpstr>Classification Learning - Evaluation Criteria</vt:lpstr>
      <vt:lpstr>Classification Learning - Evaluation Criteria</vt:lpstr>
      <vt:lpstr>Classification Learning - Evaluation Criteria</vt:lpstr>
      <vt:lpstr>Classification Learning - Evaluation Criteria</vt:lpstr>
      <vt:lpstr>Classification Learning - Evaluation Criteria</vt:lpstr>
      <vt:lpstr>Classification Learning - Evaluation Criteria</vt:lpstr>
      <vt:lpstr>Classification Learning - Evaluation Criteria</vt:lpstr>
      <vt:lpstr>Classification Learning - Evaluation Criteria</vt:lpstr>
      <vt:lpstr>Classification Learning - Evaluation Criteria</vt:lpstr>
      <vt:lpstr>Sklearn vs. Classification</vt:lpstr>
      <vt:lpstr>Sklearn vs. Classification</vt:lpstr>
      <vt:lpstr>Application of Classification Algorithm</vt:lpstr>
      <vt:lpstr>Regression Analysis</vt:lpstr>
      <vt:lpstr>Regression Analysis</vt:lpstr>
      <vt:lpstr>Regression Task</vt:lpstr>
      <vt:lpstr>Sklearn vs. Regression</vt:lpstr>
      <vt:lpstr>Regression Application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 Course Guidance</dc:title>
  <dc:creator>Microsoft Office 用户</dc:creator>
  <cp:lastModifiedBy>weijiaj@gmail.com</cp:lastModifiedBy>
  <cp:revision>133</cp:revision>
  <dcterms:created xsi:type="dcterms:W3CDTF">2018-09-27T01:40:38Z</dcterms:created>
  <dcterms:modified xsi:type="dcterms:W3CDTF">2020-01-15T08:56:00Z</dcterms:modified>
</cp:coreProperties>
</file>