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</p:sldMasterIdLst>
  <p:notesMasterIdLst>
    <p:notesMasterId r:id="rId71"/>
  </p:notesMasterIdLst>
  <p:sldIdLst>
    <p:sldId id="332" r:id="rId6"/>
    <p:sldId id="260" r:id="rId7"/>
    <p:sldId id="263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6" r:id="rId65"/>
    <p:sldId id="327" r:id="rId66"/>
    <p:sldId id="328" r:id="rId67"/>
    <p:sldId id="329" r:id="rId68"/>
    <p:sldId id="330" r:id="rId69"/>
    <p:sldId id="331" r:id="rId70"/>
  </p:sldIdLst>
  <p:sldSz cx="9144000" cy="6858000" type="screen4x3"/>
  <p:notesSz cx="9144000" cy="6858000"/>
  <p:custDataLst>
    <p:tags r:id="rId72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0"/>
    <p:restoredTop sz="96324"/>
  </p:normalViewPr>
  <p:slideViewPr>
    <p:cSldViewPr>
      <p:cViewPr varScale="1">
        <p:scale>
          <a:sx n="138" d="100"/>
          <a:sy n="138" d="100"/>
        </p:scale>
        <p:origin x="3096" y="176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-7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34E0C-6A68-2A46-844E-70ACF030E6B2}" type="datetimeFigureOut">
              <a:rPr kumimoji="1" lang="zh-CN" altLang="en-US" smtClean="0"/>
              <a:t>2020/1/14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9B845-6E66-3C4F-B614-1B25F7EFD7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74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9B845-6E66-3C4F-B614-1B25F7EFD73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43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9B845-6E66-3C4F-B614-1B25F7EFD73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06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9B845-6E66-3C4F-B614-1B25F7EFD73C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51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18" y="1556792"/>
            <a:ext cx="8697201" cy="837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954" marR="0">
              <a:lnSpc>
                <a:spcPts val="7324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MO" sz="4000" dirty="0">
                <a:solidFill>
                  <a:srgbClr val="000000"/>
                </a:solidFill>
                <a:latin typeface="TBJMKG+CalibriLight"/>
                <a:cs typeface="TBJMKG+CalibriLight"/>
              </a:rPr>
              <a:t>Linear Models </a:t>
            </a:r>
            <a:r>
              <a:rPr lang="en-US" altLang="zh-MO" sz="4000" spc="-47" dirty="0">
                <a:solidFill>
                  <a:srgbClr val="000000"/>
                </a:solidFill>
                <a:latin typeface="TBJMKG+CalibriLight"/>
                <a:cs typeface="TBJMKG+CalibriLight"/>
              </a:rPr>
              <a:t>for </a:t>
            </a:r>
            <a:r>
              <a:rPr lang="en-US" altLang="zh-MO" sz="4000" dirty="0">
                <a:solidFill>
                  <a:srgbClr val="000000"/>
                </a:solidFill>
                <a:latin typeface="TBJMKG+CalibriLight"/>
                <a:cs typeface="TBJMKG+CalibriLight"/>
              </a:rPr>
              <a:t>Supervised 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1640" y="3269747"/>
            <a:ext cx="6336704" cy="2219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1164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MO" sz="2400" dirty="0">
                <a:solidFill>
                  <a:srgbClr val="000000"/>
                </a:solidFill>
                <a:latin typeface="WLSTIT+CalibriLight"/>
                <a:cs typeface="WLSTIT+CalibriLight"/>
              </a:rPr>
              <a:t>CISC7202 Tools for Machine Learning</a:t>
            </a:r>
          </a:p>
          <a:p>
            <a:pPr marL="931164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MO" sz="2400" dirty="0">
                <a:solidFill>
                  <a:srgbClr val="000000"/>
                </a:solidFill>
                <a:latin typeface="WLSTIT+CalibriLight"/>
                <a:cs typeface="WLSTIT+CalibriLight"/>
              </a:rPr>
              <a:t>(E11-G015, Wednesday 7-10pm)</a:t>
            </a:r>
          </a:p>
          <a:p>
            <a:pPr marL="931164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spc="-18" dirty="0">
                <a:solidFill>
                  <a:srgbClr val="000000"/>
                </a:solidFill>
                <a:latin typeface="Calibri"/>
                <a:cs typeface="Calibri"/>
              </a:rPr>
              <a:t>Prof. Weijia Jia (</a:t>
            </a:r>
            <a:r>
              <a:rPr lang="zh-MO" altLang="en-US" sz="2400" spc="-18" dirty="0">
                <a:solidFill>
                  <a:srgbClr val="000000"/>
                </a:solidFill>
                <a:latin typeface="Calibri"/>
                <a:cs typeface="Calibri"/>
              </a:rPr>
              <a:t>賈維嘉</a:t>
            </a:r>
            <a:r>
              <a:rPr lang="en-US" altLang="zh-MO" sz="2400" spc="-18" dirty="0">
                <a:solidFill>
                  <a:srgbClr val="000000"/>
                </a:solidFill>
                <a:latin typeface="Calibri"/>
                <a:cs typeface="Calibri"/>
              </a:rPr>
              <a:t>) </a:t>
            </a:r>
            <a:r>
              <a:rPr lang="en-US" sz="2400" spc="-18" dirty="0">
                <a:solidFill>
                  <a:srgbClr val="000000"/>
                </a:solidFill>
                <a:latin typeface="Calibri"/>
                <a:cs typeface="Calibri"/>
              </a:rPr>
              <a:t>E11-4007</a:t>
            </a:r>
          </a:p>
          <a:p>
            <a:pPr marL="931164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spc="-18" dirty="0">
                <a:solidFill>
                  <a:srgbClr val="000000"/>
                </a:solidFill>
                <a:latin typeface="Calibri"/>
                <a:cs typeface="Calibri"/>
              </a:rPr>
              <a:t>Office hour: Wed. 2—4pm, </a:t>
            </a:r>
            <a:r>
              <a:rPr lang="en-US" altLang="zh-MO" sz="2400" spc="-18" dirty="0">
                <a:solidFill>
                  <a:srgbClr val="000000"/>
                </a:solidFill>
                <a:latin typeface="Calibri"/>
                <a:cs typeface="Calibri"/>
              </a:rPr>
              <a:t>E11-4007; Thu. 7:30—9pm N21-1012a</a:t>
            </a:r>
            <a:endParaRPr lang="en-US" sz="2400" spc="-18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931164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spc="-18" dirty="0">
                <a:solidFill>
                  <a:srgbClr val="000000"/>
                </a:solidFill>
                <a:latin typeface="Calibri"/>
                <a:cs typeface="Calibri"/>
              </a:rPr>
              <a:t>Email: </a:t>
            </a:r>
            <a:r>
              <a:rPr lang="en-US" sz="2400" spc="-18" dirty="0" err="1">
                <a:solidFill>
                  <a:srgbClr val="000000"/>
                </a:solidFill>
                <a:latin typeface="Calibri"/>
                <a:cs typeface="Calibri"/>
              </a:rPr>
              <a:t>jiawj@umac.mo</a:t>
            </a:r>
            <a:endParaRPr lang="en-US" sz="2400" spc="-18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1840" y="5448355"/>
            <a:ext cx="3202179" cy="360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Spring </a:t>
            </a:r>
            <a:r>
              <a:rPr sz="2400" spc="-29" dirty="0">
                <a:solidFill>
                  <a:srgbClr val="000000"/>
                </a:solidFill>
                <a:latin typeface="Calibri"/>
                <a:cs typeface="Calibri"/>
              </a:rPr>
              <a:t>Semester,</a:t>
            </a:r>
            <a:r>
              <a:rPr sz="24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20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cs typeface="Calibri"/>
              </a:rPr>
              <a:t>20</a:t>
            </a:r>
            <a:endParaRPr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41269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5020168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AFUBGB+CalibriLight"/>
                <a:cs typeface="AFUBGB+CalibriLight"/>
              </a:rPr>
              <a:t>Learning 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46362"/>
            <a:ext cx="8135371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9">
                <a:solidFill>
                  <a:srgbClr val="000000"/>
                </a:solidFill>
                <a:latin typeface="Calibri"/>
                <a:cs typeface="Calibri"/>
              </a:rPr>
              <a:t>Make</a:t>
            </a:r>
            <a:r>
              <a:rPr sz="280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the prediction close </a:t>
            </a:r>
            <a:r>
              <a:rPr sz="2800" spc="-3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80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the corresponding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8690" y="1930400"/>
            <a:ext cx="1231207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label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090" y="3463561"/>
            <a:ext cx="2668164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Loss function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70841" y="3463561"/>
            <a:ext cx="3305443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measures the error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8690" y="3847599"/>
            <a:ext cx="5512721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between the label and prediction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090" y="4358890"/>
            <a:ext cx="8728677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The definition of loss function depends</a:t>
            </a:r>
            <a:r>
              <a:rPr sz="2800" spc="1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on the </a:t>
            </a:r>
            <a:r>
              <a:rPr sz="2800" spc="-19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8690" y="4742928"/>
            <a:ext cx="1745008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800" spc="-11">
                <a:solidFill>
                  <a:srgbClr val="000000"/>
                </a:solidFill>
                <a:latin typeface="Calibri"/>
                <a:cs typeface="Calibri"/>
              </a:rPr>
              <a:t>task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0090" y="5253471"/>
            <a:ext cx="6977985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sz="28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popular loss function: squared loss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3770465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TAMCDP+CalibriLight"/>
                <a:cs typeface="TAMCDP+CalibriLight"/>
              </a:rPr>
              <a:t>Squared</a:t>
            </a:r>
            <a:r>
              <a:rPr sz="4400" spc="11">
                <a:solidFill>
                  <a:srgbClr val="000000"/>
                </a:solidFill>
                <a:latin typeface="TAMCDP+CalibriLight"/>
                <a:cs typeface="TAMCDP+CalibriLight"/>
              </a:rPr>
              <a:t> </a:t>
            </a:r>
            <a:r>
              <a:rPr sz="4400">
                <a:solidFill>
                  <a:srgbClr val="000000"/>
                </a:solidFill>
                <a:latin typeface="TAMCDP+CalibriLight"/>
                <a:cs typeface="TAMCDP+CalibriLight"/>
              </a:rPr>
              <a:t>Loss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0478" y="2383800"/>
            <a:ext cx="2899947" cy="1735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"/>
                <a:cs typeface="Calibri"/>
              </a:rPr>
              <a:t>Penalty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 much</a:t>
            </a:r>
          </a:p>
          <a:p>
            <a:pPr marL="228600" marR="0">
              <a:lnSpc>
                <a:spcPts val="3023"/>
              </a:lnSpc>
              <a:spcBef>
                <a:spcPct val="0"/>
              </a:spcBef>
              <a:spcAft>
                <a:spcPct val="0"/>
              </a:spcAft>
            </a:pPr>
            <a:r>
              <a:rPr sz="2800" spc="-11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 on </a:t>
            </a:r>
            <a:r>
              <a:rPr sz="2800" spc="-14">
                <a:solidFill>
                  <a:srgbClr val="000000"/>
                </a:solidFill>
                <a:latin typeface="Calibri"/>
                <a:cs typeface="Calibri"/>
              </a:rPr>
              <a:t>larger</a:t>
            </a:r>
          </a:p>
          <a:p>
            <a:pPr marL="228600" marR="0">
              <a:lnSpc>
                <a:spcPts val="3023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distances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10478" y="4173710"/>
            <a:ext cx="2589522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Accept</a:t>
            </a:r>
            <a:r>
              <a:rPr sz="28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small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39079" y="4557748"/>
            <a:ext cx="2765218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distance</a:t>
            </a:r>
            <a:r>
              <a:rPr sz="28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(error)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67678" y="5012543"/>
            <a:ext cx="219559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Observation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96278" y="5341727"/>
            <a:ext cx="1640354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noise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etc.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67678" y="5734157"/>
            <a:ext cx="2478844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Generalization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9552" y="503739"/>
            <a:ext cx="8126402" cy="647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13" dirty="0">
                <a:solidFill>
                  <a:srgbClr val="000000"/>
                </a:solidFill>
                <a:latin typeface="PTQFAE+CalibriLight"/>
                <a:cs typeface="PTQFAE+CalibriLight"/>
              </a:rPr>
              <a:t>Least</a:t>
            </a:r>
            <a:r>
              <a:rPr sz="4400" spc="16" dirty="0">
                <a:solidFill>
                  <a:srgbClr val="000000"/>
                </a:solidFill>
                <a:latin typeface="PTQFAE+CalibriLight"/>
                <a:cs typeface="PTQFAE+CalibriLight"/>
              </a:rPr>
              <a:t> </a:t>
            </a:r>
            <a:r>
              <a:rPr sz="4400" spc="-10" dirty="0">
                <a:solidFill>
                  <a:srgbClr val="000000"/>
                </a:solidFill>
                <a:latin typeface="PTQFAE+CalibriLight"/>
                <a:cs typeface="PTQFAE+CalibriLight"/>
              </a:rPr>
              <a:t>Square</a:t>
            </a:r>
            <a:r>
              <a:rPr sz="4400" spc="11" dirty="0">
                <a:solidFill>
                  <a:srgbClr val="000000"/>
                </a:solidFill>
                <a:latin typeface="PTQFAE+CalibriLight"/>
                <a:cs typeface="PTQFAE+CalibriLight"/>
              </a:rPr>
              <a:t> </a:t>
            </a:r>
            <a:r>
              <a:rPr sz="4400" dirty="0">
                <a:solidFill>
                  <a:srgbClr val="000000"/>
                </a:solidFill>
                <a:latin typeface="PTQFAE+CalibriLight"/>
                <a:cs typeface="PTQFAE+CalibriLight"/>
              </a:rPr>
              <a:t>Linear</a:t>
            </a:r>
            <a:r>
              <a:rPr lang="en-US" altLang="zh-MO" sz="4400" dirty="0">
                <a:solidFill>
                  <a:srgbClr val="000000"/>
                </a:solidFill>
                <a:latin typeface="PTQFAE+CalibriLight"/>
                <a:cs typeface="PTQFAE+CalibriLight"/>
              </a:rPr>
              <a:t> </a:t>
            </a:r>
            <a:r>
              <a:rPr sz="4400" spc="-15" dirty="0">
                <a:solidFill>
                  <a:srgbClr val="000000"/>
                </a:solidFill>
                <a:latin typeface="PTQFAE+CalibriLight"/>
                <a:cs typeface="PTQFAE+CalibriLight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852" y="1580652"/>
            <a:ext cx="5357691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Objective function </a:t>
            </a:r>
            <a:r>
              <a:rPr sz="2800" spc="-3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80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"/>
                <a:cs typeface="Calibri"/>
              </a:rPr>
              <a:t>minimize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8371158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14">
                <a:solidFill>
                  <a:srgbClr val="000000"/>
                </a:solidFill>
                <a:latin typeface="NOHVVK+CalibriLight"/>
                <a:cs typeface="NOHVVK+CalibriLight"/>
              </a:rPr>
              <a:t>Minimize</a:t>
            </a:r>
            <a:r>
              <a:rPr sz="4400" spc="37">
                <a:solidFill>
                  <a:srgbClr val="000000"/>
                </a:solidFill>
                <a:latin typeface="NOHVVK+CalibriLight"/>
                <a:cs typeface="NOHVVK+CalibriLight"/>
              </a:rPr>
              <a:t> </a:t>
            </a:r>
            <a:r>
              <a:rPr sz="4400">
                <a:solidFill>
                  <a:srgbClr val="000000"/>
                </a:solidFill>
                <a:latin typeface="NOHVVK+CalibriLight"/>
                <a:cs typeface="NOHVVK+CalibriLight"/>
              </a:rPr>
              <a:t>the Objective 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34169"/>
            <a:ext cx="6846256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"/>
                <a:cs typeface="Calibri"/>
              </a:rPr>
              <a:t>Let</a:t>
            </a:r>
            <a:r>
              <a:rPr sz="28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i="1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=1 </a:t>
            </a:r>
            <a:r>
              <a:rPr sz="2800" spc="-28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80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a simple case, </a:t>
            </a:r>
            <a:r>
              <a:rPr sz="2800" spc="-28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80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sz="2800" i="1">
                <a:solidFill>
                  <a:srgbClr val="000000"/>
                </a:solidFill>
                <a:latin typeface="Calibri"/>
                <a:cs typeface="Calibri"/>
              </a:rPr>
              <a:t>x,y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)=(2,1)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7084439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16">
                <a:solidFill>
                  <a:srgbClr val="000000"/>
                </a:solidFill>
                <a:latin typeface="DKSUER+CalibriLight"/>
                <a:cs typeface="DKSUER+CalibriLight"/>
              </a:rPr>
              <a:t>Gradient</a:t>
            </a:r>
            <a:r>
              <a:rPr sz="4400" spc="20">
                <a:solidFill>
                  <a:srgbClr val="000000"/>
                </a:solidFill>
                <a:latin typeface="DKSUER+CalibriLight"/>
                <a:cs typeface="DKSUER+CalibriLight"/>
              </a:rPr>
              <a:t> </a:t>
            </a:r>
            <a:r>
              <a:rPr sz="4400">
                <a:solidFill>
                  <a:srgbClr val="000000"/>
                </a:solidFill>
                <a:latin typeface="DKSUER+CalibriLight"/>
                <a:cs typeface="DKSUER+CalibriLight"/>
              </a:rPr>
              <a:t>Learning Methods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6124286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23">
                <a:solidFill>
                  <a:srgbClr val="000000"/>
                </a:solidFill>
                <a:latin typeface="OUMJDW+CalibriLight"/>
                <a:cs typeface="OUMJDW+CalibriLight"/>
              </a:rPr>
              <a:t>Batch</a:t>
            </a:r>
            <a:r>
              <a:rPr sz="4400" spc="27">
                <a:solidFill>
                  <a:srgbClr val="000000"/>
                </a:solidFill>
                <a:latin typeface="OUMJDW+CalibriLight"/>
                <a:cs typeface="OUMJDW+CalibriLight"/>
              </a:rPr>
              <a:t> </a:t>
            </a:r>
            <a:r>
              <a:rPr sz="4400" spc="-16">
                <a:solidFill>
                  <a:srgbClr val="000000"/>
                </a:solidFill>
                <a:latin typeface="OUMJDW+CalibriLight"/>
                <a:cs typeface="OUMJDW+CalibriLight"/>
              </a:rPr>
              <a:t>Gradient</a:t>
            </a:r>
            <a:r>
              <a:rPr sz="4400" spc="20">
                <a:solidFill>
                  <a:srgbClr val="000000"/>
                </a:solidFill>
                <a:latin typeface="OUMJDW+CalibriLight"/>
                <a:cs typeface="OUMJDW+CalibriLight"/>
              </a:rPr>
              <a:t> </a:t>
            </a:r>
            <a:r>
              <a:rPr sz="4400">
                <a:solidFill>
                  <a:srgbClr val="000000"/>
                </a:solidFill>
                <a:latin typeface="OUMJDW+CalibriLight"/>
                <a:cs typeface="OUMJDW+CalibriLight"/>
              </a:rPr>
              <a:t>Descent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2536962"/>
            <a:ext cx="1825491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06011" y="2536962"/>
            <a:ext cx="3366456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 spc="-27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8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the whole </a:t>
            </a:r>
            <a:r>
              <a:rPr sz="2800" spc="-14">
                <a:solidFill>
                  <a:srgbClr val="000000"/>
                </a:solidFill>
                <a:latin typeface="Calibri"/>
                <a:cs typeface="Calibri"/>
              </a:rPr>
              <a:t>batch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852" y="503739"/>
            <a:ext cx="7766606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EAVGBK+CalibriLight"/>
                <a:cs typeface="EAVGBK+CalibriLight"/>
              </a:rPr>
              <a:t>Learning Linear Model - Curve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852" y="503739"/>
            <a:ext cx="8359331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MMNRAD+CalibriLight"/>
                <a:cs typeface="MMNRAD+CalibriLight"/>
              </a:rPr>
              <a:t>Learning Linear Model - </a:t>
            </a:r>
            <a:r>
              <a:rPr sz="4400" spc="-27">
                <a:solidFill>
                  <a:srgbClr val="000000"/>
                </a:solidFill>
                <a:latin typeface="MMNRAD+CalibriLight"/>
                <a:cs typeface="MMNRAD+CalibriLight"/>
              </a:rPr>
              <a:t>Weights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7239301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VKQLUL+CalibriLight"/>
                <a:cs typeface="VKQLUL+CalibriLight"/>
              </a:rPr>
              <a:t>Stochastic</a:t>
            </a:r>
            <a:r>
              <a:rPr sz="4400" spc="36">
                <a:solidFill>
                  <a:srgbClr val="000000"/>
                </a:solidFill>
                <a:latin typeface="VKQLUL+CalibriLight"/>
                <a:cs typeface="VKQLUL+CalibriLight"/>
              </a:rPr>
              <a:t> </a:t>
            </a:r>
            <a:r>
              <a:rPr sz="4400" spc="-16">
                <a:solidFill>
                  <a:srgbClr val="000000"/>
                </a:solidFill>
                <a:latin typeface="VKQLUL+CalibriLight"/>
                <a:cs typeface="VKQLUL+CalibriLight"/>
              </a:rPr>
              <a:t>Gradient</a:t>
            </a:r>
            <a:r>
              <a:rPr sz="4400" spc="19">
                <a:solidFill>
                  <a:srgbClr val="000000"/>
                </a:solidFill>
                <a:latin typeface="VKQLUL+CalibriLight"/>
                <a:cs typeface="VKQLUL+CalibriLight"/>
              </a:rPr>
              <a:t> </a:t>
            </a:r>
            <a:r>
              <a:rPr sz="4400">
                <a:solidFill>
                  <a:srgbClr val="000000"/>
                </a:solidFill>
                <a:latin typeface="VKQLUL+CalibriLight"/>
                <a:cs typeface="VKQLUL+CalibriLight"/>
              </a:rPr>
              <a:t>Descent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666" y="2536962"/>
            <a:ext cx="1825491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60628" y="2536962"/>
            <a:ext cx="4021215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 spc="-27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8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every single </a:t>
            </a:r>
            <a:r>
              <a:rPr sz="2800" spc="-11">
                <a:solidFill>
                  <a:srgbClr val="000000"/>
                </a:solidFill>
                <a:latin typeface="Calibri"/>
                <a:cs typeface="Calibri"/>
              </a:rPr>
              <a:t>instance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5666" y="5259588"/>
            <a:ext cx="3515504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Compare with BGD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2866" y="5714345"/>
            <a:ext cx="5530365" cy="122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23">
                <a:solidFill>
                  <a:srgbClr val="000000"/>
                </a:solidFill>
                <a:latin typeface="Calibri"/>
                <a:cs typeface="Calibri"/>
              </a:rPr>
              <a:t>Faster</a:t>
            </a:r>
            <a:r>
              <a:rPr sz="24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</a:p>
          <a:p>
            <a:pPr marL="0" marR="0">
              <a:lnSpc>
                <a:spcPts val="2929"/>
              </a:lnSpc>
              <a:spcBef>
                <a:spcPts val="16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Uncertainty or fluctuation in learning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852" y="503739"/>
            <a:ext cx="6901365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DOBTCR+CalibriLight"/>
                <a:cs typeface="DOBTCR+CalibriLight"/>
              </a:rPr>
              <a:t>Linear Classification</a:t>
            </a:r>
            <a:r>
              <a:rPr sz="4400" spc="42">
                <a:solidFill>
                  <a:srgbClr val="000000"/>
                </a:solidFill>
                <a:latin typeface="DOBTCR+CalibriLight"/>
                <a:cs typeface="DOBTCR+CalibriLight"/>
              </a:rPr>
              <a:t> </a:t>
            </a:r>
            <a:r>
              <a:rPr sz="4400">
                <a:solidFill>
                  <a:srgbClr val="000000"/>
                </a:solidFill>
                <a:latin typeface="DOBTCR+CalibriLight"/>
                <a:cs typeface="DOBTCR+CalibriLight"/>
              </a:rPr>
              <a:t>Model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-99392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606174"/>
            <a:ext cx="8280976" cy="1105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03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NISWAR+CalibriLight"/>
                <a:cs typeface="NISWAR+CalibriLight"/>
              </a:rPr>
              <a:t>Discriminative</a:t>
            </a:r>
            <a:r>
              <a:rPr sz="3200" spc="35">
                <a:solidFill>
                  <a:srgbClr val="000000"/>
                </a:solidFill>
                <a:latin typeface="NISWAR+CalibriLight"/>
                <a:cs typeface="NISWAR+CalibriLight"/>
              </a:rPr>
              <a:t> </a:t>
            </a:r>
            <a:r>
              <a:rPr sz="3200">
                <a:solidFill>
                  <a:srgbClr val="000000"/>
                </a:solidFill>
                <a:latin typeface="NISWAR+CalibriLight"/>
                <a:cs typeface="NISWAR+CalibriLight"/>
              </a:rPr>
              <a:t>Model</a:t>
            </a:r>
            <a:r>
              <a:rPr sz="3200" spc="21">
                <a:solidFill>
                  <a:srgbClr val="000000"/>
                </a:solidFill>
                <a:latin typeface="NISWAR+CalibriLight"/>
                <a:cs typeface="NISWAR+CalibriLight"/>
              </a:rPr>
              <a:t> </a:t>
            </a:r>
            <a:r>
              <a:rPr sz="3200">
                <a:solidFill>
                  <a:srgbClr val="000000"/>
                </a:solidFill>
                <a:latin typeface="NISWAR+CalibriLight"/>
                <a:cs typeface="NISWAR+CalibriLight"/>
              </a:rPr>
              <a:t>and </a:t>
            </a:r>
            <a:r>
              <a:rPr sz="3200" spc="-12">
                <a:solidFill>
                  <a:srgbClr val="000000"/>
                </a:solidFill>
                <a:latin typeface="NISWAR+CalibriLight"/>
                <a:cs typeface="NISWAR+CalibriLight"/>
              </a:rPr>
              <a:t>Generative</a:t>
            </a:r>
            <a:r>
              <a:rPr sz="3200" spc="41">
                <a:solidFill>
                  <a:srgbClr val="000000"/>
                </a:solidFill>
                <a:latin typeface="NISWAR+CalibriLight"/>
                <a:cs typeface="NISWAR+CalibriLight"/>
              </a:rPr>
              <a:t> </a:t>
            </a:r>
            <a:r>
              <a:rPr sz="3200">
                <a:solidFill>
                  <a:srgbClr val="000000"/>
                </a:solidFill>
                <a:latin typeface="NISWAR+CalibriLight"/>
                <a:cs typeface="NISWAR+CalibriLight"/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09964"/>
            <a:ext cx="3807111" cy="418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Discriminative 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7290" y="1864721"/>
            <a:ext cx="7931423" cy="35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accent2"/>
                </a:solidFill>
                <a:latin typeface="Calibri"/>
                <a:cs typeface="Calibri"/>
              </a:rPr>
              <a:t>modeling</a:t>
            </a:r>
            <a:r>
              <a:rPr sz="2400" spc="-11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accent2"/>
                </a:solidFill>
                <a:latin typeface="Calibri"/>
                <a:cs typeface="Calibri"/>
              </a:rPr>
              <a:t>the dependence</a:t>
            </a:r>
            <a:r>
              <a:rPr sz="2400" spc="22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accent2"/>
                </a:solidFill>
                <a:latin typeface="Calibri"/>
                <a:cs typeface="Calibri"/>
              </a:rPr>
              <a:t>of unobserved</a:t>
            </a:r>
            <a:r>
              <a:rPr sz="2400" spc="2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accent2"/>
                </a:solidFill>
                <a:latin typeface="Calibri"/>
                <a:cs typeface="Calibri"/>
              </a:rPr>
              <a:t>variables 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5890" y="2193904"/>
            <a:ext cx="2264881" cy="360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chemeClr val="accent2"/>
                </a:solidFill>
                <a:latin typeface="Calibri"/>
                <a:cs typeface="Calibri"/>
              </a:rPr>
              <a:t>observed</a:t>
            </a:r>
            <a:r>
              <a:rPr sz="2400" spc="14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accent2"/>
                </a:solidFill>
                <a:latin typeface="Calibri"/>
                <a:cs typeface="Calibri"/>
              </a:rPr>
              <a:t>ones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7290" y="2586335"/>
            <a:ext cx="4620359" cy="115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also called </a:t>
            </a:r>
            <a:r>
              <a:rPr sz="2400" dirty="0">
                <a:solidFill>
                  <a:srgbClr val="00B0F0"/>
                </a:solidFill>
                <a:latin typeface="Calibri"/>
                <a:cs typeface="Calibri"/>
              </a:rPr>
              <a:t>conditional</a:t>
            </a:r>
            <a:r>
              <a:rPr sz="2400" spc="-19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F0"/>
                </a:solidFill>
                <a:latin typeface="Calibri"/>
                <a:cs typeface="Calibri"/>
              </a:rPr>
              <a:t>models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0" marR="0">
              <a:lnSpc>
                <a:spcPts val="2929"/>
              </a:lnSpc>
              <a:spcBef>
                <a:spcPts val="16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Deterministic:</a:t>
            </a:r>
          </a:p>
          <a:p>
            <a:pPr marL="0" marR="0">
              <a:lnSpc>
                <a:spcPts val="2929"/>
              </a:lnSpc>
              <a:spcBef>
                <a:spcPts val="166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US"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Probabilistic:</a:t>
            </a:r>
            <a:endParaRPr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090" y="3820932"/>
            <a:ext cx="3339626" cy="418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3" dirty="0">
                <a:solidFill>
                  <a:srgbClr val="00B050"/>
                </a:solidFill>
                <a:latin typeface="Calibri"/>
                <a:cs typeface="Calibri"/>
              </a:rPr>
              <a:t>Generative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 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7290" y="4275689"/>
            <a:ext cx="7501760" cy="75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2D050"/>
                </a:solidFill>
                <a:latin typeface="Calibri"/>
                <a:cs typeface="Calibri"/>
              </a:rPr>
              <a:t>modeling</a:t>
            </a:r>
            <a:r>
              <a:rPr sz="2400" spc="-14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2D050"/>
                </a:solidFill>
                <a:latin typeface="Calibri"/>
                <a:cs typeface="Calibri"/>
              </a:rPr>
              <a:t>the joint probabilistic distribution of </a:t>
            </a:r>
            <a:r>
              <a:rPr sz="2400" spc="-17" dirty="0">
                <a:solidFill>
                  <a:srgbClr val="92D050"/>
                </a:solidFill>
                <a:latin typeface="Calibri"/>
                <a:cs typeface="Calibri"/>
              </a:rPr>
              <a:t>data</a:t>
            </a:r>
            <a:r>
              <a:rPr lang="zh-CN" altLang="en-US" sz="2400" spc="-17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2D050"/>
                </a:solidFill>
                <a:latin typeface="Calibri"/>
                <a:cs typeface="Calibri"/>
              </a:rPr>
              <a:t>given some hidden </a:t>
            </a:r>
            <a:r>
              <a:rPr sz="2400" spc="-13" dirty="0">
                <a:solidFill>
                  <a:srgbClr val="92D050"/>
                </a:solidFill>
                <a:latin typeface="Calibri"/>
                <a:cs typeface="Calibri"/>
              </a:rPr>
              <a:t>parameters</a:t>
            </a:r>
            <a:r>
              <a:rPr sz="2400" spc="11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2D050"/>
                </a:solidFill>
                <a:latin typeface="Calibri"/>
                <a:cs typeface="Calibri"/>
              </a:rPr>
              <a:t>or variables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77290" y="5453741"/>
            <a:ext cx="500835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then do the conditional</a:t>
            </a:r>
            <a:r>
              <a:rPr sz="2400" spc="-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000000"/>
                </a:solidFill>
                <a:latin typeface="Calibri"/>
                <a:cs typeface="Calibri"/>
              </a:rPr>
              <a:t>inference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FE54547-88CC-1F48-8339-DF5DA9F52DC3}"/>
              </a:ext>
            </a:extLst>
          </p:cNvPr>
          <p:cNvSpPr txBox="1"/>
          <p:nvPr/>
        </p:nvSpPr>
        <p:spPr>
          <a:xfrm>
            <a:off x="409309" y="6578630"/>
            <a:ext cx="8697201" cy="27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Partial Slides Credits to Dr. Zhang </a:t>
            </a: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Weinan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@shanghai </a:t>
            </a: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jiaotong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Univ.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7438293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10">
                <a:solidFill>
                  <a:srgbClr val="000000"/>
                </a:solidFill>
                <a:latin typeface="RNKTMQ+CalibriLight"/>
                <a:cs typeface="RNKTMQ+CalibriLight"/>
              </a:rPr>
              <a:t>Mini-Batch</a:t>
            </a:r>
            <a:r>
              <a:rPr sz="4400" spc="42">
                <a:solidFill>
                  <a:srgbClr val="000000"/>
                </a:solidFill>
                <a:latin typeface="RNKTMQ+CalibriLight"/>
                <a:cs typeface="RNKTMQ+CalibriLight"/>
              </a:rPr>
              <a:t> </a:t>
            </a:r>
            <a:r>
              <a:rPr sz="4400" spc="-17">
                <a:solidFill>
                  <a:srgbClr val="000000"/>
                </a:solidFill>
                <a:latin typeface="RNKTMQ+CalibriLight"/>
                <a:cs typeface="RNKTMQ+CalibriLight"/>
              </a:rPr>
              <a:t>Gradient</a:t>
            </a:r>
            <a:r>
              <a:rPr sz="4400" spc="18">
                <a:solidFill>
                  <a:srgbClr val="000000"/>
                </a:solidFill>
                <a:latin typeface="RNKTMQ+CalibriLight"/>
                <a:cs typeface="RNKTMQ+CalibriLight"/>
              </a:rPr>
              <a:t> </a:t>
            </a:r>
            <a:r>
              <a:rPr sz="4400">
                <a:solidFill>
                  <a:srgbClr val="000000"/>
                </a:solidFill>
                <a:latin typeface="RNKTMQ+CalibriLight"/>
                <a:cs typeface="RNKTMQ+CalibriLight"/>
              </a:rPr>
              <a:t>Descent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12072"/>
            <a:ext cx="7801289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A combination of </a:t>
            </a:r>
            <a:r>
              <a:rPr sz="2800" spc="-14">
                <a:solidFill>
                  <a:srgbClr val="000000"/>
                </a:solidFill>
                <a:latin typeface="Calibri"/>
                <a:cs typeface="Calibri"/>
              </a:rPr>
              <a:t>batch</a:t>
            </a:r>
            <a:r>
              <a:rPr sz="28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GD and stochastic</a:t>
            </a:r>
            <a:r>
              <a:rPr sz="2800" spc="2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GD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0090" y="2448573"/>
            <a:ext cx="7362622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Split the whole </a:t>
            </a:r>
            <a:r>
              <a:rPr sz="2800" spc="-12">
                <a:solidFill>
                  <a:srgbClr val="000000"/>
                </a:solidFill>
                <a:latin typeface="Calibri"/>
                <a:cs typeface="Calibri"/>
              </a:rPr>
              <a:t>dataset</a:t>
            </a:r>
            <a:r>
              <a:rPr sz="28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sz="2800" spc="2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i="1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sz="28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mini-batches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090" y="3743208"/>
            <a:ext cx="7778984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8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each mini-batch</a:t>
            </a:r>
            <a:r>
              <a:rPr sz="28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i="1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, perform</a:t>
            </a:r>
            <a:r>
              <a:rPr sz="28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one-step</a:t>
            </a:r>
            <a:r>
              <a:rPr sz="28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BGD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8690" y="4127246"/>
            <a:ext cx="3217287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 spc="-20">
                <a:solidFill>
                  <a:srgbClr val="000000"/>
                </a:solidFill>
                <a:latin typeface="Calibri"/>
                <a:cs typeface="Calibri"/>
              </a:rPr>
              <a:t>toward</a:t>
            </a:r>
            <a:r>
              <a:rPr sz="28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minimizing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125" y="5752606"/>
            <a:ext cx="1825491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7430" y="5752606"/>
            <a:ext cx="3343717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 spc="-28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8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each mini-batch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7438293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10">
                <a:solidFill>
                  <a:srgbClr val="000000"/>
                </a:solidFill>
                <a:latin typeface="IUITGE+CalibriLight"/>
                <a:cs typeface="IUITGE+CalibriLight"/>
              </a:rPr>
              <a:t>Mini-Batch</a:t>
            </a:r>
            <a:r>
              <a:rPr sz="4400" spc="42">
                <a:solidFill>
                  <a:srgbClr val="000000"/>
                </a:solidFill>
                <a:latin typeface="IUITGE+CalibriLight"/>
                <a:cs typeface="IUITGE+CalibriLight"/>
              </a:rPr>
              <a:t> </a:t>
            </a:r>
            <a:r>
              <a:rPr sz="4400" spc="-17">
                <a:solidFill>
                  <a:srgbClr val="000000"/>
                </a:solidFill>
                <a:latin typeface="IUITGE+CalibriLight"/>
                <a:cs typeface="IUITGE+CalibriLight"/>
              </a:rPr>
              <a:t>Gradient</a:t>
            </a:r>
            <a:r>
              <a:rPr sz="4400" spc="18">
                <a:solidFill>
                  <a:srgbClr val="000000"/>
                </a:solidFill>
                <a:latin typeface="IUITGE+CalibriLight"/>
                <a:cs typeface="IUITGE+CalibriLight"/>
              </a:rPr>
              <a:t> </a:t>
            </a:r>
            <a:r>
              <a:rPr sz="4400">
                <a:solidFill>
                  <a:srgbClr val="000000"/>
                </a:solidFill>
                <a:latin typeface="IUITGE+CalibriLight"/>
                <a:cs typeface="IUITGE+CalibriLight"/>
              </a:rPr>
              <a:t>Descent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12072"/>
            <a:ext cx="5151504" cy="1436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Good learning</a:t>
            </a:r>
            <a:r>
              <a:rPr sz="28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stability (BGD)</a:t>
            </a:r>
          </a:p>
          <a:p>
            <a:pPr marL="0" marR="0">
              <a:lnSpc>
                <a:spcPts val="3420"/>
              </a:lnSpc>
              <a:spcBef>
                <a:spcPts val="269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Good </a:t>
            </a:r>
            <a:r>
              <a:rPr sz="2800" spc="-15">
                <a:solidFill>
                  <a:srgbClr val="000000"/>
                </a:solidFill>
                <a:latin typeface="Calibri"/>
                <a:cs typeface="Calibri"/>
              </a:rPr>
              <a:t>convergence</a:t>
            </a:r>
            <a:r>
              <a:rPr sz="28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35">
                <a:solidFill>
                  <a:srgbClr val="000000"/>
                </a:solidFill>
                <a:latin typeface="Calibri"/>
                <a:cs typeface="Calibri"/>
              </a:rPr>
              <a:t>rate</a:t>
            </a:r>
            <a:r>
              <a:rPr sz="2800" spc="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(SGD)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0090" y="2917197"/>
            <a:ext cx="3942193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30">
                <a:solidFill>
                  <a:srgbClr val="000000"/>
                </a:solidFill>
                <a:latin typeface="Calibri"/>
                <a:cs typeface="Calibri"/>
              </a:rPr>
              <a:t>Easy</a:t>
            </a:r>
            <a:r>
              <a:rPr sz="28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9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8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be </a:t>
            </a:r>
            <a:r>
              <a:rPr sz="2800" spc="-13">
                <a:solidFill>
                  <a:srgbClr val="000000"/>
                </a:solidFill>
                <a:latin typeface="Calibri"/>
                <a:cs typeface="Calibri"/>
              </a:rPr>
              <a:t>parallelized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7290" y="3333857"/>
            <a:ext cx="507342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Parallelization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 within a mini-batch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11494" y="3881136"/>
            <a:ext cx="76859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Map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09821" y="3881136"/>
            <a:ext cx="1407430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Parallelized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97246" y="3881136"/>
            <a:ext cx="2930774" cy="89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Gradient</a:t>
            </a:r>
            <a:r>
              <a:rPr sz="1800" spc="6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Reduce</a:t>
            </a:r>
            <a:r>
              <a:rPr sz="1800" spc="46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Gradient</a:t>
            </a:r>
          </a:p>
          <a:p>
            <a:pPr marL="1965968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Sum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57094" y="4384819"/>
            <a:ext cx="1193940" cy="1387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8">
                <a:solidFill>
                  <a:srgbClr val="000000"/>
                </a:solidFill>
                <a:latin typeface="Calibri"/>
                <a:cs typeface="Calibri"/>
              </a:rPr>
              <a:t>Worker</a:t>
            </a:r>
            <a:r>
              <a:rPr sz="180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 marL="0" marR="0">
              <a:lnSpc>
                <a:spcPts val="2197"/>
              </a:lnSpc>
              <a:spcBef>
                <a:spcPts val="3832"/>
              </a:spcBef>
              <a:spcAft>
                <a:spcPct val="0"/>
              </a:spcAft>
            </a:pPr>
            <a:r>
              <a:rPr sz="1800" spc="-28">
                <a:solidFill>
                  <a:srgbClr val="000000"/>
                </a:solidFill>
                <a:latin typeface="Calibri"/>
                <a:cs typeface="Calibri"/>
              </a:rPr>
              <a:t>Worker</a:t>
            </a:r>
            <a:r>
              <a:rPr sz="180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42060" y="5014992"/>
            <a:ext cx="865844" cy="89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Mini-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batch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57094" y="5956055"/>
            <a:ext cx="1193940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8">
                <a:solidFill>
                  <a:srgbClr val="000000"/>
                </a:solidFill>
                <a:latin typeface="Calibri"/>
                <a:cs typeface="Calibri"/>
              </a:rPr>
              <a:t>Worker</a:t>
            </a:r>
            <a:r>
              <a:rPr sz="180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6045323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QGJTIV+CalibriLight"/>
                <a:cs typeface="QGJTIV+CalibriLight"/>
              </a:rPr>
              <a:t>Basic </a:t>
            </a:r>
            <a:r>
              <a:rPr sz="4400" spc="-11">
                <a:solidFill>
                  <a:srgbClr val="000000"/>
                </a:solidFill>
                <a:latin typeface="QGJTIV+CalibriLight"/>
                <a:cs typeface="QGJTIV+CalibriLight"/>
              </a:rPr>
              <a:t>Search</a:t>
            </a:r>
            <a:r>
              <a:rPr sz="4400" spc="16">
                <a:solidFill>
                  <a:srgbClr val="000000"/>
                </a:solidFill>
                <a:latin typeface="QGJTIV+CalibriLight"/>
                <a:cs typeface="QGJTIV+CalibriLight"/>
              </a:rPr>
              <a:t> </a:t>
            </a:r>
            <a:r>
              <a:rPr sz="4400" spc="-22">
                <a:solidFill>
                  <a:srgbClr val="000000"/>
                </a:solidFill>
                <a:latin typeface="QGJTIV+CalibriLight"/>
                <a:cs typeface="QGJTIV+CalibriLight"/>
              </a:rPr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46362"/>
            <a:ext cx="4550183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Choose an initial </a:t>
            </a:r>
            <a:r>
              <a:rPr sz="2800" spc="-11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sz="28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8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0026" y="1585365"/>
            <a:ext cx="763272" cy="402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5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MO" sz="3050" dirty="0">
                <a:solidFill>
                  <a:srgbClr val="000000"/>
                </a:solidFill>
                <a:latin typeface="FLVSTE+ComputerModern,Italic"/>
                <a:cs typeface="FLVSTE+ComputerModern,Italic"/>
              </a:rPr>
              <a:t>⍬</a:t>
            </a:r>
            <a:endParaRPr sz="3050" dirty="0">
              <a:solidFill>
                <a:srgbClr val="000000"/>
              </a:solidFill>
              <a:latin typeface="FLVSTE+ComputerModern,Italic"/>
              <a:cs typeface="FLVSTE+ComputerModern,It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090" y="2057653"/>
            <a:ext cx="5900473" cy="931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  <a:r>
              <a:rPr sz="2800" spc="19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MO" sz="3050" dirty="0">
                <a:solidFill>
                  <a:srgbClr val="000000"/>
                </a:solidFill>
                <a:latin typeface="FLVSTE+ComputerModern,Italic"/>
                <a:cs typeface="FLVSTE+ComputerModern,Italic"/>
              </a:rPr>
              <a:t>⍬</a:t>
            </a:r>
            <a:r>
              <a:rPr sz="3050" spc="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4" dirty="0">
                <a:solidFill>
                  <a:srgbClr val="000000"/>
                </a:solidFill>
                <a:latin typeface="Calibri"/>
                <a:cs typeface="Calibri"/>
              </a:rPr>
              <a:t>iteratively</a:t>
            </a:r>
            <a:r>
              <a:rPr sz="2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with the </a:t>
            </a:r>
            <a:r>
              <a:rPr sz="2800" spc="-19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  <a:p>
            <a:pPr marL="0" marR="0">
              <a:lnSpc>
                <a:spcPts val="3420"/>
              </a:lnSpc>
              <a:spcBef>
                <a:spcPts val="599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Until </a:t>
            </a:r>
            <a:r>
              <a:rPr sz="2800" spc="-19" dirty="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sz="2800" spc="1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research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 a minimum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6045323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BMBFMV+CalibriLight"/>
                <a:cs typeface="BMBFMV+CalibriLight"/>
              </a:rPr>
              <a:t>Basic </a:t>
            </a:r>
            <a:r>
              <a:rPr sz="4400" spc="-11">
                <a:solidFill>
                  <a:srgbClr val="000000"/>
                </a:solidFill>
                <a:latin typeface="BMBFMV+CalibriLight"/>
                <a:cs typeface="BMBFMV+CalibriLight"/>
              </a:rPr>
              <a:t>Search</a:t>
            </a:r>
            <a:r>
              <a:rPr sz="4400" spc="16">
                <a:solidFill>
                  <a:srgbClr val="000000"/>
                </a:solidFill>
                <a:latin typeface="BMBFMV+CalibriLight"/>
                <a:cs typeface="BMBFMV+CalibriLight"/>
              </a:rPr>
              <a:t> </a:t>
            </a:r>
            <a:r>
              <a:rPr sz="4400" spc="-22">
                <a:solidFill>
                  <a:srgbClr val="000000"/>
                </a:solidFill>
                <a:latin typeface="BMBFMV+CalibriLight"/>
                <a:cs typeface="BMBFMV+CalibriLight"/>
              </a:rPr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46362"/>
            <a:ext cx="5136982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Choose a new initial</a:t>
            </a:r>
            <a:r>
              <a:rPr sz="28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"/>
                <a:cs typeface="Calibri"/>
              </a:rPr>
              <a:t>value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8">
                <a:solidFill>
                  <a:srgbClr val="000000"/>
                </a:solidFill>
                <a:latin typeface="Calibri"/>
                <a:cs typeface="Calibri"/>
              </a:rPr>
              <a:t>for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70754" y="1585365"/>
            <a:ext cx="763272" cy="402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59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MO" sz="3050" dirty="0">
                <a:solidFill>
                  <a:srgbClr val="000000"/>
                </a:solidFill>
                <a:latin typeface="DMQHOO+ComputerModern,Italic"/>
                <a:cs typeface="DMQHOO+ComputerModern,Italic"/>
              </a:rPr>
              <a:t>⍬</a:t>
            </a:r>
            <a:endParaRPr sz="3050" dirty="0">
              <a:solidFill>
                <a:srgbClr val="000000"/>
              </a:solidFill>
              <a:latin typeface="DMQHOO+ComputerModern,Italic"/>
              <a:cs typeface="DMQHOO+ComputerModern,It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090" y="2057653"/>
            <a:ext cx="5900473" cy="931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"/>
                <a:cs typeface="Calibri"/>
              </a:rPr>
              <a:t>Update</a:t>
            </a:r>
            <a:r>
              <a:rPr sz="2800" spc="19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MO" sz="3050">
                <a:solidFill>
                  <a:srgbClr val="000000"/>
                </a:solidFill>
                <a:latin typeface="DMQHOO+ComputerModern,Italic"/>
                <a:cs typeface="DMQHOO+ComputerModern,Italic"/>
              </a:rPr>
              <a:t>⍬</a:t>
            </a:r>
            <a:r>
              <a:rPr sz="3050" spc="14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4" dirty="0">
                <a:solidFill>
                  <a:srgbClr val="000000"/>
                </a:solidFill>
                <a:latin typeface="Calibri"/>
                <a:cs typeface="Calibri"/>
              </a:rPr>
              <a:t>iteratively</a:t>
            </a:r>
            <a:r>
              <a:rPr sz="2800" spc="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with the </a:t>
            </a:r>
            <a:r>
              <a:rPr sz="2800" spc="-19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  <a:p>
            <a:pPr marL="0" marR="0">
              <a:lnSpc>
                <a:spcPts val="3420"/>
              </a:lnSpc>
              <a:spcBef>
                <a:spcPts val="599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Until </a:t>
            </a:r>
            <a:r>
              <a:rPr sz="2800" spc="-19" dirty="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sz="2800" spc="1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research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 a minimum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72041"/>
            <a:ext cx="8179318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QDLVQB+CalibriLight"/>
                <a:cs typeface="QDLVQB+CalibriLight"/>
              </a:rPr>
              <a:t>Unique Minimum</a:t>
            </a:r>
            <a:r>
              <a:rPr sz="3600" spc="17">
                <a:solidFill>
                  <a:srgbClr val="000000"/>
                </a:solidFill>
                <a:latin typeface="QDLVQB+CalibriLight"/>
                <a:cs typeface="QDLVQB+CalibriLight"/>
              </a:rPr>
              <a:t> </a:t>
            </a:r>
            <a:r>
              <a:rPr sz="3600" spc="-45">
                <a:solidFill>
                  <a:srgbClr val="000000"/>
                </a:solidFill>
                <a:latin typeface="QDLVQB+CalibriLight"/>
                <a:cs typeface="QDLVQB+CalibriLight"/>
              </a:rPr>
              <a:t>for</a:t>
            </a:r>
            <a:r>
              <a:rPr sz="3600" spc="47">
                <a:solidFill>
                  <a:srgbClr val="000000"/>
                </a:solidFill>
                <a:latin typeface="QDLVQB+CalibriLight"/>
                <a:cs typeface="QDLVQB+CalibriLight"/>
              </a:rPr>
              <a:t> </a:t>
            </a:r>
            <a:r>
              <a:rPr sz="3600" spc="-29">
                <a:solidFill>
                  <a:srgbClr val="000000"/>
                </a:solidFill>
                <a:latin typeface="QDLVQB+CalibriLight"/>
                <a:cs typeface="QDLVQB+CalibriLight"/>
              </a:rPr>
              <a:t>Convex</a:t>
            </a:r>
            <a:r>
              <a:rPr sz="3600" spc="28">
                <a:solidFill>
                  <a:srgbClr val="000000"/>
                </a:solidFill>
                <a:latin typeface="QDLVQB+CalibriLight"/>
                <a:cs typeface="QDLVQB+CalibriLight"/>
              </a:rPr>
              <a:t> </a:t>
            </a:r>
            <a:r>
              <a:rPr sz="3600">
                <a:solidFill>
                  <a:srgbClr val="000000"/>
                </a:solidFill>
                <a:latin typeface="QDLVQB+CalibriLight"/>
                <a:cs typeface="QDLVQB+CalibriLight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5763718"/>
            <a:ext cx="8683927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13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sz="2000" spc="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initial</a:t>
            </a:r>
            <a:r>
              <a:rPr sz="20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  <a:r>
              <a:rPr sz="2000" spc="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000" spc="-13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sz="2000" spc="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sz="20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sz="20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lead</a:t>
            </a:r>
            <a:r>
              <a:rPr sz="20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4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0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8689" y="5977067"/>
            <a:ext cx="1938220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same</a:t>
            </a:r>
            <a:r>
              <a:rPr sz="20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optimum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3288884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36">
                <a:solidFill>
                  <a:srgbClr val="000000"/>
                </a:solidFill>
                <a:latin typeface="KROUWS+CalibriLight"/>
                <a:cs typeface="KROUWS+CalibriLight"/>
              </a:rPr>
              <a:t>Convex</a:t>
            </a:r>
            <a:r>
              <a:rPr sz="4400" spc="42">
                <a:solidFill>
                  <a:srgbClr val="000000"/>
                </a:solidFill>
                <a:latin typeface="KROUWS+CalibriLight"/>
                <a:cs typeface="KROUWS+CalibriLight"/>
              </a:rPr>
              <a:t> </a:t>
            </a:r>
            <a:r>
              <a:rPr sz="4400">
                <a:solidFill>
                  <a:srgbClr val="000000"/>
                </a:solidFill>
                <a:latin typeface="KROUWS+CalibriLight"/>
                <a:cs typeface="KROUWS+CalibriLight"/>
              </a:rPr>
              <a:t>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46362"/>
            <a:ext cx="8785410" cy="1735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8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9">
                <a:solidFill>
                  <a:srgbClr val="000000"/>
                </a:solidFill>
                <a:latin typeface="Calibri"/>
                <a:cs typeface="Calibri"/>
              </a:rPr>
              <a:t>convex</a:t>
            </a:r>
            <a:r>
              <a:rPr sz="2800" spc="3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set </a:t>
            </a:r>
            <a:r>
              <a:rPr sz="2800" i="1">
                <a:solidFill>
                  <a:srgbClr val="000000"/>
                </a:solidFill>
                <a:latin typeface="Calibri"/>
                <a:cs typeface="Calibri"/>
              </a:rPr>
              <a:t>S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is a set of points such</a:t>
            </a:r>
            <a:r>
              <a:rPr sz="2800" spc="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that, given </a:t>
            </a:r>
            <a:r>
              <a:rPr sz="2800" spc="-27">
                <a:solidFill>
                  <a:srgbClr val="000000"/>
                </a:solidFill>
                <a:latin typeface="Calibri"/>
                <a:cs typeface="Calibri"/>
              </a:rPr>
              <a:t>any</a:t>
            </a:r>
          </a:p>
          <a:p>
            <a:pPr marL="228600" marR="0">
              <a:lnSpc>
                <a:spcPts val="3023"/>
              </a:lnSpc>
              <a:spcBef>
                <a:spcPct val="0"/>
              </a:spcBef>
              <a:spcAft>
                <a:spcPct val="0"/>
              </a:spcAft>
            </a:pPr>
            <a:r>
              <a:rPr sz="2800" spc="-10">
                <a:solidFill>
                  <a:srgbClr val="000000"/>
                </a:solidFill>
                <a:latin typeface="Calibri"/>
                <a:cs typeface="Calibri"/>
              </a:rPr>
              <a:t>two</a:t>
            </a:r>
            <a:r>
              <a:rPr sz="28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points</a:t>
            </a:r>
            <a:r>
              <a:rPr sz="2800" spc="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18">
                <a:solidFill>
                  <a:srgbClr val="000000"/>
                </a:solidFill>
                <a:latin typeface="Calibri"/>
                <a:cs typeface="Calibri"/>
              </a:rPr>
              <a:t>A,</a:t>
            </a:r>
            <a:r>
              <a:rPr sz="28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B in that set, the line AB</a:t>
            </a:r>
            <a:r>
              <a:rPr sz="2800" spc="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joining them</a:t>
            </a:r>
          </a:p>
          <a:p>
            <a:pPr marL="228600" marR="0">
              <a:lnSpc>
                <a:spcPts val="3023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lies entirely within </a:t>
            </a:r>
            <a:r>
              <a:rPr sz="2800" i="1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83586" y="3387197"/>
            <a:ext cx="1165888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spc="-24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400" spc="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86712" y="4661588"/>
            <a:ext cx="31678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77862" y="4889426"/>
            <a:ext cx="31149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972562" y="5072306"/>
            <a:ext cx="31149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35752" y="5309288"/>
            <a:ext cx="31678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05762" y="5988984"/>
            <a:ext cx="1640673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 spc="-16">
                <a:solidFill>
                  <a:srgbClr val="000000"/>
                </a:solidFill>
                <a:latin typeface="Calibri"/>
                <a:cs typeface="Calibri"/>
              </a:rPr>
              <a:t>Convex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 set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98756" y="5988984"/>
            <a:ext cx="2165360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 spc="-12">
                <a:solidFill>
                  <a:srgbClr val="000000"/>
                </a:solidFill>
                <a:latin typeface="Calibri"/>
                <a:cs typeface="Calibri"/>
              </a:rPr>
              <a:t>Non-convex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 set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10234" y="6573886"/>
            <a:ext cx="8258391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[Boyd,</a:t>
            </a:r>
            <a:r>
              <a:rPr sz="14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Stephen,</a:t>
            </a:r>
            <a:r>
              <a:rPr sz="14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and Lieven</a:t>
            </a:r>
            <a:r>
              <a:rPr sz="14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Vandenberghe.</a:t>
            </a:r>
            <a:r>
              <a:rPr sz="1400" spc="4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 spc="-12">
                <a:solidFill>
                  <a:srgbClr val="000000"/>
                </a:solidFill>
                <a:latin typeface="Calibri"/>
                <a:cs typeface="Calibri"/>
              </a:rPr>
              <a:t>Convex</a:t>
            </a:r>
            <a:r>
              <a:rPr sz="1400" i="1">
                <a:solidFill>
                  <a:srgbClr val="000000"/>
                </a:solidFill>
                <a:latin typeface="Calibri"/>
                <a:cs typeface="Calibri"/>
              </a:rPr>
              <a:t> optimization</a:t>
            </a: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r>
              <a:rPr sz="14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Cambridge</a:t>
            </a:r>
            <a:r>
              <a:rPr sz="1400" spc="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university</a:t>
            </a:r>
            <a:r>
              <a:rPr sz="14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press,</a:t>
            </a:r>
            <a:r>
              <a:rPr sz="1400" spc="2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2004.]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59" y="2803237"/>
            <a:ext cx="2800109" cy="43972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387284"/>
            <a:ext cx="2601826" cy="32001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9149968" cy="68643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4543108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36">
                <a:solidFill>
                  <a:srgbClr val="000000"/>
                </a:solidFill>
                <a:latin typeface="BGLIAI+CalibriLight"/>
                <a:cs typeface="BGLIAI+CalibriLight"/>
              </a:rPr>
              <a:t>Convex</a:t>
            </a:r>
            <a:r>
              <a:rPr sz="4400" spc="36">
                <a:solidFill>
                  <a:srgbClr val="000000"/>
                </a:solidFill>
                <a:latin typeface="BGLIAI+CalibriLight"/>
                <a:cs typeface="BGLIAI+CalibriLight"/>
              </a:rPr>
              <a:t> </a:t>
            </a:r>
            <a:r>
              <a:rPr sz="4400">
                <a:solidFill>
                  <a:srgbClr val="000000"/>
                </a:solidFill>
                <a:latin typeface="BGLIAI+CalibriLight"/>
                <a:cs typeface="BGLIAI+CalibriLight"/>
              </a:rPr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1117" y="5428154"/>
            <a:ext cx="6819366" cy="439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Calibri"/>
                <a:cs typeface="Calibri"/>
              </a:rPr>
              <a:t>                      </a:t>
            </a:r>
            <a:r>
              <a:rPr sz="2200" dirty="0">
                <a:solidFill>
                  <a:srgbClr val="000000"/>
                </a:solidFill>
                <a:latin typeface="Calibri"/>
                <a:cs typeface="Calibri"/>
              </a:rPr>
              <a:t>is </a:t>
            </a:r>
            <a:r>
              <a:rPr sz="2200" spc="-20" dirty="0">
                <a:solidFill>
                  <a:srgbClr val="000000"/>
                </a:solidFill>
                <a:latin typeface="Calibri"/>
                <a:cs typeface="Calibri"/>
              </a:rPr>
              <a:t>convex</a:t>
            </a:r>
            <a:r>
              <a:rPr sz="2200" dirty="0">
                <a:solidFill>
                  <a:srgbClr val="000000"/>
                </a:solidFill>
                <a:latin typeface="Calibri"/>
                <a:cs typeface="Calibri"/>
              </a:rPr>
              <a:t> if</a:t>
            </a:r>
            <a:r>
              <a:rPr sz="2200" spc="57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50" spc="11" dirty="0">
                <a:solidFill>
                  <a:srgbClr val="000000"/>
                </a:solidFill>
                <a:latin typeface="ETVTAO+ComputerModern,Bold"/>
                <a:cs typeface="ETVTAO+ComputerModern,Bold"/>
              </a:rPr>
              <a:t>dom</a:t>
            </a:r>
            <a:r>
              <a:rPr sz="2150" spc="1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000000"/>
                </a:solidFill>
                <a:latin typeface="JURRVP+ComputerModern,Italic"/>
                <a:cs typeface="JURRVP+ComputerModern,Italic"/>
              </a:rPr>
              <a:t>f</a:t>
            </a:r>
            <a:r>
              <a:rPr sz="2150" spc="3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00"/>
                </a:solidFill>
                <a:latin typeface="Calibri"/>
                <a:cs typeface="Calibri"/>
              </a:rPr>
              <a:t>is a </a:t>
            </a:r>
            <a:r>
              <a:rPr sz="2200" spc="-21" dirty="0">
                <a:solidFill>
                  <a:srgbClr val="000000"/>
                </a:solidFill>
                <a:latin typeface="Calibri"/>
                <a:cs typeface="Calibri"/>
              </a:rPr>
              <a:t>convex</a:t>
            </a:r>
            <a:r>
              <a:rPr sz="2200" dirty="0">
                <a:solidFill>
                  <a:srgbClr val="000000"/>
                </a:solidFill>
                <a:latin typeface="Calibri"/>
                <a:cs typeface="Calibri"/>
              </a:rPr>
              <a:t> set and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4836" y="6281594"/>
            <a:ext cx="1068818" cy="760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 spc="-22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2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12" y="5472147"/>
            <a:ext cx="1695528" cy="4977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17" y="5866988"/>
            <a:ext cx="5400952" cy="40137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6309320"/>
            <a:ext cx="1855845" cy="2786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237312"/>
            <a:ext cx="1523641" cy="38773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6101010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EWPFRS+CalibriLight"/>
                <a:cs typeface="EWPFRS+CalibriLight"/>
              </a:rPr>
              <a:t>Choosing</a:t>
            </a:r>
            <a:r>
              <a:rPr sz="4400" spc="23">
                <a:solidFill>
                  <a:srgbClr val="000000"/>
                </a:solidFill>
                <a:latin typeface="EWPFRS+CalibriLight"/>
                <a:cs typeface="EWPFRS+CalibriLight"/>
              </a:rPr>
              <a:t> </a:t>
            </a:r>
            <a:r>
              <a:rPr sz="4400">
                <a:solidFill>
                  <a:srgbClr val="000000"/>
                </a:solidFill>
                <a:latin typeface="EWPFRS+CalibriLight"/>
                <a:cs typeface="EWPFRS+CalibriLight"/>
              </a:rPr>
              <a:t>Learning </a:t>
            </a:r>
            <a:r>
              <a:rPr sz="4400" spc="-26">
                <a:solidFill>
                  <a:srgbClr val="000000"/>
                </a:solidFill>
                <a:latin typeface="EWPFRS+CalibriLight"/>
                <a:cs typeface="EWPFRS+CalibriLight"/>
              </a:rPr>
              <a:t>Rate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1780" y="2366281"/>
            <a:ext cx="1169233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0">
                <a:solidFill>
                  <a:srgbClr val="000000"/>
                </a:solidFill>
                <a:latin typeface="Calibri"/>
                <a:cs typeface="Calibri"/>
              </a:rPr>
              <a:t>too</a:t>
            </a:r>
            <a:r>
              <a:rPr sz="1800" spc="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000000"/>
                </a:solidFill>
                <a:latin typeface="Calibri"/>
                <a:cs typeface="Calibri"/>
              </a:rPr>
              <a:t>large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63583" y="2707649"/>
            <a:ext cx="2079751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Increasing value of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6356" y="2784618"/>
            <a:ext cx="119733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0">
                <a:solidFill>
                  <a:srgbClr val="000000"/>
                </a:solidFill>
                <a:latin typeface="Calibri"/>
                <a:cs typeface="Calibri"/>
              </a:rPr>
              <a:t>too</a:t>
            </a:r>
            <a:r>
              <a:rPr sz="1800" spc="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small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7151" y="3125987"/>
            <a:ext cx="1994091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slow </a:t>
            </a:r>
            <a:r>
              <a:rPr sz="1800" spc="-10">
                <a:solidFill>
                  <a:srgbClr val="000000"/>
                </a:solidFill>
                <a:latin typeface="Calibri"/>
                <a:cs typeface="Calibri"/>
              </a:rPr>
              <a:t>convergence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1258" y="4997025"/>
            <a:ext cx="3785467" cy="1040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The initial point </a:t>
            </a:r>
            <a:r>
              <a:rPr sz="1600" spc="-14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sz="16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be </a:t>
            </a:r>
            <a:r>
              <a:rPr sz="1600" spc="-10">
                <a:solidFill>
                  <a:srgbClr val="000000"/>
                </a:solidFill>
                <a:latin typeface="Calibri"/>
                <a:cs typeface="Calibri"/>
              </a:rPr>
              <a:t>too</a:t>
            </a:r>
            <a:r>
              <a:rPr sz="16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5">
                <a:solidFill>
                  <a:srgbClr val="000000"/>
                </a:solidFill>
                <a:latin typeface="Calibri"/>
                <a:cs typeface="Calibri"/>
              </a:rPr>
              <a:t>far</a:t>
            </a:r>
            <a:r>
              <a:rPr sz="16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7">
                <a:solidFill>
                  <a:srgbClr val="000000"/>
                </a:solidFill>
                <a:latin typeface="Calibri"/>
                <a:cs typeface="Calibri"/>
              </a:rPr>
              <a:t>away</a:t>
            </a:r>
          </a:p>
          <a:p>
            <a:pPr marL="285751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from the optimal solution, which</a:t>
            </a:r>
          </a:p>
          <a:p>
            <a:pPr marL="285751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 spc="-17">
                <a:solidFill>
                  <a:srgbClr val="000000"/>
                </a:solidFill>
                <a:latin typeface="Calibri"/>
                <a:cs typeface="Calibri"/>
              </a:rPr>
              <a:t>takes</a:t>
            </a:r>
            <a:r>
              <a:rPr sz="1600" spc="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much</a:t>
            </a:r>
            <a:r>
              <a:rPr sz="16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time </a:t>
            </a:r>
            <a:r>
              <a:rPr sz="1600" spc="-18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6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1">
                <a:solidFill>
                  <a:srgbClr val="000000"/>
                </a:solidFill>
                <a:latin typeface="Calibri"/>
                <a:cs typeface="Calibri"/>
              </a:rPr>
              <a:t>converge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24094" y="4997025"/>
            <a:ext cx="3091971" cy="1040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4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sz="1600" spc="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overshoot</a:t>
            </a:r>
            <a:r>
              <a:rPr sz="16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the minimum</a:t>
            </a:r>
          </a:p>
          <a:p>
            <a:pPr marL="0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4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sz="1600" spc="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1">
                <a:solidFill>
                  <a:srgbClr val="000000"/>
                </a:solidFill>
                <a:latin typeface="Calibri"/>
                <a:cs typeface="Calibri"/>
              </a:rPr>
              <a:t>fail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2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6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spc="-11">
                <a:solidFill>
                  <a:srgbClr val="000000"/>
                </a:solidFill>
                <a:latin typeface="Calibri"/>
                <a:cs typeface="Calibri"/>
              </a:rPr>
              <a:t>converge</a:t>
            </a:r>
          </a:p>
          <a:p>
            <a:pPr marL="0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4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sz="16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even diverge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090" y="5908498"/>
            <a:ext cx="5732729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183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000" spc="1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see</a:t>
            </a:r>
            <a:r>
              <a:rPr sz="20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if gradient</a:t>
            </a:r>
            <a:r>
              <a:rPr sz="20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descent</a:t>
            </a:r>
            <a:r>
              <a:rPr sz="20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0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working, print</a:t>
            </a:r>
            <a:r>
              <a:rPr sz="20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out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21455" y="5908498"/>
            <a:ext cx="2128304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0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each or every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8689" y="6182823"/>
            <a:ext cx="6501759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-10">
                <a:solidFill>
                  <a:srgbClr val="000000"/>
                </a:solidFill>
                <a:latin typeface="Calibri"/>
                <a:cs typeface="Calibri"/>
              </a:rPr>
              <a:t>several</a:t>
            </a:r>
            <a:r>
              <a:rPr sz="2000" spc="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iterations.</a:t>
            </a:r>
            <a:r>
              <a:rPr sz="20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sz="2000" spc="360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does not </a:t>
            </a:r>
            <a:r>
              <a:rPr sz="2000" spc="-12">
                <a:solidFill>
                  <a:srgbClr val="000000"/>
                </a:solidFill>
                <a:latin typeface="Calibri"/>
                <a:cs typeface="Calibri"/>
              </a:rPr>
              <a:t>drop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23">
                <a:solidFill>
                  <a:srgbClr val="000000"/>
                </a:solidFill>
                <a:latin typeface="Calibri"/>
                <a:cs typeface="Calibri"/>
              </a:rPr>
              <a:t>properly,</a:t>
            </a:r>
            <a:r>
              <a:rPr sz="20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adjust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05572" y="6634106"/>
            <a:ext cx="1179643" cy="310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98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"/>
                <a:cs typeface="Calibri"/>
              </a:rPr>
              <a:t>Slide</a:t>
            </a:r>
            <a:r>
              <a:rPr sz="9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900">
                <a:solidFill>
                  <a:srgbClr val="000000"/>
                </a:solidFill>
                <a:latin typeface="Calibri"/>
                <a:cs typeface="Calibri"/>
              </a:rPr>
              <a:t>credit Eric Eaton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3"/>
          <p:cNvSpPr txBox="1"/>
          <p:nvPr/>
        </p:nvSpPr>
        <p:spPr>
          <a:xfrm>
            <a:off x="720090" y="502977"/>
            <a:ext cx="5248333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17">
                <a:solidFill>
                  <a:srgbClr val="000000"/>
                </a:solidFill>
                <a:latin typeface="NQKQAM+CalibriLight"/>
                <a:cs typeface="NQKQAM+CalibriLight"/>
              </a:rPr>
              <a:t>Algebra</a:t>
            </a:r>
            <a:r>
              <a:rPr sz="4400" spc="18">
                <a:solidFill>
                  <a:srgbClr val="000000"/>
                </a:solidFill>
                <a:latin typeface="NQKQAM+CalibriLight"/>
                <a:cs typeface="NQKQAM+CalibriLight"/>
              </a:rPr>
              <a:t> </a:t>
            </a:r>
            <a:r>
              <a:rPr sz="4400" spc="-21">
                <a:solidFill>
                  <a:srgbClr val="000000"/>
                </a:solidFill>
                <a:latin typeface="NQKQAM+CalibriLight"/>
                <a:cs typeface="NQKQAM+CalibriLight"/>
              </a:rPr>
              <a:t>Perspective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2" y="1484784"/>
            <a:ext cx="7956376" cy="169073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9" y="3458958"/>
            <a:ext cx="4371066" cy="2058274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2" y="5661248"/>
            <a:ext cx="8172400" cy="7874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090" y="502977"/>
            <a:ext cx="3603570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BERJLO+CalibriLight"/>
                <a:cs typeface="BERJLO+CalibriLight"/>
              </a:rPr>
              <a:t>Matrix </a:t>
            </a:r>
            <a:r>
              <a:rPr sz="4400" spc="-21">
                <a:solidFill>
                  <a:srgbClr val="000000"/>
                </a:solidFill>
                <a:latin typeface="BERJLO+CalibriLight"/>
                <a:cs typeface="BERJLO+CalibriLight"/>
              </a:rPr>
              <a:t>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19108"/>
            <a:ext cx="2130814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Objective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090" y="2752608"/>
            <a:ext cx="2022314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"/>
                <a:cs typeface="Calibri"/>
              </a:rPr>
              <a:t>Gradient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090" y="4361202"/>
            <a:ext cx="1955389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Solution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21764" y="6557443"/>
            <a:ext cx="611493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http://dsp.ucsd.edu/~kreutz/PEI-05%20Support%20Files/ECE275A_Viewgraphs_5.pdf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64" y="1992103"/>
            <a:ext cx="5940152" cy="69325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64" y="3475282"/>
            <a:ext cx="3442324" cy="79400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64" y="4867290"/>
            <a:ext cx="4513132" cy="16689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606174"/>
            <a:ext cx="8280976" cy="1105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03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ONECJS+CalibriLight"/>
                <a:cs typeface="ONECJS+CalibriLight"/>
              </a:rPr>
              <a:t>Discriminative</a:t>
            </a:r>
            <a:r>
              <a:rPr sz="3200" spc="35">
                <a:solidFill>
                  <a:srgbClr val="000000"/>
                </a:solidFill>
                <a:latin typeface="ONECJS+CalibriLight"/>
                <a:cs typeface="ONECJS+CalibriLight"/>
              </a:rPr>
              <a:t> </a:t>
            </a:r>
            <a:r>
              <a:rPr sz="3200">
                <a:solidFill>
                  <a:srgbClr val="000000"/>
                </a:solidFill>
                <a:latin typeface="ONECJS+CalibriLight"/>
                <a:cs typeface="ONECJS+CalibriLight"/>
              </a:rPr>
              <a:t>Model</a:t>
            </a:r>
            <a:r>
              <a:rPr sz="3200" spc="21">
                <a:solidFill>
                  <a:srgbClr val="000000"/>
                </a:solidFill>
                <a:latin typeface="ONECJS+CalibriLight"/>
                <a:cs typeface="ONECJS+CalibriLight"/>
              </a:rPr>
              <a:t> </a:t>
            </a:r>
            <a:r>
              <a:rPr sz="3200">
                <a:solidFill>
                  <a:srgbClr val="000000"/>
                </a:solidFill>
                <a:latin typeface="ONECJS+CalibriLight"/>
                <a:cs typeface="ONECJS+CalibriLight"/>
              </a:rPr>
              <a:t>and </a:t>
            </a:r>
            <a:r>
              <a:rPr sz="3200" spc="-12">
                <a:solidFill>
                  <a:srgbClr val="000000"/>
                </a:solidFill>
                <a:latin typeface="ONECJS+CalibriLight"/>
                <a:cs typeface="ONECJS+CalibriLight"/>
              </a:rPr>
              <a:t>Generative</a:t>
            </a:r>
            <a:r>
              <a:rPr sz="3200" spc="41">
                <a:solidFill>
                  <a:srgbClr val="000000"/>
                </a:solidFill>
                <a:latin typeface="ONECJS+CalibriLight"/>
                <a:cs typeface="ONECJS+CalibriLight"/>
              </a:rPr>
              <a:t> </a:t>
            </a:r>
            <a:r>
              <a:rPr sz="3200">
                <a:solidFill>
                  <a:srgbClr val="000000"/>
                </a:solidFill>
                <a:latin typeface="ONECJS+CalibriLight"/>
                <a:cs typeface="ONECJS+CalibriLight"/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09964"/>
            <a:ext cx="3807111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Discriminative 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7290" y="1864721"/>
            <a:ext cx="793142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modeling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dependence</a:t>
            </a:r>
            <a:r>
              <a:rPr sz="2400" spc="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of unobserved</a:t>
            </a:r>
            <a:r>
              <a:rPr sz="24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variables 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5890" y="2193904"/>
            <a:ext cx="226488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observed</a:t>
            </a:r>
            <a:r>
              <a:rPr sz="24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7290" y="2586335"/>
            <a:ext cx="4620359" cy="1614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also called conditional</a:t>
            </a:r>
            <a:r>
              <a:rPr sz="2400" spc="-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models.</a:t>
            </a:r>
          </a:p>
          <a:p>
            <a:pPr marL="0" marR="0">
              <a:lnSpc>
                <a:spcPts val="2929"/>
              </a:lnSpc>
              <a:spcBef>
                <a:spcPts val="16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Deterministic:</a:t>
            </a:r>
          </a:p>
          <a:p>
            <a:pPr marL="0" marR="0">
              <a:lnSpc>
                <a:spcPts val="2929"/>
              </a:lnSpc>
              <a:spcBef>
                <a:spcPts val="166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Probabilistic: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7290" y="4275689"/>
            <a:ext cx="8217279" cy="161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Directly model the dependence</a:t>
            </a:r>
            <a:r>
              <a:rPr sz="24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label prediction</a:t>
            </a:r>
          </a:p>
          <a:p>
            <a:pPr marL="0" marR="0">
              <a:lnSpc>
                <a:spcPts val="2929"/>
              </a:lnSpc>
              <a:spcBef>
                <a:spcPts val="16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28" dirty="0">
                <a:solidFill>
                  <a:srgbClr val="000000"/>
                </a:solidFill>
                <a:latin typeface="Calibri"/>
                <a:cs typeface="Calibri"/>
              </a:rPr>
              <a:t>Easy</a:t>
            </a:r>
            <a:r>
              <a:rPr sz="2400" spc="2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24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 define</a:t>
            </a:r>
            <a:r>
              <a:rPr sz="24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dependence</a:t>
            </a:r>
            <a:r>
              <a:rPr sz="24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specific </a:t>
            </a:r>
            <a:r>
              <a:rPr sz="2400" spc="-16" dirty="0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  <a:r>
              <a:rPr sz="24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and models</a:t>
            </a:r>
          </a:p>
          <a:p>
            <a:pPr marL="0" marR="0">
              <a:lnSpc>
                <a:spcPts val="2929"/>
              </a:lnSpc>
              <a:spcBef>
                <a:spcPts val="16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Practically</a:t>
            </a:r>
            <a:r>
              <a:rPr sz="2400" spc="-1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yielding higher prediction performance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7290" y="5853634"/>
            <a:ext cx="7765010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Linear regression,</a:t>
            </a:r>
            <a:r>
              <a:rPr sz="2000" spc="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logistic</a:t>
            </a:r>
            <a:r>
              <a:rPr sz="200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regression,</a:t>
            </a:r>
            <a:r>
              <a:rPr sz="2000" spc="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k nearest</a:t>
            </a:r>
            <a:r>
              <a:rPr sz="20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000000"/>
                </a:solidFill>
                <a:latin typeface="Calibri"/>
                <a:cs typeface="Calibri"/>
              </a:rPr>
              <a:t>neighbor,</a:t>
            </a:r>
            <a:r>
              <a:rPr sz="2000" spc="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SVMs,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05889" y="6127959"/>
            <a:ext cx="7087850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(multi-layer)</a:t>
            </a:r>
            <a:r>
              <a:rPr sz="20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perceptrons,</a:t>
            </a:r>
            <a:r>
              <a:rPr sz="20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decision</a:t>
            </a:r>
            <a:r>
              <a:rPr sz="20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trees,</a:t>
            </a:r>
            <a:r>
              <a:rPr sz="20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random </a:t>
            </a:r>
            <a:r>
              <a:rPr sz="2000" spc="-18">
                <a:solidFill>
                  <a:srgbClr val="000000"/>
                </a:solidFill>
                <a:latin typeface="Calibri"/>
                <a:cs typeface="Calibri"/>
              </a:rPr>
              <a:t>forest</a:t>
            </a:r>
            <a:r>
              <a:rPr sz="20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00"/>
                </a:solidFill>
                <a:latin typeface="Calibri"/>
                <a:cs typeface="Calibri"/>
              </a:rPr>
              <a:t>etc.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3603570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GDOEQQ+CalibriLight"/>
                <a:cs typeface="GDOEQQ+CalibriLight"/>
              </a:rPr>
              <a:t>Matrix </a:t>
            </a:r>
            <a:r>
              <a:rPr sz="4400" spc="-21">
                <a:solidFill>
                  <a:srgbClr val="000000"/>
                </a:solidFill>
                <a:latin typeface="GDOEQQ+CalibriLight"/>
                <a:cs typeface="GDOEQQ+CalibriLight"/>
              </a:rPr>
              <a:t>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46362"/>
            <a:ext cx="5192975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Then the predicted values </a:t>
            </a:r>
            <a:r>
              <a:rPr sz="2800" spc="-16">
                <a:solidFill>
                  <a:srgbClr val="000000"/>
                </a:solidFill>
                <a:latin typeface="Calibri"/>
                <a:cs typeface="Calibri"/>
              </a:rPr>
              <a:t>are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64560" y="2395999"/>
            <a:ext cx="1760536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Second</a:t>
            </a:r>
            <a:r>
              <a:rPr sz="18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column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52956" y="3117292"/>
            <a:ext cx="1724662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 i="1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: hat matrix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090" y="3602238"/>
            <a:ext cx="4339002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Geometrical</a:t>
            </a:r>
            <a:r>
              <a:rPr sz="2800" spc="-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Explanation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593330" y="3607579"/>
            <a:ext cx="1481074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1">
                <a:solidFill>
                  <a:srgbClr val="000000"/>
                </a:solidFill>
                <a:latin typeface="Calibri"/>
                <a:cs typeface="Calibri"/>
              </a:rPr>
              <a:t>First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 column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77290" y="4056995"/>
            <a:ext cx="3095339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column 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97316" y="4056995"/>
            <a:ext cx="3149772" cy="360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spc="-18" dirty="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  <a:r>
              <a:rPr sz="2400" spc="1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a subspace of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99153" y="4129500"/>
            <a:ext cx="1942192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7"/>
              </a:lnSpc>
              <a:spcBef>
                <a:spcPct val="0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BFSBWH+ComputerModern"/>
                <a:cs typeface="BFSBWH+ComputerModern"/>
              </a:rPr>
              <a:t>[</a:t>
            </a:r>
            <a:r>
              <a:rPr sz="2000" dirty="0">
                <a:solidFill>
                  <a:srgbClr val="000000"/>
                </a:solidFill>
                <a:latin typeface="QCGRTT+ComputerModern,Bold"/>
                <a:cs typeface="QCGRTT+ComputerModern,Bold"/>
              </a:rPr>
              <a:t>x</a:t>
            </a:r>
            <a:r>
              <a:rPr sz="2000" spc="3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LIRKCT+ComputerModern,Italic"/>
                <a:cs typeface="LIRKCT+ComputerModern,Italic"/>
              </a:rPr>
              <a:t>;</a:t>
            </a:r>
            <a:r>
              <a:rPr sz="2000" spc="-1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QCGRTT+ComputerModern,Bold"/>
                <a:cs typeface="QCGRTT+ComputerModern,Bold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QCGRTT+ComputerModern,Bold"/>
                <a:cs typeface="QCGRTT+ComputerModern,Bold"/>
              </a:rPr>
              <a:t>2</a:t>
            </a:r>
            <a:r>
              <a:rPr sz="2000" dirty="0">
                <a:solidFill>
                  <a:srgbClr val="000000"/>
                </a:solidFill>
                <a:latin typeface="LIRKCT+ComputerModern,Italic"/>
                <a:cs typeface="LIRKCT+ComputerModern,Italic"/>
              </a:rPr>
              <a:t>;</a:t>
            </a:r>
            <a:r>
              <a:rPr sz="200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LIRKCT+ComputerModern,Italic"/>
                <a:cs typeface="LIRKCT+ComputerModern,Italic"/>
              </a:rPr>
              <a:t>:</a:t>
            </a:r>
            <a:r>
              <a:rPr sz="200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LIRKCT+ComputerModern,Italic"/>
                <a:cs typeface="LIRKCT+ComputerModern,Italic"/>
              </a:rPr>
              <a:t>:</a:t>
            </a:r>
            <a:r>
              <a:rPr sz="2000" spc="-1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LIRKCT+ComputerModern,Italic"/>
                <a:cs typeface="LIRKCT+ComputerModern,Italic"/>
              </a:rPr>
              <a:t>:</a:t>
            </a:r>
            <a:r>
              <a:rPr sz="2000" spc="-1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LIRKCT+ComputerModern,Italic"/>
                <a:cs typeface="LIRKCT+ComputerModern,Italic"/>
              </a:rPr>
              <a:t>;</a:t>
            </a:r>
            <a:r>
              <a:rPr sz="2000" spc="-1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QCGRTT+ComputerModern,Bold"/>
                <a:cs typeface="QCGRTT+ComputerModern,Bold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QCGRTT+ComputerModern,Bold"/>
                <a:cs typeface="QCGRTT+ComputerModern,Bold"/>
              </a:rPr>
              <a:t>d</a:t>
            </a:r>
            <a:r>
              <a:rPr lang="zh-CN" altLang="en-US" sz="2000" spc="3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  <a:latin typeface="BFSBWH+ComputerModern"/>
                <a:cs typeface="BFSBWH+ComputerModern"/>
              </a:rPr>
              <a:t>]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123182" y="4218067"/>
            <a:ext cx="374671" cy="461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59"/>
              </a:lnSpc>
              <a:spcBef>
                <a:spcPct val="0"/>
              </a:spcBef>
              <a:spcAft>
                <a:spcPct val="0"/>
              </a:spcAft>
            </a:pPr>
            <a:r>
              <a:rPr sz="1450">
                <a:solidFill>
                  <a:srgbClr val="000000"/>
                </a:solidFill>
                <a:latin typeface="SWWIBJ+ComputerModern"/>
                <a:cs typeface="SWWIBJ+ComputerModern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77289" y="4449425"/>
            <a:ext cx="4358607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24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is a least square projection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2180082" y="6557443"/>
            <a:ext cx="550190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More details </a:t>
            </a:r>
            <a:r>
              <a:rPr sz="1200" spc="-13">
                <a:solidFill>
                  <a:srgbClr val="000000"/>
                </a:solidFill>
                <a:latin typeface="Calibri"/>
                <a:cs typeface="Calibri"/>
              </a:rPr>
              <a:t>refer</a:t>
            </a: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spc="-1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200" spc="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Sec 3.2.</a:t>
            </a:r>
            <a:r>
              <a:rPr sz="12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Hastie et al. The elements of statistical learning.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92" y="4067785"/>
            <a:ext cx="385192" cy="306043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56" y="4842241"/>
            <a:ext cx="6444208" cy="15336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07920" y="502977"/>
            <a:ext cx="4786409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TQKKVR+CalibriLight"/>
                <a:cs typeface="TQKKVR+CalibriLight"/>
              </a:rPr>
              <a:t>Might</a:t>
            </a:r>
            <a:r>
              <a:rPr sz="4400" spc="12">
                <a:solidFill>
                  <a:srgbClr val="000000"/>
                </a:solidFill>
                <a:latin typeface="TQKKVR+CalibriLight"/>
                <a:cs typeface="TQKKVR+CalibriLight"/>
              </a:rPr>
              <a:t> </a:t>
            </a:r>
            <a:r>
              <a:rPr sz="4400">
                <a:solidFill>
                  <a:srgbClr val="000000"/>
                </a:solidFill>
                <a:latin typeface="TQKKVR+CalibriLight"/>
                <a:cs typeface="TQKKVR+CalibriLight"/>
              </a:rPr>
              <a:t>be Singular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090" y="1546362"/>
            <a:ext cx="8388097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When some column</a:t>
            </a:r>
            <a:r>
              <a:rPr sz="28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  <a:r>
              <a:rPr sz="28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sz="28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not independent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7290" y="2001119"/>
            <a:ext cx="2276524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2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example,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24200" y="2048692"/>
            <a:ext cx="1552577" cy="778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1"/>
              </a:lnSpc>
              <a:spcBef>
                <a:spcPct val="0"/>
              </a:spcBef>
              <a:spcAft>
                <a:spcPct val="0"/>
              </a:spcAft>
            </a:pPr>
            <a:r>
              <a:rPr sz="2450">
                <a:solidFill>
                  <a:srgbClr val="000000"/>
                </a:solidFill>
                <a:latin typeface="GTISOA+ComputerModern,Bold"/>
                <a:cs typeface="GTISOA+ComputerModern,Bold"/>
              </a:rPr>
              <a:t>x</a:t>
            </a:r>
            <a:r>
              <a:rPr sz="2450" spc="11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>
                <a:solidFill>
                  <a:srgbClr val="000000"/>
                </a:solidFill>
                <a:latin typeface="JTIBWQ+ComputerModern"/>
                <a:cs typeface="JTIBWQ+ComputerModern"/>
              </a:rPr>
              <a:t>=</a:t>
            </a:r>
            <a:r>
              <a:rPr sz="2450" spc="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50">
                <a:solidFill>
                  <a:srgbClr val="000000"/>
                </a:solidFill>
                <a:latin typeface="JTIBWQ+ComputerModern"/>
                <a:cs typeface="JTIBWQ+ComputerModern"/>
              </a:rPr>
              <a:t>3</a:t>
            </a:r>
            <a:r>
              <a:rPr sz="2450">
                <a:solidFill>
                  <a:srgbClr val="000000"/>
                </a:solidFill>
                <a:latin typeface="GTISOA+ComputerModern,Bold"/>
                <a:cs typeface="GTISOA+ComputerModern,Bold"/>
              </a:rPr>
              <a:t>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14700" y="2157277"/>
            <a:ext cx="463708" cy="57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91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ATOFN+ComputerModern"/>
                <a:cs typeface="AATOFN+ComputerModern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71157" y="2144673"/>
            <a:ext cx="463708" cy="57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91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AATOFN+ComputerModern"/>
                <a:cs typeface="AATOFN+ComputerModern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3167" y="2450094"/>
            <a:ext cx="7783577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then</a:t>
            </a:r>
            <a:r>
              <a:rPr sz="2800" spc="28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900" spc="33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is </a:t>
            </a:r>
            <a:r>
              <a:rPr sz="2800" spc="-25" dirty="0">
                <a:solidFill>
                  <a:srgbClr val="000000"/>
                </a:solidFill>
                <a:latin typeface="Calibri"/>
                <a:cs typeface="Calibri"/>
              </a:rPr>
              <a:t>singular,</a:t>
            </a:r>
            <a:r>
              <a:rPr sz="2800" spc="2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thus</a:t>
            </a:r>
            <a:r>
              <a:rPr sz="2800" spc="33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spc="-167" baseline="-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253" baseline="-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sz="2400" dirty="0">
              <a:solidFill>
                <a:srgbClr val="000000"/>
              </a:solidFill>
              <a:latin typeface="IGOEAS+ComputerModern,BoldItalic"/>
              <a:cs typeface="IGOEAS+ComputerModern,BoldIt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3167" y="2961385"/>
            <a:ext cx="4867832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cannot</a:t>
            </a:r>
            <a:r>
              <a:rPr sz="28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be directly calculated.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0084" y="3983220"/>
            <a:ext cx="4114579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Solution: </a:t>
            </a:r>
            <a:r>
              <a:rPr sz="2800" spc="-10">
                <a:solidFill>
                  <a:srgbClr val="000000"/>
                </a:solidFill>
                <a:latin typeface="Calibri"/>
                <a:cs typeface="Calibri"/>
              </a:rPr>
              <a:t>regularization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55" y="2437615"/>
            <a:ext cx="867637" cy="48471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66" y="2371775"/>
            <a:ext cx="3242537" cy="65671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7" y="4469320"/>
            <a:ext cx="6424109" cy="987490"/>
          </a:xfrm>
          <a:prstGeom prst="rect">
            <a:avLst/>
          </a:prstGeom>
        </p:spPr>
      </p:pic>
      <p:pic>
        <p:nvPicPr>
          <p:cNvPr id="18" name="图片 1">
            <a:extLst>
              <a:ext uri="{FF2B5EF4-FFF2-40B4-BE49-F238E27FC236}">
                <a16:creationId xmlns:a16="http://schemas.microsoft.com/office/drawing/2014/main" id="{CD9CC0C2-4235-1346-9CEE-E53F1547D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1" y="502513"/>
            <a:ext cx="1302430" cy="72761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090" y="502977"/>
            <a:ext cx="8263889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AEDIAK+CalibriLight"/>
                <a:cs typeface="AEDIAK+CalibriLight"/>
              </a:rPr>
              <a:t>Matrix </a:t>
            </a:r>
            <a:r>
              <a:rPr sz="4400" spc="-20">
                <a:solidFill>
                  <a:srgbClr val="000000"/>
                </a:solidFill>
                <a:latin typeface="AEDIAK+CalibriLight"/>
                <a:cs typeface="AEDIAK+CalibriLight"/>
              </a:rPr>
              <a:t>Form</a:t>
            </a:r>
            <a:r>
              <a:rPr sz="4400" spc="23">
                <a:solidFill>
                  <a:srgbClr val="000000"/>
                </a:solidFill>
                <a:latin typeface="AEDIAK+CalibriLight"/>
                <a:cs typeface="AEDIAK+CalibriLight"/>
              </a:rPr>
              <a:t> </a:t>
            </a:r>
            <a:r>
              <a:rPr sz="4400">
                <a:solidFill>
                  <a:srgbClr val="000000"/>
                </a:solidFill>
                <a:latin typeface="AEDIAK+CalibriLight"/>
                <a:cs typeface="AEDIAK+CalibriLight"/>
              </a:rPr>
              <a:t>with </a:t>
            </a:r>
            <a:r>
              <a:rPr sz="4400" spc="-14">
                <a:solidFill>
                  <a:srgbClr val="000000"/>
                </a:solidFill>
                <a:latin typeface="AEDIAK+CalibriLight"/>
                <a:cs typeface="AEDIAK+CalibriLight"/>
              </a:rPr>
              <a:t>Regularization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19108"/>
            <a:ext cx="2130814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Objective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090" y="2752608"/>
            <a:ext cx="2022314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"/>
                <a:cs typeface="Calibri"/>
              </a:rPr>
              <a:t>Gradient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0090" y="4361202"/>
            <a:ext cx="1955389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Solution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"/>
          <a:stretch/>
        </p:blipFill>
        <p:spPr>
          <a:xfrm>
            <a:off x="1129873" y="1916832"/>
            <a:ext cx="7444322" cy="73622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036" y="3334181"/>
            <a:ext cx="4251996" cy="102702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06" y="4956520"/>
            <a:ext cx="5076056" cy="16182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37146"/>
            <a:ext cx="6769424" cy="1382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NJTQUD+CalibriLight"/>
                <a:cs typeface="NJTQUD+CalibriLight"/>
              </a:rPr>
              <a:t>Linear Discriminative 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09964"/>
            <a:ext cx="3807111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Discriminative 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7290" y="1864721"/>
            <a:ext cx="793142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modeling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dependence</a:t>
            </a:r>
            <a:r>
              <a:rPr sz="2400" spc="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of unobserved</a:t>
            </a:r>
            <a:r>
              <a:rPr sz="24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variables 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5890" y="2193904"/>
            <a:ext cx="226488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observed</a:t>
            </a:r>
            <a:r>
              <a:rPr sz="24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7290" y="2586335"/>
            <a:ext cx="4620359" cy="1614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also called conditional</a:t>
            </a:r>
            <a:r>
              <a:rPr sz="2400" spc="-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models.</a:t>
            </a:r>
          </a:p>
          <a:p>
            <a:pPr marL="0" marR="0">
              <a:lnSpc>
                <a:spcPts val="2929"/>
              </a:lnSpc>
              <a:spcBef>
                <a:spcPts val="16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Deterministic:</a:t>
            </a:r>
          </a:p>
          <a:p>
            <a:pPr marL="0" marR="0">
              <a:lnSpc>
                <a:spcPts val="2929"/>
              </a:lnSpc>
              <a:spcBef>
                <a:spcPts val="166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Probabilistic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090" y="4213362"/>
            <a:ext cx="7637127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Linear regression with Gaussian noise model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852" y="503739"/>
            <a:ext cx="5505707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AADQTE+CalibriLight"/>
                <a:cs typeface="AADQTE+CalibriLight"/>
              </a:rPr>
              <a:t>Objective: </a:t>
            </a:r>
            <a:r>
              <a:rPr sz="4400" spc="-16">
                <a:solidFill>
                  <a:srgbClr val="000000"/>
                </a:solidFill>
                <a:latin typeface="AADQTE+CalibriLight"/>
                <a:cs typeface="AADQTE+CalibriLight"/>
              </a:rPr>
              <a:t>Likelihood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852" y="4770384"/>
            <a:ext cx="2914202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28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"/>
                <a:cs typeface="Calibri"/>
              </a:rPr>
              <a:t>likelihood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090" y="502977"/>
            <a:ext cx="2770853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MVHBHB+CalibriLight"/>
                <a:cs typeface="MVHBHB+CalibriLight"/>
              </a:rPr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53063"/>
            <a:ext cx="4349248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Maximize</a:t>
            </a:r>
            <a:r>
              <a:rPr sz="24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24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likelihood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0090" y="3077063"/>
            <a:ext cx="488631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Maximize</a:t>
            </a:r>
            <a:r>
              <a:rPr sz="24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24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log-likelihood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4158234" y="5712223"/>
            <a:ext cx="4283978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Equivalent </a:t>
            </a:r>
            <a:r>
              <a:rPr sz="1800" spc="-2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800" spc="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least square</a:t>
            </a:r>
            <a:r>
              <a:rPr sz="18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error learning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022995"/>
            <a:ext cx="3603669" cy="106315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82" y="3681437"/>
            <a:ext cx="6084168" cy="1839252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49" y="5456187"/>
            <a:ext cx="2064539" cy="84793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5518" y="3590430"/>
            <a:ext cx="7168539" cy="207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324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000000"/>
                </a:solidFill>
                <a:latin typeface="HUQRRH+CalibriLight"/>
                <a:cs typeface="HUQRRH+CalibriLight"/>
              </a:rPr>
              <a:t>Linear Classification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5764081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PCUONN+CalibriLight"/>
                <a:cs typeface="PCUONN+CalibriLight"/>
              </a:rPr>
              <a:t>Classification</a:t>
            </a:r>
            <a:r>
              <a:rPr sz="4400" spc="42">
                <a:solidFill>
                  <a:srgbClr val="000000"/>
                </a:solidFill>
                <a:latin typeface="PCUONN+CalibriLight"/>
                <a:cs typeface="PCUONN+CalibriLight"/>
              </a:rPr>
              <a:t> </a:t>
            </a:r>
            <a:r>
              <a:rPr sz="4400" spc="-21">
                <a:solidFill>
                  <a:srgbClr val="000000"/>
                </a:solidFill>
                <a:latin typeface="PCUONN+CalibriLight"/>
                <a:cs typeface="PCUONN+CalibriLight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46362"/>
            <a:ext cx="1683868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Given: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7290" y="2001119"/>
            <a:ext cx="428865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 description of an instance,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61507" y="2001119"/>
            <a:ext cx="2374646" cy="360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, where</a:t>
            </a:r>
            <a:r>
              <a:rPr sz="2400" spc="216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is the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05890" y="2330303"/>
            <a:ext cx="233959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instance</a:t>
            </a:r>
            <a:r>
              <a:rPr sz="24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space.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7290" y="2722733"/>
            <a:ext cx="374305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fixed</a:t>
            </a:r>
            <a:r>
              <a:rPr sz="24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set of categories: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090" y="3564900"/>
            <a:ext cx="2396110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Determine: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77290" y="4018895"/>
            <a:ext cx="2960745" cy="82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4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category of</a:t>
            </a:r>
            <a:r>
              <a:rPr sz="2400" spc="-9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50" spc="301">
                <a:solidFill>
                  <a:srgbClr val="000000"/>
                </a:solidFill>
                <a:latin typeface="HBQUKR+ComputerModern,Italic"/>
                <a:cs typeface="HBQUKR+ComputerModern,Italic"/>
              </a:rPr>
              <a:t>x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09596" y="4018895"/>
            <a:ext cx="2614732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lang="zh-CN" altLang="en-US" sz="2400" spc="-10" dirty="0">
                <a:solidFill>
                  <a:srgbClr val="000000"/>
                </a:solidFill>
                <a:latin typeface="Calibri"/>
                <a:cs typeface="Calibri"/>
              </a:rPr>
              <a:t>        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lang="zh-CN" altLang="en-US" sz="24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endParaRPr sz="2400" spc="-1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5890" y="4348079"/>
            <a:ext cx="7680860" cy="86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spc="-11" dirty="0">
                <a:solidFill>
                  <a:srgbClr val="000000"/>
                </a:solidFill>
                <a:latin typeface="Calibri"/>
                <a:cs typeface="Calibri"/>
              </a:rPr>
              <a:t>categorization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 function whose domain</a:t>
            </a:r>
            <a:r>
              <a:rPr sz="24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400" spc="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000000"/>
                </a:solidFill>
                <a:latin typeface="WTGJRR+Euler"/>
                <a:cs typeface="WTGJRR+Euler"/>
              </a:rPr>
              <a:t>X</a:t>
            </a:r>
            <a:r>
              <a:rPr sz="2150" spc="-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and whose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405890" y="4677263"/>
            <a:ext cx="1709285" cy="823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range</a:t>
            </a:r>
            <a:r>
              <a:rPr sz="24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sz="2400" spc="28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50">
                <a:solidFill>
                  <a:srgbClr val="000000"/>
                </a:solidFill>
                <a:latin typeface="HBQUKR+ComputerModern,Italic"/>
                <a:cs typeface="HBQUKR+ComputerModern,Italic"/>
              </a:rPr>
              <a:t>C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77290" y="5070455"/>
            <a:ext cx="4377799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If the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category</a:t>
            </a:r>
            <a:r>
              <a:rPr sz="24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set </a:t>
            </a:r>
            <a:r>
              <a:rPr sz="2400" spc="-25">
                <a:solidFill>
                  <a:srgbClr val="000000"/>
                </a:solidFill>
                <a:latin typeface="Calibri"/>
                <a:cs typeface="Calibri"/>
              </a:rPr>
              <a:t>binary,</a:t>
            </a:r>
            <a:r>
              <a:rPr sz="2400" spc="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i.e.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555150" y="5070455"/>
            <a:ext cx="205249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spc="-11" dirty="0">
                <a:solidFill>
                  <a:srgbClr val="000000"/>
                </a:solidFill>
                <a:latin typeface="Calibri"/>
                <a:cs typeface="Calibri"/>
              </a:rPr>
              <a:t>({false,</a:t>
            </a:r>
            <a:r>
              <a:rPr sz="2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true},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405890" y="5399639"/>
            <a:ext cx="799688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spc="-10" dirty="0">
                <a:solidFill>
                  <a:srgbClr val="000000"/>
                </a:solidFill>
                <a:latin typeface="Calibri"/>
                <a:cs typeface="Calibri"/>
              </a:rPr>
              <a:t>{negative,</a:t>
            </a:r>
            <a:r>
              <a:rPr sz="24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positive}) then it</a:t>
            </a:r>
            <a:r>
              <a:rPr sz="24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is called binary classification.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498" y="2087292"/>
            <a:ext cx="746622" cy="27399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50" y="2049036"/>
            <a:ext cx="261415" cy="31224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97" y="2670632"/>
            <a:ext cx="3286829" cy="55218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45" y="4072177"/>
            <a:ext cx="1491403" cy="36135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05" y="4077137"/>
            <a:ext cx="536926" cy="32998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9" b="11605"/>
          <a:stretch/>
        </p:blipFill>
        <p:spPr>
          <a:xfrm>
            <a:off x="5018072" y="5113168"/>
            <a:ext cx="1422778" cy="33388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852" y="503739"/>
            <a:ext cx="5294576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OVVGCU+CalibriLight"/>
                <a:cs typeface="OVVGCU+CalibriLight"/>
              </a:rPr>
              <a:t>Binary 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1526" y="4466032"/>
            <a:ext cx="2443716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Linearly</a:t>
            </a:r>
            <a:r>
              <a:rPr sz="20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inseparable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79670" y="4466032"/>
            <a:ext cx="2903276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Non-linearly</a:t>
            </a:r>
            <a:r>
              <a:rPr sz="20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inseparable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090" y="537146"/>
            <a:ext cx="6769424" cy="1382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DNHKKB+CalibriLight"/>
                <a:cs typeface="DNHKKB+CalibriLight"/>
              </a:rPr>
              <a:t>Linear Discriminative 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03226"/>
            <a:ext cx="4324249" cy="1105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03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3200" spc="-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00000"/>
                </a:solidFill>
                <a:latin typeface="Calibri"/>
                <a:cs typeface="Calibri"/>
              </a:rPr>
              <a:t>Discriminative</a:t>
            </a:r>
            <a:r>
              <a:rPr sz="3200" spc="3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7290" y="1912122"/>
            <a:ext cx="7110240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modeling the dependence</a:t>
            </a:r>
            <a:r>
              <a:rPr sz="28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of unobserved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5890" y="2296159"/>
            <a:ext cx="4516536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variables on observed ones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7290" y="2744215"/>
            <a:ext cx="5351464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also called conditional models.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7290" y="3191524"/>
            <a:ext cx="4474484" cy="41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Deterministic:</a:t>
            </a:r>
            <a:endParaRPr sz="3000" dirty="0">
              <a:solidFill>
                <a:srgbClr val="000000"/>
              </a:solidFill>
              <a:latin typeface="HOGTVT+ComputerModern"/>
              <a:cs typeface="HOGTVT+ComputerModer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4490" y="3646277"/>
            <a:ext cx="2965599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Non-differentiable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77290" y="4032006"/>
            <a:ext cx="2677626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00"/>
                </a:solidFill>
                <a:latin typeface="Calibri"/>
                <a:cs typeface="Calibri"/>
              </a:rPr>
              <a:t>Probabilistic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34490" y="4486001"/>
            <a:ext cx="238145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Differentiable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0090" y="4929000"/>
            <a:ext cx="4713224" cy="1105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03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3200" spc="-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22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3200" spc="2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solidFill>
                  <a:srgbClr val="000000"/>
                </a:solidFill>
                <a:latin typeface="Calibri"/>
                <a:cs typeface="Calibri"/>
              </a:rPr>
              <a:t>binary</a:t>
            </a:r>
            <a:r>
              <a:rPr sz="3200" spc="2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>
                <a:solidFill>
                  <a:srgbClr val="000000"/>
                </a:solidFill>
                <a:latin typeface="Calibri"/>
                <a:cs typeface="Calibri"/>
              </a:rPr>
              <a:t>classification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22" y="3153808"/>
            <a:ext cx="1856518" cy="5035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22" y="3997227"/>
            <a:ext cx="1383271" cy="55471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18" y="5517232"/>
            <a:ext cx="4641384" cy="11022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7113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606174"/>
            <a:ext cx="8280976" cy="1105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03"/>
              </a:lnSpc>
              <a:spcBef>
                <a:spcPct val="0"/>
              </a:spcBef>
              <a:spcAft>
                <a:spcPct val="0"/>
              </a:spcAft>
            </a:pPr>
            <a:r>
              <a:rPr sz="3200">
                <a:solidFill>
                  <a:srgbClr val="000000"/>
                </a:solidFill>
                <a:latin typeface="WCVUIO+CalibriLight"/>
                <a:cs typeface="WCVUIO+CalibriLight"/>
              </a:rPr>
              <a:t>Discriminative</a:t>
            </a:r>
            <a:r>
              <a:rPr sz="3200" spc="35">
                <a:solidFill>
                  <a:srgbClr val="000000"/>
                </a:solidFill>
                <a:latin typeface="WCVUIO+CalibriLight"/>
                <a:cs typeface="WCVUIO+CalibriLight"/>
              </a:rPr>
              <a:t> </a:t>
            </a:r>
            <a:r>
              <a:rPr sz="3200">
                <a:solidFill>
                  <a:srgbClr val="000000"/>
                </a:solidFill>
                <a:latin typeface="WCVUIO+CalibriLight"/>
                <a:cs typeface="WCVUIO+CalibriLight"/>
              </a:rPr>
              <a:t>Model</a:t>
            </a:r>
            <a:r>
              <a:rPr sz="3200" spc="21">
                <a:solidFill>
                  <a:srgbClr val="000000"/>
                </a:solidFill>
                <a:latin typeface="WCVUIO+CalibriLight"/>
                <a:cs typeface="WCVUIO+CalibriLight"/>
              </a:rPr>
              <a:t> </a:t>
            </a:r>
            <a:r>
              <a:rPr sz="3200">
                <a:solidFill>
                  <a:srgbClr val="000000"/>
                </a:solidFill>
                <a:latin typeface="WCVUIO+CalibriLight"/>
                <a:cs typeface="WCVUIO+CalibriLight"/>
              </a:rPr>
              <a:t>and </a:t>
            </a:r>
            <a:r>
              <a:rPr sz="3200" spc="-12">
                <a:solidFill>
                  <a:srgbClr val="000000"/>
                </a:solidFill>
                <a:latin typeface="WCVUIO+CalibriLight"/>
                <a:cs typeface="WCVUIO+CalibriLight"/>
              </a:rPr>
              <a:t>Generative</a:t>
            </a:r>
            <a:r>
              <a:rPr sz="3200" spc="41">
                <a:solidFill>
                  <a:srgbClr val="000000"/>
                </a:solidFill>
                <a:latin typeface="WCVUIO+CalibriLight"/>
                <a:cs typeface="WCVUIO+CalibriLight"/>
              </a:rPr>
              <a:t> </a:t>
            </a:r>
            <a:r>
              <a:rPr sz="3200">
                <a:solidFill>
                  <a:srgbClr val="000000"/>
                </a:solidFill>
                <a:latin typeface="WCVUIO+CalibriLight"/>
                <a:cs typeface="WCVUIO+CalibriLight"/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09964"/>
            <a:ext cx="3339626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3">
                <a:solidFill>
                  <a:srgbClr val="000000"/>
                </a:solidFill>
                <a:latin typeface="Calibri"/>
                <a:cs typeface="Calibri"/>
              </a:rPr>
              <a:t>Generative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 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7290" y="1864721"/>
            <a:ext cx="7501760" cy="122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modeling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joint probabilistic distribution of 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  <a:p>
            <a:pPr marL="0" marR="0">
              <a:lnSpc>
                <a:spcPts val="2929"/>
              </a:lnSpc>
              <a:spcBef>
                <a:spcPts val="16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given some hidden </a:t>
            </a:r>
            <a:r>
              <a:rPr sz="2400" spc="-13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  <a:r>
              <a:rPr sz="24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or variables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7290" y="3042773"/>
            <a:ext cx="500835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then do the conditional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3">
                <a:solidFill>
                  <a:srgbClr val="000000"/>
                </a:solidFill>
                <a:latin typeface="Calibri"/>
                <a:cs typeface="Calibri"/>
              </a:rPr>
              <a:t>inference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7290" y="4731365"/>
            <a:ext cx="8024818" cy="1222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Recover</a:t>
            </a:r>
            <a:r>
              <a:rPr sz="24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24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distribution [essence</a:t>
            </a:r>
            <a:r>
              <a:rPr sz="24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24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science]</a:t>
            </a:r>
          </a:p>
          <a:p>
            <a:pPr marL="0" marR="0">
              <a:lnSpc>
                <a:spcPts val="2929"/>
              </a:lnSpc>
              <a:spcBef>
                <a:spcPts val="166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Benefit </a:t>
            </a:r>
            <a:r>
              <a:rPr sz="2400" spc="-13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z="2400" spc="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hidden variables modeling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7290" y="5916880"/>
            <a:ext cx="7731088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Naive </a:t>
            </a:r>
            <a:r>
              <a:rPr sz="2000" spc="-11">
                <a:solidFill>
                  <a:srgbClr val="000000"/>
                </a:solidFill>
                <a:latin typeface="Calibri"/>
                <a:cs typeface="Calibri"/>
              </a:rPr>
              <a:t>Bayes,</a:t>
            </a:r>
            <a:r>
              <a:rPr sz="2000" spc="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Hidden</a:t>
            </a:r>
            <a:r>
              <a:rPr sz="20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5">
                <a:solidFill>
                  <a:srgbClr val="000000"/>
                </a:solidFill>
                <a:latin typeface="Calibri"/>
                <a:cs typeface="Calibri"/>
              </a:rPr>
              <a:t>Markov</a:t>
            </a:r>
            <a:r>
              <a:rPr sz="20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Model, Mixture Gaussian,</a:t>
            </a:r>
            <a:r>
              <a:rPr sz="2000" spc="2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5">
                <a:solidFill>
                  <a:srgbClr val="000000"/>
                </a:solidFill>
                <a:latin typeface="Calibri"/>
                <a:cs typeface="Calibri"/>
              </a:rPr>
              <a:t>Markov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05889" y="6191205"/>
            <a:ext cx="5457666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Random Fields,</a:t>
            </a:r>
            <a:r>
              <a:rPr sz="2000" spc="2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1">
                <a:solidFill>
                  <a:srgbClr val="000000"/>
                </a:solidFill>
                <a:latin typeface="Calibri"/>
                <a:cs typeface="Calibri"/>
              </a:rPr>
              <a:t>Latent</a:t>
            </a:r>
            <a:r>
              <a:rPr sz="2000" spc="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Dirichlet</a:t>
            </a:r>
            <a:r>
              <a:rPr sz="200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Allocation</a:t>
            </a:r>
            <a:r>
              <a:rPr sz="20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000000"/>
                </a:solidFill>
                <a:latin typeface="Calibri"/>
                <a:cs typeface="Calibri"/>
              </a:rPr>
              <a:t>etc.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1"/>
          <p:cNvSpPr/>
          <p:nvPr/>
        </p:nvSpPr>
        <p:spPr>
          <a:xfrm>
            <a:off x="-5968" y="-99392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68" y="5416744"/>
            <a:ext cx="5601265" cy="7631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0090" y="502977"/>
            <a:ext cx="3886705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PRASLI+CalibriLight"/>
                <a:cs typeface="PRASLI+CalibriLight"/>
              </a:rPr>
              <a:t>Loss 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393962"/>
            <a:ext cx="3376215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"/>
                <a:cs typeface="Calibri"/>
              </a:rPr>
              <a:t>Cross</a:t>
            </a:r>
            <a:r>
              <a:rPr sz="28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"/>
                <a:cs typeface="Calibri"/>
              </a:rPr>
              <a:t>entropy</a:t>
            </a:r>
            <a:r>
              <a:rPr sz="28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loss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6652" y="1943370"/>
            <a:ext cx="162083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Discrete</a:t>
            </a:r>
            <a:r>
              <a:rPr sz="18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case: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9573" y="2663460"/>
            <a:ext cx="192448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Continuous</a:t>
            </a:r>
            <a:r>
              <a:rPr sz="18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case: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090" y="3201426"/>
            <a:ext cx="4508808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8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classification problem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87474" y="3875803"/>
            <a:ext cx="159144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Ground</a:t>
            </a:r>
            <a:r>
              <a:rPr sz="18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2">
                <a:solidFill>
                  <a:srgbClr val="000000"/>
                </a:solidFill>
                <a:latin typeface="Calibri"/>
                <a:cs typeface="Calibri"/>
              </a:rPr>
              <a:t>Truth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63112" y="3717032"/>
            <a:ext cx="407917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66438" y="3739940"/>
            <a:ext cx="407917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70526" y="3717032"/>
            <a:ext cx="407917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73852" y="3717032"/>
            <a:ext cx="407917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377178" y="3717032"/>
            <a:ext cx="407917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61209" y="4657615"/>
            <a:ext cx="1293353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502152" y="4677270"/>
            <a:ext cx="491515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05478" y="4677270"/>
            <a:ext cx="491515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864608" y="4677270"/>
            <a:ext cx="58148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0.05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567934" y="4677270"/>
            <a:ext cx="58148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0.05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316218" y="4677270"/>
            <a:ext cx="491515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655" y="1734059"/>
            <a:ext cx="3306179" cy="65699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73" y="2389019"/>
            <a:ext cx="3528822" cy="72839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85" y="6133627"/>
            <a:ext cx="2894823" cy="7424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37146"/>
            <a:ext cx="8806384" cy="1382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000" spc="-19">
                <a:solidFill>
                  <a:srgbClr val="000000"/>
                </a:solidFill>
                <a:latin typeface="QARUOE+CalibriLight"/>
                <a:cs typeface="QARUOE+CalibriLight"/>
              </a:rPr>
              <a:t>Cross</a:t>
            </a:r>
            <a:r>
              <a:rPr sz="4000" spc="20">
                <a:solidFill>
                  <a:srgbClr val="000000"/>
                </a:solidFill>
                <a:latin typeface="QARUOE+CalibriLight"/>
                <a:cs typeface="QARUOE+CalibriLight"/>
              </a:rPr>
              <a:t> </a:t>
            </a:r>
            <a:r>
              <a:rPr sz="4000" spc="-21">
                <a:solidFill>
                  <a:srgbClr val="000000"/>
                </a:solidFill>
                <a:latin typeface="QARUOE+CalibriLight"/>
                <a:cs typeface="QARUOE+CalibriLight"/>
              </a:rPr>
              <a:t>Entropy</a:t>
            </a:r>
            <a:r>
              <a:rPr sz="4000">
                <a:solidFill>
                  <a:srgbClr val="000000"/>
                </a:solidFill>
                <a:latin typeface="QARUOE+CalibriLight"/>
                <a:cs typeface="QARUOE+CalibriLight"/>
              </a:rPr>
              <a:t> </a:t>
            </a:r>
            <a:r>
              <a:rPr sz="4000" spc="-48">
                <a:solidFill>
                  <a:srgbClr val="000000"/>
                </a:solidFill>
                <a:latin typeface="QARUOE+CalibriLight"/>
                <a:cs typeface="QARUOE+CalibriLight"/>
              </a:rPr>
              <a:t>for</a:t>
            </a:r>
            <a:r>
              <a:rPr sz="4000" spc="49">
                <a:solidFill>
                  <a:srgbClr val="000000"/>
                </a:solidFill>
                <a:latin typeface="QARUOE+CalibriLight"/>
                <a:cs typeface="QARUOE+CalibriLight"/>
              </a:rPr>
              <a:t> </a:t>
            </a:r>
            <a:r>
              <a:rPr sz="4000">
                <a:solidFill>
                  <a:srgbClr val="000000"/>
                </a:solidFill>
                <a:latin typeface="QARUOE+CalibriLight"/>
                <a:cs typeface="QARUOE+CalibriLight"/>
              </a:rPr>
              <a:t>Binary 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35780" y="1789005"/>
            <a:ext cx="1632080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Class 1</a:t>
            </a:r>
            <a:r>
              <a:rPr sz="1600" spc="129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Class 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37688" y="2278650"/>
            <a:ext cx="1591442" cy="14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Ground</a:t>
            </a:r>
            <a:r>
              <a:rPr sz="18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2">
                <a:solidFill>
                  <a:srgbClr val="000000"/>
                </a:solidFill>
                <a:latin typeface="Calibri"/>
                <a:cs typeface="Calibri"/>
              </a:rPr>
              <a:t>Truth</a:t>
            </a:r>
          </a:p>
          <a:p>
            <a:pPr marL="181348" marR="0">
              <a:lnSpc>
                <a:spcPts val="2197"/>
              </a:lnSpc>
              <a:spcBef>
                <a:spcPts val="420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2574" y="227560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29428" y="2275603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21708" y="3110313"/>
            <a:ext cx="562395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0.3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58562" y="3110313"/>
            <a:ext cx="562395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0.7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090" y="4005336"/>
            <a:ext cx="2665175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Loss function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1" y="4786186"/>
            <a:ext cx="8414587" cy="94506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852" y="503739"/>
            <a:ext cx="5053842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PRACRO+CalibriLight"/>
                <a:cs typeface="PRACRO+CalibriLight"/>
              </a:rPr>
              <a:t>Logistic</a:t>
            </a:r>
            <a:r>
              <a:rPr sz="4400" spc="27">
                <a:solidFill>
                  <a:srgbClr val="000000"/>
                </a:solidFill>
                <a:latin typeface="PRACRO+CalibriLight"/>
                <a:cs typeface="PRACRO+CalibriLight"/>
              </a:rPr>
              <a:t> </a:t>
            </a:r>
            <a:r>
              <a:rPr sz="4400" spc="-17">
                <a:solidFill>
                  <a:srgbClr val="000000"/>
                </a:solidFill>
                <a:latin typeface="PRACRO+CalibriLight"/>
                <a:cs typeface="PRACRO+CalibriLight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852" y="1553825"/>
            <a:ext cx="726140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Logistic regression is a binary classification model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132062" y="3121014"/>
            <a:ext cx="435890" cy="526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3"/>
              </a:lnSpc>
              <a:spcBef>
                <a:spcPct val="0"/>
              </a:spcBef>
              <a:spcAft>
                <a:spcPct val="0"/>
              </a:spcAft>
            </a:pPr>
            <a:r>
              <a:rPr sz="1650" dirty="0">
                <a:solidFill>
                  <a:srgbClr val="000000"/>
                </a:solidFill>
                <a:latin typeface="SVKHTN+ComputerModern,Italic"/>
                <a:cs typeface="SVKHTN+ComputerModern,Italic"/>
              </a:rPr>
              <a:t>x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20852" y="3312521"/>
            <a:ext cx="410325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Cross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entropy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 loss function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20851" y="4277975"/>
            <a:ext cx="176456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Gradient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257" y="2075984"/>
            <a:ext cx="415886" cy="27521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45007"/>
            <a:ext cx="4392488" cy="137176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27156"/>
            <a:ext cx="7092280" cy="568682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6" y="4715449"/>
            <a:ext cx="8675254" cy="78866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6" y="5542693"/>
            <a:ext cx="3331964" cy="92128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778352"/>
            <a:ext cx="2586660" cy="68562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/>
          <p:cNvSpPr/>
          <p:nvPr/>
        </p:nvSpPr>
        <p:spPr>
          <a:xfrm>
            <a:off x="0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4049354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BMPNKP+CalibriLight"/>
                <a:cs typeface="BMPNKP+CalibriLight"/>
              </a:rPr>
              <a:t>Label Decision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53063"/>
            <a:ext cx="6340534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Logistic regression provides the probability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20089" y="3834491"/>
            <a:ext cx="754389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final label of an instance</a:t>
            </a:r>
            <a:r>
              <a:rPr sz="24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is decided </a:t>
            </a:r>
            <a:r>
              <a:rPr sz="2400" spc="-13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sz="24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setting 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48689" y="4163675"/>
            <a:ext cx="1647527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threshold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226564" y="4243373"/>
            <a:ext cx="567740" cy="684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62"/>
              </a:lnSpc>
              <a:spcBef>
                <a:spcPct val="0"/>
              </a:spcBef>
              <a:spcAft>
                <a:spcPct val="0"/>
              </a:spcAft>
            </a:pPr>
            <a:r>
              <a:rPr sz="2150">
                <a:solidFill>
                  <a:srgbClr val="000000"/>
                </a:solidFill>
                <a:latin typeface="CRELMD+ComputerModern,Italic"/>
                <a:cs typeface="CRELMD+ComputerModern,Italic"/>
              </a:rPr>
              <a:t>h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45" y="2017689"/>
            <a:ext cx="5305687" cy="188201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39" y="4743459"/>
            <a:ext cx="4382834" cy="12772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5486151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22">
                <a:solidFill>
                  <a:srgbClr val="000000"/>
                </a:solidFill>
                <a:latin typeface="KIFSDL+CalibriLight"/>
                <a:cs typeface="KIFSDL+CalibriLight"/>
              </a:rPr>
              <a:t>Evaluation</a:t>
            </a:r>
            <a:r>
              <a:rPr sz="4400" spc="58">
                <a:solidFill>
                  <a:srgbClr val="000000"/>
                </a:solidFill>
                <a:latin typeface="KIFSDL+CalibriLight"/>
                <a:cs typeface="KIFSDL+CalibriLight"/>
              </a:rPr>
              <a:t> </a:t>
            </a:r>
            <a:r>
              <a:rPr sz="4400">
                <a:solidFill>
                  <a:srgbClr val="000000"/>
                </a:solidFill>
                <a:latin typeface="KIFSDL+CalibriLight"/>
                <a:cs typeface="KIFSDL+CalibriLight"/>
              </a:rPr>
              <a:t>Measures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6458" y="1438933"/>
            <a:ext cx="1440635" cy="1084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098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</a:p>
          <a:p>
            <a:pPr marL="0" marR="0">
              <a:lnSpc>
                <a:spcPts val="2197"/>
              </a:lnSpc>
              <a:spcBef>
                <a:spcPts val="14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03600" y="1901460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9338" y="2355620"/>
            <a:ext cx="1883631" cy="759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038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8">
                <a:solidFill>
                  <a:srgbClr val="000000"/>
                </a:solidFill>
                <a:latin typeface="Calibri"/>
                <a:cs typeface="Calibri"/>
              </a:rPr>
              <a:t>True</a:t>
            </a:r>
          </a:p>
          <a:p>
            <a:pPr marL="0" marR="0">
              <a:lnSpc>
                <a:spcPts val="1079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3797" y="2355620"/>
            <a:ext cx="1167333" cy="89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1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2">
                <a:solidFill>
                  <a:srgbClr val="000000"/>
                </a:solidFill>
                <a:latin typeface="Calibri"/>
                <a:cs typeface="Calibri"/>
              </a:rPr>
              <a:t>False</a:t>
            </a:r>
          </a:p>
          <a:p>
            <a:pPr marL="0" marR="0">
              <a:lnSpc>
                <a:spcPts val="2159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Negative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24683" y="2629940"/>
            <a:ext cx="1069441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Positive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11835" y="2793777"/>
            <a:ext cx="83500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Label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24706" y="2995700"/>
            <a:ext cx="1069441" cy="89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015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2">
                <a:solidFill>
                  <a:srgbClr val="000000"/>
                </a:solidFill>
                <a:latin typeface="Calibri"/>
                <a:cs typeface="Calibri"/>
              </a:rPr>
              <a:t>False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Positive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3797" y="2995700"/>
            <a:ext cx="1167333" cy="896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2699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8">
                <a:solidFill>
                  <a:srgbClr val="000000"/>
                </a:solidFill>
                <a:latin typeface="Calibri"/>
                <a:cs typeface="Calibri"/>
              </a:rPr>
              <a:t>True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Negative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149338" y="3132860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42254" y="3986292"/>
            <a:ext cx="1360937" cy="89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267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Class 1</a:t>
            </a:r>
          </a:p>
          <a:p>
            <a:pPr marL="0" marR="0">
              <a:lnSpc>
                <a:spcPts val="1464"/>
              </a:lnSpc>
              <a:spcBef>
                <a:spcPts val="1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TP:</a:t>
            </a:r>
            <a:r>
              <a:rPr sz="12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if predicting 1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FN: if predicting</a:t>
            </a:r>
            <a:r>
              <a:rPr sz="1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0090" y="4044041"/>
            <a:ext cx="2105942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39">
                <a:solidFill>
                  <a:srgbClr val="000000"/>
                </a:solidFill>
                <a:latin typeface="Calibri"/>
                <a:cs typeface="Calibri"/>
              </a:rPr>
              <a:t>True</a:t>
            </a:r>
            <a:r>
              <a:rPr sz="2400" spc="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False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77290" y="4443934"/>
            <a:ext cx="3067890" cy="1029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26">
                <a:solidFill>
                  <a:srgbClr val="000000"/>
                </a:solidFill>
                <a:latin typeface="Calibri"/>
                <a:cs typeface="Calibri"/>
              </a:rPr>
              <a:t>True:</a:t>
            </a:r>
            <a:r>
              <a:rPr sz="2000" spc="4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  <a:r>
              <a:rPr sz="2000" spc="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= label</a:t>
            </a:r>
          </a:p>
          <a:p>
            <a:pPr marL="0" marR="0">
              <a:lnSpc>
                <a:spcPts val="2438"/>
              </a:lnSpc>
              <a:spcBef>
                <a:spcPts val="274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11">
                <a:solidFill>
                  <a:srgbClr val="000000"/>
                </a:solidFill>
                <a:latin typeface="Calibri"/>
                <a:cs typeface="Calibri"/>
              </a:rPr>
              <a:t>False:</a:t>
            </a:r>
            <a:r>
              <a:rPr sz="2000" spc="3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  <a:r>
              <a:rPr sz="20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≠ label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0090" y="5176373"/>
            <a:ext cx="3442148" cy="145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Positive</a:t>
            </a:r>
            <a:r>
              <a:rPr sz="24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Negative</a:t>
            </a:r>
          </a:p>
          <a:p>
            <a:pPr marL="457199" marR="0">
              <a:lnSpc>
                <a:spcPts val="2438"/>
              </a:lnSpc>
              <a:spcBef>
                <a:spcPts val="377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Positive:</a:t>
            </a:r>
            <a:r>
              <a:rPr sz="2000" spc="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predict</a:t>
            </a:r>
            <a:r>
              <a:rPr sz="20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y = 1</a:t>
            </a:r>
          </a:p>
          <a:p>
            <a:pPr marL="457199" marR="0">
              <a:lnSpc>
                <a:spcPts val="2438"/>
              </a:lnSpc>
              <a:spcBef>
                <a:spcPts val="268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Negative:</a:t>
            </a:r>
            <a:r>
              <a:rPr sz="2000" spc="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predict</a:t>
            </a:r>
            <a:r>
              <a:rPr sz="20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y = 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74991" y="5295416"/>
            <a:ext cx="1367550" cy="882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268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Class 0</a:t>
            </a:r>
          </a:p>
          <a:p>
            <a:pPr marL="0" marR="0">
              <a:lnSpc>
                <a:spcPts val="137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FP:</a:t>
            </a:r>
            <a:r>
              <a:rPr sz="12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if predicting</a:t>
            </a:r>
            <a:r>
              <a:rPr sz="12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TN:</a:t>
            </a:r>
            <a:r>
              <a:rPr sz="12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000000"/>
                </a:solidFill>
                <a:latin typeface="Calibri"/>
                <a:cs typeface="Calibri"/>
              </a:rPr>
              <a:t>if predicting 0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20164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5486151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22">
                <a:solidFill>
                  <a:srgbClr val="000000"/>
                </a:solidFill>
                <a:latin typeface="ASKFUF+CalibriLight"/>
                <a:cs typeface="ASKFUF+CalibriLight"/>
              </a:rPr>
              <a:t>Evaluation</a:t>
            </a:r>
            <a:r>
              <a:rPr sz="4400" spc="58">
                <a:solidFill>
                  <a:srgbClr val="000000"/>
                </a:solidFill>
                <a:latin typeface="ASKFUF+CalibriLight"/>
                <a:cs typeface="ASKFUF+CalibriLight"/>
              </a:rPr>
              <a:t> </a:t>
            </a:r>
            <a:r>
              <a:rPr sz="4400">
                <a:solidFill>
                  <a:srgbClr val="000000"/>
                </a:solidFill>
                <a:latin typeface="ASKFUF+CalibriLight"/>
                <a:cs typeface="ASKFUF+CalibriLight"/>
              </a:rPr>
              <a:t>Measures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6458" y="1438933"/>
            <a:ext cx="1440635" cy="1084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098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</a:p>
          <a:p>
            <a:pPr marL="0" marR="0">
              <a:lnSpc>
                <a:spcPts val="2197"/>
              </a:lnSpc>
              <a:spcBef>
                <a:spcPts val="144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03600" y="1901460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49338" y="2492780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11835" y="2793777"/>
            <a:ext cx="83500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Label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49338" y="3132860"/>
            <a:ext cx="45876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090" y="4044041"/>
            <a:ext cx="756218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Accuracy: the 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sz="24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of cases when prediction = label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76740" y="4803386"/>
            <a:ext cx="3100753" cy="883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996" marR="0">
              <a:lnSpc>
                <a:spcPts val="2178"/>
              </a:lnSpc>
              <a:spcBef>
                <a:spcPct val="0"/>
              </a:spcBef>
              <a:spcAft>
                <a:spcPct val="0"/>
              </a:spcAft>
            </a:pPr>
            <a:r>
              <a:rPr sz="2200" spc="-28">
                <a:solidFill>
                  <a:srgbClr val="000000"/>
                </a:solidFill>
                <a:latin typeface="HUBAPJ+ComputerModern"/>
                <a:cs typeface="HUBAPJ+ComputerModern"/>
              </a:rPr>
              <a:t>TP</a:t>
            </a:r>
            <a:r>
              <a:rPr sz="220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HUBAPJ+ComputerModern"/>
                <a:cs typeface="HUBAPJ+ComputerModern"/>
              </a:rPr>
              <a:t>+</a:t>
            </a:r>
            <a:r>
              <a:rPr sz="2200" spc="-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spc="-28">
                <a:solidFill>
                  <a:srgbClr val="000000"/>
                </a:solidFill>
                <a:latin typeface="HUBAPJ+ComputerModern"/>
                <a:cs typeface="HUBAPJ+ComputerModern"/>
              </a:rPr>
              <a:t>TN</a:t>
            </a:r>
          </a:p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2200" spc="-24">
                <a:solidFill>
                  <a:srgbClr val="000000"/>
                </a:solidFill>
                <a:latin typeface="HUBAPJ+ComputerModern"/>
                <a:cs typeface="HUBAPJ+ComputerModern"/>
              </a:rPr>
              <a:t>Acc</a:t>
            </a:r>
            <a:r>
              <a:rPr sz="2200" spc="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HUBAPJ+ComputerModern"/>
                <a:cs typeface="HUBAPJ+ComputerModern"/>
              </a:rPr>
              <a:t>=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21786" y="5180569"/>
            <a:ext cx="2967047" cy="69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8"/>
              </a:lnSpc>
              <a:spcBef>
                <a:spcPct val="0"/>
              </a:spcBef>
              <a:spcAft>
                <a:spcPct val="0"/>
              </a:spcAft>
            </a:pPr>
            <a:r>
              <a:rPr sz="2200" spc="-26">
                <a:solidFill>
                  <a:srgbClr val="000000"/>
                </a:solidFill>
                <a:latin typeface="HUBAPJ+ComputerModern"/>
                <a:cs typeface="HUBAPJ+ComputerModern"/>
              </a:rPr>
              <a:t>TP</a:t>
            </a:r>
            <a:r>
              <a:rPr sz="2200" spc="-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HUBAPJ+ComputerModern"/>
                <a:cs typeface="HUBAPJ+ComputerModern"/>
              </a:rPr>
              <a:t>+</a:t>
            </a:r>
            <a:r>
              <a:rPr sz="2200" spc="-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spc="-26">
                <a:solidFill>
                  <a:srgbClr val="000000"/>
                </a:solidFill>
                <a:latin typeface="HUBAPJ+ComputerModern"/>
                <a:cs typeface="HUBAPJ+ComputerModern"/>
              </a:rPr>
              <a:t>TN</a:t>
            </a:r>
            <a:r>
              <a:rPr sz="2200" spc="-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HUBAPJ+ComputerModern"/>
                <a:cs typeface="HUBAPJ+ComputerModern"/>
              </a:rPr>
              <a:t>+</a:t>
            </a:r>
            <a:r>
              <a:rPr sz="2200" spc="-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spc="-31">
                <a:solidFill>
                  <a:srgbClr val="000000"/>
                </a:solidFill>
                <a:latin typeface="HUBAPJ+ComputerModern"/>
                <a:cs typeface="HUBAPJ+ComputerModern"/>
              </a:rPr>
              <a:t>FP</a:t>
            </a:r>
            <a:r>
              <a:rPr sz="2200" spc="-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HUBAPJ+ComputerModern"/>
                <a:cs typeface="HUBAPJ+ComputerModern"/>
              </a:rPr>
              <a:t>+</a:t>
            </a:r>
            <a:r>
              <a:rPr sz="2200" spc="-1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spc="-21">
                <a:solidFill>
                  <a:srgbClr val="000000"/>
                </a:solidFill>
                <a:latin typeface="HUBAPJ+ComputerModern"/>
                <a:cs typeface="HUBAPJ+ComputerModern"/>
              </a:rPr>
              <a:t>FN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95" y="2330253"/>
            <a:ext cx="2613214" cy="129687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5486151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22">
                <a:solidFill>
                  <a:srgbClr val="000000"/>
                </a:solidFill>
                <a:latin typeface="RVANEP+CalibriLight"/>
                <a:cs typeface="RVANEP+CalibriLight"/>
              </a:rPr>
              <a:t>Evaluation</a:t>
            </a:r>
            <a:r>
              <a:rPr sz="4400" spc="58">
                <a:solidFill>
                  <a:srgbClr val="000000"/>
                </a:solidFill>
                <a:latin typeface="RVANEP+CalibriLight"/>
                <a:cs typeface="RVANEP+CalibriLight"/>
              </a:rPr>
              <a:t> </a:t>
            </a:r>
            <a:r>
              <a:rPr sz="4400">
                <a:solidFill>
                  <a:srgbClr val="000000"/>
                </a:solidFill>
                <a:latin typeface="RVANEP+CalibriLight"/>
                <a:cs typeface="RVANEP+CalibriLight"/>
              </a:rPr>
              <a:t>Measures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5938" y="1517412"/>
            <a:ext cx="1293353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6562" y="1517412"/>
            <a:ext cx="1293353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3180" y="1947023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83125" y="1947023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13804" y="1947023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13749" y="1947023"/>
            <a:ext cx="35668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11071" y="2404986"/>
            <a:ext cx="907009" cy="696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39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1">
                <a:solidFill>
                  <a:srgbClr val="000000"/>
                </a:solidFill>
                <a:latin typeface="Calibri"/>
                <a:cs typeface="Calibri"/>
              </a:rPr>
              <a:t>False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Negative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83252" y="2511673"/>
            <a:ext cx="356686" cy="124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 marL="0" marR="0">
              <a:lnSpc>
                <a:spcPts val="1706"/>
              </a:lnSpc>
              <a:spcBef>
                <a:spcPts val="4281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13877" y="2511673"/>
            <a:ext cx="356704" cy="124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 marL="17" marR="0">
              <a:lnSpc>
                <a:spcPts val="1706"/>
              </a:lnSpc>
              <a:spcBef>
                <a:spcPts val="4281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3222" y="2827291"/>
            <a:ext cx="83500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Label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63846" y="2827291"/>
            <a:ext cx="83500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Label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211071" y="3165451"/>
            <a:ext cx="907009" cy="696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731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32">
                <a:solidFill>
                  <a:srgbClr val="000000"/>
                </a:solidFill>
                <a:latin typeface="Calibri"/>
                <a:cs typeface="Calibri"/>
              </a:rPr>
              <a:t>True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Negative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79124" y="3165451"/>
            <a:ext cx="830980" cy="696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52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1">
                <a:solidFill>
                  <a:srgbClr val="000000"/>
                </a:solidFill>
                <a:latin typeface="Calibri"/>
                <a:cs typeface="Calibri"/>
              </a:rPr>
              <a:t>False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Positive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441713" y="3165451"/>
            <a:ext cx="907009" cy="696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732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32">
                <a:solidFill>
                  <a:srgbClr val="000000"/>
                </a:solidFill>
                <a:latin typeface="Calibri"/>
                <a:cs typeface="Calibri"/>
              </a:rPr>
              <a:t>True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Negative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20090" y="4020739"/>
            <a:ext cx="3711082" cy="1296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200" spc="4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1">
                <a:solidFill>
                  <a:srgbClr val="000000"/>
                </a:solidFill>
                <a:latin typeface="Calibri"/>
                <a:cs typeface="Calibri"/>
              </a:rPr>
              <a:t>Precision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22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 of true</a:t>
            </a:r>
          </a:p>
          <a:p>
            <a:pPr marL="228589" marR="0">
              <a:lnSpc>
                <a:spcPts val="2111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sz="2200" spc="-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1 cases in those with</a:t>
            </a:r>
          </a:p>
          <a:p>
            <a:pPr marL="228589" marR="0">
              <a:lnSpc>
                <a:spcPts val="2111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50714" y="4020739"/>
            <a:ext cx="3788073" cy="1296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7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200" spc="4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1">
                <a:solidFill>
                  <a:srgbClr val="000000"/>
                </a:solidFill>
                <a:latin typeface="Calibri"/>
                <a:cs typeface="Calibri"/>
              </a:rPr>
              <a:t>Recall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: the </a:t>
            </a:r>
            <a:r>
              <a:rPr sz="2200" spc="-14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 of cases</a:t>
            </a:r>
          </a:p>
          <a:p>
            <a:pPr marL="228589" marR="0">
              <a:lnSpc>
                <a:spcPts val="2111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with prediction</a:t>
            </a:r>
            <a:r>
              <a:rPr sz="22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1 in all true</a:t>
            </a:r>
          </a:p>
          <a:p>
            <a:pPr marL="228589" marR="0">
              <a:lnSpc>
                <a:spcPts val="2111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class</a:t>
            </a:r>
            <a:r>
              <a:rPr sz="2200" spc="-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000000"/>
                </a:solidFill>
                <a:latin typeface="Calibri"/>
                <a:cs typeface="Calibri"/>
              </a:rPr>
              <a:t>1 cases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438666" y="5244584"/>
            <a:ext cx="2090374" cy="883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3962" marR="0">
              <a:lnSpc>
                <a:spcPts val="2178"/>
              </a:lnSpc>
              <a:spcBef>
                <a:spcPct val="0"/>
              </a:spcBef>
              <a:spcAft>
                <a:spcPct val="0"/>
              </a:spcAft>
            </a:pPr>
            <a:r>
              <a:rPr sz="2200" spc="-22">
                <a:solidFill>
                  <a:srgbClr val="000000"/>
                </a:solidFill>
                <a:latin typeface="JSPMUA+ComputerModern"/>
                <a:cs typeface="JSPMUA+ComputerModern"/>
              </a:rPr>
              <a:t>TP</a:t>
            </a:r>
          </a:p>
          <a:p>
            <a:pPr marL="0" marR="0">
              <a:lnSpc>
                <a:spcPts val="1475"/>
              </a:lnSpc>
              <a:spcBef>
                <a:spcPct val="0"/>
              </a:spcBef>
              <a:spcAft>
                <a:spcPct val="0"/>
              </a:spcAft>
            </a:pPr>
            <a:r>
              <a:rPr sz="2200" spc="-17">
                <a:solidFill>
                  <a:srgbClr val="000000"/>
                </a:solidFill>
                <a:latin typeface="JSPMUA+ComputerModern"/>
                <a:cs typeface="JSPMUA+ComputerModern"/>
              </a:rPr>
              <a:t>Prec</a:t>
            </a:r>
            <a:r>
              <a:rPr sz="2200" spc="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JSPMUA+ComputerModern"/>
                <a:cs typeface="JSPMUA+ComputerModern"/>
              </a:rPr>
              <a:t>=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32173" y="5245585"/>
            <a:ext cx="2007124" cy="882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2446" marR="0">
              <a:lnSpc>
                <a:spcPts val="2176"/>
              </a:lnSpc>
              <a:spcBef>
                <a:spcPct val="0"/>
              </a:spcBef>
              <a:spcAft>
                <a:spcPct val="0"/>
              </a:spcAft>
            </a:pPr>
            <a:r>
              <a:rPr sz="2200" spc="-34">
                <a:solidFill>
                  <a:srgbClr val="000000"/>
                </a:solidFill>
                <a:latin typeface="JSPMUA+ComputerModern"/>
                <a:cs typeface="JSPMUA+ComputerModern"/>
              </a:rPr>
              <a:t>TP</a:t>
            </a:r>
          </a:p>
          <a:p>
            <a:pPr marL="0" marR="0">
              <a:lnSpc>
                <a:spcPts val="1470"/>
              </a:lnSpc>
              <a:spcBef>
                <a:spcPct val="0"/>
              </a:spcBef>
              <a:spcAft>
                <a:spcPct val="0"/>
              </a:spcAft>
            </a:pPr>
            <a:r>
              <a:rPr sz="2200" spc="-20">
                <a:solidFill>
                  <a:srgbClr val="000000"/>
                </a:solidFill>
                <a:latin typeface="JSPMUA+ComputerModern"/>
                <a:cs typeface="JSPMUA+ComputerModern"/>
              </a:rPr>
              <a:t>Rec</a:t>
            </a:r>
            <a:r>
              <a:rPr sz="2200" spc="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JSPMUA+ComputerModern"/>
                <a:cs typeface="JSPMUA+ComputerModern"/>
              </a:rPr>
              <a:t>=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72868" y="5621767"/>
            <a:ext cx="1504855" cy="69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8"/>
              </a:lnSpc>
              <a:spcBef>
                <a:spcPct val="0"/>
              </a:spcBef>
              <a:spcAft>
                <a:spcPct val="0"/>
              </a:spcAft>
            </a:pPr>
            <a:r>
              <a:rPr sz="2200" spc="-34">
                <a:solidFill>
                  <a:srgbClr val="000000"/>
                </a:solidFill>
                <a:latin typeface="JSPMUA+ComputerModern"/>
                <a:cs typeface="JSPMUA+ComputerModern"/>
              </a:rPr>
              <a:t>TP</a:t>
            </a:r>
            <a:r>
              <a:rPr sz="2200" spc="-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JSPMUA+ComputerModern"/>
                <a:cs typeface="JSPMUA+ComputerModern"/>
              </a:rPr>
              <a:t>+</a:t>
            </a:r>
            <a:r>
              <a:rPr sz="2200" spc="-1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spc="-33">
                <a:solidFill>
                  <a:srgbClr val="000000"/>
                </a:solidFill>
                <a:latin typeface="JSPMUA+ComputerModern"/>
                <a:cs typeface="JSPMUA+ComputerModern"/>
              </a:rPr>
              <a:t>FP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773418" y="5622015"/>
            <a:ext cx="1525227" cy="695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6"/>
              </a:lnSpc>
              <a:spcBef>
                <a:spcPct val="0"/>
              </a:spcBef>
              <a:spcAft>
                <a:spcPct val="0"/>
              </a:spcAft>
            </a:pPr>
            <a:r>
              <a:rPr sz="2200" spc="-28">
                <a:solidFill>
                  <a:srgbClr val="000000"/>
                </a:solidFill>
                <a:latin typeface="JSPMUA+ComputerModern"/>
                <a:cs typeface="JSPMUA+ComputerModern"/>
              </a:rPr>
              <a:t>TP</a:t>
            </a:r>
            <a:r>
              <a:rPr sz="2200" spc="-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00000"/>
                </a:solidFill>
                <a:latin typeface="JSPMUA+ComputerModern"/>
                <a:cs typeface="JSPMUA+ComputerModern"/>
              </a:rPr>
              <a:t>+</a:t>
            </a:r>
            <a:r>
              <a:rPr sz="2200" spc="-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spc="-27">
                <a:solidFill>
                  <a:srgbClr val="000000"/>
                </a:solidFill>
                <a:latin typeface="JSPMUA+ComputerModern"/>
                <a:cs typeface="JSPMUA+ComputerModern"/>
              </a:rPr>
              <a:t>FN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59" y="2235381"/>
            <a:ext cx="1804077" cy="15331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204864"/>
            <a:ext cx="1848499" cy="15925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5486151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22">
                <a:solidFill>
                  <a:srgbClr val="000000"/>
                </a:solidFill>
                <a:latin typeface="MOPILA+CalibriLight"/>
                <a:cs typeface="MOPILA+CalibriLight"/>
              </a:rPr>
              <a:t>Evaluation</a:t>
            </a:r>
            <a:r>
              <a:rPr sz="4400" spc="58">
                <a:solidFill>
                  <a:srgbClr val="000000"/>
                </a:solidFill>
                <a:latin typeface="MOPILA+CalibriLight"/>
                <a:cs typeface="MOPILA+CalibriLight"/>
              </a:rPr>
              <a:t> </a:t>
            </a:r>
            <a:r>
              <a:rPr sz="4400">
                <a:solidFill>
                  <a:srgbClr val="000000"/>
                </a:solidFill>
                <a:latin typeface="MOPILA+CalibriLight"/>
                <a:cs typeface="MOPILA+CalibriLight"/>
              </a:rPr>
              <a:t>Measures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46362"/>
            <a:ext cx="4222937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Precision-recall </a:t>
            </a:r>
            <a:r>
              <a:rPr sz="2800" spc="-12">
                <a:solidFill>
                  <a:srgbClr val="000000"/>
                </a:solidFill>
                <a:latin typeface="Calibri"/>
                <a:cs typeface="Calibri"/>
              </a:rPr>
              <a:t>tradeoff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7290" y="3022961"/>
            <a:ext cx="3727652" cy="1158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Higher threshold, higher</a:t>
            </a:r>
          </a:p>
          <a:p>
            <a:pPr marL="228600" marR="0">
              <a:lnSpc>
                <a:spcPts val="259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precision, lower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recall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34490" y="3752038"/>
            <a:ext cx="3921937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Extreme case:</a:t>
            </a:r>
            <a:r>
              <a:rPr sz="2000" spc="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threshold</a:t>
            </a:r>
            <a:r>
              <a:rPr sz="20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= 0.99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77290" y="4082903"/>
            <a:ext cx="4077764" cy="1470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Lower threshold, lower</a:t>
            </a:r>
          </a:p>
          <a:p>
            <a:pPr marL="228600" marR="0">
              <a:lnSpc>
                <a:spcPts val="259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precision, higher recall</a:t>
            </a:r>
          </a:p>
          <a:p>
            <a:pPr marL="457200" marR="0">
              <a:lnSpc>
                <a:spcPts val="2438"/>
              </a:lnSpc>
              <a:spcBef>
                <a:spcPts val="377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Extreme case:</a:t>
            </a:r>
            <a:r>
              <a:rPr sz="2000" spc="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threshold</a:t>
            </a:r>
            <a:r>
              <a:rPr sz="20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= 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090" y="5198628"/>
            <a:ext cx="2461687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F1 Measure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32" y="1909740"/>
            <a:ext cx="3738364" cy="11312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776" y="5565310"/>
            <a:ext cx="3632017" cy="97425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852" y="503739"/>
            <a:ext cx="5486151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22">
                <a:solidFill>
                  <a:srgbClr val="000000"/>
                </a:solidFill>
                <a:latin typeface="ANBFRD+CalibriLight"/>
                <a:cs typeface="ANBFRD+CalibriLight"/>
              </a:rPr>
              <a:t>Evaluation</a:t>
            </a:r>
            <a:r>
              <a:rPr sz="4400" spc="58">
                <a:solidFill>
                  <a:srgbClr val="000000"/>
                </a:solidFill>
                <a:latin typeface="ANBFRD+CalibriLight"/>
                <a:cs typeface="ANBFRD+CalibriLight"/>
              </a:rPr>
              <a:t> </a:t>
            </a:r>
            <a:r>
              <a:rPr sz="4400">
                <a:solidFill>
                  <a:srgbClr val="000000"/>
                </a:solidFill>
                <a:latin typeface="ANBFRD+CalibriLight"/>
                <a:cs typeface="ANBFRD+CalibriLight"/>
              </a:rPr>
              <a:t>Measures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852" y="1553825"/>
            <a:ext cx="795772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Ranking-based measure: 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Area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 Under </a:t>
            </a:r>
            <a:r>
              <a:rPr sz="2400" spc="-13">
                <a:solidFill>
                  <a:srgbClr val="000000"/>
                </a:solidFill>
                <a:latin typeface="Calibri"/>
                <a:cs typeface="Calibri"/>
              </a:rPr>
              <a:t>ROC</a:t>
            </a:r>
            <a:r>
              <a:rPr sz="24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Curve (AUC)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852" y="503739"/>
            <a:ext cx="5486151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22">
                <a:solidFill>
                  <a:srgbClr val="000000"/>
                </a:solidFill>
                <a:latin typeface="OHIPCL+CalibriLight"/>
                <a:cs typeface="OHIPCL+CalibriLight"/>
              </a:rPr>
              <a:t>Evaluation</a:t>
            </a:r>
            <a:r>
              <a:rPr sz="4400" spc="58">
                <a:solidFill>
                  <a:srgbClr val="000000"/>
                </a:solidFill>
                <a:latin typeface="OHIPCL+CalibriLight"/>
                <a:cs typeface="OHIPCL+CalibriLight"/>
              </a:rPr>
              <a:t> </a:t>
            </a:r>
            <a:r>
              <a:rPr sz="4400">
                <a:solidFill>
                  <a:srgbClr val="000000"/>
                </a:solidFill>
                <a:latin typeface="OHIPCL+CalibriLight"/>
                <a:cs typeface="OHIPCL+CalibriLight"/>
              </a:rPr>
              <a:t>Measures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852" y="1553825"/>
            <a:ext cx="795772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Ranking-based measure: 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Area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 Under </a:t>
            </a:r>
            <a:r>
              <a:rPr sz="2400" spc="-13">
                <a:solidFill>
                  <a:srgbClr val="000000"/>
                </a:solidFill>
                <a:latin typeface="Calibri"/>
                <a:cs typeface="Calibri"/>
              </a:rPr>
              <a:t>ROC</a:t>
            </a:r>
            <a:r>
              <a:rPr sz="24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Curve (AUC)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0651" y="2511822"/>
            <a:ext cx="1293353" cy="1170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72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3">
                <a:solidFill>
                  <a:srgbClr val="FF0000"/>
                </a:solidFill>
                <a:latin typeface="Calibri"/>
                <a:cs typeface="Calibri"/>
              </a:rPr>
              <a:t>Perfect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</a:p>
          <a:p>
            <a:pPr marL="108196" marR="0">
              <a:lnSpc>
                <a:spcPts val="2159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5">
                <a:solidFill>
                  <a:srgbClr val="FF0000"/>
                </a:solidFill>
                <a:latin typeface="Calibri"/>
                <a:cs typeface="Calibri"/>
              </a:rPr>
              <a:t>AUC</a:t>
            </a:r>
            <a:r>
              <a:rPr sz="1800" spc="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= 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22998" y="3460512"/>
            <a:ext cx="1293353" cy="1170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581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Random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</a:p>
          <a:p>
            <a:pPr marL="21328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5">
                <a:solidFill>
                  <a:srgbClr val="000000"/>
                </a:solidFill>
                <a:latin typeface="Calibri"/>
                <a:cs typeface="Calibri"/>
              </a:rPr>
              <a:t>AUC</a:t>
            </a:r>
            <a:r>
              <a:rPr sz="18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= 0.5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5518" y="3590430"/>
            <a:ext cx="6501027" cy="207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324"/>
              </a:lnSpc>
              <a:spcBef>
                <a:spcPct val="0"/>
              </a:spcBef>
              <a:spcAft>
                <a:spcPct val="0"/>
              </a:spcAft>
            </a:pPr>
            <a:r>
              <a:rPr sz="6000" dirty="0">
                <a:solidFill>
                  <a:srgbClr val="000000"/>
                </a:solidFill>
                <a:latin typeface="JCCBVT+CalibriLight"/>
                <a:cs typeface="JCCBVT+CalibriLight"/>
              </a:rPr>
              <a:t>Linear </a:t>
            </a:r>
            <a:r>
              <a:rPr sz="6000" spc="-22" dirty="0">
                <a:solidFill>
                  <a:srgbClr val="000000"/>
                </a:solidFill>
                <a:latin typeface="JCCBVT+CalibriLight"/>
                <a:cs typeface="JCCBVT+CalibriLight"/>
              </a:rPr>
              <a:t>Regression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5486151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22">
                <a:solidFill>
                  <a:srgbClr val="000000"/>
                </a:solidFill>
                <a:latin typeface="PBJIHA+CalibriLight"/>
                <a:cs typeface="PBJIHA+CalibriLight"/>
              </a:rPr>
              <a:t>Evaluation</a:t>
            </a:r>
            <a:r>
              <a:rPr sz="4400" spc="58">
                <a:solidFill>
                  <a:srgbClr val="000000"/>
                </a:solidFill>
                <a:latin typeface="PBJIHA+CalibriLight"/>
                <a:cs typeface="PBJIHA+CalibriLight"/>
              </a:rPr>
              <a:t> </a:t>
            </a:r>
            <a:r>
              <a:rPr sz="4400">
                <a:solidFill>
                  <a:srgbClr val="000000"/>
                </a:solidFill>
                <a:latin typeface="PBJIHA+CalibriLight"/>
                <a:cs typeface="PBJIHA+CalibriLight"/>
              </a:rPr>
              <a:t>Measures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53063"/>
            <a:ext cx="733120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 simple </a:t>
            </a:r>
            <a:r>
              <a:rPr sz="2400" spc="-13">
                <a:solidFill>
                  <a:srgbClr val="000000"/>
                </a:solidFill>
                <a:latin typeface="Calibri"/>
                <a:cs typeface="Calibri"/>
              </a:rPr>
              <a:t>example</a:t>
            </a:r>
            <a:r>
              <a:rPr sz="24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Area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 Under </a:t>
            </a:r>
            <a:r>
              <a:rPr sz="2400" spc="-13">
                <a:solidFill>
                  <a:srgbClr val="000000"/>
                </a:solidFill>
                <a:latin typeface="Calibri"/>
                <a:cs typeface="Calibri"/>
              </a:rPr>
              <a:t>ROC</a:t>
            </a:r>
            <a:r>
              <a:rPr sz="24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Curve 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(AUC)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56554" y="2198641"/>
            <a:ext cx="1316347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Prediction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78674" y="2198641"/>
            <a:ext cx="846311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Label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36187" y="2568819"/>
            <a:ext cx="491515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1.0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38486" y="2568972"/>
            <a:ext cx="748239" cy="3218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0.91</a:t>
            </a:r>
          </a:p>
          <a:p>
            <a:pPr marL="0" marR="0">
              <a:lnSpc>
                <a:spcPts val="2197"/>
              </a:lnSpc>
              <a:spcBef>
                <a:spcPts val="72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0.85</a:t>
            </a:r>
          </a:p>
          <a:p>
            <a:pPr marL="0" marR="0">
              <a:lnSpc>
                <a:spcPts val="2197"/>
              </a:lnSpc>
              <a:spcBef>
                <a:spcPts val="72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0.77</a:t>
            </a:r>
          </a:p>
          <a:p>
            <a:pPr marL="0" marR="0">
              <a:lnSpc>
                <a:spcPts val="2197"/>
              </a:lnSpc>
              <a:spcBef>
                <a:spcPts val="768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0.72</a:t>
            </a:r>
          </a:p>
          <a:p>
            <a:pPr marL="0" marR="0">
              <a:lnSpc>
                <a:spcPts val="2197"/>
              </a:lnSpc>
              <a:spcBef>
                <a:spcPts val="72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0.61</a:t>
            </a:r>
          </a:p>
          <a:p>
            <a:pPr marL="0" marR="0">
              <a:lnSpc>
                <a:spcPts val="2197"/>
              </a:lnSpc>
              <a:spcBef>
                <a:spcPts val="72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0.48</a:t>
            </a:r>
          </a:p>
          <a:p>
            <a:pPr marL="0" marR="0">
              <a:lnSpc>
                <a:spcPts val="2197"/>
              </a:lnSpc>
              <a:spcBef>
                <a:spcPts val="718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0.42</a:t>
            </a:r>
          </a:p>
          <a:p>
            <a:pPr marL="0" marR="0">
              <a:lnSpc>
                <a:spcPts val="2197"/>
              </a:lnSpc>
              <a:spcBef>
                <a:spcPts val="72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0.33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71772" y="2568972"/>
            <a:ext cx="458762" cy="3218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 marL="0" marR="0">
              <a:lnSpc>
                <a:spcPts val="2197"/>
              </a:lnSpc>
              <a:spcBef>
                <a:spcPts val="72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  <a:p>
            <a:pPr marL="0" marR="0">
              <a:lnSpc>
                <a:spcPts val="2197"/>
              </a:lnSpc>
              <a:spcBef>
                <a:spcPts val="72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 marL="0" marR="0">
              <a:lnSpc>
                <a:spcPts val="2197"/>
              </a:lnSpc>
              <a:spcBef>
                <a:spcPts val="768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 marL="0" marR="0">
              <a:lnSpc>
                <a:spcPts val="2197"/>
              </a:lnSpc>
              <a:spcBef>
                <a:spcPts val="72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  <a:p>
            <a:pPr marL="0" marR="0">
              <a:lnSpc>
                <a:spcPts val="2197"/>
              </a:lnSpc>
              <a:spcBef>
                <a:spcPts val="72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 marL="0" marR="0">
              <a:lnSpc>
                <a:spcPts val="2197"/>
              </a:lnSpc>
              <a:spcBef>
                <a:spcPts val="718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  <a:p>
            <a:pPr marL="0" marR="0">
              <a:lnSpc>
                <a:spcPts val="2197"/>
              </a:lnSpc>
              <a:spcBef>
                <a:spcPts val="72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50848" y="3158603"/>
            <a:ext cx="581480" cy="1038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0.75</a:t>
            </a:r>
          </a:p>
          <a:p>
            <a:pPr marL="85338" marR="0">
              <a:lnSpc>
                <a:spcPts val="1706"/>
              </a:lnSpc>
              <a:spcBef>
                <a:spcPts val="2667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3915" y="3281442"/>
            <a:ext cx="1069441" cy="1170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916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28">
                <a:solidFill>
                  <a:srgbClr val="000000"/>
                </a:solidFill>
                <a:latin typeface="Calibri"/>
                <a:cs typeface="Calibri"/>
              </a:rPr>
              <a:t>True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Positive</a:t>
            </a:r>
          </a:p>
          <a:p>
            <a:pPr marL="118872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Ratio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50848" y="4305409"/>
            <a:ext cx="581480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0.25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07920" y="5108562"/>
            <a:ext cx="58156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0.25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112742" y="5108562"/>
            <a:ext cx="491514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91826" y="5108562"/>
            <a:ext cx="581566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0.75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37348" y="5108562"/>
            <a:ext cx="491515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1.0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499360" y="5368560"/>
            <a:ext cx="2111451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2">
                <a:solidFill>
                  <a:srgbClr val="000000"/>
                </a:solidFill>
                <a:latin typeface="Calibri"/>
                <a:cs typeface="Calibri"/>
              </a:rPr>
              <a:t>False</a:t>
            </a:r>
            <a:r>
              <a:rPr sz="18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Positive Ratio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792730" y="5933965"/>
            <a:ext cx="136383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4">
                <a:solidFill>
                  <a:srgbClr val="000000"/>
                </a:solidFill>
                <a:latin typeface="Calibri"/>
                <a:cs typeface="Calibri"/>
              </a:rPr>
              <a:t>AUC</a:t>
            </a:r>
            <a:r>
              <a:rPr sz="1800" spc="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sz="18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0.75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6358886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GLHFEK+CalibriLight"/>
                <a:cs typeface="GLHFEK+CalibriLight"/>
              </a:rPr>
              <a:t>Multi-Class</a:t>
            </a:r>
            <a:r>
              <a:rPr sz="4400" spc="30">
                <a:solidFill>
                  <a:srgbClr val="000000"/>
                </a:solidFill>
                <a:latin typeface="GLHFEK+CalibriLight"/>
                <a:cs typeface="GLHFEK+CalibriLight"/>
              </a:rPr>
              <a:t> </a:t>
            </a:r>
            <a:r>
              <a:rPr sz="4400">
                <a:solidFill>
                  <a:srgbClr val="000000"/>
                </a:solidFill>
                <a:latin typeface="GLHFEK+CalibriLight"/>
                <a:cs typeface="GLHFEK+CalibriLight"/>
              </a:rPr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4239270"/>
            <a:ext cx="3943802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Still </a:t>
            </a:r>
            <a:r>
              <a:rPr sz="2800" spc="-12">
                <a:solidFill>
                  <a:srgbClr val="000000"/>
                </a:solidFill>
                <a:latin typeface="Calibri"/>
                <a:cs typeface="Calibri"/>
              </a:rPr>
              <a:t>cross</a:t>
            </a:r>
            <a:r>
              <a:rPr sz="28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"/>
                <a:cs typeface="Calibri"/>
              </a:rPr>
              <a:t>entropy</a:t>
            </a:r>
            <a:r>
              <a:rPr sz="28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loss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93158" y="4371103"/>
            <a:ext cx="159144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Ground</a:t>
            </a:r>
            <a:r>
              <a:rPr sz="18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22">
                <a:solidFill>
                  <a:srgbClr val="000000"/>
                </a:solidFill>
                <a:latin typeface="Calibri"/>
                <a:cs typeface="Calibri"/>
              </a:rPr>
              <a:t>Truth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8796" y="4375233"/>
            <a:ext cx="407917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72122" y="4375233"/>
            <a:ext cx="407917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76210" y="4375233"/>
            <a:ext cx="407917" cy="553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66894" y="5152915"/>
            <a:ext cx="1293353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Prediction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07836" y="5172570"/>
            <a:ext cx="491514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11162" y="5172570"/>
            <a:ext cx="491514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14488" y="5172570"/>
            <a:ext cx="491514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0.2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17" y="5840429"/>
            <a:ext cx="7236296" cy="7314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090" y="502977"/>
            <a:ext cx="7849587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KISCVM+CalibriLight"/>
                <a:cs typeface="KISCVM+CalibriLight"/>
              </a:rPr>
              <a:t>Multi-Class</a:t>
            </a:r>
            <a:r>
              <a:rPr sz="4400" spc="30">
                <a:solidFill>
                  <a:srgbClr val="000000"/>
                </a:solidFill>
                <a:latin typeface="KISCVM+CalibriLight"/>
                <a:cs typeface="KISCVM+CalibriLight"/>
              </a:rPr>
              <a:t> </a:t>
            </a:r>
            <a:r>
              <a:rPr sz="4400">
                <a:solidFill>
                  <a:srgbClr val="000000"/>
                </a:solidFill>
                <a:latin typeface="KISCVM+CalibriLight"/>
                <a:cs typeface="KISCVM+CalibriLight"/>
              </a:rPr>
              <a:t>Logistic</a:t>
            </a:r>
            <a:r>
              <a:rPr sz="4400" spc="26">
                <a:solidFill>
                  <a:srgbClr val="000000"/>
                </a:solidFill>
                <a:latin typeface="KISCVM+CalibriLight"/>
                <a:cs typeface="KISCVM+CalibriLight"/>
              </a:rPr>
              <a:t> </a:t>
            </a:r>
            <a:r>
              <a:rPr sz="4400" spc="-17">
                <a:solidFill>
                  <a:srgbClr val="000000"/>
                </a:solidFill>
                <a:latin typeface="KISCVM+CalibriLight"/>
                <a:cs typeface="KISCVM+CalibriLight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46362"/>
            <a:ext cx="1995376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Class set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090" y="2575824"/>
            <a:ext cx="4900789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Predicting the probability of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20090" y="4468632"/>
            <a:ext cx="1947032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Softmax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81306" y="4952528"/>
            <a:ext cx="7388371" cy="122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</a:p>
          <a:p>
            <a:pPr marL="0" marR="0">
              <a:lnSpc>
                <a:spcPts val="2929"/>
              </a:lnSpc>
              <a:spcBef>
                <a:spcPts val="16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Can be normalized with</a:t>
            </a:r>
            <a:r>
              <a:rPr sz="2400" spc="-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m-1</a:t>
            </a:r>
            <a:r>
              <a:rPr sz="2400" spc="-1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groups of </a:t>
            </a:r>
            <a:r>
              <a:rPr sz="2400" spc="-13" dirty="0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35031"/>
            <a:ext cx="3056756" cy="42581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03" y="3155049"/>
            <a:ext cx="6012160" cy="108370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94" y="4869767"/>
            <a:ext cx="3171180" cy="55043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090" y="502977"/>
            <a:ext cx="7849587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FCSSRF+CalibriLight"/>
                <a:cs typeface="FCSSRF+CalibriLight"/>
              </a:rPr>
              <a:t>Multi-Class</a:t>
            </a:r>
            <a:r>
              <a:rPr sz="4400" spc="30">
                <a:solidFill>
                  <a:srgbClr val="000000"/>
                </a:solidFill>
                <a:latin typeface="FCSSRF+CalibriLight"/>
                <a:cs typeface="FCSSRF+CalibriLight"/>
              </a:rPr>
              <a:t> </a:t>
            </a:r>
            <a:r>
              <a:rPr sz="4400">
                <a:solidFill>
                  <a:srgbClr val="000000"/>
                </a:solidFill>
                <a:latin typeface="FCSSRF+CalibriLight"/>
                <a:cs typeface="FCSSRF+CalibriLight"/>
              </a:rPr>
              <a:t>Logistic</a:t>
            </a:r>
            <a:r>
              <a:rPr sz="4400" spc="26">
                <a:solidFill>
                  <a:srgbClr val="000000"/>
                </a:solidFill>
                <a:latin typeface="FCSSRF+CalibriLight"/>
                <a:cs typeface="FCSSRF+CalibriLight"/>
              </a:rPr>
              <a:t> </a:t>
            </a:r>
            <a:r>
              <a:rPr sz="4400" spc="-17">
                <a:solidFill>
                  <a:srgbClr val="000000"/>
                </a:solidFill>
                <a:latin typeface="FCSSRF+CalibriLight"/>
                <a:cs typeface="FCSSRF+CalibriLight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46362"/>
            <a:ext cx="4416334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Learning on one </a:t>
            </a:r>
            <a:r>
              <a:rPr sz="2800" spc="-10">
                <a:solidFill>
                  <a:srgbClr val="000000"/>
                </a:solidFill>
                <a:latin typeface="Calibri"/>
                <a:cs typeface="Calibri"/>
              </a:rPr>
              <a:t>instance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7290" y="2001119"/>
            <a:ext cx="362311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Maximize</a:t>
            </a:r>
            <a:r>
              <a:rPr sz="24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log-likelihood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77290" y="3192887"/>
            <a:ext cx="176456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Gradient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5270" y="3922116"/>
            <a:ext cx="624471" cy="685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4"/>
              </a:lnSpc>
              <a:spcBef>
                <a:spcPct val="0"/>
              </a:spcBef>
              <a:spcAft>
                <a:spcPct val="0"/>
              </a:spcAft>
            </a:pPr>
            <a:r>
              <a:rPr sz="2150">
                <a:solidFill>
                  <a:srgbClr val="000000"/>
                </a:solidFill>
                <a:latin typeface="VPOMBN+ComputerModern"/>
                <a:cs typeface="VPOMBN+ComputerModern"/>
              </a:rPr>
              <a:t>=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13" y="1572005"/>
            <a:ext cx="1562224" cy="44739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84" y="2518577"/>
            <a:ext cx="3158397" cy="694399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32" y="3708558"/>
            <a:ext cx="5508104" cy="310377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5518" y="3590430"/>
            <a:ext cx="8090167" cy="207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324"/>
              </a:lnSpc>
              <a:spcBef>
                <a:spcPct val="0"/>
              </a:spcBef>
              <a:spcAft>
                <a:spcPct val="0"/>
              </a:spcAft>
            </a:pPr>
            <a:r>
              <a:rPr sz="6000" spc="-10" dirty="0">
                <a:solidFill>
                  <a:srgbClr val="000000"/>
                </a:solidFill>
                <a:latin typeface="HMNUFH+CalibriLight"/>
                <a:cs typeface="HMNUFH+CalibriLight"/>
              </a:rPr>
              <a:t>Application</a:t>
            </a:r>
            <a:r>
              <a:rPr sz="6000" spc="14" dirty="0">
                <a:solidFill>
                  <a:srgbClr val="000000"/>
                </a:solidFill>
                <a:latin typeface="HMNUFH+CalibriLight"/>
                <a:cs typeface="HMNUFH+CalibriLight"/>
              </a:rPr>
              <a:t> </a:t>
            </a:r>
            <a:r>
              <a:rPr sz="6000" dirty="0">
                <a:solidFill>
                  <a:srgbClr val="000000"/>
                </a:solidFill>
                <a:latin typeface="HMNUFH+CalibriLight"/>
                <a:cs typeface="HMNUFH+CalibriLight"/>
              </a:rPr>
              <a:t>Case 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5518" y="4593443"/>
            <a:ext cx="814009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Click-Through 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Rate</a:t>
            </a:r>
            <a:r>
              <a:rPr sz="24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(CTR) Estimation in Online Advertising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18864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254565"/>
            <a:ext cx="8572336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WSDWOQ+CalibriLight"/>
                <a:cs typeface="WSDWOQ+CalibriLight"/>
              </a:rPr>
              <a:t>Ad Click-Through</a:t>
            </a:r>
            <a:r>
              <a:rPr sz="4400" spc="30">
                <a:solidFill>
                  <a:srgbClr val="000000"/>
                </a:solidFill>
                <a:latin typeface="WSDWOQ+CalibriLight"/>
                <a:cs typeface="WSDWOQ+CalibriLight"/>
              </a:rPr>
              <a:t> </a:t>
            </a:r>
            <a:r>
              <a:rPr sz="4400" spc="-26">
                <a:solidFill>
                  <a:srgbClr val="000000"/>
                </a:solidFill>
                <a:latin typeface="WSDWOQ+CalibriLight"/>
                <a:cs typeface="WSDWOQ+CalibriLight"/>
              </a:rPr>
              <a:t>Rate</a:t>
            </a:r>
            <a:r>
              <a:rPr sz="4400" spc="25">
                <a:solidFill>
                  <a:srgbClr val="000000"/>
                </a:solidFill>
                <a:latin typeface="WSDWOQ+CalibriLight"/>
                <a:cs typeface="WSDWOQ+CalibriLight"/>
              </a:rPr>
              <a:t> </a:t>
            </a:r>
            <a:r>
              <a:rPr sz="4400" spc="-10">
                <a:solidFill>
                  <a:srgbClr val="000000"/>
                </a:solidFill>
                <a:latin typeface="WSDWOQ+CalibriLight"/>
                <a:cs typeface="WSDWOQ+CalibriLight"/>
              </a:rPr>
              <a:t>Estimation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17792" y="1390920"/>
            <a:ext cx="1496731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Calibri"/>
                <a:cs typeface="Calibri"/>
              </a:rPr>
              <a:t>Click or not?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57778" y="6443584"/>
            <a:ext cx="2004015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[http://news.ifeng.com]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50349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37146"/>
            <a:ext cx="8089146" cy="1382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LDREFP+CalibriLight"/>
                <a:cs typeface="LDREFP+CalibriLight"/>
              </a:rPr>
              <a:t>User</a:t>
            </a:r>
            <a:r>
              <a:rPr sz="4000" spc="-11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000000"/>
                </a:solidFill>
                <a:latin typeface="LDREFP+CalibriLight"/>
                <a:cs typeface="LDREFP+CalibriLight"/>
              </a:rPr>
              <a:t>response</a:t>
            </a:r>
            <a:r>
              <a:rPr sz="4000" spc="-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>
                <a:solidFill>
                  <a:srgbClr val="000000"/>
                </a:solidFill>
                <a:latin typeface="LDREFP+CalibriLight"/>
                <a:cs typeface="LDREFP+CalibriLight"/>
              </a:rPr>
              <a:t>estimation</a:t>
            </a:r>
            <a:r>
              <a:rPr sz="4000" spc="-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spc="-10">
                <a:solidFill>
                  <a:srgbClr val="000000"/>
                </a:solidFill>
                <a:latin typeface="LDREFP+CalibriLight"/>
                <a:cs typeface="LDREFP+CalibriLight"/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2346" y="1763531"/>
            <a:ext cx="3454602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Problem definition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43854" y="2629925"/>
            <a:ext cx="2017533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One instance</a:t>
            </a:r>
            <a:r>
              <a:rPr sz="18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4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4240" y="2629925"/>
            <a:ext cx="221017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Corresponding</a:t>
            </a:r>
            <a:r>
              <a:rPr sz="1800" spc="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label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8626" y="3000578"/>
            <a:ext cx="1685378" cy="128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Date: 20160320</a:t>
            </a:r>
          </a:p>
          <a:p>
            <a:pPr marL="0" marR="0">
              <a:lnSpc>
                <a:spcPts val="162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Hour: 14</a:t>
            </a:r>
          </a:p>
          <a:p>
            <a:pPr marL="0" marR="0">
              <a:lnSpc>
                <a:spcPts val="162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 spc="-14">
                <a:solidFill>
                  <a:srgbClr val="000000"/>
                </a:solidFill>
                <a:latin typeface="Calibri"/>
                <a:cs typeface="Calibri"/>
              </a:rPr>
              <a:t>Weekday:</a:t>
            </a:r>
            <a:r>
              <a:rPr sz="135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7</a:t>
            </a:r>
          </a:p>
          <a:p>
            <a:pPr marL="0" marR="0">
              <a:lnSpc>
                <a:spcPts val="162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IP: 119.163.222.*</a:t>
            </a:r>
          </a:p>
          <a:p>
            <a:pPr marL="0" marR="0">
              <a:lnSpc>
                <a:spcPts val="162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Region:</a:t>
            </a:r>
            <a:r>
              <a:rPr sz="135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England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8626" y="4029278"/>
            <a:ext cx="3726680" cy="1495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City: London</a:t>
            </a:r>
          </a:p>
          <a:p>
            <a:pPr marL="0" marR="0">
              <a:lnSpc>
                <a:spcPts val="162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Country:</a:t>
            </a:r>
            <a:r>
              <a:rPr sz="135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UK</a:t>
            </a:r>
          </a:p>
          <a:p>
            <a:pPr marL="0" marR="0">
              <a:lnSpc>
                <a:spcPts val="162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Ad Exchange:</a:t>
            </a:r>
            <a:r>
              <a:rPr sz="1350" spc="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Google</a:t>
            </a:r>
          </a:p>
          <a:p>
            <a:pPr marL="0" marR="0">
              <a:lnSpc>
                <a:spcPts val="162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Domain: yahoo.co.uk</a:t>
            </a:r>
          </a:p>
          <a:p>
            <a:pPr marL="0" marR="0">
              <a:lnSpc>
                <a:spcPts val="162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URL: </a:t>
            </a:r>
            <a:r>
              <a:rPr sz="1350" u="sng">
                <a:solidFill>
                  <a:srgbClr val="0563C1"/>
                </a:solidFill>
                <a:latin typeface="Calibri"/>
                <a:cs typeface="Calibri"/>
              </a:rPr>
              <a:t>http://www.yahoo.co.uk/abc/xyz.html</a:t>
            </a:r>
          </a:p>
          <a:p>
            <a:pPr marL="0" marR="0">
              <a:lnSpc>
                <a:spcPts val="1619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OS:</a:t>
            </a:r>
            <a:r>
              <a:rPr sz="1350" spc="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Windows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83046" y="4112785"/>
            <a:ext cx="2236787" cy="1257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Click (1)</a:t>
            </a:r>
            <a:r>
              <a:rPr sz="18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or not (0)?</a:t>
            </a:r>
          </a:p>
          <a:p>
            <a:pPr marL="0" marR="0">
              <a:lnSpc>
                <a:spcPts val="2197"/>
              </a:lnSpc>
              <a:spcBef>
                <a:spcPts val="2806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Predicted CTR (0.15)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8626" y="5263718"/>
            <a:ext cx="2557954" cy="128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7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Browser:</a:t>
            </a:r>
            <a:r>
              <a:rPr sz="135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Chrome</a:t>
            </a:r>
          </a:p>
          <a:p>
            <a:pPr marL="0" marR="0">
              <a:lnSpc>
                <a:spcPts val="162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Ad size: 300*250</a:t>
            </a:r>
          </a:p>
          <a:p>
            <a:pPr marL="0" marR="0">
              <a:lnSpc>
                <a:spcPts val="162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Ad ID:</a:t>
            </a:r>
            <a:r>
              <a:rPr sz="135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a1890</a:t>
            </a:r>
          </a:p>
          <a:p>
            <a:pPr marL="0" marR="0">
              <a:lnSpc>
                <a:spcPts val="162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User occupation:</a:t>
            </a:r>
            <a:r>
              <a:rPr sz="135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Student</a:t>
            </a:r>
          </a:p>
          <a:p>
            <a:pPr marL="0" marR="0">
              <a:lnSpc>
                <a:spcPts val="1620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350" spc="8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350">
                <a:solidFill>
                  <a:srgbClr val="000000"/>
                </a:solidFill>
                <a:latin typeface="Calibri"/>
                <a:cs typeface="Calibri"/>
              </a:rPr>
              <a:t>User tags: Sports, Electronics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6497757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UFKFDJ+CalibriLight"/>
                <a:cs typeface="UFKFDJ+CalibriLight"/>
              </a:rPr>
              <a:t>One-Hot</a:t>
            </a:r>
            <a:r>
              <a:rPr sz="4400" spc="24">
                <a:solidFill>
                  <a:srgbClr val="000000"/>
                </a:solidFill>
                <a:latin typeface="UFKFDJ+CalibriLight"/>
                <a:cs typeface="UFKFDJ+CalibriLight"/>
              </a:rPr>
              <a:t> </a:t>
            </a:r>
            <a:r>
              <a:rPr sz="4400">
                <a:solidFill>
                  <a:srgbClr val="000000"/>
                </a:solidFill>
                <a:latin typeface="UFKFDJ+CalibriLight"/>
                <a:cs typeface="UFKFDJ+CalibriLight"/>
              </a:rPr>
              <a:t>Binary Encoding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625610"/>
            <a:ext cx="7071297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2800" spc="-14">
                <a:solidFill>
                  <a:srgbClr val="000000"/>
                </a:solidFill>
                <a:latin typeface="Calibri"/>
                <a:cs typeface="Calibri"/>
              </a:rPr>
              <a:t>standard</a:t>
            </a:r>
            <a:r>
              <a:rPr sz="28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0">
                <a:solidFill>
                  <a:srgbClr val="000000"/>
                </a:solidFill>
                <a:latin typeface="Calibri"/>
                <a:cs typeface="Calibri"/>
              </a:rPr>
              <a:t>feature</a:t>
            </a:r>
            <a:r>
              <a:rPr sz="2800" spc="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engineering paradigm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33906" y="2245421"/>
            <a:ext cx="6273755" cy="321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r>
              <a:rPr sz="2100" dirty="0">
                <a:solidFill>
                  <a:srgbClr val="000000"/>
                </a:solidFill>
                <a:latin typeface="Calibri"/>
                <a:cs typeface="Calibri"/>
              </a:rPr>
              <a:t>x=[</a:t>
            </a:r>
            <a:r>
              <a:rPr sz="2100" spc="-27" dirty="0">
                <a:solidFill>
                  <a:srgbClr val="FF0000"/>
                </a:solidFill>
                <a:latin typeface="Calibri"/>
                <a:cs typeface="Calibri"/>
              </a:rPr>
              <a:t>Weekday=Friday</a:t>
            </a:r>
            <a:r>
              <a:rPr sz="2100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1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E75B6"/>
                </a:solidFill>
                <a:latin typeface="Calibri"/>
                <a:cs typeface="Calibri"/>
              </a:rPr>
              <a:t>Gender=Male</a:t>
            </a:r>
            <a:r>
              <a:rPr sz="2100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100" spc="27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A9D18F"/>
                </a:solidFill>
                <a:latin typeface="Calibri"/>
                <a:cs typeface="Calibri"/>
              </a:rPr>
              <a:t>City=</a:t>
            </a:r>
            <a:r>
              <a:rPr lang="en-US" sz="2100" dirty="0">
                <a:solidFill>
                  <a:srgbClr val="A9D18F"/>
                </a:solidFill>
                <a:latin typeface="Calibri"/>
                <a:cs typeface="Calibri"/>
              </a:rPr>
              <a:t>Macau</a:t>
            </a:r>
            <a:r>
              <a:rPr sz="2100" dirty="0">
                <a:solidFill>
                  <a:srgbClr val="000000"/>
                </a:solidFill>
                <a:latin typeface="Calibri"/>
                <a:cs typeface="Calibri"/>
              </a:rPr>
              <a:t>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30602" y="3510641"/>
            <a:ext cx="4456560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x=[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0,0,0,0,1,0,0</a:t>
            </a:r>
            <a:r>
              <a:rPr sz="2400" spc="503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E75B6"/>
                </a:solidFill>
                <a:latin typeface="Calibri"/>
                <a:cs typeface="Calibri"/>
              </a:rPr>
              <a:t>0,1</a:t>
            </a:r>
            <a:r>
              <a:rPr sz="2400" spc="517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A9D18F"/>
                </a:solidFill>
                <a:latin typeface="Calibri"/>
                <a:cs typeface="Calibri"/>
              </a:rPr>
              <a:t>0,0,1,0…0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92936" y="4055471"/>
            <a:ext cx="551863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Sparse</a:t>
            </a:r>
            <a:r>
              <a:rPr sz="24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representation:</a:t>
            </a:r>
            <a:r>
              <a:rPr sz="24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x=[</a:t>
            </a:r>
            <a:r>
              <a:rPr sz="2400">
                <a:solidFill>
                  <a:srgbClr val="FF0000"/>
                </a:solidFill>
                <a:latin typeface="Calibri"/>
                <a:cs typeface="Calibri"/>
              </a:rPr>
              <a:t>5:1</a:t>
            </a:r>
            <a:r>
              <a:rPr sz="2400" spc="-17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E75B6"/>
                </a:solidFill>
                <a:latin typeface="Calibri"/>
                <a:cs typeface="Calibri"/>
              </a:rPr>
              <a:t>9:1</a:t>
            </a:r>
            <a:r>
              <a:rPr sz="2400" spc="-22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A9D18F"/>
                </a:solidFill>
                <a:latin typeface="Calibri"/>
                <a:cs typeface="Calibri"/>
              </a:rPr>
              <a:t>12:1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]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090" y="4759716"/>
            <a:ext cx="8806293" cy="1701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High dimensional </a:t>
            </a:r>
            <a:r>
              <a:rPr sz="2800" spc="-10">
                <a:solidFill>
                  <a:srgbClr val="000000"/>
                </a:solidFill>
                <a:latin typeface="Calibri"/>
                <a:cs typeface="Calibri"/>
              </a:rPr>
              <a:t>sparse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 binary </a:t>
            </a:r>
            <a:r>
              <a:rPr sz="2800" spc="-20">
                <a:solidFill>
                  <a:srgbClr val="000000"/>
                </a:solidFill>
                <a:latin typeface="Calibri"/>
                <a:cs typeface="Calibri"/>
              </a:rPr>
              <a:t>feature</a:t>
            </a:r>
            <a:r>
              <a:rPr sz="28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</a:p>
          <a:p>
            <a:pPr marL="457199" marR="0">
              <a:lnSpc>
                <a:spcPts val="2929"/>
              </a:lnSpc>
              <a:spcBef>
                <a:spcPts val="26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Usually higher than 1M dimensions, even 1B</a:t>
            </a:r>
            <a:r>
              <a:rPr sz="24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dimensions</a:t>
            </a:r>
          </a:p>
          <a:p>
            <a:pPr marL="457199" marR="0">
              <a:lnSpc>
                <a:spcPts val="2929"/>
              </a:lnSpc>
              <a:spcBef>
                <a:spcPts val="16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Extremely sparse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090" y="502977"/>
            <a:ext cx="7449785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47">
                <a:solidFill>
                  <a:srgbClr val="000000"/>
                </a:solidFill>
                <a:latin typeface="IHHPAV+CalibriLight"/>
                <a:cs typeface="IHHPAV+CalibriLight"/>
              </a:rPr>
              <a:t>Training</a:t>
            </a:r>
            <a:r>
              <a:rPr sz="4400" spc="-822">
                <a:solidFill>
                  <a:srgbClr val="000000"/>
                </a:solidFill>
                <a:latin typeface="IHHPAV+CalibriLight"/>
                <a:cs typeface="IHHPAV+CalibriLight"/>
              </a:rPr>
              <a:t> </a:t>
            </a:r>
            <a:r>
              <a:rPr sz="4400" spc="-45">
                <a:solidFill>
                  <a:srgbClr val="000000"/>
                </a:solidFill>
                <a:latin typeface="IHHPAV+CalibriLight"/>
                <a:cs typeface="IHHPAV+CalibriLight"/>
              </a:rPr>
              <a:t>/Validation/Test</a:t>
            </a:r>
            <a:r>
              <a:rPr sz="4400" spc="83">
                <a:solidFill>
                  <a:srgbClr val="000000"/>
                </a:solidFill>
                <a:latin typeface="IHHPAV+CalibriLight"/>
                <a:cs typeface="IHHPAV+CalibriLight"/>
              </a:rPr>
              <a:t> </a:t>
            </a:r>
            <a:r>
              <a:rPr sz="4400" spc="-34">
                <a:solidFill>
                  <a:srgbClr val="000000"/>
                </a:solidFill>
                <a:latin typeface="IHHPAV+CalibriLight"/>
                <a:cs typeface="IHHPAV+CalibriLight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12072"/>
            <a:ext cx="5038721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Examples (in LibSVM </a:t>
            </a:r>
            <a:r>
              <a:rPr sz="2800" spc="-14">
                <a:solidFill>
                  <a:srgbClr val="000000"/>
                </a:solidFill>
                <a:latin typeface="Calibri"/>
                <a:cs typeface="Calibri"/>
              </a:rPr>
              <a:t>format)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0140" y="2203049"/>
            <a:ext cx="8102352" cy="156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1 5:1</a:t>
            </a:r>
            <a:r>
              <a:rPr sz="24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9:1</a:t>
            </a:r>
            <a:r>
              <a:rPr sz="24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12:1</a:t>
            </a:r>
            <a:r>
              <a:rPr sz="24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45:1</a:t>
            </a:r>
            <a:r>
              <a:rPr sz="24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154:1</a:t>
            </a:r>
            <a:r>
              <a:rPr sz="24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509:1</a:t>
            </a:r>
            <a:r>
              <a:rPr sz="24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4089:1</a:t>
            </a:r>
            <a:r>
              <a:rPr sz="24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45314:1</a:t>
            </a:r>
            <a:r>
              <a:rPr sz="24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988576:1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0 2:1</a:t>
            </a:r>
            <a:r>
              <a:rPr sz="24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7:1</a:t>
            </a:r>
            <a:r>
              <a:rPr sz="24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18:1</a:t>
            </a:r>
            <a:r>
              <a:rPr sz="24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34:1</a:t>
            </a:r>
            <a:r>
              <a:rPr sz="2400" spc="-2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176:1</a:t>
            </a:r>
            <a:r>
              <a:rPr sz="24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510:1</a:t>
            </a:r>
            <a:r>
              <a:rPr sz="24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3879:1</a:t>
            </a:r>
            <a:r>
              <a:rPr sz="24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71310:1</a:t>
            </a:r>
            <a:r>
              <a:rPr sz="24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818034:1</a:t>
            </a:r>
          </a:p>
          <a:p>
            <a:pPr marL="3426714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090" y="3512322"/>
            <a:ext cx="5841035" cy="1322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30">
                <a:solidFill>
                  <a:srgbClr val="000000"/>
                </a:solidFill>
                <a:latin typeface="Calibri"/>
                <a:cs typeface="Calibri"/>
              </a:rPr>
              <a:t>Training</a:t>
            </a:r>
            <a:r>
              <a:rPr sz="2800" spc="-5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30">
                <a:solidFill>
                  <a:srgbClr val="000000"/>
                </a:solidFill>
                <a:latin typeface="Calibri"/>
                <a:cs typeface="Calibri"/>
              </a:rPr>
              <a:t>/Validation/Test</a:t>
            </a:r>
            <a:r>
              <a:rPr sz="2800" spc="2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2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28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split</a:t>
            </a:r>
          </a:p>
          <a:p>
            <a:pPr marL="457199" marR="0">
              <a:lnSpc>
                <a:spcPts val="2929"/>
              </a:lnSpc>
              <a:spcBef>
                <a:spcPts val="26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Sort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2400" spc="1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3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sz="24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7290" y="4359509"/>
            <a:ext cx="4134922" cy="122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Train:validation:test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 = 8:1:1</a:t>
            </a:r>
          </a:p>
          <a:p>
            <a:pPr marL="0" marR="0">
              <a:lnSpc>
                <a:spcPts val="2929"/>
              </a:lnSpc>
              <a:spcBef>
                <a:spcPts val="16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Shuffle training </a:t>
            </a:r>
            <a:r>
              <a:rPr sz="2400" spc="-17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0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7026637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47">
                <a:solidFill>
                  <a:srgbClr val="000000"/>
                </a:solidFill>
                <a:latin typeface="CVBUKB+CalibriLight"/>
                <a:cs typeface="CVBUKB+CalibriLight"/>
              </a:rPr>
              <a:t>Training</a:t>
            </a:r>
            <a:r>
              <a:rPr sz="4400" spc="49">
                <a:solidFill>
                  <a:srgbClr val="000000"/>
                </a:solidFill>
                <a:latin typeface="CVBUKB+CalibriLight"/>
                <a:cs typeface="CVBUKB+CalibriLight"/>
              </a:rPr>
              <a:t> </a:t>
            </a:r>
            <a:r>
              <a:rPr sz="4400">
                <a:solidFill>
                  <a:srgbClr val="000000"/>
                </a:solidFill>
                <a:latin typeface="CVBUKB+CalibriLight"/>
                <a:cs typeface="CVBUKB+CalibriLight"/>
              </a:rPr>
              <a:t>Logistic </a:t>
            </a:r>
            <a:r>
              <a:rPr sz="4400" spc="-16">
                <a:solidFill>
                  <a:srgbClr val="000000"/>
                </a:solidFill>
                <a:latin typeface="CVBUKB+CalibriLight"/>
                <a:cs typeface="CVBUKB+CalibriLight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53063"/>
            <a:ext cx="7261405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Logistic regression is a binary classification model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090" y="2949809"/>
            <a:ext cx="725222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0">
                <a:solidFill>
                  <a:srgbClr val="000000"/>
                </a:solidFill>
                <a:latin typeface="Calibri"/>
                <a:cs typeface="Calibri"/>
              </a:rPr>
              <a:t>Cross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entropy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 loss function with L2 regularization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20089" y="4169009"/>
            <a:ext cx="305504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5">
                <a:solidFill>
                  <a:srgbClr val="000000"/>
                </a:solidFill>
                <a:latin typeface="Calibri"/>
                <a:cs typeface="Calibri"/>
              </a:rPr>
              <a:t>Parameter</a:t>
            </a:r>
            <a:r>
              <a:rPr sz="24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77290" y="5291278"/>
            <a:ext cx="3723298" cy="6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000" spc="6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Only update</a:t>
            </a:r>
            <a:r>
              <a:rPr sz="20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1">
                <a:solidFill>
                  <a:srgbClr val="000000"/>
                </a:solidFill>
                <a:latin typeface="Calibri"/>
                <a:cs typeface="Calibri"/>
              </a:rPr>
              <a:t>non-zero</a:t>
            </a:r>
            <a:r>
              <a:rPr sz="20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000000"/>
                </a:solidFill>
                <a:latin typeface="Calibri"/>
                <a:cs typeface="Calibri"/>
              </a:rPr>
              <a:t>entries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01" y="2016015"/>
            <a:ext cx="5305276" cy="89628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4" y="3401156"/>
            <a:ext cx="8429879" cy="72456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47" y="4610621"/>
            <a:ext cx="5389984" cy="66802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37146"/>
            <a:ext cx="6769424" cy="1382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MJWGBI+CalibriLight"/>
                <a:cs typeface="MJWGBI+CalibriLight"/>
              </a:rPr>
              <a:t>Linear Discriminative 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09964"/>
            <a:ext cx="3807111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Discriminative 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7290" y="1864721"/>
            <a:ext cx="793142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modeling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dependence</a:t>
            </a:r>
            <a:r>
              <a:rPr sz="2400" spc="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of unobserved</a:t>
            </a:r>
            <a:r>
              <a:rPr sz="24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variables 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5890" y="2193904"/>
            <a:ext cx="226488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observed</a:t>
            </a:r>
            <a:r>
              <a:rPr sz="24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7290" y="2586335"/>
            <a:ext cx="4620359" cy="1614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also called conditional</a:t>
            </a:r>
            <a:r>
              <a:rPr sz="2400" spc="-1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models.</a:t>
            </a:r>
          </a:p>
          <a:p>
            <a:pPr marL="0" marR="0">
              <a:lnSpc>
                <a:spcPts val="2929"/>
              </a:lnSpc>
              <a:spcBef>
                <a:spcPts val="16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Deterministic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marL="0" marR="0">
              <a:lnSpc>
                <a:spcPts val="2929"/>
              </a:lnSpc>
              <a:spcBef>
                <a:spcPts val="166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Probabilistic: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090" y="4213362"/>
            <a:ext cx="4540318" cy="1701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Focus of this </a:t>
            </a:r>
            <a:r>
              <a:rPr sz="2800" spc="-13">
                <a:solidFill>
                  <a:srgbClr val="000000"/>
                </a:solidFill>
                <a:latin typeface="Calibri"/>
                <a:cs typeface="Calibri"/>
              </a:rPr>
              <a:t>course</a:t>
            </a:r>
          </a:p>
          <a:p>
            <a:pPr marL="457199" marR="0">
              <a:lnSpc>
                <a:spcPts val="2929"/>
              </a:lnSpc>
              <a:spcBef>
                <a:spcPts val="268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Linear regression model</a:t>
            </a:r>
          </a:p>
          <a:p>
            <a:pPr marL="457199" marR="0">
              <a:lnSpc>
                <a:spcPts val="2929"/>
              </a:lnSpc>
              <a:spcBef>
                <a:spcPts val="16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Linear classification</a:t>
            </a:r>
            <a:r>
              <a:rPr sz="2400" spc="-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5518" y="2767471"/>
            <a:ext cx="6821444" cy="2896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324"/>
              </a:lnSpc>
              <a:spcBef>
                <a:spcPct val="0"/>
              </a:spcBef>
              <a:spcAft>
                <a:spcPct val="0"/>
              </a:spcAft>
            </a:pPr>
            <a:r>
              <a:rPr sz="6000" spc="-23" dirty="0">
                <a:solidFill>
                  <a:srgbClr val="000000"/>
                </a:solidFill>
                <a:latin typeface="UUDSOO+CalibriLight"/>
                <a:cs typeface="UUDSOO+CalibriLight"/>
              </a:rPr>
              <a:t>Generalized</a:t>
            </a:r>
            <a:r>
              <a:rPr sz="6000" spc="25" dirty="0">
                <a:solidFill>
                  <a:srgbClr val="000000"/>
                </a:solidFill>
                <a:latin typeface="UUDSOO+CalibriLight"/>
                <a:cs typeface="UUDSOO+CalibriLight"/>
              </a:rPr>
              <a:t> </a:t>
            </a:r>
            <a:r>
              <a:rPr sz="6000" dirty="0">
                <a:solidFill>
                  <a:srgbClr val="000000"/>
                </a:solidFill>
                <a:latin typeface="UUDSOO+CalibriLight"/>
                <a:cs typeface="UUDSOO+CalibriLight"/>
              </a:rPr>
              <a:t>Linear</a:t>
            </a:r>
          </a:p>
          <a:p>
            <a:pPr marL="0" marR="0">
              <a:lnSpc>
                <a:spcPts val="6480"/>
              </a:lnSpc>
              <a:spcBef>
                <a:spcPct val="0"/>
              </a:spcBef>
              <a:spcAft>
                <a:spcPct val="0"/>
              </a:spcAft>
            </a:pPr>
            <a:r>
              <a:rPr sz="6000" dirty="0">
                <a:solidFill>
                  <a:srgbClr val="000000"/>
                </a:solidFill>
                <a:latin typeface="UUDSOO+CalibriLight"/>
                <a:cs typeface="UUDSOO+CalibriLight"/>
              </a:rPr>
              <a:t>Models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3"/>
          <p:cNvSpPr txBox="1"/>
          <p:nvPr/>
        </p:nvSpPr>
        <p:spPr>
          <a:xfrm>
            <a:off x="720090" y="502977"/>
            <a:ext cx="6665906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22">
                <a:solidFill>
                  <a:srgbClr val="000000"/>
                </a:solidFill>
                <a:latin typeface="AELNNR+CalibriLight"/>
                <a:cs typeface="AELNNR+CalibriLight"/>
              </a:rPr>
              <a:t>Review:</a:t>
            </a:r>
            <a:r>
              <a:rPr sz="4400" spc="25">
                <a:solidFill>
                  <a:srgbClr val="000000"/>
                </a:solidFill>
                <a:latin typeface="AELNNR+CalibriLight"/>
                <a:cs typeface="AELNNR+CalibriLight"/>
              </a:rPr>
              <a:t> </a:t>
            </a:r>
            <a:r>
              <a:rPr sz="4400">
                <a:solidFill>
                  <a:srgbClr val="000000"/>
                </a:solidFill>
                <a:latin typeface="AELNNR+CalibriLight"/>
                <a:cs typeface="AELNNR+CalibriLight"/>
              </a:rPr>
              <a:t>Linear </a:t>
            </a:r>
            <a:r>
              <a:rPr sz="4400" spc="-15">
                <a:solidFill>
                  <a:srgbClr val="000000"/>
                </a:solidFill>
                <a:latin typeface="AELNNR+CalibriLight"/>
                <a:cs typeface="AELNNR+CalibriLight"/>
              </a:rPr>
              <a:t>Regression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4842"/>
            <a:ext cx="7740352" cy="435046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090" y="502977"/>
            <a:ext cx="8985672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18">
                <a:solidFill>
                  <a:srgbClr val="000000"/>
                </a:solidFill>
                <a:latin typeface="FVOBKJ+CalibriLight"/>
                <a:cs typeface="FVOBKJ+CalibriLight"/>
              </a:rPr>
              <a:t>Review:</a:t>
            </a:r>
            <a:r>
              <a:rPr sz="4400" spc="19">
                <a:solidFill>
                  <a:srgbClr val="000000"/>
                </a:solidFill>
                <a:latin typeface="FVOBKJ+CalibriLight"/>
                <a:cs typeface="FVOBKJ+CalibriLight"/>
              </a:rPr>
              <a:t> </a:t>
            </a:r>
            <a:r>
              <a:rPr sz="4400">
                <a:solidFill>
                  <a:srgbClr val="000000"/>
                </a:solidFill>
                <a:latin typeface="FVOBKJ+CalibriLight"/>
                <a:cs typeface="FVOBKJ+CalibriLight"/>
              </a:rPr>
              <a:t>Matrix </a:t>
            </a:r>
            <a:r>
              <a:rPr sz="4400" spc="-21">
                <a:solidFill>
                  <a:srgbClr val="000000"/>
                </a:solidFill>
                <a:latin typeface="FVOBKJ+CalibriLight"/>
                <a:cs typeface="FVOBKJ+CalibriLight"/>
              </a:rPr>
              <a:t>Form</a:t>
            </a:r>
            <a:r>
              <a:rPr sz="4400" spc="20">
                <a:solidFill>
                  <a:srgbClr val="000000"/>
                </a:solidFill>
                <a:latin typeface="FVOBKJ+CalibriLight"/>
                <a:cs typeface="FVOBKJ+CalibriLight"/>
              </a:rPr>
              <a:t> </a:t>
            </a:r>
            <a:r>
              <a:rPr sz="4400">
                <a:solidFill>
                  <a:srgbClr val="000000"/>
                </a:solidFill>
                <a:latin typeface="FVOBKJ+CalibriLight"/>
                <a:cs typeface="FVOBKJ+CalibriLight"/>
              </a:rPr>
              <a:t>of Linear </a:t>
            </a:r>
            <a:r>
              <a:rPr sz="4400" spc="-28">
                <a:solidFill>
                  <a:srgbClr val="000000"/>
                </a:solidFill>
                <a:latin typeface="FVOBKJ+CalibriLight"/>
                <a:cs typeface="FVOBKJ+CalibriLight"/>
              </a:rPr>
              <a:t>Reg.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19108"/>
            <a:ext cx="2130814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Objective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090" y="2752608"/>
            <a:ext cx="2022314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"/>
                <a:cs typeface="Calibri"/>
              </a:rPr>
              <a:t>Gradient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090" y="4361202"/>
            <a:ext cx="1955389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Solution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89622"/>
            <a:ext cx="6293096" cy="75625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705" y="3561817"/>
            <a:ext cx="3810441" cy="94140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90" y="4845098"/>
            <a:ext cx="5220072" cy="18648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090" y="502977"/>
            <a:ext cx="6858211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 spc="-19">
                <a:solidFill>
                  <a:srgbClr val="000000"/>
                </a:solidFill>
                <a:latin typeface="TCBGPP+CalibriLight"/>
                <a:cs typeface="TCBGPP+CalibriLight"/>
              </a:rPr>
              <a:t>Generalized</a:t>
            </a:r>
            <a:r>
              <a:rPr sz="4400" spc="51">
                <a:solidFill>
                  <a:srgbClr val="000000"/>
                </a:solidFill>
                <a:latin typeface="TCBGPP+CalibriLight"/>
                <a:cs typeface="TCBGPP+CalibriLight"/>
              </a:rPr>
              <a:t> </a:t>
            </a:r>
            <a:r>
              <a:rPr sz="4400">
                <a:solidFill>
                  <a:srgbClr val="000000"/>
                </a:solidFill>
                <a:latin typeface="TCBGPP+CalibriLight"/>
                <a:cs typeface="TCBGPP+CalibriLight"/>
              </a:rPr>
              <a:t>Linear 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12072"/>
            <a:ext cx="2584812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Dependence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7290" y="2700635"/>
            <a:ext cx="3944327" cy="1222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Feature</a:t>
            </a:r>
            <a:r>
              <a:rPr sz="24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mapping function</a:t>
            </a:r>
          </a:p>
          <a:p>
            <a:pPr marL="0" marR="0">
              <a:lnSpc>
                <a:spcPts val="2929"/>
              </a:lnSpc>
              <a:spcBef>
                <a:spcPts val="166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Mapped </a:t>
            </a:r>
            <a:r>
              <a:rPr sz="2400" spc="-18">
                <a:solidFill>
                  <a:srgbClr val="000000"/>
                </a:solidFill>
                <a:latin typeface="Calibri"/>
                <a:cs typeface="Calibri"/>
              </a:rPr>
              <a:t>feature</a:t>
            </a:r>
            <a:r>
              <a:rPr sz="24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matrix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53" y="1833325"/>
            <a:ext cx="2599556" cy="746096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93" y="2562886"/>
            <a:ext cx="2316763" cy="53989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93" y="3108369"/>
            <a:ext cx="815561" cy="40457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34824"/>
            <a:ext cx="8423910" cy="322632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090" y="572041"/>
            <a:ext cx="8430951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IWTFUD+CalibriLight"/>
                <a:cs typeface="IWTFUD+CalibriLight"/>
              </a:rPr>
              <a:t>Matrix</a:t>
            </a:r>
            <a:r>
              <a:rPr sz="3600" spc="21">
                <a:solidFill>
                  <a:srgbClr val="000000"/>
                </a:solidFill>
                <a:latin typeface="IWTFUD+CalibriLight"/>
                <a:cs typeface="IWTFUD+CalibriLight"/>
              </a:rPr>
              <a:t> </a:t>
            </a:r>
            <a:r>
              <a:rPr sz="3600" spc="-18">
                <a:solidFill>
                  <a:srgbClr val="000000"/>
                </a:solidFill>
                <a:latin typeface="IWTFUD+CalibriLight"/>
                <a:cs typeface="IWTFUD+CalibriLight"/>
              </a:rPr>
              <a:t>Form</a:t>
            </a:r>
            <a:r>
              <a:rPr sz="3600" spc="16">
                <a:solidFill>
                  <a:srgbClr val="000000"/>
                </a:solidFill>
                <a:latin typeface="IWTFUD+CalibriLight"/>
                <a:cs typeface="IWTFUD+CalibriLight"/>
              </a:rPr>
              <a:t> </a:t>
            </a:r>
            <a:r>
              <a:rPr sz="3600">
                <a:solidFill>
                  <a:srgbClr val="000000"/>
                </a:solidFill>
                <a:latin typeface="IWTFUD+CalibriLight"/>
                <a:cs typeface="IWTFUD+CalibriLight"/>
              </a:rPr>
              <a:t>of </a:t>
            </a:r>
            <a:r>
              <a:rPr sz="3600" spc="-15">
                <a:solidFill>
                  <a:srgbClr val="000000"/>
                </a:solidFill>
                <a:latin typeface="IWTFUD+CalibriLight"/>
                <a:cs typeface="IWTFUD+CalibriLight"/>
              </a:rPr>
              <a:t>Kernel</a:t>
            </a:r>
            <a:r>
              <a:rPr sz="3600" spc="13">
                <a:solidFill>
                  <a:srgbClr val="000000"/>
                </a:solidFill>
                <a:latin typeface="IWTFUD+CalibriLight"/>
                <a:cs typeface="IWTFUD+CalibriLight"/>
              </a:rPr>
              <a:t> </a:t>
            </a:r>
            <a:r>
              <a:rPr sz="3600">
                <a:solidFill>
                  <a:srgbClr val="000000"/>
                </a:solidFill>
                <a:latin typeface="IWTFUD+CalibriLight"/>
                <a:cs typeface="IWTFUD+CalibriLight"/>
              </a:rPr>
              <a:t>Linear</a:t>
            </a:r>
            <a:r>
              <a:rPr sz="3600" spc="17">
                <a:solidFill>
                  <a:srgbClr val="000000"/>
                </a:solidFill>
                <a:latin typeface="IWTFUD+CalibriLight"/>
                <a:cs typeface="IWTFUD+CalibriLight"/>
              </a:rPr>
              <a:t> </a:t>
            </a:r>
            <a:r>
              <a:rPr sz="3600" spc="-15">
                <a:solidFill>
                  <a:srgbClr val="000000"/>
                </a:solidFill>
                <a:latin typeface="IWTFUD+CalibriLight"/>
                <a:cs typeface="IWTFUD+CalibriLight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19108"/>
            <a:ext cx="2130814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Objective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090" y="2752608"/>
            <a:ext cx="2022314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"/>
                <a:cs typeface="Calibri"/>
              </a:rPr>
              <a:t>Gradient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090" y="4361202"/>
            <a:ext cx="1955389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Solution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81" y="1895821"/>
            <a:ext cx="6084168" cy="76719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67" y="3374816"/>
            <a:ext cx="4026396" cy="98638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45" y="4869160"/>
            <a:ext cx="4881240" cy="183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0090" y="572041"/>
            <a:ext cx="8430951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ILQCTT+CalibriLight"/>
                <a:cs typeface="ILQCTT+CalibriLight"/>
              </a:rPr>
              <a:t>Matrix</a:t>
            </a:r>
            <a:r>
              <a:rPr sz="3600" spc="21">
                <a:solidFill>
                  <a:srgbClr val="000000"/>
                </a:solidFill>
                <a:latin typeface="ILQCTT+CalibriLight"/>
                <a:cs typeface="ILQCTT+CalibriLight"/>
              </a:rPr>
              <a:t> </a:t>
            </a:r>
            <a:r>
              <a:rPr sz="3600" spc="-18">
                <a:solidFill>
                  <a:srgbClr val="000000"/>
                </a:solidFill>
                <a:latin typeface="ILQCTT+CalibriLight"/>
                <a:cs typeface="ILQCTT+CalibriLight"/>
              </a:rPr>
              <a:t>Form</a:t>
            </a:r>
            <a:r>
              <a:rPr sz="3600" spc="16">
                <a:solidFill>
                  <a:srgbClr val="000000"/>
                </a:solidFill>
                <a:latin typeface="ILQCTT+CalibriLight"/>
                <a:cs typeface="ILQCTT+CalibriLight"/>
              </a:rPr>
              <a:t> </a:t>
            </a:r>
            <a:r>
              <a:rPr sz="3600">
                <a:solidFill>
                  <a:srgbClr val="000000"/>
                </a:solidFill>
                <a:latin typeface="ILQCTT+CalibriLight"/>
                <a:cs typeface="ILQCTT+CalibriLight"/>
              </a:rPr>
              <a:t>of </a:t>
            </a:r>
            <a:r>
              <a:rPr sz="3600" spc="-15">
                <a:solidFill>
                  <a:srgbClr val="000000"/>
                </a:solidFill>
                <a:latin typeface="ILQCTT+CalibriLight"/>
                <a:cs typeface="ILQCTT+CalibriLight"/>
              </a:rPr>
              <a:t>Kernel</a:t>
            </a:r>
            <a:r>
              <a:rPr sz="3600" spc="13">
                <a:solidFill>
                  <a:srgbClr val="000000"/>
                </a:solidFill>
                <a:latin typeface="ILQCTT+CalibriLight"/>
                <a:cs typeface="ILQCTT+CalibriLight"/>
              </a:rPr>
              <a:t> </a:t>
            </a:r>
            <a:r>
              <a:rPr sz="3600">
                <a:solidFill>
                  <a:srgbClr val="000000"/>
                </a:solidFill>
                <a:latin typeface="ILQCTT+CalibriLight"/>
                <a:cs typeface="ILQCTT+CalibriLight"/>
              </a:rPr>
              <a:t>Linear</a:t>
            </a:r>
            <a:r>
              <a:rPr sz="3600" spc="17">
                <a:solidFill>
                  <a:srgbClr val="000000"/>
                </a:solidFill>
                <a:latin typeface="ILQCTT+CalibriLight"/>
                <a:cs typeface="ILQCTT+CalibriLight"/>
              </a:rPr>
              <a:t> </a:t>
            </a:r>
            <a:r>
              <a:rPr sz="3600" spc="-15">
                <a:solidFill>
                  <a:srgbClr val="000000"/>
                </a:solidFill>
                <a:latin typeface="ILQCTT+CalibriLight"/>
                <a:cs typeface="ILQCTT+CalibriLight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643741"/>
            <a:ext cx="3399522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With the 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Algebra</a:t>
            </a:r>
            <a:r>
              <a:rPr sz="2400" spc="1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trick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0090" y="2702159"/>
            <a:ext cx="6821816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optimal</a:t>
            </a:r>
            <a:r>
              <a:rPr sz="24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12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  <a:r>
              <a:rPr sz="24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2400" spc="-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L2 regularization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25067" y="4329791"/>
            <a:ext cx="6390510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 spc="-24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400" spc="23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prediction, </a:t>
            </a:r>
            <a:r>
              <a:rPr sz="2400" spc="-22" dirty="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sz="2400" spc="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never</a:t>
            </a:r>
            <a:r>
              <a:rPr sz="2400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actually</a:t>
            </a:r>
            <a:r>
              <a:rPr sz="2400" spc="-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sz="2400" spc="12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20"/>
              <p:cNvSpPr txBox="1"/>
              <p:nvPr/>
            </p:nvSpPr>
            <p:spPr>
              <a:xfrm>
                <a:off x="6374473" y="4404455"/>
                <a:ext cx="707961" cy="30777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>
                  <a:lnSpc>
                    <a:spcPts val="2376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MO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PBGBCS+ComputerModern,Bold"/>
                        </a:rPr>
                        <m:t>𝚽</m:t>
                      </m:r>
                    </m:oMath>
                  </m:oMathPara>
                </a14:m>
                <a:endParaRPr sz="2400" b="1" dirty="0">
                  <a:solidFill>
                    <a:srgbClr val="000000"/>
                  </a:solidFill>
                  <a:latin typeface="PBGBCS+ComputerModern,Bold"/>
                  <a:cs typeface="PBGBCS+ComputerModern,Bold"/>
                </a:endParaRPr>
              </a:p>
            </p:txBody>
          </p:sp>
        </mc:Choice>
        <mc:Fallback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3" y="4404455"/>
                <a:ext cx="707961" cy="307777"/>
              </a:xfrm>
              <a:prstGeom prst="rect">
                <a:avLst/>
              </a:prstGeom>
              <a:blipFill>
                <a:blip r:embed="rId2"/>
                <a:stretch>
                  <a:fillRect t="-8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28"/>
          <p:cNvSpPr txBox="1"/>
          <p:nvPr/>
        </p:nvSpPr>
        <p:spPr>
          <a:xfrm>
            <a:off x="925067" y="5971901"/>
            <a:ext cx="3428849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where the </a:t>
            </a:r>
            <a:r>
              <a:rPr sz="2400" spc="-14">
                <a:solidFill>
                  <a:srgbClr val="000000"/>
                </a:solidFill>
                <a:latin typeface="Calibri"/>
                <a:cs typeface="Calibri"/>
              </a:rPr>
              <a:t>kernel</a:t>
            </a:r>
            <a:r>
              <a:rPr sz="24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matrix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74520" y="6592936"/>
            <a:ext cx="6360722" cy="48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"/>
                <a:cs typeface="Calibri"/>
              </a:rPr>
              <a:t>[http://www.ics.uci.edu/~welling/classnotes/papers_class/Kernel-Ridge.pdf]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84" y="2094729"/>
            <a:ext cx="6754160" cy="51396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065251"/>
            <a:ext cx="3740630" cy="110756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775444"/>
            <a:ext cx="4903817" cy="107030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5943684"/>
            <a:ext cx="2670533" cy="5135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37146"/>
            <a:ext cx="6769424" cy="1382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5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KWLOEQ+CalibriLight"/>
                <a:cs typeface="KWLOEQ+CalibriLight"/>
              </a:rPr>
              <a:t>Linear Discriminative 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09964"/>
            <a:ext cx="3807111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Discriminative 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7290" y="1864721"/>
            <a:ext cx="7931423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modeling</a:t>
            </a:r>
            <a:r>
              <a:rPr sz="2400" spc="-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the dependence</a:t>
            </a:r>
            <a:r>
              <a:rPr sz="2400" spc="2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of unobserved</a:t>
            </a:r>
            <a:r>
              <a:rPr sz="24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variables 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05890" y="2193904"/>
            <a:ext cx="2264881" cy="82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observed</a:t>
            </a:r>
            <a:r>
              <a:rPr sz="2400" spc="1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ones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7290" y="2586335"/>
            <a:ext cx="4620359" cy="1614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also called conditional</a:t>
            </a:r>
            <a:r>
              <a:rPr sz="2400" spc="-1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models.</a:t>
            </a:r>
          </a:p>
          <a:p>
            <a:pPr marL="0" marR="0">
              <a:lnSpc>
                <a:spcPts val="2929"/>
              </a:lnSpc>
              <a:spcBef>
                <a:spcPts val="16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Deterministic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marL="0" marR="0">
              <a:lnSpc>
                <a:spcPts val="2929"/>
              </a:lnSpc>
              <a:spcBef>
                <a:spcPts val="166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400" spc="3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Calibri"/>
                <a:cs typeface="Calibri"/>
              </a:rPr>
              <a:t>Probabilistic: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090" y="4213362"/>
            <a:ext cx="4241073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Linear regression model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4767979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LDUJUF+CalibriLight"/>
                <a:cs typeface="LDUJUF+CalibriLight"/>
              </a:rPr>
              <a:t>Linear </a:t>
            </a:r>
            <a:r>
              <a:rPr sz="4400" spc="-16">
                <a:solidFill>
                  <a:srgbClr val="000000"/>
                </a:solidFill>
                <a:latin typeface="LDUJUF+CalibriLight"/>
                <a:cs typeface="LDUJUF+CalibriLight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46362"/>
            <a:ext cx="7984605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One-dimensional linear &amp; </a:t>
            </a:r>
            <a:r>
              <a:rPr sz="2800" spc="-10">
                <a:solidFill>
                  <a:srgbClr val="000000"/>
                </a:solidFill>
                <a:latin typeface="Calibri"/>
                <a:cs typeface="Calibri"/>
              </a:rPr>
              <a:t>quadratic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 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5262" y="5597160"/>
            <a:ext cx="1972084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sz="1800" spc="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Regression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64351" y="5597160"/>
            <a:ext cx="2351172" cy="1170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Quadratic Regression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(A kind of generalized</a:t>
            </a:r>
          </a:p>
          <a:p>
            <a:pPr marL="0" marR="0"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linear model)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381" y="0"/>
            <a:ext cx="9149968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0090" y="502977"/>
            <a:ext cx="4767979" cy="1520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68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000000"/>
                </a:solidFill>
                <a:latin typeface="SQJVOJ+CalibriLight"/>
                <a:cs typeface="SQJVOJ+CalibriLight"/>
              </a:rPr>
              <a:t>Linear </a:t>
            </a:r>
            <a:r>
              <a:rPr sz="4400" spc="-16">
                <a:solidFill>
                  <a:srgbClr val="000000"/>
                </a:solidFill>
                <a:latin typeface="SQJVOJ+CalibriLight"/>
                <a:cs typeface="SQJVOJ+CalibriLight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546362"/>
            <a:ext cx="5947611" cy="967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420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2800" spc="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"/>
                <a:cs typeface="Calibri"/>
              </a:rPr>
              <a:t>Two-dimensional</a:t>
            </a:r>
            <a:r>
              <a:rPr sz="2800">
                <a:solidFill>
                  <a:srgbClr val="000000"/>
                </a:solidFill>
                <a:latin typeface="Calibri"/>
                <a:cs typeface="Calibri"/>
              </a:rPr>
              <a:t> linear regression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07.12"/>
  <p:tag name="AS_TITLE" val="Aspose.Slides for .NET 2.0"/>
  <p:tag name="AS_VERSION" val="18.7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19224</TotalTime>
  <Words>1950</Words>
  <Application>Microsoft Macintosh PowerPoint</Application>
  <PresentationFormat>如螢幕大小 (4:3)</PresentationFormat>
  <Paragraphs>492</Paragraphs>
  <Slides>65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92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65</vt:i4>
      </vt:variant>
    </vt:vector>
  </HeadingPairs>
  <TitlesOfParts>
    <vt:vector size="162" baseType="lpstr">
      <vt:lpstr>AADQTE+CalibriLight</vt:lpstr>
      <vt:lpstr>AATOFN+ComputerModern</vt:lpstr>
      <vt:lpstr>AEDIAK+CalibriLight</vt:lpstr>
      <vt:lpstr>AELNNR+CalibriLight</vt:lpstr>
      <vt:lpstr>AFUBGB+CalibriLight</vt:lpstr>
      <vt:lpstr>ANBFRD+CalibriLight</vt:lpstr>
      <vt:lpstr>ASKFUF+CalibriLight</vt:lpstr>
      <vt:lpstr>BERJLO+CalibriLight</vt:lpstr>
      <vt:lpstr>BFSBWH+ComputerModern</vt:lpstr>
      <vt:lpstr>BGLIAI+CalibriLight</vt:lpstr>
      <vt:lpstr>BMBFMV+CalibriLight</vt:lpstr>
      <vt:lpstr>BMPNKP+CalibriLight</vt:lpstr>
      <vt:lpstr>CRELMD+ComputerModern,Italic</vt:lpstr>
      <vt:lpstr>CVBUKB+CalibriLight</vt:lpstr>
      <vt:lpstr>DengXian</vt:lpstr>
      <vt:lpstr>DKSUER+CalibriLight</vt:lpstr>
      <vt:lpstr>DMQHOO+ComputerModern,Italic</vt:lpstr>
      <vt:lpstr>DNHKKB+CalibriLight</vt:lpstr>
      <vt:lpstr>DOBTCR+CalibriLight</vt:lpstr>
      <vt:lpstr>EAVGBK+CalibriLight</vt:lpstr>
      <vt:lpstr>ETVTAO+ComputerModern,Bold</vt:lpstr>
      <vt:lpstr>EWPFRS+CalibriLight</vt:lpstr>
      <vt:lpstr>FCSSRF+CalibriLight</vt:lpstr>
      <vt:lpstr>FLVSTE+ComputerModern,Italic</vt:lpstr>
      <vt:lpstr>FVOBKJ+CalibriLight</vt:lpstr>
      <vt:lpstr>GDOEQQ+CalibriLight</vt:lpstr>
      <vt:lpstr>GLHFEK+CalibriLight</vt:lpstr>
      <vt:lpstr>GTISOA+ComputerModern,Bold</vt:lpstr>
      <vt:lpstr>HBQUKR+ComputerModern,Italic</vt:lpstr>
      <vt:lpstr>HMNUFH+CalibriLight</vt:lpstr>
      <vt:lpstr>HOGTVT+ComputerModern</vt:lpstr>
      <vt:lpstr>HUBAPJ+ComputerModern</vt:lpstr>
      <vt:lpstr>HUQRRH+CalibriLight</vt:lpstr>
      <vt:lpstr>IGOEAS+ComputerModern,BoldItalic</vt:lpstr>
      <vt:lpstr>IHHPAV+CalibriLight</vt:lpstr>
      <vt:lpstr>ILQCTT+CalibriLight</vt:lpstr>
      <vt:lpstr>IUITGE+CalibriLight</vt:lpstr>
      <vt:lpstr>IWTFUD+CalibriLight</vt:lpstr>
      <vt:lpstr>JCCBVT+CalibriLight</vt:lpstr>
      <vt:lpstr>JSPMUA+ComputerModern</vt:lpstr>
      <vt:lpstr>JTIBWQ+ComputerModern</vt:lpstr>
      <vt:lpstr>JURRVP+ComputerModern,Italic</vt:lpstr>
      <vt:lpstr>KIFSDL+CalibriLight</vt:lpstr>
      <vt:lpstr>KISCVM+CalibriLight</vt:lpstr>
      <vt:lpstr>KROUWS+CalibriLight</vt:lpstr>
      <vt:lpstr>KWLOEQ+CalibriLight</vt:lpstr>
      <vt:lpstr>LDREFP+CalibriLight</vt:lpstr>
      <vt:lpstr>LDUJUF+CalibriLight</vt:lpstr>
      <vt:lpstr>LIRKCT+ComputerModern,Italic</vt:lpstr>
      <vt:lpstr>MJWGBI+CalibriLight</vt:lpstr>
      <vt:lpstr>MMNRAD+CalibriLight</vt:lpstr>
      <vt:lpstr>MOPILA+CalibriLight</vt:lpstr>
      <vt:lpstr>MVHBHB+CalibriLight</vt:lpstr>
      <vt:lpstr>NISWAR+CalibriLight</vt:lpstr>
      <vt:lpstr>NJTQUD+CalibriLight</vt:lpstr>
      <vt:lpstr>NOHVVK+CalibriLight</vt:lpstr>
      <vt:lpstr>NQKQAM+CalibriLight</vt:lpstr>
      <vt:lpstr>OHIPCL+CalibriLight</vt:lpstr>
      <vt:lpstr>ONECJS+CalibriLight</vt:lpstr>
      <vt:lpstr>OUMJDW+CalibriLight</vt:lpstr>
      <vt:lpstr>OVVGCU+CalibriLight</vt:lpstr>
      <vt:lpstr>PBGBCS+ComputerModern,Bold</vt:lpstr>
      <vt:lpstr>PBJIHA+CalibriLight</vt:lpstr>
      <vt:lpstr>PCUONN+CalibriLight</vt:lpstr>
      <vt:lpstr>PRACRO+CalibriLight</vt:lpstr>
      <vt:lpstr>PRASLI+CalibriLight</vt:lpstr>
      <vt:lpstr>PTQFAE+CalibriLight</vt:lpstr>
      <vt:lpstr>QARUOE+CalibriLight</vt:lpstr>
      <vt:lpstr>QCGRTT+ComputerModern,Bold</vt:lpstr>
      <vt:lpstr>QDLVQB+CalibriLight</vt:lpstr>
      <vt:lpstr>QGJTIV+CalibriLight</vt:lpstr>
      <vt:lpstr>RNKTMQ+CalibriLight</vt:lpstr>
      <vt:lpstr>RVANEP+CalibriLight</vt:lpstr>
      <vt:lpstr>SQJVOJ+CalibriLight</vt:lpstr>
      <vt:lpstr>SVKHTN+ComputerModern,Italic</vt:lpstr>
      <vt:lpstr>SWWIBJ+ComputerModern</vt:lpstr>
      <vt:lpstr>TAMCDP+CalibriLight</vt:lpstr>
      <vt:lpstr>TBJMKG+CalibriLight</vt:lpstr>
      <vt:lpstr>TCBGPP+CalibriLight</vt:lpstr>
      <vt:lpstr>TQKKVR+CalibriLight</vt:lpstr>
      <vt:lpstr>UFKFDJ+CalibriLight</vt:lpstr>
      <vt:lpstr>UUDSOO+CalibriLight</vt:lpstr>
      <vt:lpstr>VKQLUL+CalibriLight</vt:lpstr>
      <vt:lpstr>VPOMBN+ComputerModern</vt:lpstr>
      <vt:lpstr>WCVUIO+CalibriLight</vt:lpstr>
      <vt:lpstr>WLSTIT+CalibriLight</vt:lpstr>
      <vt:lpstr>WSDWOQ+CalibriLight</vt:lpstr>
      <vt:lpstr>WTGJRR+Euler</vt:lpstr>
      <vt:lpstr>Arial</vt:lpstr>
      <vt:lpstr>Calibri</vt:lpstr>
      <vt:lpstr>Cambria Math</vt:lpstr>
      <vt:lpstr>Times New Roman</vt:lpstr>
      <vt:lpstr>Theme Office</vt:lpstr>
      <vt:lpstr>Theme Office</vt:lpstr>
      <vt:lpstr>Theme Office</vt:lpstr>
      <vt:lpstr>Theme Office</vt:lpstr>
      <vt:lpstr>Theme Office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李鹏帅</dc:creator>
  <cp:lastModifiedBy>weijiaj@gmail.com</cp:lastModifiedBy>
  <cp:revision>118</cp:revision>
  <dcterms:modified xsi:type="dcterms:W3CDTF">2020-01-15T00:38:17Z</dcterms:modified>
</cp:coreProperties>
</file>