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76" r:id="rId2"/>
    <p:sldId id="277" r:id="rId3"/>
    <p:sldId id="278" r:id="rId4"/>
    <p:sldId id="279" r:id="rId5"/>
    <p:sldId id="280" r:id="rId6"/>
    <p:sldId id="281" r:id="rId7"/>
    <p:sldId id="282"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830"/>
    <p:restoredTop sz="94634"/>
  </p:normalViewPr>
  <p:slideViewPr>
    <p:cSldViewPr snapToGrid="0" snapToObjects="1">
      <p:cViewPr varScale="1">
        <p:scale>
          <a:sx n="193" d="100"/>
          <a:sy n="193" d="100"/>
        </p:scale>
        <p:origin x="3016"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FA251-1308-1045-AFBE-4E5D2312A792}" type="datetimeFigureOut">
              <a:rPr lang="en-US" smtClean="0"/>
              <a:t>1/7/20</a:t>
            </a:fld>
            <a:endParaRPr 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82A2B-FA6C-714A-B6BC-9FFB027D2240}" type="slidenum">
              <a:rPr lang="en-US" smtClean="0"/>
              <a:t>‹#›</a:t>
            </a:fld>
            <a:endParaRPr lang="en-US"/>
          </a:p>
        </p:txBody>
      </p:sp>
    </p:spTree>
    <p:extLst>
      <p:ext uri="{BB962C8B-B14F-4D97-AF65-F5344CB8AC3E}">
        <p14:creationId xmlns:p14="http://schemas.microsoft.com/office/powerpoint/2010/main" val="317827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27682A2B-FA6C-714A-B6BC-9FFB027D2240}" type="slidenum">
              <a:rPr lang="en-US" smtClean="0"/>
              <a:t>8</a:t>
            </a:fld>
            <a:endParaRPr lang="en-US"/>
          </a:p>
        </p:txBody>
      </p:sp>
    </p:spTree>
    <p:extLst>
      <p:ext uri="{BB962C8B-B14F-4D97-AF65-F5344CB8AC3E}">
        <p14:creationId xmlns:p14="http://schemas.microsoft.com/office/powerpoint/2010/main" val="301412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243829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45479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87121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17426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88710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44262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87558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225543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162733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412957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27684C1-3E67-FD45-A5D2-4226C5B1E4C6}" type="datetimeFigureOut">
              <a:rPr kumimoji="1" lang="zh-CN" altLang="en-US" smtClean="0"/>
              <a:t>2020/1/7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394246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684C1-3E67-FD45-A5D2-4226C5B1E4C6}" type="datetimeFigureOut">
              <a:rPr kumimoji="1" lang="zh-CN" altLang="en-US" smtClean="0"/>
              <a:t>2020/1/7</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EBBB7-F17B-DE49-847D-B18379C8E31E}" type="slidenum">
              <a:rPr kumimoji="1" lang="zh-CN" altLang="en-US" smtClean="0"/>
              <a:t>‹#›</a:t>
            </a:fld>
            <a:endParaRPr kumimoji="1" lang="zh-CN" altLang="en-US"/>
          </a:p>
        </p:txBody>
      </p:sp>
    </p:spTree>
    <p:extLst>
      <p:ext uri="{BB962C8B-B14F-4D97-AF65-F5344CB8AC3E}">
        <p14:creationId xmlns:p14="http://schemas.microsoft.com/office/powerpoint/2010/main" val="1577118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www.lfd.uci.edu/~gohlke/pythonlib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ypi.org/project/numpy/#fi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ypi.org/project/scipy/#fi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ypi.org/project/matplotlib/#fi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ypi.org/project/scikit-learn/#fi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
            <a:extLst>
              <a:ext uri="{FF2B5EF4-FFF2-40B4-BE49-F238E27FC236}">
                <a16:creationId xmlns:a16="http://schemas.microsoft.com/office/drawing/2014/main" id="{C4143A2F-2063-6447-8B24-4F5992EF294E}"/>
              </a:ext>
            </a:extLst>
          </p:cNvPr>
          <p:cNvSpPr txBox="1">
            <a:spLocks noChangeArrowheads="1"/>
          </p:cNvSpPr>
          <p:nvPr/>
        </p:nvSpPr>
        <p:spPr bwMode="auto">
          <a:xfrm>
            <a:off x="2181225" y="2552700"/>
            <a:ext cx="5259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latin typeface="Times New Roman" panose="02020603050405020304" pitchFamily="18" charset="0"/>
              </a:rPr>
              <a:t>Install Jupyter Notebook</a:t>
            </a:r>
          </a:p>
        </p:txBody>
      </p:sp>
    </p:spTree>
    <p:extLst>
      <p:ext uri="{BB962C8B-B14F-4D97-AF65-F5344CB8AC3E}">
        <p14:creationId xmlns:p14="http://schemas.microsoft.com/office/powerpoint/2010/main" val="28744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a:latin typeface="Times" charset="0"/>
                <a:ea typeface="Times" charset="0"/>
                <a:cs typeface="Times" charset="0"/>
              </a:rPr>
              <a:t>Sklearn</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p:txBody>
          <a:bodyPr>
            <a:normAutofit lnSpcReduction="10000"/>
          </a:bodyPr>
          <a:lstStyle/>
          <a:p>
            <a:r>
              <a:rPr kumimoji="1" lang="en-US" altLang="zh-CN" dirty="0" err="1">
                <a:latin typeface="Times" charset="0"/>
                <a:ea typeface="Times" charset="0"/>
                <a:cs typeface="Times" charset="0"/>
              </a:rPr>
              <a:t>Sklearn</a:t>
            </a:r>
            <a:r>
              <a:rPr kumimoji="1" lang="en-US" altLang="zh-CN" dirty="0">
                <a:latin typeface="Times" charset="0"/>
                <a:ea typeface="Times" charset="0"/>
                <a:cs typeface="Times" charset="0"/>
              </a:rPr>
              <a:t> is short for </a:t>
            </a:r>
            <a:r>
              <a:rPr kumimoji="1" lang="en-US" altLang="zh-CN" dirty="0" err="1">
                <a:latin typeface="Times" charset="0"/>
                <a:ea typeface="Times" charset="0"/>
                <a:cs typeface="Times" charset="0"/>
              </a:rPr>
              <a:t>scikit</a:t>
            </a:r>
            <a:r>
              <a:rPr kumimoji="1" lang="en-US" altLang="zh-CN" dirty="0">
                <a:latin typeface="Times" charset="0"/>
                <a:ea typeface="Times" charset="0"/>
                <a:cs typeface="Times" charset="0"/>
              </a:rPr>
              <a:t>-learn and is a third-party module based on Python. The </a:t>
            </a:r>
            <a:r>
              <a:rPr kumimoji="1" lang="en-US" altLang="zh-CN" dirty="0" err="1">
                <a:latin typeface="Times" charset="0"/>
                <a:ea typeface="Times" charset="0"/>
                <a:cs typeface="Times" charset="0"/>
              </a:rPr>
              <a:t>sklearn</a:t>
            </a:r>
            <a:r>
              <a:rPr kumimoji="1" lang="en-US" altLang="zh-CN" dirty="0">
                <a:latin typeface="Times" charset="0"/>
                <a:ea typeface="Times" charset="0"/>
                <a:cs typeface="Times" charset="0"/>
              </a:rPr>
              <a:t> library integrates many</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common machine learning methods. When performing machine learning tasks, you don’t need to implement algorithms</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by</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yourself. You only need to call the modules provided in the </a:t>
            </a:r>
            <a:r>
              <a:rPr kumimoji="1" lang="en-US" altLang="zh-CN" dirty="0" err="1">
                <a:latin typeface="Times" charset="0"/>
                <a:ea typeface="Times" charset="0"/>
                <a:cs typeface="Times" charset="0"/>
              </a:rPr>
              <a:t>sklearn</a:t>
            </a:r>
            <a:r>
              <a:rPr kumimoji="1" lang="en-US" altLang="zh-CN" dirty="0">
                <a:latin typeface="Times" charset="0"/>
                <a:ea typeface="Times" charset="0"/>
                <a:cs typeface="Times" charset="0"/>
              </a:rPr>
              <a:t> library to complete most machine learning tasks.</a:t>
            </a:r>
          </a:p>
          <a:p>
            <a:endParaRPr kumimoji="1" lang="en-US" altLang="zh-CN" dirty="0">
              <a:latin typeface="Times" charset="0"/>
              <a:ea typeface="Times" charset="0"/>
              <a:cs typeface="Times" charset="0"/>
            </a:endParaRPr>
          </a:p>
          <a:p>
            <a:r>
              <a:rPr kumimoji="1" lang="en-US" altLang="zh-CN" dirty="0" err="1">
                <a:latin typeface="Times" charset="0"/>
                <a:ea typeface="Times" charset="0"/>
                <a:cs typeface="Times" charset="0"/>
              </a:rPr>
              <a:t>Sklearn</a:t>
            </a:r>
            <a:r>
              <a:rPr kumimoji="1" lang="en-US" altLang="zh-CN" dirty="0">
                <a:latin typeface="Times" charset="0"/>
                <a:ea typeface="Times" charset="0"/>
                <a:cs typeface="Times" charset="0"/>
              </a:rPr>
              <a:t> library is based on </a:t>
            </a:r>
            <a:r>
              <a:rPr kumimoji="1" lang="en-US" altLang="zh-CN" dirty="0" err="1">
                <a:latin typeface="Times" charset="0"/>
                <a:ea typeface="Times" charset="0"/>
                <a:cs typeface="Times" charset="0"/>
              </a:rPr>
              <a:t>Numpy</a:t>
            </a:r>
            <a:r>
              <a:rPr kumimoji="1" lang="en-US" altLang="zh-CN" dirty="0">
                <a:latin typeface="Times" charset="0"/>
                <a:ea typeface="Times" charset="0"/>
                <a:cs typeface="Times" charset="0"/>
              </a:rPr>
              <a:t>, </a:t>
            </a:r>
            <a:r>
              <a:rPr kumimoji="1" lang="en-US" altLang="zh-CN" dirty="0" err="1">
                <a:latin typeface="Times" charset="0"/>
                <a:ea typeface="Times" charset="0"/>
                <a:cs typeface="Times" charset="0"/>
              </a:rPr>
              <a:t>Scipy</a:t>
            </a:r>
            <a:r>
              <a:rPr kumimoji="1" lang="en-US" altLang="zh-CN" dirty="0">
                <a:latin typeface="Times" charset="0"/>
                <a:ea typeface="Times" charset="0"/>
                <a:cs typeface="Times" charset="0"/>
              </a:rPr>
              <a:t>, and matplotlib, so you need to install these dependencies before you can install </a:t>
            </a:r>
            <a:r>
              <a:rPr kumimoji="1" lang="en-US" altLang="zh-CN" dirty="0" err="1">
                <a:latin typeface="Times" charset="0"/>
                <a:ea typeface="Times" charset="0"/>
                <a:cs typeface="Times" charset="0"/>
              </a:rPr>
              <a:t>sklearn</a:t>
            </a:r>
            <a:r>
              <a:rPr kumimoji="1" lang="en-US" altLang="zh-CN" dirty="0">
                <a:latin typeface="Times" charset="0"/>
                <a:ea typeface="Times" charset="0"/>
                <a:cs typeface="Times" charset="0"/>
              </a:rPr>
              <a:t>.</a:t>
            </a: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154859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73796" cy="500447"/>
          </a:xfrm>
        </p:spPr>
        <p:txBody>
          <a:bodyPr>
            <a:normAutofit fontScale="90000"/>
          </a:bodyPr>
          <a:lstStyle/>
          <a:p>
            <a:pPr algn="ctr"/>
            <a:r>
              <a:rPr kumimoji="1" lang="en-US" altLang="zh-CN" dirty="0" err="1">
                <a:latin typeface="Times" charset="0"/>
                <a:ea typeface="Times" charset="0"/>
                <a:cs typeface="Times" charset="0"/>
              </a:rPr>
              <a:t>Numpy</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1631541"/>
            <a:ext cx="8006531" cy="4009783"/>
          </a:xfrm>
        </p:spPr>
        <p:txBody>
          <a:bodyPr>
            <a:noAutofit/>
          </a:bodyPr>
          <a:lstStyle/>
          <a:p>
            <a:r>
              <a:rPr kumimoji="1" lang="en-US" altLang="zh-CN" sz="1800" dirty="0" err="1">
                <a:solidFill>
                  <a:srgbClr val="FF0000"/>
                </a:solidFill>
                <a:latin typeface="Times" charset="0"/>
                <a:ea typeface="Times" charset="0"/>
                <a:cs typeface="Times" charset="0"/>
              </a:rPr>
              <a:t>Numpy</a:t>
            </a:r>
            <a:r>
              <a:rPr kumimoji="1" lang="en-US" altLang="zh-CN" sz="1800" dirty="0">
                <a:solidFill>
                  <a:srgbClr val="FF0000"/>
                </a:solidFill>
                <a:latin typeface="Times" charset="0"/>
                <a:ea typeface="Times" charset="0"/>
                <a:cs typeface="Times" charset="0"/>
              </a:rPr>
              <a:t> </a:t>
            </a:r>
            <a:r>
              <a:rPr kumimoji="1" lang="en-US" altLang="zh-CN" sz="1800" dirty="0">
                <a:latin typeface="Times" charset="0"/>
                <a:ea typeface="Times" charset="0"/>
                <a:cs typeface="Times" charset="0"/>
              </a:rPr>
              <a:t>(short for Numerical Python) is an open source Python scientific computing library. Although the list container and the array module are provided in Python, these structures are not suitable for numerical calculation. Therefore, it is necessary to create common data structures (such as multidimensional arrays, matrices, etc.) and perform common scientific calculations by the </a:t>
            </a:r>
            <a:r>
              <a:rPr kumimoji="1" lang="en-US" altLang="zh-CN" sz="1800" dirty="0" err="1">
                <a:latin typeface="Times" charset="0"/>
                <a:ea typeface="Times" charset="0"/>
                <a:cs typeface="Times" charset="0"/>
              </a:rPr>
              <a:t>Numpy</a:t>
            </a:r>
            <a:r>
              <a:rPr kumimoji="1" lang="en-US" altLang="zh-CN" sz="1800" dirty="0">
                <a:latin typeface="Times" charset="0"/>
                <a:ea typeface="Times" charset="0"/>
                <a:cs typeface="Times" charset="0"/>
              </a:rPr>
              <a:t> library ( Such as: matrix operation).</a:t>
            </a:r>
          </a:p>
          <a:p>
            <a:endParaRPr kumimoji="1" lang="en-US" altLang="zh-CN" sz="1800" dirty="0">
              <a:latin typeface="Times" charset="0"/>
              <a:ea typeface="Times" charset="0"/>
              <a:cs typeface="Times" charset="0"/>
            </a:endParaRPr>
          </a:p>
          <a:p>
            <a:r>
              <a:rPr kumimoji="1" lang="en-US" altLang="zh-CN" sz="1800" dirty="0" err="1">
                <a:solidFill>
                  <a:srgbClr val="FF0000"/>
                </a:solidFill>
                <a:latin typeface="Times" charset="0"/>
                <a:ea typeface="Times" charset="0"/>
                <a:cs typeface="Times" charset="0"/>
              </a:rPr>
              <a:t>Scipy</a:t>
            </a:r>
            <a:r>
              <a:rPr kumimoji="1" lang="en-US" altLang="zh-CN" sz="1800" dirty="0">
                <a:solidFill>
                  <a:srgbClr val="FF0000"/>
                </a:solidFill>
                <a:latin typeface="Times" charset="0"/>
                <a:ea typeface="Times" charset="0"/>
                <a:cs typeface="Times" charset="0"/>
              </a:rPr>
              <a:t> </a:t>
            </a:r>
            <a:r>
              <a:rPr kumimoji="1" lang="en-US" altLang="zh-CN" sz="1800" dirty="0">
                <a:latin typeface="Times" charset="0"/>
                <a:ea typeface="Times" charset="0"/>
                <a:cs typeface="Times" charset="0"/>
              </a:rPr>
              <a:t>is the basis of the </a:t>
            </a:r>
            <a:r>
              <a:rPr kumimoji="1" lang="en-US" altLang="zh-CN" sz="1800" dirty="0" err="1">
                <a:latin typeface="Times" charset="0"/>
                <a:ea typeface="Times" charset="0"/>
                <a:cs typeface="Times" charset="0"/>
              </a:rPr>
              <a:t>sklearn</a:t>
            </a:r>
            <a:r>
              <a:rPr kumimoji="1" lang="en-US" altLang="zh-CN" sz="1800" dirty="0">
                <a:latin typeface="Times" charset="0"/>
                <a:ea typeface="Times" charset="0"/>
                <a:cs typeface="Times" charset="0"/>
              </a:rPr>
              <a:t> library, a Python module based on </a:t>
            </a:r>
            <a:r>
              <a:rPr kumimoji="1" lang="en-US" altLang="zh-CN" sz="1800" dirty="0" err="1">
                <a:latin typeface="Times" charset="0"/>
                <a:ea typeface="Times" charset="0"/>
                <a:cs typeface="Times" charset="0"/>
              </a:rPr>
              <a:t>Numpy</a:t>
            </a:r>
            <a:r>
              <a:rPr kumimoji="1" lang="en-US" altLang="zh-CN" sz="1800" dirty="0">
                <a:latin typeface="Times" charset="0"/>
                <a:ea typeface="Times" charset="0"/>
                <a:cs typeface="Times" charset="0"/>
              </a:rPr>
              <a:t> that integrates multiple mathematical algorithms and functions. Its different submodules have different applications such as integration, interpolation, optimization and signal processing.</a:t>
            </a:r>
          </a:p>
          <a:p>
            <a:endParaRPr kumimoji="1" lang="en-US" altLang="zh-CN" sz="1800" dirty="0">
              <a:latin typeface="Times" charset="0"/>
              <a:ea typeface="Times" charset="0"/>
              <a:cs typeface="Times" charset="0"/>
            </a:endParaRPr>
          </a:p>
          <a:p>
            <a:r>
              <a:rPr kumimoji="1" lang="en-US" altLang="zh-CN" sz="1800" dirty="0" err="1">
                <a:solidFill>
                  <a:srgbClr val="FF0000"/>
                </a:solidFill>
                <a:latin typeface="Times" charset="0"/>
                <a:ea typeface="Times" charset="0"/>
                <a:cs typeface="Times" charset="0"/>
              </a:rPr>
              <a:t>Matplotlib</a:t>
            </a:r>
            <a:r>
              <a:rPr kumimoji="1" lang="en-US" altLang="zh-CN" sz="1800" dirty="0">
                <a:solidFill>
                  <a:srgbClr val="FF0000"/>
                </a:solidFill>
                <a:latin typeface="Times" charset="0"/>
                <a:ea typeface="Times" charset="0"/>
                <a:cs typeface="Times" charset="0"/>
              </a:rPr>
              <a:t> </a:t>
            </a:r>
            <a:r>
              <a:rPr kumimoji="1" lang="en-US" altLang="zh-CN" sz="1800" dirty="0">
                <a:latin typeface="Times" charset="0"/>
                <a:ea typeface="Times" charset="0"/>
                <a:cs typeface="Times" charset="0"/>
              </a:rPr>
              <a:t>is a </a:t>
            </a:r>
            <a:r>
              <a:rPr kumimoji="1" lang="en-US" altLang="zh-CN" sz="1800" dirty="0" err="1">
                <a:latin typeface="Times" charset="0"/>
                <a:ea typeface="Times" charset="0"/>
                <a:cs typeface="Times" charset="0"/>
              </a:rPr>
              <a:t>Numpy</a:t>
            </a:r>
            <a:r>
              <a:rPr kumimoji="1" lang="en-US" altLang="zh-CN" sz="1800" dirty="0">
                <a:latin typeface="Times" charset="0"/>
                <a:ea typeface="Times" charset="0"/>
                <a:cs typeface="Times" charset="0"/>
              </a:rPr>
              <a:t>-based Python toolkit that provides a number of data drawing tools for drawing statistical graphs and converting large amounts of data into more acceptable charts.</a:t>
            </a:r>
          </a:p>
          <a:p>
            <a:pPr marL="0" indent="0">
              <a:buNone/>
            </a:pPr>
            <a:endParaRPr kumimoji="1" lang="zh-CN" altLang="en-US" sz="1800" dirty="0">
              <a:latin typeface="Times" charset="0"/>
              <a:ea typeface="Times" charset="0"/>
              <a:cs typeface="Times" charset="0"/>
            </a:endParaRPr>
          </a:p>
        </p:txBody>
      </p:sp>
    </p:spTree>
    <p:extLst>
      <p:ext uri="{BB962C8B-B14F-4D97-AF65-F5344CB8AC3E}">
        <p14:creationId xmlns:p14="http://schemas.microsoft.com/office/powerpoint/2010/main" val="190114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888" y="2139554"/>
            <a:ext cx="7886700" cy="1221280"/>
          </a:xfrm>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56134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Download</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Package</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3275826"/>
            <a:ext cx="7886700" cy="398989"/>
          </a:xfrm>
        </p:spPr>
        <p:txBody>
          <a:bodyPr>
            <a:normAutofit fontScale="77500" lnSpcReduction="20000"/>
          </a:bodyPr>
          <a:lstStyle/>
          <a:p>
            <a:pPr marL="0" indent="0">
              <a:buNone/>
            </a:pPr>
            <a:r>
              <a:rPr kumimoji="1" lang="en-US" altLang="zh-CN" dirty="0">
                <a:latin typeface="Times" charset="0"/>
                <a:ea typeface="Times" charset="0"/>
                <a:cs typeface="Times" charset="0"/>
              </a:rPr>
              <a:t>Download</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webpage: </a:t>
            </a:r>
            <a:r>
              <a:rPr kumimoji="1" lang="en-US" altLang="zh-CN" dirty="0">
                <a:latin typeface="Times" charset="0"/>
                <a:ea typeface="Times" charset="0"/>
                <a:cs typeface="Times" charset="0"/>
                <a:hlinkClick r:id="rId2"/>
              </a:rPr>
              <a:t>http://www.lfd.uci.edu/~gohlke/pythonlibs/ </a:t>
            </a:r>
            <a:endParaRPr kumimoji="1" lang="en-US" altLang="zh-CN" dirty="0">
              <a:latin typeface="Times" charset="0"/>
              <a:ea typeface="Times" charset="0"/>
              <a:cs typeface="Times" charset="0"/>
            </a:endParaRPr>
          </a:p>
          <a:p>
            <a:pPr marL="0" indent="0">
              <a:buNone/>
            </a:pP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107487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Installation Order</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2226469"/>
            <a:ext cx="2610309" cy="3263504"/>
          </a:xfrm>
        </p:spPr>
        <p:txBody>
          <a:bodyPr>
            <a:normAutofit fontScale="92500"/>
          </a:bodyPr>
          <a:lstStyle/>
          <a:p>
            <a:pPr marL="0" indent="0">
              <a:buNone/>
            </a:pPr>
            <a:r>
              <a:rPr kumimoji="1" lang="en-US" altLang="zh-CN" dirty="0" err="1">
                <a:latin typeface="Times" charset="0"/>
                <a:ea typeface="Times" charset="0"/>
                <a:cs typeface="Times" charset="0"/>
              </a:rPr>
              <a:t>Installion</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order:</a:t>
            </a:r>
          </a:p>
          <a:p>
            <a:r>
              <a:rPr kumimoji="1" lang="en-US" altLang="zh-CN" dirty="0" err="1">
                <a:latin typeface="Times" charset="0"/>
                <a:ea typeface="Times" charset="0"/>
                <a:cs typeface="Times" charset="0"/>
              </a:rPr>
              <a:t>Numpy</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p>
          <a:p>
            <a:r>
              <a:rPr kumimoji="1" lang="en-US" altLang="zh-CN" dirty="0" err="1">
                <a:latin typeface="Times" charset="0"/>
                <a:ea typeface="Times" charset="0"/>
                <a:cs typeface="Times" charset="0"/>
              </a:rPr>
              <a:t>Scipy</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p>
          <a:p>
            <a:r>
              <a:rPr kumimoji="1" lang="en-US" altLang="zh-CN" dirty="0" err="1">
                <a:latin typeface="Times" charset="0"/>
                <a:ea typeface="Times" charset="0"/>
                <a:cs typeface="Times" charset="0"/>
              </a:rPr>
              <a:t>Matplotlib</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p>
          <a:p>
            <a:r>
              <a:rPr kumimoji="1" lang="en-US" altLang="zh-CN" dirty="0" err="1">
                <a:latin typeface="Times" charset="0"/>
                <a:ea typeface="Times" charset="0"/>
                <a:cs typeface="Times" charset="0"/>
              </a:rPr>
              <a:t>Sklearn</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Library</a:t>
            </a:r>
            <a:endParaRPr kumimoji="1" lang="zh-CN" altLang="en-US" dirty="0">
              <a:latin typeface="Times" charset="0"/>
              <a:ea typeface="Times" charset="0"/>
              <a:cs typeface="Times"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170" y="2017715"/>
            <a:ext cx="5217180" cy="3681011"/>
          </a:xfrm>
          <a:prstGeom prst="rect">
            <a:avLst/>
          </a:prstGeom>
        </p:spPr>
      </p:pic>
    </p:spTree>
    <p:extLst>
      <p:ext uri="{BB962C8B-B14F-4D97-AF65-F5344CB8AC3E}">
        <p14:creationId xmlns:p14="http://schemas.microsoft.com/office/powerpoint/2010/main" val="194132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Numpy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2226469"/>
            <a:ext cx="4081061" cy="3263504"/>
          </a:xfrm>
        </p:spPr>
        <p:txBody>
          <a:bodyPr>
            <a:normAutofit fontScale="85000" lnSpcReduction="10000"/>
          </a:bodyPr>
          <a:lstStyle/>
          <a:p>
            <a:r>
              <a:rPr kumimoji="1" lang="en-US" altLang="zh-CN" dirty="0">
                <a:latin typeface="Times" charset="0"/>
                <a:ea typeface="Times" charset="0"/>
                <a:cs typeface="Times" charset="0"/>
              </a:rPr>
              <a:t>Visit </a:t>
            </a:r>
            <a:r>
              <a:rPr kumimoji="1" lang="en-US" altLang="zh-CN" dirty="0" err="1">
                <a:latin typeface="Times" charset="0"/>
                <a:ea typeface="Times" charset="0"/>
                <a:cs typeface="Times" charset="0"/>
              </a:rPr>
              <a:t>Numpy‘s</a:t>
            </a:r>
            <a:r>
              <a:rPr kumimoji="1" lang="en-US" altLang="zh-CN" dirty="0">
                <a:latin typeface="Times" charset="0"/>
                <a:ea typeface="Times" charset="0"/>
                <a:cs typeface="Times" charset="0"/>
              </a:rPr>
              <a:t> download link:</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hlinkClick r:id="rId2"/>
              </a:rPr>
              <a:t>https://pypi.org/project/numpy/#files</a:t>
            </a:r>
            <a:endParaRPr kumimoji="1" lang="en-US" altLang="zh-CN" dirty="0">
              <a:latin typeface="Times" charset="0"/>
              <a:ea typeface="Times" charset="0"/>
              <a:cs typeface="Times" charset="0"/>
            </a:endParaRPr>
          </a:p>
          <a:p>
            <a:r>
              <a:rPr kumimoji="1" lang="en-US" altLang="zh-CN" dirty="0">
                <a:latin typeface="Times" charset="0"/>
                <a:ea typeface="Times" charset="0"/>
                <a:cs typeface="Times" charset="0"/>
              </a:rPr>
              <a:t>Download the corresponding file according to the specific version of Python. For example, if this course uses the 64-bit version of Python 3.7, download the win_amd64.whl file.</a:t>
            </a:r>
            <a:endParaRPr kumimoji="1" lang="zh-CN" altLang="en-US" dirty="0">
              <a:latin typeface="Times" charset="0"/>
              <a:ea typeface="Times" charset="0"/>
              <a:cs typeface="Times" charset="0"/>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78" t="17861"/>
          <a:stretch/>
        </p:blipFill>
        <p:spPr>
          <a:xfrm>
            <a:off x="4811316" y="2226469"/>
            <a:ext cx="4271608" cy="3153708"/>
          </a:xfrm>
          <a:prstGeom prst="rect">
            <a:avLst/>
          </a:prstGeom>
        </p:spPr>
      </p:pic>
      <p:sp>
        <p:nvSpPr>
          <p:cNvPr id="5" name="矩形 4"/>
          <p:cNvSpPr/>
          <p:nvPr/>
        </p:nvSpPr>
        <p:spPr>
          <a:xfrm>
            <a:off x="4651872" y="4897687"/>
            <a:ext cx="4412256" cy="24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Tree>
    <p:extLst>
      <p:ext uri="{BB962C8B-B14F-4D97-AF65-F5344CB8AC3E}">
        <p14:creationId xmlns:p14="http://schemas.microsoft.com/office/powerpoint/2010/main" val="4551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Numpy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3062293"/>
            <a:ext cx="7886700" cy="1202531"/>
          </a:xfrm>
          <a:noFill/>
        </p:spPr>
        <p:txBody>
          <a:bodyPr>
            <a:normAutofit fontScale="77500" lnSpcReduction="20000"/>
          </a:bodyPr>
          <a:lstStyle/>
          <a:p>
            <a:r>
              <a:rPr kumimoji="1" lang="en-US" altLang="zh-CN" dirty="0">
                <a:latin typeface="Times" charset="0"/>
                <a:ea typeface="Times" charset="0"/>
                <a:cs typeface="Times" charset="0"/>
              </a:rPr>
              <a:t>Find the path to the downloaded file, open the DOS command line window of Windows, and execute the following command:</a:t>
            </a:r>
          </a:p>
          <a:p>
            <a:pPr marL="0" indent="0">
              <a:buNone/>
            </a:pPr>
            <a:r>
              <a:rPr kumimoji="1" lang="en-US" altLang="zh-CN" dirty="0">
                <a:latin typeface="Times" charset="0"/>
                <a:ea typeface="Times" charset="0"/>
                <a:cs typeface="Times" charset="0"/>
              </a:rPr>
              <a:t>	</a:t>
            </a:r>
            <a:r>
              <a:rPr kumimoji="1" lang="en-US" altLang="zh-CN" i="1" dirty="0">
                <a:effectLst>
                  <a:outerShdw blurRad="50800" dist="50800" dir="5400000" algn="ctr" rotWithShape="0">
                    <a:schemeClr val="bg1"/>
                  </a:outerShdw>
                </a:effectLst>
                <a:latin typeface="Times" charset="0"/>
                <a:ea typeface="Times" charset="0"/>
                <a:cs typeface="Times" charset="0"/>
              </a:rPr>
              <a:t>pip</a:t>
            </a:r>
            <a:r>
              <a:rPr kumimoji="1" lang="zh-CN" altLang="en-US" i="1" dirty="0">
                <a:effectLst>
                  <a:outerShdw blurRad="50800" dist="50800" dir="5400000" algn="ctr" rotWithShape="0">
                    <a:schemeClr val="bg1"/>
                  </a:outerShdw>
                </a:effectLst>
                <a:latin typeface="Times" charset="0"/>
                <a:ea typeface="Times" charset="0"/>
                <a:cs typeface="Times" charset="0"/>
              </a:rPr>
              <a:t> </a:t>
            </a:r>
            <a:r>
              <a:rPr kumimoji="1" lang="en-US" altLang="zh-CN" i="1" dirty="0">
                <a:effectLst>
                  <a:outerShdw blurRad="50800" dist="50800" dir="5400000" algn="ctr" rotWithShape="0">
                    <a:schemeClr val="bg1"/>
                  </a:outerShdw>
                </a:effectLst>
                <a:latin typeface="Times" charset="0"/>
                <a:ea typeface="Times" charset="0"/>
                <a:cs typeface="Times" charset="0"/>
              </a:rPr>
              <a:t>install</a:t>
            </a:r>
            <a:r>
              <a:rPr kumimoji="1" lang="zh-CN" altLang="en-US" i="1" dirty="0">
                <a:effectLst>
                  <a:outerShdw blurRad="50800" dist="50800" dir="5400000" algn="ctr" rotWithShape="0">
                    <a:schemeClr val="bg1"/>
                  </a:outerShdw>
                </a:effectLst>
                <a:latin typeface="Times" charset="0"/>
                <a:ea typeface="Times" charset="0"/>
                <a:cs typeface="Times" charset="0"/>
              </a:rPr>
              <a:t> </a:t>
            </a:r>
            <a:r>
              <a:rPr kumimoji="1" lang="en-US" altLang="zh-CN" i="1" dirty="0">
                <a:effectLst>
                  <a:outerShdw blurRad="50800" dist="50800" dir="5400000" algn="ctr" rotWithShape="0">
                    <a:schemeClr val="bg1"/>
                  </a:outerShdw>
                </a:effectLst>
                <a:latin typeface="Times" charset="0"/>
                <a:ea typeface="Times" charset="0"/>
                <a:cs typeface="Times" charset="0"/>
              </a:rPr>
              <a:t>numpy-1.15.1-cp37-none-win_amd64.whl</a:t>
            </a:r>
            <a:r>
              <a:rPr kumimoji="1" lang="en-US" altLang="zh-CN" dirty="0">
                <a:latin typeface="Times" charset="0"/>
                <a:ea typeface="Times" charset="0"/>
                <a:cs typeface="Times" charset="0"/>
              </a:rPr>
              <a:t> </a:t>
            </a: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179515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Numpy</a:t>
            </a:r>
            <a:endParaRPr kumimoji="1" lang="zh-CN" altLang="en-US" dirty="0">
              <a:latin typeface="Times" charset="0"/>
              <a:ea typeface="Times" charset="0"/>
              <a:cs typeface="Times"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09261"/>
            <a:ext cx="7886700" cy="1561976"/>
          </a:xfrm>
        </p:spPr>
      </p:pic>
      <p:sp>
        <p:nvSpPr>
          <p:cNvPr id="5" name="矩形 4"/>
          <p:cNvSpPr/>
          <p:nvPr/>
        </p:nvSpPr>
        <p:spPr>
          <a:xfrm>
            <a:off x="628650" y="4204610"/>
            <a:ext cx="7886700" cy="415498"/>
          </a:xfrm>
          <a:prstGeom prst="rect">
            <a:avLst/>
          </a:prstGeom>
        </p:spPr>
        <p:txBody>
          <a:bodyPr wrap="square">
            <a:spAutoFit/>
          </a:bodyPr>
          <a:lstStyle/>
          <a:p>
            <a:r>
              <a:rPr lang="zh-CN" altLang="en-US" sz="2100" dirty="0">
                <a:latin typeface="Times" charset="0"/>
                <a:ea typeface="Times" charset="0"/>
                <a:cs typeface="Times" charset="0"/>
              </a:rPr>
              <a:t>If no installation errors are prompted, the installation is successful</a:t>
            </a:r>
            <a:r>
              <a:rPr lang="en-US" altLang="zh-CN" sz="2100" dirty="0">
                <a:latin typeface="Times" charset="0"/>
                <a:ea typeface="Times" charset="0"/>
                <a:cs typeface="Times" charset="0"/>
              </a:rPr>
              <a:t>.</a:t>
            </a:r>
            <a:endParaRPr lang="zh-CN" altLang="en-US" sz="2100" dirty="0">
              <a:latin typeface="Times" charset="0"/>
              <a:ea typeface="Times" charset="0"/>
              <a:cs typeface="Times" charset="0"/>
            </a:endParaRPr>
          </a:p>
        </p:txBody>
      </p:sp>
    </p:spTree>
    <p:extLst>
      <p:ext uri="{BB962C8B-B14F-4D97-AF65-F5344CB8AC3E}">
        <p14:creationId xmlns:p14="http://schemas.microsoft.com/office/powerpoint/2010/main" val="170405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Scipy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2226469"/>
            <a:ext cx="8331994" cy="3263504"/>
          </a:xfrm>
        </p:spPr>
        <p:txBody>
          <a:bodyPr/>
          <a:lstStyle/>
          <a:p>
            <a:r>
              <a:rPr kumimoji="1" lang="en-US" altLang="zh-CN" dirty="0">
                <a:latin typeface="Times" charset="0"/>
                <a:ea typeface="Times" charset="0"/>
                <a:cs typeface="Times" charset="0"/>
              </a:rPr>
              <a:t>Visit </a:t>
            </a:r>
            <a:r>
              <a:rPr kumimoji="1" lang="en-US" altLang="zh-CN" dirty="0" err="1">
                <a:latin typeface="Times" charset="0"/>
                <a:ea typeface="Times" charset="0"/>
                <a:cs typeface="Times" charset="0"/>
              </a:rPr>
              <a:t>Scipy‘s</a:t>
            </a:r>
            <a:r>
              <a:rPr kumimoji="1" lang="en-US" altLang="zh-CN" dirty="0">
                <a:latin typeface="Times" charset="0"/>
                <a:ea typeface="Times" charset="0"/>
                <a:cs typeface="Times" charset="0"/>
              </a:rPr>
              <a:t> download link:</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hlinkClick r:id="rId2"/>
              </a:rPr>
              <a:t>https://pypi.org/project/scipy/ </a:t>
            </a:r>
            <a:endParaRPr kumimoji="1" lang="en-US" altLang="zh-CN" dirty="0">
              <a:latin typeface="Times" charset="0"/>
              <a:ea typeface="Times" charset="0"/>
              <a:cs typeface="Times" charset="0"/>
            </a:endParaRPr>
          </a:p>
          <a:p>
            <a:r>
              <a:rPr kumimoji="1" lang="en-US" altLang="zh-CN" dirty="0">
                <a:latin typeface="Times" charset="0"/>
                <a:ea typeface="Times" charset="0"/>
                <a:cs typeface="Times" charset="0"/>
              </a:rPr>
              <a:t>Download the corresponding file according to the specific version of Python. Also here you need to download the *win_amd64.whl file in the red box.</a:t>
            </a:r>
            <a:endParaRPr kumimoji="1" lang="zh-CN" altLang="en-US" dirty="0">
              <a:latin typeface="Times" charset="0"/>
              <a:ea typeface="Times" charset="0"/>
              <a:cs typeface="Times"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62" y="4538663"/>
            <a:ext cx="7458075" cy="1533525"/>
          </a:xfrm>
          <a:prstGeom prst="rect">
            <a:avLst/>
          </a:prstGeom>
        </p:spPr>
      </p:pic>
      <p:sp>
        <p:nvSpPr>
          <p:cNvPr id="6" name="矩形 5"/>
          <p:cNvSpPr/>
          <p:nvPr/>
        </p:nvSpPr>
        <p:spPr>
          <a:xfrm>
            <a:off x="842963" y="4538663"/>
            <a:ext cx="7458075" cy="3690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Tree>
    <p:extLst>
      <p:ext uri="{BB962C8B-B14F-4D97-AF65-F5344CB8AC3E}">
        <p14:creationId xmlns:p14="http://schemas.microsoft.com/office/powerpoint/2010/main" val="1139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Scipy</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3062292"/>
            <a:ext cx="7886700" cy="1352550"/>
          </a:xfrm>
        </p:spPr>
        <p:txBody>
          <a:bodyPr>
            <a:normAutofit fontScale="85000" lnSpcReduction="20000"/>
          </a:bodyPr>
          <a:lstStyle/>
          <a:p>
            <a:r>
              <a:rPr kumimoji="1" lang="en-US" altLang="zh-CN" dirty="0">
                <a:latin typeface="Times" charset="0"/>
                <a:ea typeface="Times" charset="0"/>
                <a:cs typeface="Times" charset="0"/>
              </a:rPr>
              <a:t>Find the path to the downloaded file, open the DOS command line window for Windows, and use the following command:</a:t>
            </a:r>
          </a:p>
          <a:p>
            <a:pPr marL="0" indent="0">
              <a:buNone/>
            </a:pPr>
            <a:r>
              <a:rPr kumimoji="1" lang="en-US" altLang="zh-CN" dirty="0">
                <a:latin typeface="Times" charset="0"/>
                <a:ea typeface="Times" charset="0"/>
                <a:cs typeface="Times" charset="0"/>
              </a:rPr>
              <a:t>	</a:t>
            </a:r>
            <a:r>
              <a:rPr kumimoji="1" lang="en-US" altLang="zh-CN" i="1" dirty="0">
                <a:latin typeface="Times" charset="0"/>
                <a:ea typeface="Times" charset="0"/>
                <a:cs typeface="Times" charset="0"/>
              </a:rPr>
              <a:t>pip</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install</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scipy-1.1.0-cp37-none-win_amd64.whl</a:t>
            </a:r>
            <a:r>
              <a:rPr kumimoji="1" lang="en-US" altLang="zh-CN" dirty="0">
                <a:latin typeface="Times" charset="0"/>
                <a:ea typeface="Times" charset="0"/>
                <a:cs typeface="Times" charset="0"/>
              </a:rPr>
              <a:t> </a:t>
            </a:r>
          </a:p>
        </p:txBody>
      </p:sp>
    </p:spTree>
    <p:extLst>
      <p:ext uri="{BB962C8B-B14F-4D97-AF65-F5344CB8AC3E}">
        <p14:creationId xmlns:p14="http://schemas.microsoft.com/office/powerpoint/2010/main" val="53868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
            <a:extLst>
              <a:ext uri="{FF2B5EF4-FFF2-40B4-BE49-F238E27FC236}">
                <a16:creationId xmlns:a16="http://schemas.microsoft.com/office/drawing/2014/main" id="{EC2E2F6F-ADC1-C443-BB7D-DB913FAAAB54}"/>
              </a:ext>
            </a:extLst>
          </p:cNvPr>
          <p:cNvSpPr txBox="1">
            <a:spLocks noChangeArrowheads="1"/>
          </p:cNvSpPr>
          <p:nvPr/>
        </p:nvSpPr>
        <p:spPr bwMode="auto">
          <a:xfrm>
            <a:off x="581025" y="436563"/>
            <a:ext cx="443230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In terminal</a:t>
            </a:r>
          </a:p>
          <a:p>
            <a:pPr eaLnBrk="1" hangingPunct="1"/>
            <a:r>
              <a:rPr lang="en-US" altLang="zh-CN" sz="2400">
                <a:latin typeface="Times New Roman" panose="02020603050405020304" pitchFamily="18" charset="0"/>
              </a:rPr>
              <a:t>upgrade pip</a:t>
            </a:r>
          </a:p>
          <a:p>
            <a:pPr eaLnBrk="1" hangingPunct="1"/>
            <a:r>
              <a:rPr lang="en-US" altLang="zh-CN" sz="2400">
                <a:latin typeface="Times New Roman" panose="02020603050405020304" pitchFamily="18" charset="0"/>
              </a:rPr>
              <a:t>1.  pip install --upgrade pip</a:t>
            </a:r>
          </a:p>
          <a:p>
            <a:pPr eaLnBrk="1" hangingPunct="1"/>
            <a:endParaRPr lang="en-US" altLang="zh-CN" sz="2400">
              <a:latin typeface="Times New Roman" panose="02020603050405020304" pitchFamily="18" charset="0"/>
            </a:endParaRPr>
          </a:p>
          <a:p>
            <a:pPr eaLnBrk="1" hangingPunct="1"/>
            <a:r>
              <a:rPr lang="en-US" altLang="zh-CN" sz="2400">
                <a:latin typeface="Times New Roman" panose="02020603050405020304" pitchFamily="18" charset="0"/>
              </a:rPr>
              <a:t>Install Jupyter Notebook</a:t>
            </a:r>
          </a:p>
          <a:p>
            <a:pPr eaLnBrk="1" hangingPunct="1"/>
            <a:r>
              <a:rPr lang="en-US" altLang="zh-CN" sz="2400">
                <a:latin typeface="Times New Roman" panose="02020603050405020304" pitchFamily="18" charset="0"/>
              </a:rPr>
              <a:t>2.  pip install Jupyter</a:t>
            </a:r>
          </a:p>
        </p:txBody>
      </p:sp>
      <p:pic>
        <p:nvPicPr>
          <p:cNvPr id="26626" name="图片 4">
            <a:extLst>
              <a:ext uri="{FF2B5EF4-FFF2-40B4-BE49-F238E27FC236}">
                <a16:creationId xmlns:a16="http://schemas.microsoft.com/office/drawing/2014/main" id="{3B9DDD10-5B92-894B-9CC6-DE0B7AD7E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4198938"/>
            <a:ext cx="798195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图片 5">
            <a:extLst>
              <a:ext uri="{FF2B5EF4-FFF2-40B4-BE49-F238E27FC236}">
                <a16:creationId xmlns:a16="http://schemas.microsoft.com/office/drawing/2014/main" id="{4633C623-5B1E-B744-8D33-6449A99F3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851150"/>
            <a:ext cx="7981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6">
            <a:extLst>
              <a:ext uri="{FF2B5EF4-FFF2-40B4-BE49-F238E27FC236}">
                <a16:creationId xmlns:a16="http://schemas.microsoft.com/office/drawing/2014/main" id="{584950FA-CBE9-324D-B05D-6281421B63A4}"/>
              </a:ext>
            </a:extLst>
          </p:cNvPr>
          <p:cNvSpPr txBox="1">
            <a:spLocks noChangeArrowheads="1"/>
          </p:cNvSpPr>
          <p:nvPr/>
        </p:nvSpPr>
        <p:spPr bwMode="auto">
          <a:xfrm>
            <a:off x="581025" y="3673475"/>
            <a:ext cx="2832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Successfully installed</a:t>
            </a:r>
          </a:p>
        </p:txBody>
      </p:sp>
    </p:spTree>
    <p:extLst>
      <p:ext uri="{BB962C8B-B14F-4D97-AF65-F5344CB8AC3E}">
        <p14:creationId xmlns:p14="http://schemas.microsoft.com/office/powerpoint/2010/main" val="1168679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Scipy</a:t>
            </a:r>
            <a:endParaRPr kumimoji="1" lang="zh-CN" altLang="en-US" dirty="0">
              <a:latin typeface="Times" charset="0"/>
              <a:ea typeface="Times" charset="0"/>
              <a:cs typeface="Times"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61796"/>
            <a:ext cx="7886700" cy="2035552"/>
          </a:xfrm>
        </p:spPr>
      </p:pic>
      <p:sp>
        <p:nvSpPr>
          <p:cNvPr id="5" name="矩形 4"/>
          <p:cNvSpPr/>
          <p:nvPr/>
        </p:nvSpPr>
        <p:spPr>
          <a:xfrm>
            <a:off x="628650" y="4611808"/>
            <a:ext cx="7886700" cy="415498"/>
          </a:xfrm>
          <a:prstGeom prst="rect">
            <a:avLst/>
          </a:prstGeom>
        </p:spPr>
        <p:txBody>
          <a:bodyPr wrap="square">
            <a:spAutoFit/>
          </a:bodyPr>
          <a:lstStyle/>
          <a:p>
            <a:r>
              <a:rPr lang="zh-CN" altLang="en-US" sz="2100" dirty="0">
                <a:latin typeface="Times" charset="0"/>
                <a:ea typeface="Times" charset="0"/>
                <a:cs typeface="Times" charset="0"/>
              </a:rPr>
              <a:t>If no installation errors are prompted, the installation is successful</a:t>
            </a:r>
            <a:r>
              <a:rPr lang="en-US" altLang="zh-CN" sz="2100" dirty="0">
                <a:latin typeface="Times" charset="0"/>
                <a:ea typeface="Times" charset="0"/>
                <a:cs typeface="Times" charset="0"/>
              </a:rPr>
              <a:t>.</a:t>
            </a:r>
            <a:endParaRPr lang="zh-CN" altLang="en-US" sz="2100" dirty="0">
              <a:latin typeface="Times" charset="0"/>
              <a:ea typeface="Times" charset="0"/>
              <a:cs typeface="Times" charset="0"/>
            </a:endParaRPr>
          </a:p>
        </p:txBody>
      </p:sp>
    </p:spTree>
    <p:extLst>
      <p:ext uri="{BB962C8B-B14F-4D97-AF65-F5344CB8AC3E}">
        <p14:creationId xmlns:p14="http://schemas.microsoft.com/office/powerpoint/2010/main" val="20827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Matplotlib</a:t>
            </a:r>
            <a:endParaRPr kumimoji="1" lang="zh-CN" altLang="en-US" dirty="0">
              <a:latin typeface="Times" charset="0"/>
              <a:ea typeface="Times" charset="0"/>
              <a:cs typeface="Times" charset="0"/>
            </a:endParaRPr>
          </a:p>
        </p:txBody>
      </p:sp>
      <p:sp>
        <p:nvSpPr>
          <p:cNvPr id="3" name="内容占位符 2"/>
          <p:cNvSpPr>
            <a:spLocks noGrp="1"/>
          </p:cNvSpPr>
          <p:nvPr>
            <p:ph idx="1"/>
          </p:nvPr>
        </p:nvSpPr>
        <p:spPr>
          <a:xfrm>
            <a:off x="628650" y="2226469"/>
            <a:ext cx="7886700" cy="1759744"/>
          </a:xfrm>
        </p:spPr>
        <p:txBody>
          <a:bodyPr>
            <a:normAutofit fontScale="92500" lnSpcReduction="20000"/>
          </a:bodyPr>
          <a:lstStyle/>
          <a:p>
            <a:r>
              <a:rPr kumimoji="1" lang="en-US" altLang="zh-CN" dirty="0">
                <a:latin typeface="Times" charset="0"/>
                <a:ea typeface="Times" charset="0"/>
                <a:cs typeface="Times" charset="0"/>
              </a:rPr>
              <a:t>Visit </a:t>
            </a:r>
            <a:r>
              <a:rPr kumimoji="1" lang="en-US" altLang="zh-CN" dirty="0" err="1">
                <a:latin typeface="Times" charset="0"/>
                <a:ea typeface="Times" charset="0"/>
                <a:cs typeface="Times" charset="0"/>
              </a:rPr>
              <a:t>Matplotlib‘s</a:t>
            </a:r>
            <a:r>
              <a:rPr kumimoji="1" lang="en-US" altLang="zh-CN" dirty="0">
                <a:latin typeface="Times" charset="0"/>
                <a:ea typeface="Times" charset="0"/>
                <a:cs typeface="Times" charset="0"/>
              </a:rPr>
              <a:t> download link:</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hlinkClick r:id="rId2"/>
              </a:rPr>
              <a:t>https://pypi.org/project/matplotlib/#files</a:t>
            </a:r>
            <a:endParaRPr kumimoji="1" lang="en-US" altLang="zh-CN" dirty="0">
              <a:latin typeface="Times" charset="0"/>
              <a:ea typeface="Times" charset="0"/>
              <a:cs typeface="Times" charset="0"/>
            </a:endParaRPr>
          </a:p>
          <a:p>
            <a:r>
              <a:rPr kumimoji="1" lang="en-US" altLang="zh-CN" dirty="0">
                <a:latin typeface="Times" charset="0"/>
                <a:ea typeface="Times" charset="0"/>
                <a:cs typeface="Times" charset="0"/>
              </a:rPr>
              <a:t>Download the corresponding file according to the specific version of Python. Also here you need to download the *win_amd64.whl file in the </a:t>
            </a:r>
            <a:r>
              <a:rPr kumimoji="1" lang="en-US" altLang="zh-CN">
                <a:latin typeface="Times" charset="0"/>
                <a:ea typeface="Times" charset="0"/>
                <a:cs typeface="Times" charset="0"/>
              </a:rPr>
              <a:t>red box.</a:t>
            </a:r>
            <a:endParaRPr kumimoji="1" lang="zh-CN" altLang="en-US" dirty="0">
              <a:latin typeface="Times" charset="0"/>
              <a:ea typeface="Times" charset="0"/>
              <a:cs typeface="Times"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8" y="3986213"/>
            <a:ext cx="7477125" cy="1628775"/>
          </a:xfrm>
          <a:prstGeom prst="rect">
            <a:avLst/>
          </a:prstGeom>
        </p:spPr>
      </p:pic>
      <p:sp>
        <p:nvSpPr>
          <p:cNvPr id="5" name="矩形 4"/>
          <p:cNvSpPr/>
          <p:nvPr/>
        </p:nvSpPr>
        <p:spPr>
          <a:xfrm>
            <a:off x="833438" y="4736307"/>
            <a:ext cx="7477125" cy="396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Tree>
    <p:extLst>
      <p:ext uri="{BB962C8B-B14F-4D97-AF65-F5344CB8AC3E}">
        <p14:creationId xmlns:p14="http://schemas.microsoft.com/office/powerpoint/2010/main" val="17429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Matplotlib</a:t>
            </a:r>
            <a:endParaRPr kumimoji="1" lang="zh-CN" altLang="en-US" dirty="0">
              <a:latin typeface="Times" charset="0"/>
              <a:ea typeface="Times" charset="0"/>
              <a:cs typeface="Times" charset="0"/>
            </a:endParaRPr>
          </a:p>
        </p:txBody>
      </p:sp>
      <p:sp>
        <p:nvSpPr>
          <p:cNvPr id="4" name="内容占位符 2"/>
          <p:cNvSpPr>
            <a:spLocks noGrp="1"/>
          </p:cNvSpPr>
          <p:nvPr>
            <p:ph idx="1"/>
          </p:nvPr>
        </p:nvSpPr>
        <p:spPr>
          <a:xfrm>
            <a:off x="628650" y="3062292"/>
            <a:ext cx="7886700" cy="1352550"/>
          </a:xfrm>
        </p:spPr>
        <p:txBody>
          <a:bodyPr>
            <a:normAutofit fontScale="77500" lnSpcReduction="20000"/>
          </a:bodyPr>
          <a:lstStyle/>
          <a:p>
            <a:r>
              <a:rPr kumimoji="1" lang="en-US" altLang="zh-CN" dirty="0">
                <a:latin typeface="Times" charset="0"/>
                <a:ea typeface="Times" charset="0"/>
                <a:cs typeface="Times" charset="0"/>
              </a:rPr>
              <a:t>Find the path to the downloaded file, open the DOS command line window for Windows, and use the following command:</a:t>
            </a:r>
          </a:p>
          <a:p>
            <a:pPr marL="0" indent="0">
              <a:buNone/>
            </a:pPr>
            <a:r>
              <a:rPr kumimoji="1" lang="en-US" altLang="zh-CN" dirty="0">
                <a:latin typeface="Times" charset="0"/>
                <a:ea typeface="Times" charset="0"/>
                <a:cs typeface="Times" charset="0"/>
              </a:rPr>
              <a:t>	</a:t>
            </a:r>
            <a:r>
              <a:rPr kumimoji="1" lang="en-US" altLang="zh-CN" i="1" dirty="0">
                <a:latin typeface="Times" charset="0"/>
                <a:ea typeface="Times" charset="0"/>
                <a:cs typeface="Times" charset="0"/>
              </a:rPr>
              <a:t>pip</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install</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matplotlib-3.0.0-cp37-cp37m-win_amd64.whl </a:t>
            </a:r>
            <a:endParaRPr kumimoji="1" lang="en-US" altLang="zh-CN" dirty="0">
              <a:latin typeface="Times" charset="0"/>
              <a:ea typeface="Times" charset="0"/>
              <a:cs typeface="Times" charset="0"/>
            </a:endParaRPr>
          </a:p>
        </p:txBody>
      </p:sp>
    </p:spTree>
    <p:extLst>
      <p:ext uri="{BB962C8B-B14F-4D97-AF65-F5344CB8AC3E}">
        <p14:creationId xmlns:p14="http://schemas.microsoft.com/office/powerpoint/2010/main" val="18841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5945" y="966787"/>
            <a:ext cx="7886700" cy="994172"/>
          </a:xfrm>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Matplotlib</a:t>
            </a:r>
            <a:endParaRPr kumimoji="1" lang="zh-CN" altLang="en-US" dirty="0">
              <a:latin typeface="Times" charset="0"/>
              <a:ea typeface="Times" charset="0"/>
              <a:cs typeface="Times"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85" y="1748892"/>
            <a:ext cx="6547311" cy="4098263"/>
          </a:xfrm>
          <a:prstGeom prst="rect">
            <a:avLst/>
          </a:prstGeom>
        </p:spPr>
      </p:pic>
    </p:spTree>
    <p:extLst>
      <p:ext uri="{BB962C8B-B14F-4D97-AF65-F5344CB8AC3E}">
        <p14:creationId xmlns:p14="http://schemas.microsoft.com/office/powerpoint/2010/main" val="87749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endParaRPr kumimoji="1" lang="zh-CN" altLang="en-US" dirty="0">
              <a:latin typeface="Times" charset="0"/>
              <a:ea typeface="Times" charset="0"/>
              <a:cs typeface="Times" charset="0"/>
            </a:endParaRPr>
          </a:p>
        </p:txBody>
      </p:sp>
      <p:sp>
        <p:nvSpPr>
          <p:cNvPr id="4" name="内容占位符 2"/>
          <p:cNvSpPr>
            <a:spLocks noGrp="1"/>
          </p:cNvSpPr>
          <p:nvPr>
            <p:ph idx="1"/>
          </p:nvPr>
        </p:nvSpPr>
        <p:spPr>
          <a:xfrm>
            <a:off x="628650" y="2226469"/>
            <a:ext cx="7886700" cy="1759744"/>
          </a:xfrm>
        </p:spPr>
        <p:txBody>
          <a:bodyPr>
            <a:normAutofit lnSpcReduction="10000"/>
          </a:bodyPr>
          <a:lstStyle/>
          <a:p>
            <a:r>
              <a:rPr kumimoji="1" lang="en-US" altLang="zh-CN" dirty="0">
                <a:latin typeface="Times" charset="0"/>
                <a:ea typeface="Times" charset="0"/>
                <a:cs typeface="Times" charset="0"/>
              </a:rPr>
              <a:t>Visit</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Sklearn‘s</a:t>
            </a:r>
            <a:r>
              <a:rPr kumimoji="1" lang="en-US" altLang="zh-CN" dirty="0">
                <a:latin typeface="Times" charset="0"/>
                <a:ea typeface="Times" charset="0"/>
                <a:cs typeface="Times" charset="0"/>
              </a:rPr>
              <a:t> download link:</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hlinkClick r:id="rId2"/>
              </a:rPr>
              <a:t>https://pypi.org/project/scikit-learn/</a:t>
            </a:r>
            <a:endParaRPr kumimoji="1" lang="en-US" altLang="zh-CN" dirty="0">
              <a:latin typeface="Times" charset="0"/>
              <a:ea typeface="Times" charset="0"/>
              <a:cs typeface="Times" charset="0"/>
            </a:endParaRPr>
          </a:p>
          <a:p>
            <a:r>
              <a:rPr kumimoji="1" lang="en-US" altLang="zh-CN" dirty="0">
                <a:latin typeface="Times" charset="0"/>
                <a:ea typeface="Times" charset="0"/>
                <a:cs typeface="Times" charset="0"/>
              </a:rPr>
              <a:t>Download specific version of Python AND *win_amd64.whl file in the red box on the right.</a:t>
            </a:r>
            <a:endParaRPr kumimoji="1" lang="zh-CN" altLang="en-US" dirty="0">
              <a:latin typeface="Times" charset="0"/>
              <a:ea typeface="Times" charset="0"/>
              <a:cs typeface="Times"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74" y="3473060"/>
            <a:ext cx="8417871" cy="2174438"/>
          </a:xfrm>
          <a:prstGeom prst="rect">
            <a:avLst/>
          </a:prstGeom>
        </p:spPr>
      </p:pic>
      <p:sp>
        <p:nvSpPr>
          <p:cNvPr id="6" name="矩形 5"/>
          <p:cNvSpPr/>
          <p:nvPr/>
        </p:nvSpPr>
        <p:spPr>
          <a:xfrm>
            <a:off x="249474" y="4836327"/>
            <a:ext cx="7425929" cy="3964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Tree>
    <p:extLst>
      <p:ext uri="{BB962C8B-B14F-4D97-AF65-F5344CB8AC3E}">
        <p14:creationId xmlns:p14="http://schemas.microsoft.com/office/powerpoint/2010/main" val="109879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endParaRPr kumimoji="1" lang="zh-CN" altLang="en-US" dirty="0">
              <a:latin typeface="Times" charset="0"/>
              <a:ea typeface="Times" charset="0"/>
              <a:cs typeface="Times" charset="0"/>
            </a:endParaRPr>
          </a:p>
        </p:txBody>
      </p:sp>
      <p:sp>
        <p:nvSpPr>
          <p:cNvPr id="4" name="内容占位符 2"/>
          <p:cNvSpPr>
            <a:spLocks noGrp="1"/>
          </p:cNvSpPr>
          <p:nvPr>
            <p:ph idx="1"/>
          </p:nvPr>
        </p:nvSpPr>
        <p:spPr>
          <a:xfrm>
            <a:off x="628650" y="3062292"/>
            <a:ext cx="7886700" cy="1352550"/>
          </a:xfrm>
        </p:spPr>
        <p:txBody>
          <a:bodyPr>
            <a:normAutofit fontScale="77500" lnSpcReduction="20000"/>
          </a:bodyPr>
          <a:lstStyle/>
          <a:p>
            <a:r>
              <a:rPr kumimoji="1" lang="en-US" altLang="zh-CN" dirty="0">
                <a:latin typeface="Times" charset="0"/>
                <a:ea typeface="Times" charset="0"/>
                <a:cs typeface="Times" charset="0"/>
              </a:rPr>
              <a:t>Find the path to the downloaded file, open the DOS command line window for Windows, and use the following command:</a:t>
            </a:r>
          </a:p>
          <a:p>
            <a:pPr marL="0" indent="0">
              <a:buNone/>
            </a:pPr>
            <a:r>
              <a:rPr kumimoji="1" lang="en-US" altLang="zh-CN" dirty="0">
                <a:latin typeface="Times" charset="0"/>
                <a:ea typeface="Times" charset="0"/>
                <a:cs typeface="Times" charset="0"/>
              </a:rPr>
              <a:t>	</a:t>
            </a:r>
            <a:r>
              <a:rPr kumimoji="1" lang="en-US" altLang="zh-CN" i="1" dirty="0">
                <a:latin typeface="Times" charset="0"/>
                <a:ea typeface="Times" charset="0"/>
                <a:cs typeface="Times" charset="0"/>
              </a:rPr>
              <a:t>pip</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install</a:t>
            </a:r>
            <a:r>
              <a:rPr kumimoji="1" lang="zh-CN" altLang="en-US" i="1" dirty="0">
                <a:latin typeface="Times" charset="0"/>
                <a:ea typeface="Times" charset="0"/>
                <a:cs typeface="Times" charset="0"/>
              </a:rPr>
              <a:t> </a:t>
            </a:r>
            <a:r>
              <a:rPr kumimoji="1" lang="en-US" altLang="zh-CN" i="1" dirty="0">
                <a:latin typeface="Times" charset="0"/>
                <a:ea typeface="Times" charset="0"/>
                <a:cs typeface="Times" charset="0"/>
              </a:rPr>
              <a:t>scikit_learn-0.19.2-cp37-cp37m-win_amd64.whl</a:t>
            </a:r>
            <a:endParaRPr kumimoji="1" lang="en-US" altLang="zh-CN" dirty="0">
              <a:latin typeface="Times" charset="0"/>
              <a:ea typeface="Times" charset="0"/>
              <a:cs typeface="Times" charset="0"/>
            </a:endParaRPr>
          </a:p>
        </p:txBody>
      </p:sp>
    </p:spTree>
    <p:extLst>
      <p:ext uri="{BB962C8B-B14F-4D97-AF65-F5344CB8AC3E}">
        <p14:creationId xmlns:p14="http://schemas.microsoft.com/office/powerpoint/2010/main" val="982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endParaRPr kumimoji="1" lang="zh-CN" altLang="en-US" dirty="0">
              <a:latin typeface="Times" charset="0"/>
              <a:ea typeface="Times" charset="0"/>
              <a:cs typeface="Times"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904" y="1935521"/>
            <a:ext cx="6065044" cy="3809504"/>
          </a:xfrm>
        </p:spPr>
      </p:pic>
    </p:spTree>
    <p:extLst>
      <p:ext uri="{BB962C8B-B14F-4D97-AF65-F5344CB8AC3E}">
        <p14:creationId xmlns:p14="http://schemas.microsoft.com/office/powerpoint/2010/main" val="207828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latin typeface="Times" charset="0"/>
                <a:ea typeface="Times" charset="0"/>
                <a:cs typeface="Times" charset="0"/>
              </a:rPr>
              <a:t>Test</a:t>
            </a:r>
            <a:endParaRPr kumimoji="1" lang="zh-CN" altLang="en-US" dirty="0">
              <a:latin typeface="Times" charset="0"/>
              <a:ea typeface="Times" charset="0"/>
              <a:cs typeface="Times"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454" y="1922877"/>
            <a:ext cx="6482953" cy="3881380"/>
          </a:xfrm>
        </p:spPr>
      </p:pic>
    </p:spTree>
    <p:extLst>
      <p:ext uri="{BB962C8B-B14F-4D97-AF65-F5344CB8AC3E}">
        <p14:creationId xmlns:p14="http://schemas.microsoft.com/office/powerpoint/2010/main" val="102682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
            <a:extLst>
              <a:ext uri="{FF2B5EF4-FFF2-40B4-BE49-F238E27FC236}">
                <a16:creationId xmlns:a16="http://schemas.microsoft.com/office/drawing/2014/main" id="{92EA999E-15B7-1A48-A9EB-9136431739E3}"/>
              </a:ext>
            </a:extLst>
          </p:cNvPr>
          <p:cNvSpPr txBox="1">
            <a:spLocks noChangeArrowheads="1"/>
          </p:cNvSpPr>
          <p:nvPr/>
        </p:nvSpPr>
        <p:spPr bwMode="auto">
          <a:xfrm>
            <a:off x="612775" y="504825"/>
            <a:ext cx="32972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Show the list of packages</a:t>
            </a:r>
          </a:p>
          <a:p>
            <a:pPr eaLnBrk="1" hangingPunct="1"/>
            <a:r>
              <a:rPr lang="en-US" altLang="zh-CN" sz="2400">
                <a:latin typeface="Times New Roman" panose="02020603050405020304" pitchFamily="18" charset="0"/>
              </a:rPr>
              <a:t>3.  pip list</a:t>
            </a:r>
          </a:p>
        </p:txBody>
      </p:sp>
      <p:pic>
        <p:nvPicPr>
          <p:cNvPr id="27650" name="图片 3">
            <a:extLst>
              <a:ext uri="{FF2B5EF4-FFF2-40B4-BE49-F238E27FC236}">
                <a16:creationId xmlns:a16="http://schemas.microsoft.com/office/drawing/2014/main" id="{C2C4F0EA-79F9-9142-8256-F7146A9FF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654175"/>
            <a:ext cx="3736975"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50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3">
            <a:extLst>
              <a:ext uri="{FF2B5EF4-FFF2-40B4-BE49-F238E27FC236}">
                <a16:creationId xmlns:a16="http://schemas.microsoft.com/office/drawing/2014/main" id="{A8B3EB3F-5E09-5A41-B09E-99203EA790BC}"/>
              </a:ext>
            </a:extLst>
          </p:cNvPr>
          <p:cNvSpPr txBox="1">
            <a:spLocks noChangeArrowheads="1"/>
          </p:cNvSpPr>
          <p:nvPr/>
        </p:nvSpPr>
        <p:spPr bwMode="auto">
          <a:xfrm>
            <a:off x="295275" y="635000"/>
            <a:ext cx="3009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Start Jupyter Notebook</a:t>
            </a:r>
          </a:p>
          <a:p>
            <a:pPr eaLnBrk="1" hangingPunct="1"/>
            <a:r>
              <a:rPr lang="en-US" altLang="zh-CN" sz="2400">
                <a:latin typeface="Times New Roman" panose="02020603050405020304" pitchFamily="18" charset="0"/>
              </a:rPr>
              <a:t>4. jupyter notebook</a:t>
            </a:r>
          </a:p>
        </p:txBody>
      </p:sp>
      <p:pic>
        <p:nvPicPr>
          <p:cNvPr id="28674" name="图片 4">
            <a:extLst>
              <a:ext uri="{FF2B5EF4-FFF2-40B4-BE49-F238E27FC236}">
                <a16:creationId xmlns:a16="http://schemas.microsoft.com/office/drawing/2014/main" id="{045EAD26-2009-7D40-A00B-9B672C5F9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2138363"/>
            <a:ext cx="90074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4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
            <a:extLst>
              <a:ext uri="{FF2B5EF4-FFF2-40B4-BE49-F238E27FC236}">
                <a16:creationId xmlns:a16="http://schemas.microsoft.com/office/drawing/2014/main" id="{376DE191-45A9-6643-8AE1-7D075B31C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60325"/>
            <a:ext cx="252888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文本框 4">
            <a:extLst>
              <a:ext uri="{FF2B5EF4-FFF2-40B4-BE49-F238E27FC236}">
                <a16:creationId xmlns:a16="http://schemas.microsoft.com/office/drawing/2014/main" id="{050103AA-6406-E844-9A65-A19EFE744F22}"/>
              </a:ext>
            </a:extLst>
          </p:cNvPr>
          <p:cNvSpPr txBox="1">
            <a:spLocks noChangeArrowheads="1"/>
          </p:cNvSpPr>
          <p:nvPr/>
        </p:nvSpPr>
        <p:spPr bwMode="auto">
          <a:xfrm>
            <a:off x="222250" y="536575"/>
            <a:ext cx="526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In  explorer</a:t>
            </a:r>
          </a:p>
          <a:p>
            <a:pPr eaLnBrk="1" hangingPunct="1"/>
            <a:r>
              <a:rPr lang="en-US" altLang="zh-CN" sz="2400">
                <a:latin typeface="Times New Roman" panose="02020603050405020304" pitchFamily="18" charset="0"/>
              </a:rPr>
              <a:t>Create a Folder named Machine Learning</a:t>
            </a:r>
          </a:p>
        </p:txBody>
      </p:sp>
      <p:pic>
        <p:nvPicPr>
          <p:cNvPr id="29699" name="图片 5">
            <a:extLst>
              <a:ext uri="{FF2B5EF4-FFF2-40B4-BE49-F238E27FC236}">
                <a16:creationId xmlns:a16="http://schemas.microsoft.com/office/drawing/2014/main" id="{3F35AD09-0E4D-944C-8626-6E5BA1FAE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311400"/>
            <a:ext cx="765492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03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2">
            <a:extLst>
              <a:ext uri="{FF2B5EF4-FFF2-40B4-BE49-F238E27FC236}">
                <a16:creationId xmlns:a16="http://schemas.microsoft.com/office/drawing/2014/main" id="{ED089312-F418-444C-A0A4-89EEB07C0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303338"/>
            <a:ext cx="8551863"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文本框 4">
            <a:extLst>
              <a:ext uri="{FF2B5EF4-FFF2-40B4-BE49-F238E27FC236}">
                <a16:creationId xmlns:a16="http://schemas.microsoft.com/office/drawing/2014/main" id="{CA37182D-B818-4F43-8BF8-672918100452}"/>
              </a:ext>
            </a:extLst>
          </p:cNvPr>
          <p:cNvSpPr txBox="1">
            <a:spLocks noChangeArrowheads="1"/>
          </p:cNvSpPr>
          <p:nvPr/>
        </p:nvSpPr>
        <p:spPr bwMode="auto">
          <a:xfrm>
            <a:off x="180975" y="496888"/>
            <a:ext cx="5211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宋体" panose="02010600030101010101" pitchFamily="2" charset="-122"/>
              </a:rPr>
              <a:t>Create a python3 file named Hello World</a:t>
            </a:r>
          </a:p>
        </p:txBody>
      </p:sp>
      <p:pic>
        <p:nvPicPr>
          <p:cNvPr id="30723" name="图片 3">
            <a:extLst>
              <a:ext uri="{FF2B5EF4-FFF2-40B4-BE49-F238E27FC236}">
                <a16:creationId xmlns:a16="http://schemas.microsoft.com/office/drawing/2014/main" id="{6DB6AA50-7D94-734A-8603-181A88ABA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3224213"/>
            <a:ext cx="795655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6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4">
            <a:extLst>
              <a:ext uri="{FF2B5EF4-FFF2-40B4-BE49-F238E27FC236}">
                <a16:creationId xmlns:a16="http://schemas.microsoft.com/office/drawing/2014/main" id="{B5B690EE-43B4-E249-90D4-43AA356B5EF0}"/>
              </a:ext>
            </a:extLst>
          </p:cNvPr>
          <p:cNvSpPr txBox="1">
            <a:spLocks noChangeArrowheads="1"/>
          </p:cNvSpPr>
          <p:nvPr/>
        </p:nvSpPr>
        <p:spPr bwMode="auto">
          <a:xfrm>
            <a:off x="352425" y="950913"/>
            <a:ext cx="3948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sym typeface="宋体" panose="02010600030101010101" pitchFamily="2" charset="-122"/>
              </a:rPr>
              <a:t>Run the first code and enjoy it.</a:t>
            </a:r>
          </a:p>
        </p:txBody>
      </p:sp>
      <p:pic>
        <p:nvPicPr>
          <p:cNvPr id="31746" name="图片 3">
            <a:extLst>
              <a:ext uri="{FF2B5EF4-FFF2-40B4-BE49-F238E27FC236}">
                <a16:creationId xmlns:a16="http://schemas.microsoft.com/office/drawing/2014/main" id="{A6E75549-2153-9947-99F9-DF9FA24D5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3" y="2024063"/>
            <a:ext cx="88820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17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latin typeface="Times" charset="0"/>
                <a:ea typeface="Times" charset="0"/>
                <a:cs typeface="Times" charset="0"/>
              </a:rPr>
              <a:t>Install</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br>
              <a:rPr kumimoji="1" lang="en-US" altLang="zh-CN" sz="1500" dirty="0">
                <a:latin typeface="Times" charset="0"/>
                <a:ea typeface="Times" charset="0"/>
                <a:cs typeface="Times" charset="0"/>
              </a:rPr>
            </a:br>
            <a:r>
              <a:rPr kumimoji="1" lang="en-US" altLang="zh-CN" sz="1500" dirty="0">
                <a:latin typeface="Times" charset="0"/>
                <a:ea typeface="Times" charset="0"/>
                <a:cs typeface="Times" charset="0"/>
              </a:rPr>
              <a:t>																	</a:t>
            </a:r>
            <a:r>
              <a:rPr kumimoji="1" lang="de-DE" altLang="zh-CN" sz="1500" dirty="0">
                <a:latin typeface="Times" charset="0"/>
                <a:ea typeface="Times" charset="0"/>
                <a:cs typeface="Times" charset="0"/>
              </a:rPr>
              <a:t>CISC7202</a:t>
            </a:r>
            <a:endParaRPr kumimoji="1" lang="zh-CN" altLang="en-US" dirty="0">
              <a:latin typeface="Times" charset="0"/>
              <a:ea typeface="Times" charset="0"/>
              <a:cs typeface="Times" charset="0"/>
            </a:endParaRPr>
          </a:p>
        </p:txBody>
      </p:sp>
      <p:sp>
        <p:nvSpPr>
          <p:cNvPr id="4" name="副标题 2"/>
          <p:cNvSpPr>
            <a:spLocks noGrp="1"/>
          </p:cNvSpPr>
          <p:nvPr>
            <p:ph type="subTitle" idx="1"/>
          </p:nvPr>
        </p:nvSpPr>
        <p:spPr>
          <a:xfrm>
            <a:off x="1143000" y="3558778"/>
            <a:ext cx="6858000" cy="1241822"/>
          </a:xfrm>
        </p:spPr>
        <p:txBody>
          <a:bodyPr>
            <a:normAutofit lnSpcReduction="10000"/>
          </a:bodyPr>
          <a:lstStyle/>
          <a:p>
            <a:endParaRPr kumimoji="1" lang="en-US" altLang="zh-CN" dirty="0">
              <a:latin typeface="Times" charset="0"/>
              <a:ea typeface="Times" charset="0"/>
              <a:cs typeface="Times" charset="0"/>
            </a:endParaRPr>
          </a:p>
          <a:p>
            <a:r>
              <a:rPr kumimoji="1" lang="en-US" altLang="zh-CN" dirty="0">
                <a:latin typeface="Times" charset="0"/>
                <a:ea typeface="Times" charset="0"/>
                <a:cs typeface="Times" charset="0"/>
              </a:rPr>
              <a:t>by</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Prof.Weijia</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Jia</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a:t>
            </a:r>
            <a:r>
              <a:rPr kumimoji="0" lang="en-US" altLang="zh-CN" cap="none" dirty="0">
                <a:solidFill>
                  <a:schemeClr val="tx1"/>
                </a:solidFill>
                <a:latin typeface="Maiandra GD" pitchFamily="34" charset="0"/>
                <a:ea typeface="华文楷体" pitchFamily="2" charset="-122"/>
              </a:rPr>
              <a:t>賈維嘉</a:t>
            </a:r>
            <a:r>
              <a:rPr kumimoji="1" lang="en-US" altLang="zh-CN" dirty="0">
                <a:latin typeface="Times" charset="0"/>
                <a:ea typeface="Times" charset="0"/>
                <a:cs typeface="Times" charset="0"/>
              </a:rPr>
              <a:t>)</a:t>
            </a:r>
            <a:r>
              <a:rPr kumimoji="1" lang="zh-CN" altLang="en-US" dirty="0">
                <a:latin typeface="Times" charset="0"/>
                <a:ea typeface="Times" charset="0"/>
                <a:cs typeface="Times" charset="0"/>
              </a:rPr>
              <a:t> </a:t>
            </a:r>
            <a:r>
              <a:rPr kumimoji="1" lang="en-US" altLang="zh-CN">
                <a:latin typeface="Times" charset="0"/>
                <a:ea typeface="Times" charset="0"/>
                <a:cs typeface="Times" charset="0"/>
              </a:rPr>
              <a:t>E11-4007</a:t>
            </a:r>
          </a:p>
          <a:p>
            <a:r>
              <a:rPr kumimoji="1" lang="en-US" altLang="zh-CN">
                <a:latin typeface="Times" charset="0"/>
                <a:ea typeface="Times" charset="0"/>
                <a:cs typeface="Times" charset="0"/>
              </a:rPr>
              <a:t>Email</a:t>
            </a:r>
            <a:r>
              <a:rPr kumimoji="1" lang="en-US" altLang="zh-CN" dirty="0">
                <a:latin typeface="Times" charset="0"/>
                <a:ea typeface="Times" charset="0"/>
                <a:cs typeface="Times" charset="0"/>
              </a:rPr>
              <a:t>:</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jiawj@umac.mo</a:t>
            </a: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196761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latin typeface="Times" charset="0"/>
                <a:ea typeface="Times" charset="0"/>
                <a:cs typeface="Times" charset="0"/>
              </a:rPr>
              <a:t>Introduction</a:t>
            </a:r>
            <a:r>
              <a:rPr kumimoji="1" lang="zh-CN" altLang="en-US" dirty="0">
                <a:latin typeface="Times" charset="0"/>
                <a:ea typeface="Times" charset="0"/>
                <a:cs typeface="Times" charset="0"/>
              </a:rPr>
              <a:t> </a:t>
            </a:r>
            <a:r>
              <a:rPr kumimoji="1" lang="en-US" altLang="zh-CN" dirty="0">
                <a:latin typeface="Times" charset="0"/>
                <a:ea typeface="Times" charset="0"/>
                <a:cs typeface="Times" charset="0"/>
              </a:rPr>
              <a:t>to</a:t>
            </a:r>
            <a:r>
              <a:rPr kumimoji="1" lang="zh-CN" altLang="en-US" dirty="0">
                <a:latin typeface="Times" charset="0"/>
                <a:ea typeface="Times" charset="0"/>
                <a:cs typeface="Times" charset="0"/>
              </a:rPr>
              <a:t> </a:t>
            </a:r>
            <a:r>
              <a:rPr kumimoji="1" lang="en-US" altLang="zh-CN" dirty="0" err="1">
                <a:latin typeface="Times" charset="0"/>
                <a:ea typeface="Times" charset="0"/>
                <a:cs typeface="Times" charset="0"/>
              </a:rPr>
              <a:t>Sklearn</a:t>
            </a:r>
            <a:endParaRPr kumimoji="1" lang="zh-CN" altLang="en-US" dirty="0">
              <a:latin typeface="Times" charset="0"/>
              <a:ea typeface="Times" charset="0"/>
              <a:cs typeface="Times" charset="0"/>
            </a:endParaRPr>
          </a:p>
        </p:txBody>
      </p:sp>
    </p:spTree>
    <p:extLst>
      <p:ext uri="{BB962C8B-B14F-4D97-AF65-F5344CB8AC3E}">
        <p14:creationId xmlns:p14="http://schemas.microsoft.com/office/powerpoint/2010/main" val="21581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TotalTime>
  <Words>731</Words>
  <Application>Microsoft Macintosh PowerPoint</Application>
  <PresentationFormat>如螢幕大小 (4:3)</PresentationFormat>
  <Paragraphs>72</Paragraphs>
  <Slides>27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Arial</vt:lpstr>
      <vt:lpstr>Calibri</vt:lpstr>
      <vt:lpstr>Calibri Light</vt:lpstr>
      <vt:lpstr>Maiandra GD</vt:lpstr>
      <vt:lpstr>Times</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Install Sklearn                  CISC7202</vt:lpstr>
      <vt:lpstr>Introduction to Sklearn</vt:lpstr>
      <vt:lpstr>Sklearn Library</vt:lpstr>
      <vt:lpstr>Numpy Library</vt:lpstr>
      <vt:lpstr>Install Sklearn</vt:lpstr>
      <vt:lpstr>Download Package</vt:lpstr>
      <vt:lpstr>Installation Order</vt:lpstr>
      <vt:lpstr>Install Numpy</vt:lpstr>
      <vt:lpstr>Install Numpy</vt:lpstr>
      <vt:lpstr>Install Numpy</vt:lpstr>
      <vt:lpstr>Install Scipy</vt:lpstr>
      <vt:lpstr>Install Scipy</vt:lpstr>
      <vt:lpstr>Install Scipy</vt:lpstr>
      <vt:lpstr>Install Matplotlib</vt:lpstr>
      <vt:lpstr>Install Matplotlib</vt:lpstr>
      <vt:lpstr>Install Matplotlib</vt:lpstr>
      <vt:lpstr>Install Sklearn</vt:lpstr>
      <vt:lpstr>Install Sklearn</vt:lpstr>
      <vt:lpstr>Install Sklearn</vt:lpstr>
      <vt:lpstr>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Sklearn          ML02</dc:title>
  <dc:creator>Microsoft Office 用户</dc:creator>
  <cp:lastModifiedBy>weijiaj@gmail.com</cp:lastModifiedBy>
  <cp:revision>52</cp:revision>
  <dcterms:created xsi:type="dcterms:W3CDTF">2018-09-23T04:24:49Z</dcterms:created>
  <dcterms:modified xsi:type="dcterms:W3CDTF">2020-01-07T12:58:24Z</dcterms:modified>
</cp:coreProperties>
</file>