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457" r:id="rId2"/>
    <p:sldId id="458" r:id="rId3"/>
    <p:sldId id="459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5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56" r:id="rId32"/>
    <p:sldId id="454" r:id="rId33"/>
    <p:sldId id="447" r:id="rId34"/>
    <p:sldId id="448" r:id="rId35"/>
    <p:sldId id="449" r:id="rId36"/>
    <p:sldId id="450" r:id="rId37"/>
    <p:sldId id="451" r:id="rId38"/>
    <p:sldId id="452" r:id="rId39"/>
    <p:sldId id="460" r:id="rId40"/>
    <p:sldId id="461" r:id="rId41"/>
    <p:sldId id="453" r:id="rId4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>
        <p:scale>
          <a:sx n="96" d="100"/>
          <a:sy n="96" d="100"/>
        </p:scale>
        <p:origin x="72" y="4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643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885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7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db-book.com/db7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9104"/>
            <a:ext cx="7772400" cy="1649896"/>
          </a:xfrm>
        </p:spPr>
        <p:txBody>
          <a:bodyPr/>
          <a:lstStyle/>
          <a:p>
            <a:r>
              <a:rPr lang="en-US" b="0" dirty="0"/>
              <a:t>CISC7203 Database and Data Mining </a:t>
            </a:r>
            <a:r>
              <a:rPr lang="en-US" b="0" dirty="0" smtClean="0"/>
              <a:t>Technologies</a:t>
            </a:r>
            <a:br>
              <a:rPr lang="en-US" b="0" dirty="0" smtClean="0"/>
            </a:br>
            <a:r>
              <a:rPr lang="en-US" b="0" dirty="0" smtClean="0"/>
              <a:t>Classroom: E11-G015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1800" b="0" dirty="0" smtClean="0"/>
              <a:t>Gong Zhiguo</a:t>
            </a:r>
            <a:br>
              <a:rPr lang="en-US" sz="1800" b="0" dirty="0" smtClean="0"/>
            </a:br>
            <a:r>
              <a:rPr lang="en-US" sz="1800" b="0" dirty="0" smtClean="0"/>
              <a:t>The State Key Lab of Internet of Things for Smart City and CIS Department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482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</a:t>
            </a:r>
            <a:r>
              <a:rPr lang="en-US" altLang="en-US" sz="1700" dirty="0" smtClean="0"/>
              <a:t>tools (methods) </a:t>
            </a:r>
            <a:r>
              <a:rPr lang="en-US" altLang="en-US" sz="1700" dirty="0"/>
              <a:t>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Book</a:t>
            </a:r>
          </a:p>
          <a:p>
            <a:pPr lvl="1"/>
            <a:r>
              <a:rPr lang="en-US" b="1" dirty="0"/>
              <a:t>Database System Concepts (</a:t>
            </a:r>
            <a:r>
              <a:rPr lang="en-US" b="1" dirty="0">
                <a:hlinkClick r:id="rId2"/>
              </a:rPr>
              <a:t>https://www.db-book.com/db7/index.html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We mainly reference this book, but with some revision </a:t>
            </a:r>
          </a:p>
          <a:p>
            <a:r>
              <a:rPr lang="en-US" dirty="0" smtClean="0"/>
              <a:t>MySQL</a:t>
            </a:r>
          </a:p>
          <a:p>
            <a:pPr lvl="1"/>
            <a:r>
              <a:rPr lang="en-US" dirty="0">
                <a:hlinkClick r:id="rId3"/>
              </a:rPr>
              <a:t>https://dev.mysql.com/downloads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Open source systems </a:t>
            </a:r>
          </a:p>
          <a:p>
            <a:r>
              <a:rPr lang="en-US" dirty="0" smtClean="0"/>
              <a:t>Course Evaluation</a:t>
            </a:r>
          </a:p>
          <a:p>
            <a:pPr lvl="1"/>
            <a:r>
              <a:rPr lang="en-US" dirty="0" smtClean="0"/>
              <a:t>25% Assignment + 25% Project + 50% Final </a:t>
            </a:r>
          </a:p>
          <a:p>
            <a:r>
              <a:rPr lang="en-US" dirty="0" smtClean="0"/>
              <a:t>Office hours: Monday afternoon 16:00 to 18:00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2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Environment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students should bring his/her own laptop for practice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 to install MySQL (server, 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, workbench) into your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laptop</a:t>
            </a:r>
          </a:p>
          <a:p>
            <a:pPr lvl="2"/>
            <a:r>
              <a:rPr lang="en-US" dirty="0">
                <a:hlinkClick r:id="rId2"/>
              </a:rPr>
              <a:t>https://dev.mysql.com/downloads/</a:t>
            </a:r>
            <a:endParaRPr lang="en-US" dirty="0"/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Remember </a:t>
            </a:r>
            <a:r>
              <a:rPr lang="en-US" altLang="en-US" dirty="0">
                <a:ea typeface="ＭＳ Ｐゴシック" panose="020B0600070205080204" pitchFamily="34" charset="-128"/>
              </a:rPr>
              <a:t>your password when you set your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MySQL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Run MySQL Shell in Window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\c </a:t>
            </a:r>
            <a:r>
              <a:rPr lang="en-US" altLang="en-US" sz="1800" dirty="0" err="1">
                <a:sym typeface="Symbol" panose="05050102010706020507" pitchFamily="18" charset="2"/>
              </a:rPr>
              <a:t>root@localhost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Connect localhost MySQL server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\s</a:t>
            </a:r>
          </a:p>
          <a:p>
            <a:pPr lvl="1"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Show the status of the server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\</a:t>
            </a:r>
            <a:r>
              <a:rPr lang="en-US" altLang="en-US" sz="1800" dirty="0" err="1">
                <a:sym typeface="Symbol" panose="05050102010706020507" pitchFamily="18" charset="2"/>
              </a:rPr>
              <a:t>sql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Run </a:t>
            </a:r>
            <a:r>
              <a:rPr lang="en-US" altLang="en-US" sz="1800" dirty="0" err="1">
                <a:sym typeface="Symbol" panose="05050102010706020507" pitchFamily="18" charset="2"/>
              </a:rPr>
              <a:t>sql</a:t>
            </a:r>
            <a:r>
              <a:rPr lang="en-US" altLang="en-US" sz="1800" dirty="0">
                <a:sym typeface="Symbol" panose="05050102010706020507" pitchFamily="18" charset="2"/>
              </a:rPr>
              <a:t> interactive mode 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Show databases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use test1 (test1 is a database)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>
                <a:sym typeface="Symbol" panose="05050102010706020507" pitchFamily="18" charset="2"/>
              </a:rPr>
              <a:t>show tables</a:t>
            </a:r>
          </a:p>
          <a:p>
            <a:pPr>
              <a:tabLst>
                <a:tab pos="2336800" algn="l"/>
              </a:tabLst>
              <a:defRPr/>
            </a:pPr>
            <a:r>
              <a:rPr lang="en-US" altLang="en-US" sz="1800" dirty="0" err="1">
                <a:sym typeface="Symbol" panose="05050102010706020507" pitchFamily="18" charset="2"/>
              </a:rPr>
              <a:t>desc</a:t>
            </a:r>
            <a:r>
              <a:rPr lang="en-US" altLang="en-US" sz="1800" dirty="0">
                <a:sym typeface="Symbol" panose="05050102010706020507" pitchFamily="18" charset="2"/>
              </a:rPr>
              <a:t> students (students is a 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26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 smtClean="0"/>
              <a:t>DB (Database) </a:t>
            </a:r>
            <a:r>
              <a:rPr lang="en-US" altLang="en-US" sz="1700" dirty="0"/>
              <a:t>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</a:t>
            </a:r>
            <a:r>
              <a:rPr lang="en-US" sz="1700" dirty="0" smtClean="0">
                <a:ea typeface="ＭＳ Ｐゴシック" pitchFamily="34" charset="-128"/>
              </a:rPr>
              <a:t>Students, Professors, </a:t>
            </a:r>
            <a:r>
              <a:rPr lang="en-US" sz="1700" dirty="0">
                <a:ea typeface="ＭＳ Ｐゴシック" pitchFamily="34" charset="-128"/>
              </a:rPr>
              <a:t>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</a:t>
            </a:r>
            <a:r>
              <a:rPr lang="en-US" dirty="0" smtClean="0">
                <a:ea typeface="ＭＳ Ｐゴシック" pitchFamily="34" charset="-128"/>
              </a:rPr>
              <a:t>Flight, </a:t>
            </a:r>
            <a:r>
              <a:rPr lang="en-US" sz="1700" dirty="0" smtClean="0">
                <a:ea typeface="ＭＳ Ｐゴシック" pitchFamily="34" charset="-128"/>
              </a:rPr>
              <a:t>reservations</a:t>
            </a:r>
            <a:r>
              <a:rPr lang="en-US" sz="1700" dirty="0">
                <a:ea typeface="ＭＳ Ｐゴシック" pitchFamily="34" charset="-128"/>
              </a:rPr>
              <a:t>, </a:t>
            </a:r>
            <a:r>
              <a:rPr lang="en-US" sz="1700" dirty="0" smtClean="0">
                <a:ea typeface="ＭＳ Ｐゴシック" pitchFamily="34" charset="-128"/>
              </a:rPr>
              <a:t>schedules, Customers</a:t>
            </a:r>
            <a:endParaRPr lang="en-US" sz="1700" dirty="0">
              <a:ea typeface="ＭＳ Ｐゴシック" pitchFamily="34" charset="-128"/>
            </a:endParaRP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</a:t>
            </a:r>
            <a:r>
              <a:rPr lang="en-US" altLang="en-US" sz="1700" dirty="0" smtClean="0"/>
              <a:t>formats</a:t>
            </a:r>
          </a:p>
          <a:p>
            <a:pPr lvl="1"/>
            <a:r>
              <a:rPr lang="en-US" altLang="en-US" dirty="0" smtClean="0"/>
              <a:t>Different users use different files and formats</a:t>
            </a:r>
            <a:endParaRPr lang="en-US" altLang="en-US" sz="1700" dirty="0"/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96369</TotalTime>
  <Words>2167</Words>
  <Application>Microsoft Office PowerPoint</Application>
  <PresentationFormat>全屏显示(4:3)</PresentationFormat>
  <Paragraphs>332</Paragraphs>
  <Slides>41</Slides>
  <Notes>35</Notes>
  <HiddenSlides>14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  <vt:variant>
        <vt:lpstr>自定义放映</vt:lpstr>
      </vt:variant>
      <vt:variant>
        <vt:i4>1</vt:i4>
      </vt:variant>
    </vt:vector>
  </HeadingPairs>
  <TitlesOfParts>
    <vt:vector size="52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CISC7203 Database and Data Mining Technologies Classroom: E11-G015  Gong Zhiguo The State Key Lab of Internet of Things for Smart City and CIS Department</vt:lpstr>
      <vt:lpstr>Basic Information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Practice Environment</vt:lpstr>
      <vt:lpstr>Run MySQL Shell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473</cp:revision>
  <cp:lastPrinted>1999-06-28T19:27:31Z</cp:lastPrinted>
  <dcterms:created xsi:type="dcterms:W3CDTF">2009-12-21T15:40:22Z</dcterms:created>
  <dcterms:modified xsi:type="dcterms:W3CDTF">2020-01-05T08:31:22Z</dcterms:modified>
</cp:coreProperties>
</file>