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4"/>
  </p:notesMasterIdLst>
  <p:handoutMasterIdLst>
    <p:handoutMasterId r:id="rId65"/>
  </p:handout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400" r:id="rId22"/>
    <p:sldId id="356" r:id="rId23"/>
    <p:sldId id="357" r:id="rId24"/>
    <p:sldId id="358" r:id="rId25"/>
    <p:sldId id="359" r:id="rId26"/>
    <p:sldId id="403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404" r:id="rId35"/>
    <p:sldId id="370" r:id="rId36"/>
    <p:sldId id="371" r:id="rId37"/>
    <p:sldId id="40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91" r:id="rId57"/>
    <p:sldId id="392" r:id="rId58"/>
    <p:sldId id="393" r:id="rId59"/>
    <p:sldId id="394" r:id="rId60"/>
    <p:sldId id="395" r:id="rId61"/>
    <p:sldId id="396" r:id="rId62"/>
    <p:sldId id="397" r:id="rId63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>
        <p:scale>
          <a:sx n="130" d="100"/>
          <a:sy n="130" d="100"/>
        </p:scale>
        <p:origin x="-1158" y="-97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xmlns="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xmlns="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xmlns="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xmlns="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627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xmlns="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xmlns="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xmlns="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xmlns="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xmlns="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46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326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939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77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538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651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110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308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677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656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94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71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197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943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148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722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62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34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207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345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674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  <a:pPr/>
              <a:t>28</a:t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3446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  <a:pPr/>
              <a:t>29</a:t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302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C87EDE-116A-4691-A4DF-061EA00B6C18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8460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7855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4667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  <a:pPr/>
              <a:t>32</a:t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8246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  <a:pPr/>
              <a:t>33</a:t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3674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988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8464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299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  <a:pPr/>
              <a:t>37</a:t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0795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165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256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6311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EC66B5-496A-4DFA-A4FD-C9C9DB749726}" type="slidenum">
              <a:rPr lang="en-US" altLang="en-US" sz="1200"/>
              <a:pPr/>
              <a:t>40</a:t>
            </a:fld>
            <a:endParaRPr lang="en-US" altLang="en-US" sz="1200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660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28A594-5C4C-4CC5-9AFF-729E174611A7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0211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87C772-E716-48B1-8B14-2B8B491527E1}" type="slidenum">
              <a:rPr lang="en-US" altLang="en-US" sz="1200"/>
              <a:pPr/>
              <a:t>42</a:t>
            </a:fld>
            <a:endParaRPr lang="en-US" altLang="en-US" sz="1200" dirty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3070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73D505-32CE-4342-9FBB-4D733E4A306A}" type="slidenum">
              <a:rPr lang="en-US" altLang="en-US" sz="1200"/>
              <a:pPr/>
              <a:t>43</a:t>
            </a:fld>
            <a:endParaRPr lang="en-US" altLang="en-US" sz="1200" dirty="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2752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  <a:pPr/>
              <a:t>44</a:t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20113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5624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  <a:pPr/>
              <a:t>46</a:t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6739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4FBF46-7A78-4FD0-B340-062C348F6B65}" type="slidenum">
              <a:rPr lang="en-US" altLang="en-US" sz="1200"/>
              <a:pPr/>
              <a:t>47</a:t>
            </a:fld>
            <a:endParaRPr lang="en-US" altLang="en-US" sz="1200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7987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48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0139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F5A96B-D536-4BD1-BFE1-FD6DBF117D8A}" type="slidenum">
              <a:rPr lang="en-US" altLang="en-US" sz="1200"/>
              <a:pPr/>
              <a:t>49</a:t>
            </a:fld>
            <a:endParaRPr lang="en-US" altLang="en-US" sz="1200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0014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0907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40216D-0A9E-4598-BBBD-B7C39318A82C}" type="slidenum">
              <a:rPr lang="en-US" altLang="en-US" sz="1200"/>
              <a:pPr/>
              <a:t>50</a:t>
            </a:fld>
            <a:endParaRPr lang="en-US" altLang="en-US" sz="1200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9102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8C80B3-281C-47A9-A6F3-980AD41E77DF}" type="slidenum">
              <a:rPr lang="en-US" altLang="en-US" sz="1200"/>
              <a:pPr/>
              <a:t>51</a:t>
            </a:fld>
            <a:endParaRPr lang="en-US" altLang="en-US" sz="1200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4006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  <a:pPr/>
              <a:t>53</a:t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1766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  <a:pPr/>
              <a:t>54</a:t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84237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A57BBC-3DEF-4030-90C9-4A7A7E87C33E}" type="slidenum">
              <a:rPr lang="en-US" altLang="en-US" sz="1200"/>
              <a:pPr/>
              <a:t>55</a:t>
            </a:fld>
            <a:endParaRPr lang="en-US" altLang="en-US" sz="1200" dirty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0119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  <a:pPr/>
              <a:t>56</a:t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5696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  <a:pPr/>
              <a:t>57</a:t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5478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58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45368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59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09805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C62BF7-9C63-497B-BAE2-5CB77526CD21}" type="slidenum">
              <a:rPr lang="en-US" altLang="en-US" sz="1200"/>
              <a:pPr/>
              <a:t>60</a:t>
            </a:fld>
            <a:endParaRPr lang="en-US" altLang="en-US" sz="1200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712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1510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5F1561-909F-45CB-8FAD-BF76CD539810}" type="slidenum">
              <a:rPr lang="en-US" altLang="en-US" sz="1200"/>
              <a:pPr/>
              <a:t>61</a:t>
            </a:fld>
            <a:endParaRPr lang="en-US" altLang="en-US" sz="1200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1732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CFA389-9B55-41A5-BB85-9B9E03821269}" type="slidenum">
              <a:rPr lang="en-US" altLang="en-US" sz="1200"/>
              <a:pPr/>
              <a:t>62</a:t>
            </a:fld>
            <a:endParaRPr lang="en-US" altLang="en-US" sz="1200" dirty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2293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659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08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925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xmlns="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xmlns="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xmlns="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xmlns="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xmlns="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xmlns="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Introduction 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more still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107682" cy="3709860"/>
          </a:xfrm>
        </p:spPr>
        <p:txBody>
          <a:bodyPr/>
          <a:lstStyle/>
          <a:p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                 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(</a:t>
            </a:r>
            <a:r>
              <a:rPr lang="en-US" altLang="en-US" sz="1700" dirty="0"/>
              <a:t>50),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</a:t>
            </a: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Insert 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</a:t>
            </a:r>
            <a:r>
              <a:rPr lang="en-US" altLang="ja-JP" sz="1700" dirty="0"/>
              <a:t>'</a:t>
            </a:r>
            <a:r>
              <a:rPr lang="en-US" altLang="en-US" sz="1700" dirty="0"/>
              <a:t>10211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Smith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Biology</a:t>
            </a:r>
            <a:r>
              <a:rPr lang="en-US" altLang="ja-JP" sz="1700" dirty="0"/>
              <a:t>'</a:t>
            </a:r>
            <a:r>
              <a:rPr lang="en-US" altLang="en-US" sz="1700" dirty="0"/>
              <a:t>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Remove all tuples from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delete from </a:t>
            </a:r>
            <a:r>
              <a:rPr lang="en-US" altLang="en-US" sz="1700" i="1" dirty="0"/>
              <a:t>student  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Drop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drop table </a:t>
            </a:r>
            <a:r>
              <a:rPr lang="en-US" altLang="en-US" sz="1700" i="1" dirty="0"/>
              <a:t>r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Alter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 </a:t>
            </a:r>
            <a:r>
              <a:rPr lang="en-US" altLang="en-US" sz="1700" b="1" dirty="0"/>
              <a:t>add </a:t>
            </a:r>
            <a:r>
              <a:rPr lang="en-US" altLang="en-US" sz="1700" i="1" dirty="0"/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i="1" dirty="0"/>
              <a:t> </a:t>
            </a: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the attribute to be added to relation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</a:t>
            </a:r>
            <a:r>
              <a:rPr lang="en-US" altLang="en-US" sz="1700" dirty="0"/>
              <a:t> is the domain of </a:t>
            </a:r>
            <a:r>
              <a:rPr lang="en-US" altLang="en-US" sz="1700" i="1" dirty="0"/>
              <a:t>A.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All exiting tuples in the relation are assigned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</a:t>
            </a:r>
            <a:r>
              <a:rPr lang="en-US" altLang="en-US" sz="1700" b="1" dirty="0"/>
              <a:t> drop</a:t>
            </a:r>
            <a:r>
              <a:rPr lang="en-US" altLang="en-US" sz="1700" i="1" dirty="0"/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an attribute of relation</a:t>
            </a:r>
            <a:r>
              <a:rPr lang="en-US" altLang="en-US" sz="1700" i="1" dirty="0"/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Dropping of attributes not supported by many databases.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133810" cy="462810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 typical SQL query has the form:</a:t>
            </a:r>
            <a:br>
              <a:rPr lang="en-US" altLang="en-US" sz="1700" dirty="0"/>
            </a:b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P</a:t>
            </a:r>
            <a:r>
              <a:rPr lang="en-US" altLang="en-US" sz="1700" dirty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result of an SQL query is a relation.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94414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en-US" sz="1700" dirty="0"/>
              <a:t>Example: find the names of all instructors: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E.g.,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Some people use upper case wherever we use bold font.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6488"/>
            <a:ext cx="7585537" cy="487680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To force the elimination of duplicates, insert the keyword </a:t>
            </a:r>
            <a:r>
              <a:rPr lang="en-US" altLang="en-US" sz="1700" b="1" dirty="0">
                <a:solidFill>
                  <a:srgbClr val="002060"/>
                </a:solidFill>
              </a:rPr>
              <a:t>distinct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after select</a:t>
            </a:r>
            <a:r>
              <a:rPr lang="en-US" altLang="en-US" sz="1700" b="1" dirty="0"/>
              <a:t>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department names of all instructors, and remove duplicates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keyword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specifies that duplicates should not be removed.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all</a:t>
            </a:r>
            <a:r>
              <a:rPr lang="en-US" altLang="en-US" sz="1700" dirty="0"/>
              <a:t> </a:t>
            </a:r>
            <a:r>
              <a:rPr lang="en-US" altLang="en-US" sz="1700" i="1" dirty="0"/>
              <a:t>dept_name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D9960E4-FF8C-45DD-9C24-C644DF794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4967" r="32712" b="12784"/>
          <a:stretch/>
        </p:blipFill>
        <p:spPr>
          <a:xfrm>
            <a:off x="6216445" y="3429000"/>
            <a:ext cx="1143000" cy="284476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9"/>
            <a:ext cx="7523393" cy="500170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An asterisk in the select clause denotes “all attributes”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 with  no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ja-JP" sz="1700" dirty="0"/>
              <a:t>'</a:t>
            </a:r>
            <a:r>
              <a:rPr lang="en-US" altLang="en-US" sz="1700" dirty="0"/>
              <a:t>437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Results is a table with one column and a single row with value “437”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give the column a name using: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                   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'437'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FOO</a:t>
            </a:r>
            <a:r>
              <a:rPr lang="en-US" altLang="en-US" sz="1700" dirty="0"/>
              <a:t>	</a:t>
            </a: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with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en-US" sz="1700" dirty="0"/>
              <a:t>'A'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 is a table with one column and </a:t>
            </a:r>
            <a:r>
              <a:rPr lang="en-US" altLang="en-US" sz="1700" i="1" dirty="0"/>
              <a:t>N</a:t>
            </a:r>
            <a:r>
              <a:rPr lang="en-US" altLang="en-US" sz="1700" dirty="0"/>
              <a:t> rows (number of tuples in the </a:t>
            </a:r>
            <a:r>
              <a:rPr lang="en-US" altLang="en-US" sz="1700" i="1" dirty="0"/>
              <a:t>instructors</a:t>
            </a:r>
            <a:r>
              <a:rPr lang="en-US" altLang="en-US" sz="1700" dirty="0"/>
              <a:t> table), each row with value “A”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1699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85536" cy="451402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clause can contain arithmetic expressions involving the operation, +, –,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>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The query: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                  select</a:t>
            </a:r>
            <a:r>
              <a:rPr lang="en-US" altLang="en-US" sz="1700" dirty="0"/>
              <a:t> </a:t>
            </a:r>
            <a:r>
              <a:rPr lang="en-US" altLang="en-US" sz="1700" i="1" dirty="0"/>
              <a:t>ID, name, salary/12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would return a relation that is the same as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relation, except that the value of the attribute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is divided by 12.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rename “s</a:t>
            </a:r>
            <a:r>
              <a:rPr lang="en-US" altLang="en-US" sz="1700" i="1" dirty="0"/>
              <a:t>alary/12” </a:t>
            </a:r>
            <a:r>
              <a:rPr lang="en-US" altLang="en-US" sz="1700" dirty="0"/>
              <a:t>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salary/12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monthly_salary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endParaRPr lang="en-US" altLang="en-US" dirty="0"/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where Clause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4876800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where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sz="1700" dirty="0"/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SQL allows the use of the logical connectives </a:t>
            </a:r>
            <a:r>
              <a:rPr lang="en-US" altLang="en-US" sz="1700" b="1" dirty="0"/>
              <a:t> and, or, </a:t>
            </a:r>
            <a:r>
              <a:rPr lang="en-US" altLang="en-US" sz="1700" dirty="0"/>
              <a:t>and </a:t>
            </a:r>
            <a:r>
              <a:rPr lang="en-US" altLang="en-US" sz="1700" b="1" dirty="0"/>
              <a:t>not 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The operands of the logical connectives can be expressions involving the comparison operators &lt;, &lt;=, &gt;, &gt;=, =, and &lt;&gt;.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Comparisons can be applied to results of arithmetic expressions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 with salary &gt; 70000</a:t>
            </a:r>
          </a:p>
          <a:p>
            <a:pPr lvl="1"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  <a:r>
              <a:rPr lang="en-US" altLang="ja-JP" sz="1700" i="1" dirty="0"/>
              <a:t>  </a:t>
            </a:r>
            <a:r>
              <a:rPr lang="en-US" altLang="ja-JP" sz="1700" b="1" dirty="0"/>
              <a:t>and </a:t>
            </a:r>
            <a:r>
              <a:rPr lang="en-US" altLang="ja-JP" sz="1700" i="1" dirty="0"/>
              <a:t>salary </a:t>
            </a:r>
            <a:r>
              <a:rPr lang="en-US" altLang="ja-JP" sz="1700" dirty="0"/>
              <a:t>&gt; 70000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51B4B9C5-28CB-44C6-BCAD-BA8A2C1916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42307" t="787" r="41816" b="37397"/>
          <a:stretch/>
        </p:blipFill>
        <p:spPr>
          <a:xfrm>
            <a:off x="7109157" y="4682613"/>
            <a:ext cx="1090307" cy="11577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03292" cy="4867592"/>
          </a:xfrm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from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Corresponds to the Cartesian product operation of the relational algebra.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Find the Cartesian product </a:t>
            </a:r>
            <a:r>
              <a:rPr lang="en-US" altLang="en-US" sz="1700" i="1" dirty="0"/>
              <a:t>instructor X teaches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generates every possible instructor – teaches pair,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For common attributes (e.g.,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 the attributes  in the resulting table are renamed using the  relation name (e.g., </a:t>
            </a:r>
            <a:r>
              <a:rPr lang="en-US" altLang="en-US" sz="1700" i="1" dirty="0"/>
              <a:t>instructor.ID</a:t>
            </a:r>
            <a:r>
              <a:rPr lang="en-US" altLang="en-US" sz="1700" dirty="0"/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2" y="1106489"/>
            <a:ext cx="4821288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in the Art  department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b="1" i="1" dirty="0"/>
              <a:t>and</a:t>
            </a:r>
            <a:r>
              <a:rPr lang="en-US" altLang="en-US" sz="1700" i="1" dirty="0"/>
              <a:t>  instructor. dept_name = </a:t>
            </a:r>
            <a:r>
              <a:rPr lang="en-US" altLang="en-US" sz="1700" dirty="0"/>
              <a:t>'Art'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E75A09EE-C151-4256-9EE2-5AAE5DB9B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2705" t="875" r="32623" b="14122"/>
          <a:stretch/>
        </p:blipFill>
        <p:spPr>
          <a:xfrm>
            <a:off x="6113206" y="1106489"/>
            <a:ext cx="2322871" cy="426224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464"/>
            <a:ext cx="7205218" cy="3542072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Overview of The SQL Query Language</a:t>
            </a:r>
          </a:p>
          <a:p>
            <a:r>
              <a:rPr lang="en-US" altLang="en-US" sz="1700" dirty="0"/>
              <a:t>SQL Data Definition</a:t>
            </a:r>
          </a:p>
          <a:p>
            <a:r>
              <a:rPr lang="en-US" altLang="en-US" sz="1700" dirty="0"/>
              <a:t>Basic Query Structure of SQL Queries</a:t>
            </a:r>
          </a:p>
          <a:p>
            <a:r>
              <a:rPr lang="en-US" altLang="en-US" sz="1700" dirty="0"/>
              <a:t>Additional Basic Operations</a:t>
            </a:r>
          </a:p>
          <a:p>
            <a:r>
              <a:rPr lang="en-US" altLang="en-US" sz="1700" dirty="0"/>
              <a:t>Set Operations</a:t>
            </a:r>
          </a:p>
          <a:p>
            <a:r>
              <a:rPr lang="en-US" altLang="en-US" sz="1700" dirty="0"/>
              <a:t>Null Values</a:t>
            </a:r>
          </a:p>
          <a:p>
            <a:r>
              <a:rPr lang="en-US" altLang="en-US" sz="1700" dirty="0"/>
              <a:t>Aggregate Functions</a:t>
            </a:r>
          </a:p>
          <a:p>
            <a:r>
              <a:rPr lang="en-US" altLang="en-US" sz="1700" dirty="0"/>
              <a:t>Nested Subqueries</a:t>
            </a:r>
          </a:p>
          <a:p>
            <a:r>
              <a:rPr lang="en-US" altLang="en-US" sz="1700" dirty="0"/>
              <a:t>Modification of the Database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89667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7"/>
            <a:ext cx="7760830" cy="340786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SQL allows renaming relations and attributes 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	old-name </a:t>
            </a:r>
            <a:r>
              <a:rPr lang="en-US" altLang="en-US" sz="1700" b="1" dirty="0"/>
              <a:t>as</a:t>
            </a:r>
            <a:r>
              <a:rPr lang="en-US" altLang="en-US" sz="1700" i="1" dirty="0"/>
              <a:t> new-name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a higher salary than </a:t>
            </a:r>
            <a:br>
              <a:rPr lang="en-US" altLang="en-US" sz="1700" dirty="0"/>
            </a:br>
            <a:r>
              <a:rPr lang="en-US" altLang="en-US" sz="1700" dirty="0"/>
              <a:t>some instructor in 'Comp. Sci'.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distinct </a:t>
            </a:r>
            <a:r>
              <a:rPr lang="en-US" altLang="en-US" sz="1700" i="1" dirty="0"/>
              <a:t>T.name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T, 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T.salary</a:t>
            </a:r>
            <a:r>
              <a:rPr lang="en-US" altLang="en-US" sz="1700" i="1" dirty="0"/>
              <a:t> &gt; </a:t>
            </a:r>
            <a:r>
              <a:rPr lang="en-US" altLang="en-US" sz="1700" i="1" dirty="0" err="1"/>
              <a:t>S.salary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S.dept_name</a:t>
            </a:r>
            <a:r>
              <a:rPr lang="en-US" altLang="en-US" sz="1700" i="1" dirty="0"/>
              <a:t> = 'Comp. Sci.’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Keyword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is optional and may be omitted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 ≡ instructor</a:t>
            </a:r>
            <a:r>
              <a:rPr lang="en-US" altLang="en-US" sz="1700" b="1" dirty="0"/>
              <a:t> </a:t>
            </a:r>
            <a:r>
              <a:rPr lang="en-US" altLang="en-US" sz="1700" i="1" dirty="0"/>
              <a:t>T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Self Join Example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357524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Relation </a:t>
            </a:r>
            <a:r>
              <a:rPr lang="en-US" altLang="en-US" sz="1700" i="1" dirty="0" err="1"/>
              <a:t>emp</a:t>
            </a:r>
            <a:r>
              <a:rPr lang="en-US" altLang="en-US" sz="1700" i="1" dirty="0"/>
              <a:t>-super</a:t>
            </a:r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buNone/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Can you find  ALL the supervisors (direct and indirect) of “Bob”?</a:t>
            </a:r>
          </a:p>
          <a:p>
            <a:pPr>
              <a:tabLst>
                <a:tab pos="2055813" algn="l"/>
              </a:tabLst>
            </a:pPr>
            <a:endParaRPr lang="en-US" altLang="en-US" sz="1700" dirty="0"/>
          </a:p>
          <a:p>
            <a:pPr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4" name="Picture 1" descr="C:\Users\as668\Desktop\Judi\3_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2528" y="1658092"/>
            <a:ext cx="1784870" cy="1261759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4024"/>
            <a:ext cx="7638802" cy="4648136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includes a string-matching operator for comparisons on character strings.  The operator </a:t>
            </a:r>
            <a:r>
              <a:rPr lang="en-US" altLang="en-US" sz="1700" b="1" dirty="0"/>
              <a:t>like</a:t>
            </a:r>
            <a:r>
              <a:rPr lang="en-US" altLang="en-US" sz="1700" dirty="0"/>
              <a:t>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percent ( % 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underscore ( _ ).  The _ character matches any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 the names of all instructors whose name includes the substring “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”.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b="1" dirty="0"/>
              <a:t>		se</a:t>
            </a:r>
            <a:r>
              <a:rPr lang="en-US" altLang="en-US" sz="1700" dirty="0"/>
              <a:t>le</a:t>
            </a:r>
            <a:r>
              <a:rPr lang="en-US" altLang="en-US" sz="1700" b="1" dirty="0"/>
              <a:t>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en-US" sz="1700" dirty="0"/>
              <a:t>%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%</a:t>
            </a:r>
            <a:r>
              <a:rPr lang="en-US" altLang="en-US" sz="1700" dirty="0">
                <a:latin typeface="Century Gothic" panose="020B0502020202020204" pitchFamily="34" charset="0"/>
              </a:rPr>
              <a:t>'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Match the string “100%”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			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100 \%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r>
              <a:rPr lang="en-US" altLang="ja-JP" sz="1700" dirty="0"/>
              <a:t> </a:t>
            </a:r>
            <a:r>
              <a:rPr lang="en-US" altLang="ja-JP" sz="1700" b="1" dirty="0"/>
              <a:t>escape  </a:t>
            </a:r>
            <a:r>
              <a:rPr lang="en-US" altLang="ja-JP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\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endParaRPr lang="en-US" altLang="ja-JP" sz="1700" dirty="0"/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      in that above we use backslash (\) as the escape character.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4616" cy="4379912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'Intro%'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'%Comp%'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_'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 %'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finding string length, extracting substrings, etc.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Ordering the Display of Tuples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522211" cy="4085717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sz="1700" dirty="0"/>
              <a:t>List in alphabetic order the names of all instructors </a:t>
            </a:r>
          </a:p>
          <a:p>
            <a:pPr>
              <a:buFont typeface="Monotype Sorts" charset="2"/>
              <a:buNone/>
              <a:tabLst>
                <a:tab pos="906463" algn="l"/>
              </a:tabLst>
            </a:pPr>
            <a:r>
              <a:rPr lang="en-US" altLang="en-US" sz="1700" dirty="0"/>
              <a:t>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  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dirty="0"/>
              <a:t>	</a:t>
            </a:r>
            <a:r>
              <a:rPr lang="en-US" altLang="en-US" sz="1700" b="1" dirty="0"/>
              <a:t>order by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We may specify </a:t>
            </a:r>
            <a:r>
              <a:rPr lang="en-US" altLang="en-US" sz="1700" b="1" dirty="0" err="1">
                <a:solidFill>
                  <a:srgbClr val="002060"/>
                </a:solidFill>
              </a:rPr>
              <a:t>desc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for descending order or </a:t>
            </a:r>
            <a:r>
              <a:rPr lang="en-US" altLang="en-US" sz="1700" b="1" dirty="0" err="1">
                <a:solidFill>
                  <a:srgbClr val="002060"/>
                </a:solidFill>
              </a:rPr>
              <a:t>asc</a:t>
            </a:r>
            <a:r>
              <a:rPr lang="en-US" altLang="en-US" sz="1700" dirty="0"/>
              <a:t> for ascending order, for each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order by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</a:t>
            </a:r>
            <a:r>
              <a:rPr lang="en-US" altLang="en-US" sz="1700" b="1" dirty="0" err="1"/>
              <a:t>desc</a:t>
            </a:r>
            <a:endParaRPr lang="en-US" altLang="en-US" sz="1700" b="1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order by 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, name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Where Clause Predicates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436866" cy="3624007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SQL includes a </a:t>
            </a:r>
            <a:r>
              <a:rPr lang="en-US" altLang="en-US" sz="1700" b="1" dirty="0">
                <a:solidFill>
                  <a:srgbClr val="002060"/>
                </a:solidFill>
              </a:rPr>
              <a:t>between</a:t>
            </a:r>
            <a:r>
              <a:rPr lang="en-US" altLang="en-US" sz="1700" dirty="0"/>
              <a:t> comparison operator</a:t>
            </a:r>
          </a:p>
          <a:p>
            <a:r>
              <a:rPr lang="en-US" altLang="en-US" sz="1700" dirty="0"/>
              <a:t>Example:  Find the names of all instructors with salary between $90,000 and $100,000 (that is, </a:t>
            </a:r>
            <a:r>
              <a:rPr lang="en-US" altLang="en-US" sz="1700" dirty="0">
                <a:latin typeface="Symbol" panose="05050102010706020507" pitchFamily="18" charset="2"/>
              </a:rPr>
              <a:t> </a:t>
            </a:r>
            <a:r>
              <a:rPr lang="en-US" altLang="en-US" sz="1700" dirty="0"/>
              <a:t>$90,000 and </a:t>
            </a:r>
            <a:r>
              <a:rPr lang="en-US" altLang="en-US" sz="1700" dirty="0">
                <a:latin typeface="Symbol" panose="05050102010706020507" pitchFamily="18" charset="2"/>
              </a:rPr>
              <a:t> </a:t>
            </a:r>
            <a:r>
              <a:rPr lang="en-US" altLang="en-US" sz="1700" dirty="0"/>
              <a:t>$100,000)</a:t>
            </a:r>
          </a:p>
          <a:p>
            <a:pPr lvl="1"/>
            <a:r>
              <a:rPr lang="en-US" altLang="en-US" sz="1700" b="1" dirty="0"/>
              <a:t>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between </a:t>
            </a:r>
            <a:r>
              <a:rPr lang="en-US" altLang="en-US" sz="1700" dirty="0"/>
              <a:t>90000 </a:t>
            </a:r>
            <a:r>
              <a:rPr lang="en-US" altLang="en-US" sz="1700" b="1" dirty="0"/>
              <a:t>and </a:t>
            </a:r>
            <a:r>
              <a:rPr lang="en-US" altLang="en-US" sz="1700" dirty="0"/>
              <a:t>100000</a:t>
            </a:r>
          </a:p>
          <a:p>
            <a:r>
              <a:rPr lang="en-US" altLang="en-US" sz="1700" dirty="0"/>
              <a:t>Tuple comparison</a:t>
            </a:r>
          </a:p>
          <a:p>
            <a:pPr lvl="1"/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course_id</a:t>
            </a:r>
            <a:r>
              <a:rPr kumimoji="0" lang="en-US" altLang="en-US" sz="1700" i="1" dirty="0"/>
              <a:t/>
            </a:r>
            <a:br>
              <a:rPr kumimoji="0" lang="en-US" altLang="en-US" sz="1700" i="1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dirty="0"/>
              <a:t>(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r>
              <a:rPr kumimoji="0" lang="en-US" altLang="en-US" sz="1700" dirty="0"/>
              <a:t>) = (</a:t>
            </a:r>
            <a:r>
              <a:rPr kumimoji="0" lang="en-US" altLang="en-US" sz="1700" i="1" dirty="0"/>
              <a:t>teaches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'Biology');</a:t>
            </a:r>
          </a:p>
          <a:p>
            <a:pPr lvl="1"/>
            <a:endParaRPr kumimoji="0" lang="en-US" altLang="en-US" sz="1700" dirty="0">
              <a:latin typeface="Times New Roman" panose="02020603050405020304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5375"/>
            <a:ext cx="7668514" cy="4903788"/>
          </a:xfrm>
        </p:spPr>
        <p:txBody>
          <a:bodyPr/>
          <a:lstStyle/>
          <a:p>
            <a:r>
              <a:rPr lang="en-US" altLang="en-US" sz="1700" dirty="0"/>
              <a:t>Find courses that ran in Fall 2017 or in Spring 2018</a:t>
            </a:r>
          </a:p>
          <a:p>
            <a:pPr marL="0" indent="0">
              <a:buNone/>
            </a:pPr>
            <a:r>
              <a:rPr lang="en-US" altLang="en-US" sz="1700" dirty="0"/>
              <a:t>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union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and in Spring 2018</a:t>
            </a:r>
          </a:p>
          <a:p>
            <a:pPr marL="0" indent="0">
              <a:buNone/>
            </a:pPr>
            <a:r>
              <a:rPr lang="en-US" altLang="en-US" sz="1700" dirty="0"/>
              <a:t>         </a:t>
            </a:r>
            <a:r>
              <a:rPr lang="en-US" altLang="en-US" sz="2000" dirty="0"/>
              <a:t>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intersect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but not in Spring 2018</a:t>
            </a:r>
          </a:p>
          <a:p>
            <a:pPr marL="0" indent="0">
              <a:buNone/>
            </a:pPr>
            <a:r>
              <a:rPr lang="en-US" altLang="en-US" sz="2000" dirty="0"/>
              <a:t>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except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4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 (Cont.)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759"/>
            <a:ext cx="7647680" cy="3647313"/>
          </a:xfrm>
        </p:spPr>
        <p:txBody>
          <a:bodyPr/>
          <a:lstStyle/>
          <a:p>
            <a:r>
              <a:rPr lang="en-US" altLang="en-US" sz="1700" dirty="0"/>
              <a:t>Set operations </a:t>
            </a:r>
            <a:r>
              <a:rPr lang="en-US" altLang="en-US" sz="1700" b="1" dirty="0">
                <a:solidFill>
                  <a:srgbClr val="002060"/>
                </a:solidFill>
              </a:rPr>
              <a:t>union</a:t>
            </a:r>
            <a:r>
              <a:rPr lang="en-US" altLang="en-US" sz="1700" b="1" dirty="0"/>
              <a:t>, </a:t>
            </a:r>
            <a:r>
              <a:rPr lang="en-US" altLang="en-US" sz="1700" b="1" dirty="0">
                <a:solidFill>
                  <a:srgbClr val="002060"/>
                </a:solidFill>
              </a:rPr>
              <a:t>intersect</a:t>
            </a:r>
            <a:r>
              <a:rPr lang="en-US" altLang="en-US" sz="1700" b="1" dirty="0"/>
              <a:t>, </a:t>
            </a:r>
            <a:r>
              <a:rPr lang="en-US" altLang="en-US" sz="1700" dirty="0"/>
              <a:t>and </a:t>
            </a:r>
            <a:r>
              <a:rPr lang="en-US" altLang="en-US" sz="1700" b="1" dirty="0">
                <a:solidFill>
                  <a:srgbClr val="002060"/>
                </a:solidFill>
              </a:rPr>
              <a:t>except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Each of the above operations automatically eliminates duplicates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To retain all duplicates use the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union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intersect all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.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/>
            </a:r>
            <a:b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</a:b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Null Values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12169" cy="4648136"/>
          </a:xfrm>
        </p:spPr>
        <p:txBody>
          <a:bodyPr/>
          <a:lstStyle/>
          <a:p>
            <a:r>
              <a:rPr lang="en-US" altLang="en-US" sz="1700" dirty="0"/>
              <a:t>It is possible for tuples to have a null value, denoted by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, for some of their attributes</a:t>
            </a:r>
          </a:p>
          <a:p>
            <a:r>
              <a:rPr lang="en-US" altLang="en-US" sz="1700" b="1" dirty="0"/>
              <a:t>null</a:t>
            </a:r>
            <a:r>
              <a:rPr lang="en-US" altLang="en-US" sz="1700" dirty="0"/>
              <a:t> signifies an unknown value or that a value does not exist.</a:t>
            </a:r>
          </a:p>
          <a:p>
            <a:r>
              <a:rPr lang="en-US" altLang="en-US" sz="1700" dirty="0"/>
              <a:t>The result of any arithmetic expression involving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is </a:t>
            </a:r>
            <a:r>
              <a:rPr lang="en-US" altLang="en-US" sz="1700" b="1" dirty="0"/>
              <a:t>null</a:t>
            </a:r>
          </a:p>
          <a:p>
            <a:pPr lvl="1"/>
            <a:r>
              <a:rPr lang="en-US" altLang="en-US" sz="1700" dirty="0"/>
              <a:t>Example:  5 +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 returns </a:t>
            </a:r>
            <a:r>
              <a:rPr lang="en-US" altLang="en-US" sz="1700" b="1" dirty="0"/>
              <a:t>null</a:t>
            </a:r>
          </a:p>
          <a:p>
            <a:r>
              <a:rPr lang="en-US" altLang="en-US" sz="1700" dirty="0"/>
              <a:t>The predicate  </a:t>
            </a:r>
            <a:r>
              <a:rPr lang="en-US" altLang="en-US" sz="1700" b="1" dirty="0"/>
              <a:t>is null</a:t>
            </a:r>
            <a:r>
              <a:rPr lang="en-US" altLang="en-US" sz="1700" dirty="0"/>
              <a:t> can be used to check for null values.</a:t>
            </a:r>
          </a:p>
          <a:p>
            <a:pPr lvl="1"/>
            <a:r>
              <a:rPr lang="en-US" altLang="en-US" sz="1700" dirty="0"/>
              <a:t>Example: Find all instructors whose salary is null</a:t>
            </a:r>
            <a:r>
              <a:rPr lang="en-US" altLang="en-US" sz="1700" i="1" dirty="0"/>
              <a:t>.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	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i="1" dirty="0"/>
              <a:t> 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is null</a:t>
            </a:r>
            <a:endParaRPr lang="en-US" altLang="en-US" sz="1700" dirty="0"/>
          </a:p>
          <a:p>
            <a:r>
              <a:rPr lang="en-US" altLang="en-US" sz="1700" dirty="0"/>
              <a:t>The predicate </a:t>
            </a:r>
            <a:r>
              <a:rPr lang="en-US" altLang="en-US" sz="1700" b="1" dirty="0"/>
              <a:t>is not null </a:t>
            </a:r>
            <a:r>
              <a:rPr lang="en-US" altLang="en-US" sz="1700" dirty="0"/>
              <a:t>succeeds if the value on which it is applied is not null.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Null Values (Cont.)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6489"/>
            <a:ext cx="7563776" cy="4818824"/>
          </a:xfrm>
        </p:spPr>
        <p:txBody>
          <a:bodyPr/>
          <a:lstStyle/>
          <a:p>
            <a:r>
              <a:rPr lang="en-US" altLang="en-US" sz="1700" dirty="0"/>
              <a:t>SQL treats as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 the result of any comparison involving a null value (other than predicates </a:t>
            </a:r>
            <a:r>
              <a:rPr lang="en-US" altLang="en-US" sz="1700" b="1" dirty="0"/>
              <a:t>is null </a:t>
            </a:r>
            <a:r>
              <a:rPr lang="en-US" altLang="en-US" sz="1700" dirty="0"/>
              <a:t>and 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).</a:t>
            </a:r>
          </a:p>
          <a:p>
            <a:pPr lvl="1"/>
            <a:r>
              <a:rPr lang="en-US" altLang="en-US" sz="1700" dirty="0"/>
              <a:t>Example</a:t>
            </a:r>
            <a:r>
              <a:rPr lang="en-US" altLang="en-US" sz="1700" i="1" dirty="0"/>
              <a:t>: 5 &lt;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&lt;&gt;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= </a:t>
            </a:r>
            <a:r>
              <a:rPr lang="en-US" altLang="en-US" sz="1700" b="1" dirty="0"/>
              <a:t>null</a:t>
            </a:r>
            <a:endParaRPr lang="en-US" altLang="en-US" sz="1700" dirty="0"/>
          </a:p>
          <a:p>
            <a:r>
              <a:rPr lang="en-US" altLang="en-US" sz="1700" dirty="0"/>
              <a:t>The predicate in a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can involve Boolean operations (</a:t>
            </a:r>
            <a:r>
              <a:rPr lang="en-US" altLang="en-US" sz="1700" b="1" dirty="0"/>
              <a:t>and</a:t>
            </a:r>
            <a:r>
              <a:rPr lang="en-US" altLang="en-US" sz="1700" dirty="0"/>
              <a:t>, </a:t>
            </a:r>
            <a:r>
              <a:rPr lang="en-US" altLang="en-US" sz="1700" b="1" dirty="0"/>
              <a:t>or</a:t>
            </a:r>
            <a:r>
              <a:rPr lang="en-US" altLang="en-US" sz="1700" dirty="0"/>
              <a:t>,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); thus the definitions of the Boolean operations need to be  extended to deal with the value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b="1" dirty="0"/>
              <a:t>and </a:t>
            </a:r>
            <a:r>
              <a:rPr lang="en-US" altLang="en-US" sz="1700" dirty="0"/>
              <a:t>:</a:t>
            </a:r>
            <a:r>
              <a:rPr lang="en-US" altLang="en-US" sz="1700" i="1" dirty="0"/>
              <a:t> (true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 = unknown,    </a:t>
            </a:r>
            <a:br>
              <a:rPr lang="en-US" altLang="en-US" sz="1700" i="1" dirty="0"/>
            </a:br>
            <a:r>
              <a:rPr lang="en-US" altLang="en-US" sz="1700" i="1" dirty="0"/>
              <a:t>          (false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= false,</a:t>
            </a:r>
            <a:br>
              <a:rPr lang="en-US" altLang="en-US" sz="1700" i="1" dirty="0"/>
            </a:br>
            <a:r>
              <a:rPr lang="en-US" altLang="en-US" sz="1700" i="1" dirty="0"/>
              <a:t>          (unknown </a:t>
            </a:r>
            <a:r>
              <a:rPr lang="en-US" altLang="en-US" sz="1700" b="1" dirty="0"/>
              <a:t>and</a:t>
            </a:r>
            <a:r>
              <a:rPr lang="en-US" altLang="en-US" sz="1700" i="1" dirty="0"/>
              <a:t> unknown) = unknown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or:    </a:t>
            </a:r>
            <a:r>
              <a:rPr lang="en-US" altLang="en-US" sz="1700" dirty="0"/>
              <a:t>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)   =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false</a:t>
            </a:r>
            <a:r>
              <a:rPr lang="en-US" altLang="en-US" sz="1700" dirty="0"/>
              <a:t>)  = 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 </a:t>
            </a:r>
            <a:r>
              <a:rPr lang="en-US" altLang="en-US" sz="1700" b="1" dirty="0"/>
              <a:t>or</a:t>
            </a:r>
            <a:r>
              <a:rPr lang="en-US" altLang="en-US" sz="1700" i="1" dirty="0"/>
              <a:t> unknown) = unknown</a:t>
            </a:r>
          </a:p>
          <a:p>
            <a:r>
              <a:rPr lang="en-US" altLang="en-US" sz="1700" dirty="0"/>
              <a:t>Result of </a:t>
            </a:r>
            <a:r>
              <a:rPr lang="en-US" altLang="en-US" sz="1700" b="1" dirty="0"/>
              <a:t>where </a:t>
            </a:r>
            <a:r>
              <a:rPr lang="en-US" altLang="en-US" sz="1700" dirty="0"/>
              <a:t>clause predicate is treated as </a:t>
            </a:r>
            <a:r>
              <a:rPr lang="en-US" altLang="en-US" sz="1700" i="1" dirty="0"/>
              <a:t>false </a:t>
            </a:r>
            <a:r>
              <a:rPr lang="en-US" altLang="en-US" sz="1700" dirty="0"/>
              <a:t>if it evaluates to </a:t>
            </a:r>
            <a:r>
              <a:rPr lang="en-US" altLang="en-US" sz="1700" i="1" dirty="0"/>
              <a:t>unknown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History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6"/>
            <a:ext cx="7656323" cy="4903787"/>
          </a:xfrm>
        </p:spPr>
        <p:txBody>
          <a:bodyPr/>
          <a:lstStyle/>
          <a:p>
            <a:r>
              <a:rPr lang="en-US" altLang="en-US" sz="1700" dirty="0"/>
              <a:t>IBM Sequel language developed as part of System R project at the IBM San Jose Research Laboratory</a:t>
            </a:r>
          </a:p>
          <a:p>
            <a:r>
              <a:rPr lang="en-US" altLang="en-US" sz="1700" dirty="0"/>
              <a:t>Renamed Structured Query Language (SQL)</a:t>
            </a:r>
          </a:p>
          <a:p>
            <a:r>
              <a:rPr lang="en-US" altLang="en-US" sz="1700" dirty="0"/>
              <a:t>ANSI and ISO standard SQL:</a:t>
            </a:r>
          </a:p>
          <a:p>
            <a:pPr lvl="1"/>
            <a:r>
              <a:rPr lang="en-US" altLang="en-US" sz="1700" dirty="0"/>
              <a:t>SQL-86</a:t>
            </a:r>
          </a:p>
          <a:p>
            <a:pPr lvl="1"/>
            <a:r>
              <a:rPr lang="en-US" altLang="en-US" sz="1700" dirty="0"/>
              <a:t>SQL-89</a:t>
            </a:r>
          </a:p>
          <a:p>
            <a:pPr lvl="1"/>
            <a:r>
              <a:rPr lang="en-US" altLang="en-US" sz="1700" dirty="0"/>
              <a:t>SQL-92 </a:t>
            </a:r>
          </a:p>
          <a:p>
            <a:pPr lvl="1"/>
            <a:r>
              <a:rPr lang="en-US" altLang="en-US" sz="1700" dirty="0"/>
              <a:t>SQL:1999 (language name became Y2K compliant!)</a:t>
            </a:r>
          </a:p>
          <a:p>
            <a:pPr lvl="1"/>
            <a:r>
              <a:rPr lang="en-US" altLang="en-US" sz="1700" dirty="0"/>
              <a:t>SQL:2003</a:t>
            </a:r>
          </a:p>
          <a:p>
            <a:r>
              <a:rPr lang="en-US" altLang="en-US" sz="1700" dirty="0"/>
              <a:t>Commercial systems offer most, if not all, SQL-92 features, plus varying feature sets from later standards and special proprietary features.  </a:t>
            </a:r>
          </a:p>
          <a:p>
            <a:pPr lvl="1"/>
            <a:r>
              <a:rPr lang="en-US" altLang="en-US" sz="1700" dirty="0"/>
              <a:t>Not all examples here may work on your particular system.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253986" cy="379520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These functions operate on the multiset of values of a column of a relation, and return a 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: </a:t>
            </a:r>
            <a:r>
              <a:rPr lang="en-US" altLang="en-US" sz="1700" dirty="0"/>
              <a:t>average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min:  </a:t>
            </a:r>
            <a:r>
              <a:rPr lang="en-US" altLang="en-US" sz="1700" dirty="0"/>
              <a:t>minimum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max:  </a:t>
            </a:r>
            <a:r>
              <a:rPr lang="en-US" altLang="en-US" sz="1700" dirty="0"/>
              <a:t>maximum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sum:  </a:t>
            </a:r>
            <a:r>
              <a:rPr lang="en-US" altLang="en-US" sz="1700" dirty="0"/>
              <a:t>sum of values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count:  </a:t>
            </a:r>
            <a:r>
              <a:rPr lang="en-US" altLang="en-US" sz="1700" dirty="0"/>
              <a:t>number of values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Examples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1700" dirty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'Comp. Sci.';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total number of instructors who teach a course in the Spring 2018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</a:t>
            </a:r>
            <a:r>
              <a:rPr kumimoji="0" lang="en-US" altLang="en-US" sz="1700" b="1" dirty="0"/>
              <a:t>distinct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i="1" dirty="0"/>
              <a:t>semester </a:t>
            </a:r>
            <a:r>
              <a:rPr kumimoji="0" lang="en-US" altLang="en-US" sz="1700" dirty="0"/>
              <a:t>= 'Spring' </a:t>
            </a:r>
            <a:r>
              <a:rPr kumimoji="0" lang="en-US" altLang="en-US" sz="1700" b="1" dirty="0"/>
              <a:t>and </a:t>
            </a:r>
            <a:r>
              <a:rPr kumimoji="0" lang="en-US" altLang="en-US" sz="1700" i="1" dirty="0"/>
              <a:t>year </a:t>
            </a:r>
            <a:r>
              <a:rPr kumimoji="0" lang="en-US" altLang="en-US" sz="1700" dirty="0"/>
              <a:t>= 2018;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number of tuples in the </a:t>
            </a:r>
            <a:r>
              <a:rPr kumimoji="0" lang="en-US" altLang="en-US" sz="1700" i="1" dirty="0"/>
              <a:t>course </a:t>
            </a:r>
            <a:r>
              <a:rPr kumimoji="0" lang="en-US" altLang="en-US" sz="1700" dirty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(*)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course</a:t>
            </a:r>
            <a:r>
              <a:rPr kumimoji="0" lang="en-US" altLang="en-US" sz="1700" dirty="0"/>
              <a:t>;</a:t>
            </a:r>
          </a:p>
          <a:p>
            <a:pPr lvl="1">
              <a:buNone/>
              <a:tabLst>
                <a:tab pos="1711325" algn="l"/>
              </a:tabLst>
            </a:pPr>
            <a:endParaRPr kumimoji="0" lang="en-US" altLang="en-US" dirty="0"/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– Group By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23939"/>
            <a:ext cx="7900162" cy="129254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1700" dirty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>
              <a:buNone/>
              <a:tabLst>
                <a:tab pos="625475" algn="l"/>
              </a:tabLst>
            </a:pPr>
            <a:endParaRPr lang="en-US" altLang="en-US" sz="1700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A696F0C8-535A-4899-86A4-1FC72B33C2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19771" t="2012" r="19587" b="13353"/>
          <a:stretch/>
        </p:blipFill>
        <p:spPr>
          <a:xfrm>
            <a:off x="641556" y="2528706"/>
            <a:ext cx="3930444" cy="341553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C1B06BB8-D7A3-4C3D-838A-568EB83A70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1384" t="3188" r="31718" b="23128"/>
          <a:stretch/>
        </p:blipFill>
        <p:spPr>
          <a:xfrm>
            <a:off x="5346097" y="2528706"/>
            <a:ext cx="2426304" cy="223149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Aggregation (Cont.)</a:t>
            </a:r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321" cy="3344099"/>
          </a:xfrm>
        </p:spPr>
        <p:txBody>
          <a:bodyPr/>
          <a:lstStyle/>
          <a:p>
            <a:r>
              <a:rPr lang="en-US" altLang="en-US" sz="1700" dirty="0"/>
              <a:t>Attributes in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outside of aggregate functions must appear in </a:t>
            </a:r>
            <a:r>
              <a:rPr lang="en-US" altLang="en-US" sz="1700" b="1" dirty="0"/>
              <a:t>group by</a:t>
            </a:r>
            <a:r>
              <a:rPr lang="en-US" altLang="en-US" sz="1700" dirty="0"/>
              <a:t> list</a:t>
            </a:r>
          </a:p>
          <a:p>
            <a:pPr lvl="1"/>
            <a:r>
              <a:rPr lang="en-US" altLang="en-US" sz="1700" dirty="0"/>
              <a:t>/* erroneous query */</a:t>
            </a:r>
            <a:br>
              <a:rPr lang="en-US" altLang="en-US" sz="1700" dirty="0"/>
            </a:b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/>
          <a:lstStyle/>
          <a:p>
            <a:r>
              <a:rPr lang="en-US" altLang="en-US" sz="2800" dirty="0"/>
              <a:t>Aggregate Functions – Having Clause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93800"/>
            <a:ext cx="7829631" cy="3231895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1700" dirty="0"/>
              <a:t>Find the names and average salaries of all departments whose average salary is greater than 42000</a:t>
            </a:r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800" dirty="0"/>
          </a:p>
          <a:p>
            <a:pPr>
              <a:tabLst>
                <a:tab pos="1489075" algn="l"/>
              </a:tabLst>
            </a:pPr>
            <a:r>
              <a:rPr lang="en-US" altLang="en-US" sz="1700" dirty="0"/>
              <a:t>Note: predicates in the </a:t>
            </a:r>
            <a:r>
              <a:rPr lang="en-US" altLang="en-US" sz="1700" b="1" dirty="0"/>
              <a:t>having</a:t>
            </a:r>
            <a:r>
              <a:rPr lang="en-US" altLang="en-US" sz="1700" dirty="0"/>
              <a:t> clause are applied after the formation of groups whereas predicates in the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are applied before forming groups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677988" y="1870710"/>
            <a:ext cx="58610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having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&gt; 42000;</a:t>
            </a:r>
          </a:p>
        </p:txBody>
      </p:sp>
    </p:spTree>
    <p:extLst>
      <p:ext uri="{BB962C8B-B14F-4D97-AF65-F5344CB8AC3E}">
        <p14:creationId xmlns:p14="http://schemas.microsoft.com/office/powerpoint/2010/main" val="1256658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39813"/>
            <a:ext cx="7656559" cy="4922075"/>
          </a:xfrm>
        </p:spPr>
        <p:txBody>
          <a:bodyPr/>
          <a:lstStyle/>
          <a:p>
            <a:r>
              <a:rPr lang="en-US" altLang="en-US" sz="1700" dirty="0"/>
              <a:t>SQL provides a mechanism for the nesting of subqueries. A </a:t>
            </a:r>
            <a:r>
              <a:rPr lang="en-US" altLang="en-US" sz="1700" b="1" dirty="0">
                <a:solidFill>
                  <a:srgbClr val="002060"/>
                </a:solidFill>
              </a:rPr>
              <a:t>subquery</a:t>
            </a:r>
            <a:r>
              <a:rPr lang="en-US" altLang="en-US" sz="1700" dirty="0"/>
              <a:t> is a </a:t>
            </a:r>
            <a:r>
              <a:rPr lang="en-US" altLang="en-US" sz="1700" b="1" dirty="0"/>
              <a:t>select-from-where</a:t>
            </a:r>
            <a:r>
              <a:rPr lang="en-US" altLang="en-US" sz="1700" dirty="0"/>
              <a:t> expression that is nested within another query.</a:t>
            </a:r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</a:p>
          <a:p>
            <a:pPr>
              <a:buFont typeface="Monotype Sorts" charset="2"/>
              <a:buNone/>
            </a:pPr>
            <a:r>
              <a:rPr lang="en-US" altLang="en-US" sz="800" i="1" dirty="0"/>
              <a:t> 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</a:p>
          <a:p>
            <a:pPr lvl="1"/>
            <a:r>
              <a:rPr lang="en-US" altLang="en-US" sz="1700" b="1" dirty="0"/>
              <a:t>Select clause: </a:t>
            </a:r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replaced be a subquery that generates a single value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Membership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9663"/>
            <a:ext cx="7648313" cy="518195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and in Spring 2018</a:t>
            </a:r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but not in Spring 2018</a:t>
            </a: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625600" y="1565460"/>
            <a:ext cx="62166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625600" y="3693385"/>
            <a:ext cx="65865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not 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(Cont.)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753"/>
            <a:ext cx="7665436" cy="5069783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Name all instructors whose name is neither “Mozart” nor Einstein”</a:t>
            </a:r>
          </a:p>
          <a:p>
            <a:pPr marL="0" indent="0" defTabSz="915988">
              <a:buNone/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dirty="0"/>
              <a:t>  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from </a:t>
            </a:r>
            <a:r>
              <a:rPr lang="en-US" altLang="en-US" sz="1700" i="1" dirty="0"/>
              <a:t>instructor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where 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not in </a:t>
            </a:r>
            <a:r>
              <a:rPr lang="en-US" altLang="en-US" sz="1700" dirty="0"/>
              <a:t>('Mozart', 'Einstein') </a:t>
            </a:r>
          </a:p>
          <a:p>
            <a:pPr>
              <a:buNone/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Find the total number of (distinct) students who have taken course sections taught by the instructor with </a:t>
            </a:r>
            <a:r>
              <a:rPr lang="en-US" altLang="en-US" sz="1700" i="1" dirty="0"/>
              <a:t>ID </a:t>
            </a:r>
            <a:r>
              <a:rPr lang="en-US" altLang="en-US" sz="1700" dirty="0"/>
              <a:t>10101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Note: Above query can be written in a much simpler manner.  </a:t>
            </a:r>
            <a:br>
              <a:rPr lang="en-US" altLang="en-US" sz="1700" dirty="0"/>
            </a:br>
            <a:r>
              <a:rPr lang="en-US" altLang="en-US" sz="1700" dirty="0"/>
              <a:t>The formulation above is simply to illustrate SQL features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i="1" dirty="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803745" y="3311288"/>
            <a:ext cx="643473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count </a:t>
            </a:r>
            <a:r>
              <a:rPr lang="en-US" altLang="en-US" sz="1700" dirty="0"/>
              <a:t>(</a:t>
            </a:r>
            <a:r>
              <a:rPr lang="en-US" altLang="en-US" sz="1700" b="1" dirty="0"/>
              <a:t>distinct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takes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in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</a:p>
          <a:p>
            <a:r>
              <a:rPr lang="en-US" altLang="en-US" sz="1700" b="1" dirty="0"/>
              <a:t>                                 from </a:t>
            </a:r>
            <a:r>
              <a:rPr lang="en-US" altLang="en-US" sz="1700" i="1" dirty="0"/>
              <a:t>teaches</a:t>
            </a:r>
          </a:p>
          <a:p>
            <a:r>
              <a:rPr lang="en-US" altLang="en-US" sz="1700" b="1" dirty="0"/>
              <a:t>                                 where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10101);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Comparison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27933"/>
            <a:ext cx="7584043" cy="4920168"/>
          </a:xfrm>
        </p:spPr>
        <p:txBody>
          <a:bodyPr/>
          <a:lstStyle/>
          <a:p>
            <a:r>
              <a:rPr lang="en-US" altLang="en-US" sz="1700" dirty="0"/>
              <a:t>DML -- provides the ability to query information from the database and to insert tuples into, delete tuples from, and modify tuples in the database.</a:t>
            </a:r>
          </a:p>
          <a:p>
            <a:r>
              <a:rPr lang="en-US" altLang="en-US" sz="1700" dirty="0"/>
              <a:t>integrity – the  DDL includes commands for specifying integrity constraints.</a:t>
            </a:r>
          </a:p>
          <a:p>
            <a:r>
              <a:rPr lang="en-US" altLang="en-US" sz="1700" dirty="0"/>
              <a:t>View definition -- The DDL  includes commands for defining views.</a:t>
            </a:r>
          </a:p>
          <a:p>
            <a:r>
              <a:rPr lang="en-US" altLang="en-US" sz="1700" dirty="0"/>
              <a:t>Transaction control –includes commands for specifying the beginning and ending of transactions.</a:t>
            </a:r>
          </a:p>
          <a:p>
            <a:r>
              <a:rPr lang="en-US" altLang="en-US" sz="1700" dirty="0"/>
              <a:t>Embedded  SQL  and dynamic SQL -- define how SQL statements can be embedded within general-purpose programming languages.</a:t>
            </a:r>
          </a:p>
          <a:p>
            <a:r>
              <a:rPr lang="en-US" altLang="en-US" sz="1700" dirty="0"/>
              <a:t>Authorization – includes commands for specifying access rights to relations and views.</a:t>
            </a:r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106487"/>
            <a:ext cx="7384238" cy="420249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en-US" dirty="0"/>
              <a:t>Find names of instructors with salary greater than that of some (at least one) instructor in the Biology department.</a:t>
            </a:r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r>
              <a:rPr lang="en-US" altLang="en-US" dirty="0"/>
              <a:t>Same query using &gt; </a:t>
            </a:r>
            <a:r>
              <a:rPr lang="en-US" altLang="en-US" b="1" dirty="0"/>
              <a:t>some</a:t>
            </a:r>
            <a:r>
              <a:rPr lang="en-US" altLang="en-US" dirty="0"/>
              <a:t> clause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957388" y="3285892"/>
            <a:ext cx="5657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salary </a:t>
            </a:r>
            <a:r>
              <a:rPr lang="en-US" altLang="en-US" sz="1600" dirty="0"/>
              <a:t>&gt; </a:t>
            </a:r>
            <a:r>
              <a:rPr lang="en-US" altLang="en-US" sz="1600" b="1" dirty="0"/>
              <a:t>some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/>
              <a:t>salary</a:t>
            </a:r>
          </a:p>
          <a:p>
            <a:r>
              <a:rPr lang="en-US" altLang="en-US" sz="1600" b="1" dirty="0"/>
              <a:t>                                     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                                     where </a:t>
            </a:r>
            <a:r>
              <a:rPr lang="en-US" altLang="en-US" sz="1600" i="1" dirty="0"/>
              <a:t>dept name </a:t>
            </a:r>
            <a:r>
              <a:rPr lang="en-US" altLang="en-US" sz="1600" dirty="0"/>
              <a:t>= 'Biology');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952625" y="1806466"/>
            <a:ext cx="5275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/>
              <a:t>T</a:t>
            </a:r>
            <a:r>
              <a:rPr lang="en-US" altLang="en-US" sz="1600" dirty="0"/>
              <a:t>.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T</a:t>
            </a:r>
            <a:r>
              <a:rPr lang="en-US" altLang="en-US" sz="1600" dirty="0"/>
              <a:t>,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S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 err="1"/>
              <a:t>T.salary</a:t>
            </a:r>
            <a:r>
              <a:rPr lang="en-US" altLang="en-US" sz="1600" i="1" dirty="0"/>
              <a:t> </a:t>
            </a:r>
            <a:r>
              <a:rPr lang="en-US" altLang="en-US" sz="1600" dirty="0"/>
              <a:t>&gt; </a:t>
            </a:r>
            <a:r>
              <a:rPr lang="en-US" altLang="en-US" sz="1600" i="1" dirty="0" err="1"/>
              <a:t>S.salary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and </a:t>
            </a:r>
            <a:r>
              <a:rPr lang="en-US" altLang="en-US" sz="1600" i="1" dirty="0" err="1"/>
              <a:t>S.dept</a:t>
            </a:r>
            <a:r>
              <a:rPr lang="en-US" altLang="en-US" sz="1600" i="1" dirty="0"/>
              <a:t> name </a:t>
            </a:r>
            <a:r>
              <a:rPr lang="en-US" altLang="en-US" sz="1600" dirty="0"/>
              <a:t>= 'Biology';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46388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Definition of 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531" y="1106488"/>
            <a:ext cx="6800849" cy="714375"/>
          </a:xfrm>
        </p:spPr>
        <p:txBody>
          <a:bodyPr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some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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 </a:t>
            </a:r>
            <a:r>
              <a:rPr lang="en-US" altLang="en-US" dirty="0">
                <a:sym typeface="Symbol" panose="05050102010706020507" pitchFamily="18" charset="2"/>
              </a:rPr>
              <a:t>such that (F &lt;comp&gt; 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i="1" dirty="0">
                <a:sym typeface="Symbol" panose="05050102010706020507" pitchFamily="18" charset="2"/>
              </a:rPr>
              <a:t/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12888" y="1952625"/>
            <a:ext cx="7805737" cy="4233863"/>
            <a:chOff x="809625" y="1952625"/>
            <a:chExt cx="7805738" cy="42338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52246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2247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2248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2229" name="Text Box 8"/>
            <p:cNvSpPr txBox="1">
              <a:spLocks noChangeArrowheads="1"/>
            </p:cNvSpPr>
            <p:nvPr/>
          </p:nvSpPr>
          <p:spPr bwMode="auto">
            <a:xfrm>
              <a:off x="830263" y="2257425"/>
              <a:ext cx="1350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30" name="Text Box 9"/>
            <p:cNvSpPr txBox="1">
              <a:spLocks noChangeArrowheads="1"/>
            </p:cNvSpPr>
            <p:nvPr/>
          </p:nvSpPr>
          <p:spPr bwMode="auto">
            <a:xfrm>
              <a:off x="2638425" y="2257425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31" name="Rectangle 10"/>
            <p:cNvSpPr>
              <a:spLocks noChangeArrowheads="1"/>
            </p:cNvSpPr>
            <p:nvPr/>
          </p:nvSpPr>
          <p:spPr bwMode="auto">
            <a:xfrm>
              <a:off x="2105025" y="3118035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2" name="Rectangle 11"/>
            <p:cNvSpPr>
              <a:spLocks noChangeArrowheads="1"/>
            </p:cNvSpPr>
            <p:nvPr/>
          </p:nvSpPr>
          <p:spPr bwMode="auto">
            <a:xfrm>
              <a:off x="2105025" y="3476625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3" name="Rectangle 12"/>
            <p:cNvSpPr>
              <a:spLocks noChangeArrowheads="1"/>
            </p:cNvSpPr>
            <p:nvPr/>
          </p:nvSpPr>
          <p:spPr bwMode="auto">
            <a:xfrm>
              <a:off x="2105025" y="39306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4" name="Text Box 13"/>
            <p:cNvSpPr txBox="1">
              <a:spLocks noChangeArrowheads="1"/>
            </p:cNvSpPr>
            <p:nvPr/>
          </p:nvSpPr>
          <p:spPr bwMode="auto">
            <a:xfrm>
              <a:off x="2638425" y="34163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2235" name="Rectangle 14"/>
            <p:cNvSpPr>
              <a:spLocks noChangeArrowheads="1"/>
            </p:cNvSpPr>
            <p:nvPr/>
          </p:nvSpPr>
          <p:spPr bwMode="auto">
            <a:xfrm>
              <a:off x="2105025" y="42354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6" name="Rectangle 15"/>
            <p:cNvSpPr>
              <a:spLocks noChangeArrowheads="1"/>
            </p:cNvSpPr>
            <p:nvPr/>
          </p:nvSpPr>
          <p:spPr bwMode="auto">
            <a:xfrm>
              <a:off x="2105025" y="47720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7" name="Rectangle 16"/>
            <p:cNvSpPr>
              <a:spLocks noChangeArrowheads="1"/>
            </p:cNvSpPr>
            <p:nvPr/>
          </p:nvSpPr>
          <p:spPr bwMode="auto">
            <a:xfrm>
              <a:off x="2105025" y="5076825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8" name="Text Box 17"/>
            <p:cNvSpPr txBox="1">
              <a:spLocks noChangeArrowheads="1"/>
            </p:cNvSpPr>
            <p:nvPr/>
          </p:nvSpPr>
          <p:spPr bwMode="auto">
            <a:xfrm>
              <a:off x="809625" y="5000625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some</a:t>
              </a:r>
            </a:p>
          </p:txBody>
        </p:sp>
        <p:sp>
          <p:nvSpPr>
            <p:cNvPr id="52239" name="Text Box 18"/>
            <p:cNvSpPr txBox="1">
              <a:spLocks noChangeArrowheads="1"/>
            </p:cNvSpPr>
            <p:nvPr/>
          </p:nvSpPr>
          <p:spPr bwMode="auto">
            <a:xfrm>
              <a:off x="2638425" y="5000625"/>
              <a:ext cx="2514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0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5)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40" name="Text Box 19"/>
            <p:cNvSpPr txBox="1">
              <a:spLocks noChangeArrowheads="1"/>
            </p:cNvSpPr>
            <p:nvPr/>
          </p:nvSpPr>
          <p:spPr bwMode="auto">
            <a:xfrm>
              <a:off x="3738563" y="2486025"/>
              <a:ext cx="487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(read:  5 &lt; some tuple in the relation) </a:t>
              </a:r>
            </a:p>
          </p:txBody>
        </p:sp>
        <p:sp>
          <p:nvSpPr>
            <p:cNvPr id="52241" name="Text Box 20"/>
            <p:cNvSpPr txBox="1">
              <a:spLocks noChangeArrowheads="1"/>
            </p:cNvSpPr>
            <p:nvPr/>
          </p:nvSpPr>
          <p:spPr bwMode="auto">
            <a:xfrm>
              <a:off x="844550" y="3402013"/>
              <a:ext cx="1377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2" name="Text Box 21"/>
            <p:cNvSpPr txBox="1">
              <a:spLocks noChangeArrowheads="1"/>
            </p:cNvSpPr>
            <p:nvPr/>
          </p:nvSpPr>
          <p:spPr bwMode="auto">
            <a:xfrm>
              <a:off x="2638425" y="415925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43" name="Text Box 22"/>
            <p:cNvSpPr txBox="1">
              <a:spLocks noChangeArrowheads="1"/>
            </p:cNvSpPr>
            <p:nvPr/>
          </p:nvSpPr>
          <p:spPr bwMode="auto">
            <a:xfrm>
              <a:off x="885825" y="4162425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4" name="Rectangle 23"/>
            <p:cNvSpPr>
              <a:spLocks noChangeArrowheads="1"/>
            </p:cNvSpPr>
            <p:nvPr/>
          </p:nvSpPr>
          <p:spPr bwMode="auto">
            <a:xfrm>
              <a:off x="823913" y="5472113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(= </a:t>
              </a:r>
              <a:r>
                <a:rPr lang="en-US" altLang="en-US" sz="1800" b="1">
                  <a:latin typeface="Arial" panose="020B0604020202020204" pitchFamily="34" charset="0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(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45" name="Line 24"/>
            <p:cNvSpPr>
              <a:spLocks noChangeShapeType="1"/>
            </p:cNvSpPr>
            <p:nvPr/>
          </p:nvSpPr>
          <p:spPr bwMode="auto">
            <a:xfrm flipH="1">
              <a:off x="2919413" y="5840413"/>
              <a:ext cx="122237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0705" cy="732917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en-US" sz="1700" dirty="0"/>
              <a:t>Find the names of all instructors whose salary is greater than the salary of all instructors in the Biology department</a:t>
            </a:r>
            <a:r>
              <a:rPr lang="en-US" altLang="en-US" dirty="0"/>
              <a:t>.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1873314" y="1776986"/>
            <a:ext cx="5018087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&gt;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salary</a:t>
            </a:r>
          </a:p>
          <a:p>
            <a:r>
              <a:rPr lang="en-US" altLang="en-US" sz="1700" b="1" dirty="0"/>
              <a:t>                       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                       where </a:t>
            </a:r>
            <a:r>
              <a:rPr lang="en-US" altLang="en-US" sz="1700" i="1" dirty="0"/>
              <a:t>dept name </a:t>
            </a:r>
            <a:r>
              <a:rPr lang="en-US" altLang="en-US" sz="1700" dirty="0"/>
              <a:t>= 'Biology');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Definition of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2363"/>
            <a:ext cx="6694488" cy="382587"/>
          </a:xfrm>
        </p:spPr>
        <p:txBody>
          <a:bodyPr lIns="90488" tIns="44450" rIns="90488" bIns="44450"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all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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</a:t>
            </a:r>
            <a:r>
              <a:rPr lang="en-US" altLang="en-US" dirty="0">
                <a:sym typeface="Symbol" panose="05050102010706020507" pitchFamily="18" charset="2"/>
              </a:rPr>
              <a:t> (F &lt;comp&gt; </a:t>
            </a:r>
            <a:r>
              <a:rPr lang="en-US" altLang="en-US" i="1" dirty="0">
                <a:sym typeface="Symbol" panose="05050102010706020507" pitchFamily="18" charset="2"/>
              </a:rPr>
              <a:t>t)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365250" y="1752600"/>
            <a:ext cx="6800850" cy="4219575"/>
            <a:chOff x="1238250" y="1752600"/>
            <a:chExt cx="6800850" cy="421957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54293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4294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4295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4277" name="Text Box 8"/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78" name="Text Box 9"/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79" name="Rectangle 10"/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0" name="Rectangle 11"/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2" name="Text Box 13"/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4283" name="Rectangle 14"/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6" name="Text Box 17"/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all</a:t>
              </a:r>
            </a:p>
          </p:txBody>
        </p:sp>
        <p:sp>
          <p:nvSpPr>
            <p:cNvPr id="54287" name="Text Box 18"/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4 and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sym typeface="Symbol" panose="05050102010706020507" pitchFamily="18" charset="2"/>
                </a:rPr>
                <a:t> 6)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88" name="Text Box 19"/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89" name="Text Box 20"/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90" name="Text Box 21"/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1238250" y="5257800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latin typeface="Arial" panose="020B0604020202020204" pitchFamily="34" charset="0"/>
                </a:rPr>
                <a:t> </a:t>
              </a:r>
              <a:r>
                <a:rPr lang="en-US" altLang="en-US" sz="1800" b="1">
                  <a:latin typeface="Arial" panose="020B0604020202020204" pitchFamily="34" charset="0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(=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 flipH="1">
              <a:off x="3016250" y="5603875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Test for Empty Relations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603292" cy="2782760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/>
              <a:t>exists</a:t>
            </a:r>
            <a:r>
              <a:rPr lang="en-US" altLang="en-US" sz="1700" dirty="0"/>
              <a:t> construct returns the value </a:t>
            </a:r>
            <a:r>
              <a:rPr lang="en-US" altLang="en-US" sz="1700" b="1" dirty="0"/>
              <a:t>true</a:t>
            </a:r>
            <a:r>
              <a:rPr lang="en-US" altLang="en-US" sz="1700" dirty="0"/>
              <a:t> if the argument subquery is nonempty.</a:t>
            </a:r>
          </a:p>
          <a:p>
            <a:r>
              <a:rPr lang="en-US" altLang="en-US" sz="1700" b="1" dirty="0"/>
              <a:t>exists </a:t>
            </a:r>
            <a:r>
              <a:rPr lang="en-US" altLang="en-US" sz="1700" i="1" dirty="0"/>
              <a:t> 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 </a:t>
            </a:r>
            <a:r>
              <a:rPr lang="en-US" altLang="en-US" sz="1700" i="1" dirty="0"/>
              <a:t>Ø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b="1" dirty="0">
                <a:sym typeface="Symbol" panose="05050102010706020507" pitchFamily="18" charset="2"/>
              </a:rPr>
              <a:t>not exists </a:t>
            </a:r>
            <a:r>
              <a:rPr lang="en-US" altLang="en-US" sz="1700" i="1" dirty="0"/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/>
              <a:t>Ø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51697" cy="4903787"/>
          </a:xfrm>
        </p:spPr>
        <p:txBody>
          <a:bodyPr/>
          <a:lstStyle/>
          <a:p>
            <a:r>
              <a:rPr lang="en-US" altLang="en-US" sz="1700" dirty="0"/>
              <a:t>Yet another way of specifying the query “Find all courses taught in both the Fall 2017 semester and in the Spring 2018 semester”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   select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'Fall'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 </a:t>
            </a:r>
            <a:r>
              <a:rPr lang="en-US" altLang="en-US" sz="1700" dirty="0"/>
              <a:t>= 2017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exists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'Spring'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= 2018 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Correlation name</a:t>
            </a:r>
            <a:r>
              <a:rPr lang="en-US" altLang="en-US" sz="1700" dirty="0"/>
              <a:t> – variable S  in the outer query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Correlated subquery </a:t>
            </a:r>
            <a:r>
              <a:rPr lang="en-US" altLang="en-US" sz="1700" dirty="0"/>
              <a:t>– the inner query</a:t>
            </a:r>
          </a:p>
          <a:p>
            <a:pPr>
              <a:buFont typeface="Monotype Sorts" charset="2"/>
              <a:buNone/>
            </a:pPr>
            <a:endParaRPr lang="en-US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70436" cy="4611924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Find all students who have taken all courses offered in the Biology department.</a:t>
            </a:r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Note that X – Y = Ø   </a:t>
            </a:r>
            <a:r>
              <a:rPr lang="en-US" altLang="en-US" sz="1700" dirty="0">
                <a:sym typeface="Symbol" panose="05050102010706020507" pitchFamily="18" charset="2"/>
              </a:rPr>
              <a:t>   X Y</a:t>
            </a: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Note: Cannot write this query using = all and its variants</a:t>
            </a:r>
            <a:endParaRPr lang="en-US" altLang="en-US" sz="17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736500" y="1785366"/>
            <a:ext cx="683447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</a:p>
          <a:p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</a:p>
          <a:p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</a:p>
          <a:p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'Biology')</a:t>
            </a:r>
          </a:p>
          <a:p>
            <a:r>
              <a:rPr kumimoji="1" lang="en-US" altLang="en-US" sz="1600" b="1" dirty="0"/>
              <a:t>                               except</a:t>
            </a:r>
          </a:p>
          <a:p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</a:p>
          <a:p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));</a:t>
            </a:r>
          </a:p>
          <a:p>
            <a:pPr marL="285750">
              <a:buClr>
                <a:srgbClr val="FF9933"/>
              </a:buClr>
              <a:buSzPct val="110000"/>
            </a:pPr>
            <a:endParaRPr kumimoji="1" lang="en-US" altLang="en-US" sz="16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First nested query lists all courses offered in Biology</a:t>
            </a:r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Second nested query lists all courses a particular student took</a:t>
            </a:r>
          </a:p>
          <a:p>
            <a:pPr marL="285750">
              <a:buClr>
                <a:srgbClr val="FF9933"/>
              </a:buClr>
              <a:buSzPct val="90000"/>
            </a:pPr>
            <a:endParaRPr kumimoji="1" lang="en-US" altLang="en-US" sz="1700" dirty="0"/>
          </a:p>
          <a:p>
            <a:endParaRPr kumimoji="1" lang="en-US" altLang="en-US" sz="1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r>
              <a:rPr lang="en-US" altLang="en-US" sz="2800" dirty="0"/>
              <a:t>Test for Absence of Duplicate Tuples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100646"/>
            <a:ext cx="7499160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tests whether a subquery has any duplicate tuples in its result.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evaluates to “true” if a given subquery contains no duplicates 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Find all courses that were offered at most once in 2017</a:t>
            </a:r>
          </a:p>
          <a:p>
            <a:pPr lvl="1"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en-US" sz="1700" b="1" dirty="0"/>
              <a:t>    select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b="1" dirty="0"/>
              <a:t>where unique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2017);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Subqueries in the From Clause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Subqueries in the Form Clause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912"/>
            <a:ext cx="7443495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SQL allows a subquery expression to be used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Find the average instructors’ salaries of those departments where the average salary is greater than $42,000.”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Note that we do not need to use the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Another way to write above query</a:t>
            </a:r>
          </a:p>
          <a:p>
            <a:pPr marL="0" indent="0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800" dirty="0"/>
              <a:t>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           as </a:t>
            </a:r>
            <a:r>
              <a:rPr lang="en-US" altLang="en-US" sz="1700" i="1" dirty="0" err="1"/>
              <a:t>dept_avg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>)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Data Definition Language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320" y="1801115"/>
            <a:ext cx="7042361" cy="2563622"/>
          </a:xfrm>
        </p:spPr>
        <p:txBody>
          <a:bodyPr/>
          <a:lstStyle/>
          <a:p>
            <a:r>
              <a:rPr lang="en-US" altLang="en-US" sz="1700" dirty="0"/>
              <a:t>The schema for each relation.</a:t>
            </a:r>
          </a:p>
          <a:p>
            <a:r>
              <a:rPr lang="en-US" altLang="en-US" sz="1700" dirty="0"/>
              <a:t>The type of values associated with each attribute.</a:t>
            </a:r>
          </a:p>
          <a:p>
            <a:r>
              <a:rPr lang="en-US" altLang="en-US" sz="1700" dirty="0"/>
              <a:t>The Integrity constraints</a:t>
            </a:r>
          </a:p>
          <a:p>
            <a:r>
              <a:rPr lang="en-US" altLang="en-US" sz="1700" dirty="0"/>
              <a:t>The set of indices to be maintained for each relation.</a:t>
            </a:r>
          </a:p>
          <a:p>
            <a:r>
              <a:rPr lang="en-US" altLang="en-US" sz="1700" dirty="0"/>
              <a:t>Security and authorization information for each relation.</a:t>
            </a:r>
          </a:p>
          <a:p>
            <a:r>
              <a:rPr lang="en-US" altLang="en-US" sz="1700" dirty="0"/>
              <a:t>The physical storage structure of each relation on disk.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68350" y="1115365"/>
            <a:ext cx="76121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1700" dirty="0"/>
              <a:t>The SQL data-definition language (DDL) allows the specification of information about relations, including: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With Clause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736457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with</a:t>
            </a:r>
            <a:r>
              <a:rPr lang="en-US" altLang="en-US" sz="1700" dirty="0"/>
              <a:t> clause provides a way of defining a temporary relation whose definition is available only to the query in which the </a:t>
            </a:r>
            <a:r>
              <a:rPr lang="en-US" altLang="en-US" sz="1700" b="1" dirty="0"/>
              <a:t>with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clause occurs. </a:t>
            </a:r>
          </a:p>
          <a:p>
            <a:r>
              <a:rPr lang="en-US" altLang="en-US" sz="1700" dirty="0"/>
              <a:t>Find all departments with the maximum budget 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r>
              <a:rPr lang="en-US" altLang="en-US" sz="1700" b="1" dirty="0"/>
              <a:t/>
            </a:r>
            <a:br>
              <a:rPr lang="en-US" altLang="en-US" sz="1700" b="1" dirty="0"/>
            </a:br>
            <a:r>
              <a:rPr lang="en-US" altLang="en-US" sz="1700" b="1" dirty="0"/>
              <a:t>     with </a:t>
            </a:r>
            <a:r>
              <a:rPr lang="en-US" altLang="en-US" sz="1700" i="1" dirty="0" err="1"/>
              <a:t>max_budget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br>
              <a:rPr lang="en-US" altLang="en-US" sz="1700" b="1" dirty="0"/>
            </a:br>
            <a:r>
              <a:rPr lang="en-US" altLang="en-US" sz="1700" b="1" dirty="0"/>
              <a:t>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max</a:t>
            </a:r>
            <a:r>
              <a:rPr lang="en-US" altLang="en-US" sz="1700" dirty="0"/>
              <a:t>(</a:t>
            </a:r>
            <a:r>
              <a:rPr lang="en-US" altLang="en-US" sz="1700" i="1" dirty="0"/>
              <a:t>budget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department.name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max_budget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max_budget.value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Complex Queries using With Clause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7763"/>
            <a:ext cx="7557504" cy="693864"/>
          </a:xfrm>
        </p:spPr>
        <p:txBody>
          <a:bodyPr/>
          <a:lstStyle/>
          <a:p>
            <a:r>
              <a:rPr lang="en-US" altLang="en-US" sz="1700" dirty="0"/>
              <a:t>Find all departments where the total salary is greater than the average of the total salary at all departments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562471" y="1841627"/>
            <a:ext cx="6858036" cy="27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with </a:t>
            </a:r>
            <a:r>
              <a:rPr lang="en-US" altLang="en-US" sz="1700" i="1" dirty="0" err="1"/>
              <a:t>dept</a:t>
            </a:r>
            <a:r>
              <a:rPr lang="en-US" altLang="en-US" sz="1700" i="1" dirty="0"/>
              <a:t> _total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 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),</a:t>
            </a:r>
          </a:p>
          <a:p>
            <a:r>
              <a:rPr lang="en-US" altLang="en-US" sz="1700" i="1" dirty="0" err="1"/>
              <a:t>dept_total_avg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(</a:t>
            </a: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dept_total_avg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i="1" dirty="0" err="1"/>
              <a:t>dept_total.value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</a:t>
            </a:r>
            <a:r>
              <a:rPr lang="en-US" altLang="en-US" sz="1700" i="1" dirty="0" err="1"/>
              <a:t>dept_total_avg.value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Scalar Subquery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46594" cy="4721796"/>
          </a:xfrm>
        </p:spPr>
        <p:txBody>
          <a:bodyPr/>
          <a:lstStyle/>
          <a:p>
            <a:r>
              <a:rPr lang="en-US" altLang="en-US" sz="1700" dirty="0"/>
              <a:t>Scalar subquery is one which is used where a single value is expected</a:t>
            </a:r>
          </a:p>
          <a:p>
            <a:r>
              <a:rPr lang="en-US" altLang="en-US" sz="1700" dirty="0"/>
              <a:t>List all departments along with the number of instructors in each department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br>
              <a:rPr lang="en-US" altLang="en-US" sz="1700" dirty="0"/>
            </a:br>
            <a:r>
              <a:rPr lang="en-US" altLang="en-US" sz="1700" dirty="0"/>
              <a:t>             ( </a:t>
            </a:r>
            <a:r>
              <a:rPr lang="en-US" altLang="en-US" sz="1700" b="1" dirty="0"/>
              <a:t>select count</a:t>
            </a:r>
            <a:r>
              <a:rPr lang="en-US" altLang="en-US" sz="1700" dirty="0"/>
              <a:t>(*)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num_instructors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Runtime error if subquery returns more than one result tuple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r>
              <a:rPr lang="en-US" altLang="en-US" sz="2800" dirty="0"/>
              <a:t>Modification of the Database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45219"/>
            <a:ext cx="7420668" cy="3134173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Deletion of tuples from a given relation.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Updating of values in some tuples in a given relation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674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Deletion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43064"/>
            <a:ext cx="7634796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r>
              <a:rPr lang="en-US" altLang="en-US" sz="1700" dirty="0">
                <a:latin typeface="Century Gothic" panose="020B0502020202020204" pitchFamily="34" charset="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en-US" sz="8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 from the Finance department</a:t>
            </a:r>
            <a:br>
              <a:rPr lang="en-US" altLang="en-US" sz="1700" dirty="0"/>
            </a:br>
            <a:r>
              <a:rPr lang="en-US" altLang="en-US" sz="1700" dirty="0"/>
              <a:t>                     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'Finance’;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i="1" dirty="0"/>
              <a:t>Delete all tuples in the instructor relation for those instructors associated with a department located in the Watson building.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b="1" dirty="0"/>
              <a:t>	                     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 name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 name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 </a:t>
            </a:r>
            <a:r>
              <a:rPr lang="en-US" altLang="en-US" sz="1700" dirty="0"/>
              <a:t>= 'Watson');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Deletion (Cont.)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71"/>
            <a:ext cx="7875778" cy="814387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sz="1700" dirty="0"/>
              <a:t>Delete all instructors whose salary is less than the average salary of instructors</a:t>
            </a:r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sz="1700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Problem:  as we delete tuples from </a:t>
            </a:r>
            <a:r>
              <a:rPr lang="en-US" altLang="en-US" i="1" dirty="0"/>
              <a:t>instructor</a:t>
            </a:r>
            <a:r>
              <a:rPr lang="en-US" altLang="en-US" dirty="0"/>
              <a:t>, the average salary changes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Solution used in SQL: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First, compute </a:t>
            </a:r>
            <a:r>
              <a:rPr lang="en-US" altLang="en-US" b="1" dirty="0" err="1"/>
              <a:t>avg</a:t>
            </a:r>
            <a:r>
              <a:rPr lang="en-US" altLang="en-US" dirty="0"/>
              <a:t> (salary) and find all tuples to delete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Next, delete all tuples found above (without recomputing </a:t>
            </a:r>
            <a:r>
              <a:rPr lang="en-US" altLang="en-US" b="1" dirty="0" err="1"/>
              <a:t>avg</a:t>
            </a:r>
            <a:r>
              <a:rPr lang="en-US" altLang="en-US" dirty="0"/>
              <a:t> or retesting the tuples)</a:t>
            </a:r>
          </a:p>
          <a:p>
            <a:pPr lvl="1">
              <a:tabLst>
                <a:tab pos="1370013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1526959" y="1692402"/>
            <a:ext cx="6385650" cy="8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b="1" dirty="0"/>
              <a:t>delete from </a:t>
            </a:r>
            <a:r>
              <a:rPr kumimoji="1" lang="en-US" altLang="en-US" sz="1700" i="1" dirty="0"/>
              <a:t>instructor</a:t>
            </a:r>
          </a:p>
          <a:p>
            <a:r>
              <a:rPr kumimoji="1" lang="en-US" altLang="en-US" sz="1700" b="1" dirty="0"/>
              <a:t>where </a:t>
            </a:r>
            <a:r>
              <a:rPr kumimoji="1" lang="en-US" altLang="en-US" sz="1700" i="1" dirty="0"/>
              <a:t>salary </a:t>
            </a:r>
            <a:r>
              <a:rPr kumimoji="1" lang="en-US" altLang="en-US" sz="1700" dirty="0"/>
              <a:t>&lt; (</a:t>
            </a:r>
            <a:r>
              <a:rPr kumimoji="1" lang="en-US" altLang="en-US" sz="1700" b="1" dirty="0"/>
              <a:t>select </a:t>
            </a:r>
            <a:r>
              <a:rPr kumimoji="1" lang="en-US" altLang="en-US" sz="1700" b="1" dirty="0" err="1"/>
              <a:t>avg</a:t>
            </a:r>
            <a:r>
              <a:rPr kumimoji="1" lang="en-US" altLang="en-US" sz="1700" b="1" dirty="0"/>
              <a:t> </a:t>
            </a:r>
            <a:r>
              <a:rPr kumimoji="1" lang="en-US" altLang="en-US" sz="1700" dirty="0"/>
              <a:t>(</a:t>
            </a:r>
            <a:r>
              <a:rPr kumimoji="1" lang="en-US" altLang="en-US" sz="1700" i="1" dirty="0"/>
              <a:t>salary</a:t>
            </a:r>
            <a:r>
              <a:rPr kumimoji="1" lang="en-US" altLang="en-US" sz="1700" dirty="0"/>
              <a:t>) </a:t>
            </a:r>
          </a:p>
          <a:p>
            <a:r>
              <a:rPr kumimoji="1" lang="en-US" altLang="en-US" sz="1700" b="1" dirty="0"/>
              <a:t>                           from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r>
              <a:rPr lang="en-US" altLang="en-US" sz="2800" dirty="0"/>
              <a:t>Insertion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5412"/>
            <a:ext cx="7652552" cy="4587176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course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course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or equivalently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dirty="0"/>
              <a:t>       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student  </a:t>
            </a:r>
            <a:r>
              <a:rPr lang="en-US" altLang="en-US" sz="1700" dirty="0"/>
              <a:t>with </a:t>
            </a:r>
            <a:r>
              <a:rPr lang="en-US" altLang="en-US" sz="1700" i="1" dirty="0"/>
              <a:t>tot_creds </a:t>
            </a:r>
            <a:r>
              <a:rPr lang="en-US" altLang="en-US" sz="1700" dirty="0"/>
              <a:t>set to null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('3003', 'Green', 'Finance',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r>
              <a:rPr lang="en-US" altLang="en-US" sz="2800" dirty="0"/>
              <a:t>Insertion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06488"/>
            <a:ext cx="7561407" cy="5074856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z="1700" dirty="0"/>
              <a:t>Make each student in the Music department who has earned more than 144 credit hours an instructor in the Music department with a salary of  $18,000.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	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dept_name, 18000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  student 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 dept_name = '</a:t>
            </a:r>
            <a:r>
              <a:rPr lang="en-US" altLang="en-US" sz="1700" dirty="0"/>
              <a:t>Music'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total_cred</a:t>
            </a:r>
            <a:r>
              <a:rPr lang="en-US" altLang="en-US" sz="1700" b="1" dirty="0"/>
              <a:t> </a:t>
            </a:r>
            <a:r>
              <a:rPr lang="en-US" altLang="en-US" sz="1700" dirty="0"/>
              <a:t>&gt;</a:t>
            </a:r>
            <a:r>
              <a:rPr lang="en-US" altLang="en-US" sz="1700" b="1" dirty="0"/>
              <a:t> </a:t>
            </a:r>
            <a:r>
              <a:rPr lang="en-US" altLang="en-US" sz="1700" dirty="0"/>
              <a:t>144;</a:t>
            </a:r>
            <a:endParaRPr lang="en-US" altLang="en-US" i="1" dirty="0"/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800" i="1" dirty="0"/>
              <a:t> </a:t>
            </a:r>
          </a:p>
          <a:p>
            <a:pPr>
              <a:tabLst>
                <a:tab pos="908050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 from where</a:t>
            </a:r>
            <a:r>
              <a:rPr lang="en-US" altLang="en-US" sz="1700" dirty="0"/>
              <a:t> statement is evaluated fully before any of its results are inserted into the relation.  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Otherwise queries like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	</a:t>
            </a:r>
            <a:r>
              <a:rPr lang="en-US" altLang="en-US" sz="1700" b="1" dirty="0"/>
              <a:t>insert into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* 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would cause problem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05345"/>
            <a:ext cx="7634796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Give  a  5% salary raise to all instructors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those instructors who </a:t>
            </a:r>
            <a:r>
              <a:rPr lang="en-US" altLang="en-US" dirty="0"/>
              <a:t>earn</a:t>
            </a:r>
            <a:r>
              <a:rPr lang="en-US" altLang="en-US" sz="1700" dirty="0"/>
              <a:t> less than 70000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70000;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instructors whose salary is less than average</a:t>
            </a:r>
          </a:p>
          <a:p>
            <a:pPr>
              <a:buNone/>
              <a:tabLst>
                <a:tab pos="2336800" algn="l"/>
              </a:tabLst>
            </a:pPr>
            <a:r>
              <a:rPr lang="en-US" altLang="en-US" sz="1700" b="1" dirty="0">
                <a:sym typeface="Symbol" panose="05050102010706020507" pitchFamily="18" charset="2"/>
              </a:rPr>
              <a:t>                          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 (</a:t>
            </a:r>
            <a:r>
              <a:rPr lang="en-US" altLang="en-US" sz="1700" b="1" dirty="0">
                <a:sym typeface="Symbol" panose="05050102010706020507" pitchFamily="18" charset="2"/>
              </a:rPr>
              <a:t>select </a:t>
            </a:r>
            <a:r>
              <a:rPr lang="en-US" altLang="en-US" sz="1700" b="1" dirty="0" err="1">
                <a:sym typeface="Symbol" panose="05050102010706020507" pitchFamily="18" charset="2"/>
              </a:rPr>
              <a:t>avg</a:t>
            </a:r>
            <a:r>
              <a:rPr lang="en-US" altLang="en-US" sz="1700" b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(salary)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);</a:t>
            </a:r>
          </a:p>
          <a:p>
            <a:pPr>
              <a:tabLst>
                <a:tab pos="23368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 (Cont.)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00831"/>
            <a:ext cx="7634795" cy="3946657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Increase salaries of instructors whose salary is over $100,000 by 3%, and all others by a 5% 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/>
              <a:t>Write two </a:t>
            </a:r>
            <a:r>
              <a:rPr lang="en-US" altLang="en-US" sz="1700" b="1" dirty="0"/>
              <a:t>update </a:t>
            </a:r>
            <a:r>
              <a:rPr lang="en-US" altLang="en-US" sz="1700" dirty="0"/>
              <a:t>statements: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1.03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&gt; 100000;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Can be done better using the </a:t>
            </a:r>
            <a:r>
              <a:rPr lang="en-US" altLang="en-US" sz="1700" b="1" dirty="0">
                <a:sym typeface="Symbol" panose="05050102010706020507" pitchFamily="18" charset="2"/>
              </a:rPr>
              <a:t>case </a:t>
            </a:r>
            <a:r>
              <a:rPr lang="en-US" altLang="en-US" sz="1700" dirty="0">
                <a:sym typeface="Symbol" panose="05050102010706020507" pitchFamily="18" charset="2"/>
              </a:rPr>
              <a:t>statement (next slide)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Domain Types in SQL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7692898" cy="46359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char(n).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length character string, with user-specified length </a:t>
            </a:r>
            <a:r>
              <a:rPr lang="en-US" altLang="en-US" sz="1700" i="1" dirty="0"/>
              <a:t>n.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varchar(n). 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Variable length character strings, with user-specified maximum length </a:t>
            </a:r>
            <a:r>
              <a:rPr lang="en-US" altLang="en-US" sz="1700" i="1" dirty="0"/>
              <a:t>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int.</a:t>
            </a:r>
            <a:r>
              <a:rPr lang="en-US" altLang="en-US" sz="1700" b="1" dirty="0"/>
              <a:t>  </a:t>
            </a:r>
            <a:r>
              <a:rPr lang="en-US" altLang="en-US" sz="1700" dirty="0"/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 err="1">
                <a:solidFill>
                  <a:srgbClr val="002060"/>
                </a:solidFill>
              </a:rPr>
              <a:t>smallint</a:t>
            </a:r>
            <a:r>
              <a:rPr lang="en-US" altLang="en-US" sz="1700" b="1" dirty="0">
                <a:solidFill>
                  <a:srgbClr val="002060"/>
                </a:solidFill>
              </a:rPr>
              <a:t>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numeric(</a:t>
            </a:r>
            <a:r>
              <a:rPr lang="en-US" altLang="en-US" sz="1700" b="1" dirty="0" err="1">
                <a:solidFill>
                  <a:srgbClr val="002060"/>
                </a:solidFill>
              </a:rPr>
              <a:t>p,d</a:t>
            </a:r>
            <a:r>
              <a:rPr lang="en-US" altLang="en-US" sz="1700" b="1" dirty="0">
                <a:solidFill>
                  <a:srgbClr val="002060"/>
                </a:solidFill>
              </a:rPr>
              <a:t>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point number, with user-specified precision of </a:t>
            </a:r>
            <a:r>
              <a:rPr lang="en-US" altLang="en-US" sz="1700" i="1" dirty="0"/>
              <a:t>p</a:t>
            </a:r>
            <a:r>
              <a:rPr lang="en-US" altLang="en-US" sz="1700" dirty="0"/>
              <a:t> digits, with </a:t>
            </a:r>
            <a:r>
              <a:rPr lang="en-US" altLang="en-US" sz="1700" i="1" dirty="0"/>
              <a:t>d</a:t>
            </a:r>
            <a:r>
              <a:rPr lang="en-US" altLang="en-US" sz="1700" dirty="0"/>
              <a:t> digits to the right of decimal point.  (ex.,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(3,1), allows 44.5 to be stores exactly, but not 444.5 or 0.32)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float(n).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number, with user-specified precision of at least </a:t>
            </a:r>
            <a:r>
              <a:rPr lang="en-US" altLang="en-US" sz="1700" i="1" dirty="0"/>
              <a:t>n</a:t>
            </a:r>
            <a:r>
              <a:rPr lang="en-US" altLang="en-US" sz="1700" dirty="0"/>
              <a:t> digits.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More are covered in Chapter 4.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r>
              <a:rPr lang="en-US" altLang="en-US" sz="2800" dirty="0"/>
              <a:t>Case Statement for Conditional Updates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9"/>
            <a:ext cx="7228909" cy="2576003"/>
          </a:xfrm>
        </p:spPr>
        <p:txBody>
          <a:bodyPr/>
          <a:lstStyle/>
          <a:p>
            <a:r>
              <a:rPr lang="en-US" altLang="en-US" sz="1700" dirty="0"/>
              <a:t>Same query as before but with case statement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 </a:t>
            </a:r>
            <a:r>
              <a:rPr lang="en-US" altLang="en-US" sz="1700" b="1" dirty="0"/>
              <a:t>update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= </a:t>
            </a:r>
            <a:r>
              <a:rPr lang="en-US" altLang="en-US" sz="1700" b="1" dirty="0"/>
              <a:t>case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when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&lt;= 100000 </a:t>
            </a:r>
            <a:r>
              <a:rPr lang="en-US" altLang="en-US" sz="1700" b="1" dirty="0"/>
              <a:t>then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1.05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</a:t>
            </a:r>
            <a:r>
              <a:rPr lang="en-US" altLang="en-US" sz="1700" b="1" dirty="0"/>
              <a:t>else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1.03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with Scalar Subqueries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213"/>
            <a:ext cx="7656559" cy="4538916"/>
          </a:xfrm>
        </p:spPr>
        <p:txBody>
          <a:bodyPr/>
          <a:lstStyle/>
          <a:p>
            <a:r>
              <a:rPr lang="en-US" altLang="en-US" sz="1700" dirty="0"/>
              <a:t>Recompute and update tot_creds value for all students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update </a:t>
            </a:r>
            <a:r>
              <a:rPr lang="en-US" altLang="en-US" sz="1700" i="1" dirty="0"/>
              <a:t>student S 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tot_cred </a:t>
            </a:r>
            <a:r>
              <a:rPr lang="en-US" altLang="en-US" sz="1700" dirty="0"/>
              <a:t>= (</a:t>
            </a:r>
            <a:r>
              <a:rPr lang="en-US" altLang="en-US" sz="1700" b="1" dirty="0"/>
              <a:t>select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takes, course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takes.course_id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</a:t>
            </a:r>
            <a:r>
              <a:rPr lang="en-US" altLang="en-US" sz="1700" i="1" dirty="0"/>
              <a:t>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ID.</a:t>
            </a:r>
            <a:r>
              <a:rPr lang="en-US" altLang="en-US" sz="1700" b="1" dirty="0" err="1"/>
              <a:t>and</a:t>
            </a:r>
            <a:r>
              <a:rPr lang="en-US" altLang="en-US" sz="1700" b="1" dirty="0"/>
              <a:t>                             				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dirty="0"/>
              <a:t>&lt;&gt; 'F' </a:t>
            </a:r>
            <a:r>
              <a:rPr lang="en-US" altLang="en-US" sz="1700" b="1" dirty="0"/>
              <a:t>and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);</a:t>
            </a:r>
          </a:p>
          <a:p>
            <a:r>
              <a:rPr lang="en-US" altLang="en-US" sz="1700" dirty="0"/>
              <a:t>Sets </a:t>
            </a:r>
            <a:r>
              <a:rPr lang="en-US" altLang="en-US" sz="1700" i="1" dirty="0"/>
              <a:t>tot_creds</a:t>
            </a:r>
            <a:r>
              <a:rPr lang="en-US" altLang="en-US" sz="1700" dirty="0"/>
              <a:t> to null for students who have not taken any course</a:t>
            </a:r>
          </a:p>
          <a:p>
            <a:r>
              <a:rPr lang="en-US" altLang="en-US" sz="1700" dirty="0"/>
              <a:t>Instead of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), use: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       case </a:t>
            </a:r>
            <a:br>
              <a:rPr lang="en-US" altLang="en-US" sz="1700" b="1" dirty="0"/>
            </a:br>
            <a:r>
              <a:rPr lang="en-US" altLang="en-US" sz="1700" b="1" dirty="0"/>
              <a:t>                 when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 </a:t>
            </a:r>
            <a:r>
              <a:rPr lang="en-US" altLang="en-US" sz="1700" b="1" dirty="0"/>
              <a:t>is not null then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</a:t>
            </a:r>
            <a:r>
              <a:rPr lang="en-US" altLang="en-US" sz="1700" b="1" dirty="0"/>
              <a:t>else </a:t>
            </a:r>
            <a:r>
              <a:rPr lang="en-US" altLang="en-US" sz="1700" dirty="0"/>
              <a:t>0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Create Table Construct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125"/>
            <a:ext cx="7375906" cy="5054219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An SQL relation is defined using the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sz="1700" dirty="0"/>
              <a:t>command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table </a:t>
            </a:r>
            <a:r>
              <a:rPr lang="en-US" altLang="en-US" sz="1700" i="1" dirty="0"/>
              <a:t>r 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                         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D</a:t>
            </a:r>
            <a:r>
              <a:rPr lang="en-US" altLang="en-US" sz="1700" i="1" baseline="-25000" dirty="0" err="1"/>
              <a:t>n</a:t>
            </a:r>
            <a:r>
              <a:rPr lang="en-US" altLang="en-US" sz="1700" i="1" dirty="0"/>
              <a:t>,</a:t>
            </a:r>
            <a:br>
              <a:rPr lang="en-US" altLang="en-US" sz="1700" i="1" dirty="0"/>
            </a:br>
            <a:r>
              <a:rPr lang="en-US" altLang="en-US" sz="1700" i="1" dirty="0"/>
              <a:t>	             </a:t>
            </a:r>
            <a:r>
              <a:rPr lang="en-US" altLang="en-US" sz="1700" dirty="0"/>
              <a:t>(integrity-constraint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	                 ...,</a:t>
            </a:r>
            <a:br>
              <a:rPr lang="en-US" altLang="en-US" sz="1700" dirty="0"/>
            </a:br>
            <a:r>
              <a:rPr lang="en-US" altLang="en-US" sz="1700" dirty="0"/>
              <a:t>                               (integrity-</a:t>
            </a:r>
            <a:r>
              <a:rPr lang="en-US" altLang="en-US" sz="1700" dirty="0" err="1"/>
              <a:t>constraint</a:t>
            </a:r>
            <a:r>
              <a:rPr lang="en-US" altLang="en-US" sz="1700" baseline="-25000" dirty="0" err="1"/>
              <a:t>k</a:t>
            </a:r>
            <a:r>
              <a:rPr lang="en-US" altLang="en-US" sz="1700" dirty="0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dirty="0"/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each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an attribute name in the schema of relation </a:t>
            </a:r>
            <a:r>
              <a:rPr lang="en-US" altLang="en-US" sz="1700" i="1" dirty="0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D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the data type of values in the domain of attribute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endParaRPr lang="en-US" altLang="en-US" sz="1700" dirty="0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Example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 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r>
              <a:rPr lang="en-US" altLang="en-US" sz="1700" b="1" i="1" dirty="0"/>
              <a:t/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109709"/>
            <a:ext cx="7515796" cy="4781004"/>
          </a:xfrm>
        </p:spPr>
        <p:txBody>
          <a:bodyPr/>
          <a:lstStyle/>
          <a:p>
            <a:r>
              <a:rPr lang="en-US" altLang="en-US" sz="1700" dirty="0"/>
              <a:t>Types of integrity constraints</a:t>
            </a:r>
          </a:p>
          <a:p>
            <a:pPr lvl="1"/>
            <a:r>
              <a:rPr lang="en-US" altLang="en-US" sz="1700" b="1" dirty="0"/>
              <a:t>primary key</a:t>
            </a:r>
            <a:r>
              <a:rPr lang="en-US" altLang="en-US" sz="1700" dirty="0"/>
              <a:t> 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</a:t>
            </a:r>
          </a:p>
          <a:p>
            <a:pPr lvl="1"/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m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r</a:t>
            </a:r>
            <a:endParaRPr lang="en-US" altLang="en-US" sz="1700" b="1" dirty="0"/>
          </a:p>
          <a:p>
            <a:pPr lvl="1"/>
            <a:r>
              <a:rPr lang="en-US" altLang="en-US" sz="1700" b="1" dirty="0"/>
              <a:t>not null</a:t>
            </a:r>
          </a:p>
          <a:p>
            <a:r>
              <a:rPr lang="en-US" altLang="en-US" sz="1700" dirty="0"/>
              <a:t>SQL prevents any update to the database that violates an integrity constraint.</a:t>
            </a:r>
          </a:p>
          <a:p>
            <a:r>
              <a:rPr lang="en-US" altLang="en-US" sz="1700" dirty="0"/>
              <a:t>Example:</a:t>
            </a:r>
          </a:p>
          <a:p>
            <a:pPr>
              <a:buNone/>
            </a:pPr>
            <a:r>
              <a:rPr lang="en-US" altLang="en-US" sz="1700" b="1" dirty="0"/>
              <a:t>         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null,</a:t>
            </a:r>
            <a:r>
              <a:rPr lang="en-US" altLang="en-US" sz="1700" b="1" i="1" dirty="0"/>
              <a:t/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department);</a:t>
            </a:r>
          </a:p>
          <a:p>
            <a:pPr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a Few More Relation Definitions</a:t>
            </a:r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8350" y="1083076"/>
            <a:ext cx="7754213" cy="46430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 not null,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tot_cred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(6),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(4,0),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grade</a:t>
            </a:r>
            <a:r>
              <a:rPr lang="en-US" altLang="en-US" sz="1700" dirty="0"/>
              <a:t>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primary key </a:t>
            </a:r>
            <a:r>
              <a:rPr lang="en-US" altLang="en-US" sz="1700" i="1" dirty="0"/>
              <a:t>(ID,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</a:t>
            </a:r>
            <a:r>
              <a:rPr lang="en-US" altLang="en-US" sz="17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student,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92681</TotalTime>
  <Words>2640</Words>
  <Application>Microsoft Office PowerPoint</Application>
  <PresentationFormat>全屏显示(4:3)</PresentationFormat>
  <Paragraphs>589</Paragraphs>
  <Slides>62</Slides>
  <Notes>61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  <vt:variant>
        <vt:lpstr>自定义放映</vt:lpstr>
      </vt:variant>
      <vt:variant>
        <vt:i4>1</vt:i4>
      </vt:variant>
    </vt:vector>
  </HeadingPairs>
  <TitlesOfParts>
    <vt:vector size="74" baseType="lpstr">
      <vt:lpstr>ＭＳ Ｐゴシック</vt:lpstr>
      <vt:lpstr>ＭＳ Ｐゴシック</vt:lpstr>
      <vt:lpstr>Arial</vt:lpstr>
      <vt:lpstr>Century Gothic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3: Introduction to SQL</vt:lpstr>
      <vt:lpstr>Outline</vt:lpstr>
      <vt:lpstr>History</vt:lpstr>
      <vt:lpstr>SQL Parts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Updates to tables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Examples</vt:lpstr>
      <vt:lpstr>The Rename Operation</vt:lpstr>
      <vt:lpstr>Self Join Example</vt:lpstr>
      <vt:lpstr>String Operations</vt:lpstr>
      <vt:lpstr>String Operations (Cont.)</vt:lpstr>
      <vt:lpstr>Ordering the Display of Tuples</vt:lpstr>
      <vt:lpstr>Where Clause Predicates</vt:lpstr>
      <vt:lpstr>Set Operations</vt:lpstr>
      <vt:lpstr>Set Operations (Cont.)</vt:lpstr>
      <vt:lpstr>Null Values</vt:lpstr>
      <vt:lpstr>Null Values (Cont.)</vt:lpstr>
      <vt:lpstr>Aggregate Functions</vt:lpstr>
      <vt:lpstr>Aggregate Functions Examples</vt:lpstr>
      <vt:lpstr>Aggregate Functions – Group By</vt:lpstr>
      <vt:lpstr>Aggregation (Cont.)</vt:lpstr>
      <vt:lpstr>Aggregate Functions – Having Clause</vt:lpstr>
      <vt:lpstr>Nested Subqueries</vt:lpstr>
      <vt:lpstr>Set Membership</vt:lpstr>
      <vt:lpstr>Set Membership </vt:lpstr>
      <vt:lpstr>Set Membership (Cont.)</vt:lpstr>
      <vt:lpstr>Set Comparison</vt:lpstr>
      <vt:lpstr>Set Comparison – “some” Clause</vt:lpstr>
      <vt:lpstr>Definition of  “some” Clause</vt:lpstr>
      <vt:lpstr>Set Comparison – “all” Clause</vt:lpstr>
      <vt:lpstr>Definition of “all” Clause</vt:lpstr>
      <vt:lpstr>Test for Empty Relations</vt:lpstr>
      <vt:lpstr>Use of “exists” Clause</vt:lpstr>
      <vt:lpstr>Use of “not exists” Clause</vt:lpstr>
      <vt:lpstr>Test for Absence of Duplicate Tuples</vt:lpstr>
      <vt:lpstr>Subqueries in the From Clause</vt:lpstr>
      <vt:lpstr>Subqueries in the Form Clause</vt:lpstr>
      <vt:lpstr>With Clause</vt:lpstr>
      <vt:lpstr>Complex Queries using With Clause</vt:lpstr>
      <vt:lpstr>Scalar Subquery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Updates (Cont.)</vt:lpstr>
      <vt:lpstr>Case Statement for Conditional Updates</vt:lpstr>
      <vt:lpstr>Updates with Scalar Subqueries</vt:lpstr>
      <vt:lpstr>End of Chapter 3</vt:lpstr>
      <vt:lpstr>Custom Show 1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fstzgg</cp:lastModifiedBy>
  <cp:revision>474</cp:revision>
  <cp:lastPrinted>1999-06-28T19:27:31Z</cp:lastPrinted>
  <dcterms:created xsi:type="dcterms:W3CDTF">2009-12-21T15:40:22Z</dcterms:created>
  <dcterms:modified xsi:type="dcterms:W3CDTF">2020-01-05T08:39:16Z</dcterms:modified>
</cp:coreProperties>
</file>