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embeddedFontLst>
    <p:embeddedFont>
      <p:font typeface="Montserrat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Lato-regular.fntdata"/><Relationship Id="rId61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8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7.xml"/><Relationship Id="rId65" Type="http://schemas.openxmlformats.org/officeDocument/2006/relationships/font" Target="fonts/Lato-bold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italic.fntdata"/><Relationship Id="rId23" Type="http://schemas.openxmlformats.org/officeDocument/2006/relationships/slide" Target="slides/slide19.xml"/><Relationship Id="rId67" Type="http://schemas.openxmlformats.org/officeDocument/2006/relationships/font" Target="fonts/OpenSans-bold.fntdata"/><Relationship Id="rId60" Type="http://schemas.openxmlformats.org/officeDocument/2006/relationships/font" Target="fonts/Montserra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Montserrat-bold.fntdata"/><Relationship Id="rId14" Type="http://schemas.openxmlformats.org/officeDocument/2006/relationships/slide" Target="slides/slide10.xml"/><Relationship Id="rId58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 допустимые символы расскажи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Протокол HTTP предполагает использование клиент-серверной структуры передачи данных. Клиентское приложение формирует запрос и отправляет его на сервер, после чего серверное программное обеспечение обрабатывает данный запрос, формирует ответ и передаёт его обратно клиенту. После этого клиентское приложение может продолжить отправлять другие запросы, которые будут обработаны аналогичным образом.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Приступим.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Протокол - набор правил и поведенческих паттернов, которые разумные представители жизни приняли и которым следуют дабы облегчить себе жизнь. Младшие приветствуют старших, мужчины - женщин,  однако первый вошедший в комнату вне зависимости от возраста и гендерной идентификации приветствует присутствующих первым. И вот эти условности называются протоколом приветствия.  Сугубо набор правил, которым стоит следовать дабы не прослыть невежей. Протокол HTTP придуман человеком для определения порядка и правил коммуникации информационных устройств в сети и соответственно все условности из жизни были им спроецированы на свое творение. Это набор правил. О них сегодня и пойдет речь. </a:t>
            </a:r>
            <a:br>
              <a:rPr lang="en"/>
            </a:br>
            <a:r>
              <a:rPr lang="en"/>
              <a:t>Расшифровывается эта аббревиатура как HyperText Transfer Protocol и на заре эпохи интернета предназначалась сугубо для передачи текста. Как собственно и следует из его названия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Headers: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Forwarded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Contains information from the client-facing side of proxy servers that is altered or lost when a proxy is involved in the path of the request.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X-Forwarded-For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Identifies the originating IP addresses of a client connecting to a web server through an HTTP proxy or a load balancer.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X-Forwarded-Host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Identifies the original host requested that a client used to connect to your proxy or load balancer.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X-Forwarded-Proto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identifies the protocol (HTTP or HTTPS) that a client used to connect to your proxy or load balancer.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Via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Added by proxies, both forward and reverse proxies, and can appear in the request headers and the response headers.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Tk: !  (under construction)</a:t>
            </a:r>
            <a:b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Tk: ?  (dynamic)</a:t>
            </a:r>
            <a:b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Tk: G  (gateway or multiple parties)</a:t>
            </a:r>
            <a:b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Tk: N  (not tracking)</a:t>
            </a:r>
            <a:b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Tk: T  (tracking)</a:t>
            </a:r>
            <a:b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Tk: C  (tracking with consent)</a:t>
            </a:r>
            <a:b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Tk: P  (potential consent)</a:t>
            </a:r>
            <a:b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Tk: D  (disregarding DNT)</a:t>
            </a:r>
            <a:b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Tk: U  (updated)</a:t>
            </a:r>
            <a:endParaRPr>
              <a:solidFill>
                <a:srgbClr val="333333"/>
              </a:solidFill>
              <a:highlight>
                <a:srgbClr val="E4F0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Более корректно было бы сказать что это протокол, предназначенный для передачи гипертекстовых документов, т.е. Документов, которые кроме собственно текста могут содержать еще и ссылки, позволяющие организовать переход к другим документам.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современном мире по правилам HTTP протокола доставляются уже не просто тексты, а технически говоря все подряд. Новую картинку себе на десктоп и загружаю по хттп протоколу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 собственно не ограничиваюсь только поиском сисек. Порно, видео с кошками, новости, прогнозы погоды, заказы пиццы, все это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Чуть терминологии. Для адресации документов в сети интернет используется Унифицированный идентификатор ресурсов, а в простонародье - URI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Чуть терминологии. Для адресации документов в сети интернет используется Унифицированный идентификатор ресурсов, а в простонародье - URI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telligent simp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93" name="Shape 9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7" name="Shape 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59" name="Shape 5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Shape 8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87" name="Shape 8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Aдресация: URL</a:t>
            </a:r>
            <a:endParaRPr b="1"/>
          </a:p>
        </p:txBody>
      </p:sp>
      <p:sp>
        <p:nvSpPr>
          <p:cNvPr id="178" name="Shape 178"/>
          <p:cNvSpPr txBox="1"/>
          <p:nvPr/>
        </p:nvSpPr>
        <p:spPr>
          <a:xfrm>
            <a:off x="1016000" y="1641225"/>
            <a:ext cx="63891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0" y="1452425"/>
            <a:ext cx="90267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https://www.pinterest.com/search/pins/?q=%23wallpaper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&lt;схема&gt;://&lt;хост&gt;/&lt;путь&gt;?&lt;параметры&gt;#&lt;якорь&gt;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Aдресация: URL</a:t>
            </a:r>
            <a:endParaRPr b="1"/>
          </a:p>
        </p:txBody>
      </p:sp>
      <p:sp>
        <p:nvSpPr>
          <p:cNvPr id="185" name="Shape 185"/>
          <p:cNvSpPr txBox="1"/>
          <p:nvPr/>
        </p:nvSpPr>
        <p:spPr>
          <a:xfrm>
            <a:off x="1016000" y="1641225"/>
            <a:ext cx="63891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0" y="1452425"/>
            <a:ext cx="90267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https://www.pinterest.com/search/pins/?q=%23wallpaper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&lt;схема&gt;://&lt;хост&gt;/&lt;путь&gt;?&lt;параметры&gt;#&lt;якорь&gt;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хема: https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х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ост: www.pinterest.com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уть: /search/pins/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араметры: q=%23wallpaper 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192" name="Shape 192"/>
          <p:cNvSpPr txBox="1"/>
          <p:nvPr/>
        </p:nvSpPr>
        <p:spPr>
          <a:xfrm>
            <a:off x="1016000" y="1641225"/>
            <a:ext cx="63891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0" y="1452425"/>
            <a:ext cx="90267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25" y="1343025"/>
            <a:ext cx="7774756" cy="32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00" name="Shape 200"/>
          <p:cNvSpPr txBox="1"/>
          <p:nvPr/>
        </p:nvSpPr>
        <p:spPr>
          <a:xfrm>
            <a:off x="1016000" y="1016000"/>
            <a:ext cx="63891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Request / Запрос</a:t>
            </a: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06" name="Shape 206"/>
          <p:cNvSpPr txBox="1"/>
          <p:nvPr/>
        </p:nvSpPr>
        <p:spPr>
          <a:xfrm>
            <a:off x="1016000" y="1016000"/>
            <a:ext cx="63891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Request / Запрос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 /explore/tags/girls/ HTTP/1.1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Host: www.instagram.com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User-Agent: curl/7.47.0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Accept: */*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12" name="Shape 212"/>
          <p:cNvSpPr txBox="1"/>
          <p:nvPr/>
        </p:nvSpPr>
        <p:spPr>
          <a:xfrm>
            <a:off x="1016000" y="1016000"/>
            <a:ext cx="63891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/ Ответ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HTTP/1.1 200 OK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Content-Type: text/html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Content-Language: en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Server: www.instagram.com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Date: Wed, 21 Feb 2018 22:58:43 GMT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Content-Length: 285942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{ [285942 bytes of data]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18" name="Shape 218"/>
          <p:cNvSpPr txBox="1"/>
          <p:nvPr/>
        </p:nvSpPr>
        <p:spPr>
          <a:xfrm>
            <a:off x="863600" y="1016000"/>
            <a:ext cx="40053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Request / Запрос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&lt;Метод&gt; &lt;URI&gt; HTTP/1.1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Заголовки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[пустая строка]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Тело сообщения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837725" y="1016000"/>
            <a:ext cx="44040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 /r/funny/12 HTTP/1.1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Host: reddit.com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Content-Lenght: 223381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User-Agent: curl/2.2.27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Content-Type: text/plain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Pizza’s Here!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25" name="Shape 225"/>
          <p:cNvSpPr txBox="1"/>
          <p:nvPr/>
        </p:nvSpPr>
        <p:spPr>
          <a:xfrm>
            <a:off x="863600" y="1016000"/>
            <a:ext cx="54279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/ Ответ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HTTP/1.1 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&lt;Код&gt; &lt;Статус&gt;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Заголовки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[пустая строка]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Тело документа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25" y="0"/>
            <a:ext cx="72695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00" y="152400"/>
            <a:ext cx="6825822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Обзорный рассказ в вольном стиле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50" y="0"/>
            <a:ext cx="72859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6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51" name="Shape 251"/>
          <p:cNvSpPr txBox="1"/>
          <p:nvPr/>
        </p:nvSpPr>
        <p:spPr>
          <a:xfrm>
            <a:off x="863600" y="1016000"/>
            <a:ext cx="40053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Request: Методы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                      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PATCH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OPTIONS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57" name="Shape 257"/>
          <p:cNvSpPr txBox="1"/>
          <p:nvPr/>
        </p:nvSpPr>
        <p:spPr>
          <a:xfrm>
            <a:off x="863600" y="1016000"/>
            <a:ext cx="82803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Request: Методы    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Request Response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Idempotency   Body   Body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AutoNum type="arabicPeriod"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GET        +           -      +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AutoNum type="arabicPeriod"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POST       -           +      +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AutoNum type="arabicPeriod"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PUT        +           +      -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AutoNum type="arabicPeriod"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DELETE     +           -      -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AutoNum type="arabicPeriod"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HEAD       +           -      - 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63" name="Shape 263"/>
          <p:cNvSpPr txBox="1"/>
          <p:nvPr/>
        </p:nvSpPr>
        <p:spPr>
          <a:xfrm>
            <a:off x="863600" y="1016000"/>
            <a:ext cx="640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Статусы ответов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2хх  - Успешные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69" name="Shape 269"/>
          <p:cNvSpPr txBox="1"/>
          <p:nvPr/>
        </p:nvSpPr>
        <p:spPr>
          <a:xfrm>
            <a:off x="863600" y="1016000"/>
            <a:ext cx="640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Response: Статусы ответов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2хх  - Успешные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200 Ok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201 Created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202 Accepted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204 No Content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75" name="Shape 275"/>
          <p:cNvSpPr txBox="1"/>
          <p:nvPr/>
        </p:nvSpPr>
        <p:spPr>
          <a:xfrm>
            <a:off x="863600" y="1016000"/>
            <a:ext cx="640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Response: Статусы ответов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3хх  - Перенаправление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81" name="Shape 281"/>
          <p:cNvSpPr txBox="1"/>
          <p:nvPr/>
        </p:nvSpPr>
        <p:spPr>
          <a:xfrm>
            <a:off x="863600" y="1016000"/>
            <a:ext cx="640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Response: Статусы ответов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3хх  - Перенаправление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300 Multiple Choices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301  Moved Permanently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302 Moved Temporarily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304 Not Modified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87" name="Shape 287"/>
          <p:cNvSpPr txBox="1"/>
          <p:nvPr/>
        </p:nvSpPr>
        <p:spPr>
          <a:xfrm>
            <a:off x="863600" y="1016000"/>
            <a:ext cx="64047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Response: Статусы ответов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3хх  - Перенаправление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35" y="1581400"/>
            <a:ext cx="7974941" cy="3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294" name="Shape 294"/>
          <p:cNvSpPr txBox="1"/>
          <p:nvPr/>
        </p:nvSpPr>
        <p:spPr>
          <a:xfrm>
            <a:off x="863600" y="1016000"/>
            <a:ext cx="640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Response: Статусы ответов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4хх  - Ошибки клиента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400 Bad Request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401  Unauthorized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402 Payment Required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403 Forbidden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404 Not Found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- один из основных протоколов</a:t>
            </a:r>
            <a:endParaRPr b="1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038750" y="1452425"/>
            <a:ext cx="70665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HyperText Transfer Protocol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300" name="Shape 300"/>
          <p:cNvSpPr txBox="1"/>
          <p:nvPr/>
        </p:nvSpPr>
        <p:spPr>
          <a:xfrm>
            <a:off x="863600" y="1016000"/>
            <a:ext cx="640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Response: Статусы ответов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5хх  - Ошибки сервера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500 Internal Server Error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501  Not Implemented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502 Bad Gateway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503 Service Unavailable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504 Gateway Timeout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306" name="Shape 306"/>
          <p:cNvSpPr txBox="1"/>
          <p:nvPr/>
        </p:nvSpPr>
        <p:spPr>
          <a:xfrm>
            <a:off x="863600" y="1016000"/>
            <a:ext cx="640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Response: Статусы ответов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2хх  - Успешно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3хх  - Перенаправление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4хх  - Ошибка клиента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5хх  - Ошибка сервера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312" name="Shape 312"/>
          <p:cNvSpPr txBox="1"/>
          <p:nvPr/>
        </p:nvSpPr>
        <p:spPr>
          <a:xfrm>
            <a:off x="97700" y="1016000"/>
            <a:ext cx="71706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Заголовки HTTP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&lt;Request/Response Line&gt;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&lt;Headers&gt;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&lt;Body&gt;</a:t>
            </a: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3849075" y="2051550"/>
            <a:ext cx="529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 /explore/tags/girls/ HTTP/1.1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Host: www.instagram.com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User-Agent: curl/7.47.0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Accept: */*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</a:t>
            </a:r>
            <a:endParaRPr b="1"/>
          </a:p>
        </p:txBody>
      </p:sp>
      <p:sp>
        <p:nvSpPr>
          <p:cNvPr id="319" name="Shape 319"/>
          <p:cNvSpPr txBox="1"/>
          <p:nvPr/>
        </p:nvSpPr>
        <p:spPr>
          <a:xfrm>
            <a:off x="879239" y="1016000"/>
            <a:ext cx="71706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Заголовки HTTP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Request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Entity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 | Заголовки HTTP</a:t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975" y="1307850"/>
            <a:ext cx="729141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 | Заголовки HTTP</a:t>
            </a: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879239" y="1016000"/>
            <a:ext cx="71706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General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Date: Tue, 15 Nov 1994 08:12:03 GMT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Cache-Control: no-cache, max-age=0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Transfer-Encoding: chunked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Via: 1.1 vegur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Warning: 110 - “cache down, use slate”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 | Заголовки HTTP</a:t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Request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Accept: application/json, text/html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Accept-Language: en-US, en;q=0.9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Authorization: Bearer AE344FD.FFB2…..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Transfer-Encoding: chunked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Host: www.instagram.com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User-Agent: Mozilla/5.0 (Windows) Firefox/42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 | Заголовки HTTP</a:t>
            </a: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Request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Origin: pubads.g.doubleclick.net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Referer: http://instragram.com/tags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DNT: 1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 | Заголовки HTTP</a:t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Conditional Request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If-Match: “sometag”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If-None-Match: “sometag”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If-Modified-Since: 15 Nov 1994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If-Unmodified-Since: 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15 Nov 1994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If-Range: [date or etag]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5748"/>
            <a:ext cx="9143999" cy="327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- один из основных протоколов</a:t>
            </a:r>
            <a:endParaRPr b="1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038750" y="1452425"/>
            <a:ext cx="70665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Гипертекст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5750"/>
            <a:ext cx="9143999" cy="32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 | Заголовки HTTP</a:t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Response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Server: nginx/1.27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Location: http://instagram.com/tag/мояборьба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Set-Cookie: banned=1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ETag: “sometag”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Last-Modified: Wed, 21 Oct 2015 06:12:32 GMT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Retry-After: 120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 | Заголовки HTTP</a:t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Entity Headers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Content-Type: text/xml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Content-Length: 25547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Content-Encoding: gzip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Content-Language: en-US, en-CA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Last-Modified: Wed, 21 Oct 2016 04:12:44 GMT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Expires: 3600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Структура протокола | Заголовки HTTP</a:t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Extensions / Нестандартные заголовки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X-Frame-Options: DENY;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X-Frame-Options: 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SAMEORIGIN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X-Requested-With: XMLHttpRequest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Cookie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Set-Cookie: cookiename=value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Cookie: </a:t>
            </a: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cookiename=value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Cookie</a:t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Set-Cookie: cookiename=value; expires=date;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Cookie: cookiename=value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Аутентификация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Отслеживание переходов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Ведение статистики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Персонализация: темы, язык, настройки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Cookie</a:t>
            </a:r>
            <a:endParaRPr/>
          </a:p>
        </p:txBody>
      </p:sp>
      <p:sp>
        <p:nvSpPr>
          <p:cNvPr id="397" name="Shape 397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HTTP/1.0 200 OK</a:t>
            </a: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Set-Cookie: yummy_cookie=choco</a:t>
            </a: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Set-Cookie: tasty_cookie=strawberry</a:t>
            </a: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[page content]</a:t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Cookie</a:t>
            </a:r>
            <a:endParaRPr/>
          </a:p>
        </p:txBody>
      </p:sp>
      <p:sp>
        <p:nvSpPr>
          <p:cNvPr id="403" name="Shape 403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 /anotherpage HTTP/1.1</a:t>
            </a: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Cookie: yummy_cookie=choco; tasty_cookie=strawberry</a:t>
            </a: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Cookie</a:t>
            </a:r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Сессионные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Cookie: yummy_cookie=choco; tasty_cookie=strawberry</a:t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Постоянные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Cookie: id=idkfa; Expires=Wed, 21 Oct 2015 07:28:00 GMT</a:t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Secure/HttpOnly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Cookie: id=idkfa; Expires=[date]; Secure; HttpOnly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Cookie</a:t>
            </a:r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Сессионные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Cookie: yummy_cookie=choco; tasty_cookie=strawberry</a:t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Постоянные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Cookie: id=idkfa; Expires=Wed, 21 Oct 2015 07:28:00 GMT</a:t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Secure/HttpOnly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Cookie: id=idkfa; Expires=[date]; Secure; HttpOnly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- один из основных протоколов</a:t>
            </a:r>
            <a:endParaRPr b="1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038750" y="1452425"/>
            <a:ext cx="70665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Гипертекст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Картинки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На что скорее всего не хватит времени</a:t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Content-Security-Policy (CSP)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Cross Origin Requests (CORS)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X-XSS-Protection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X-Content-Type-Options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00" y="325850"/>
            <a:ext cx="6377100" cy="44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X-XSS-Protection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9250"/>
            <a:ext cx="8839200" cy="254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8335"/>
            <a:ext cx="8299839" cy="151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End. </a:t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879250" y="1016000"/>
            <a:ext cx="8264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внимание.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	// Николай Харчевин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		// github.com/mbIkola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		// n.kharchevin@adtelligent.com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		// skype: nickolay.kharchevin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- один из основных протоколов</a:t>
            </a:r>
            <a:endParaRPr b="1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1178601" cy="1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038750" y="1452425"/>
            <a:ext cx="70665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Гипертекст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Картинки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Видео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музыка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Реклама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Транспорт для других протоколов прикладного уровня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Aдресация: URL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Aдресация: URL</a:t>
            </a:r>
            <a:endParaRPr b="1"/>
          </a:p>
        </p:txBody>
      </p:sp>
      <p:sp>
        <p:nvSpPr>
          <p:cNvPr id="164" name="Shape 164"/>
          <p:cNvSpPr txBox="1"/>
          <p:nvPr/>
        </p:nvSpPr>
        <p:spPr>
          <a:xfrm>
            <a:off x="1016000" y="1641225"/>
            <a:ext cx="63891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1038750" y="1452425"/>
            <a:ext cx="70665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URL - Uniform Resource Locator</a:t>
            </a: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Отвечает на вопрос </a:t>
            </a: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“где и как найти что то?”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Aдресация: URL</a:t>
            </a:r>
            <a:endParaRPr b="1"/>
          </a:p>
        </p:txBody>
      </p:sp>
      <p:sp>
        <p:nvSpPr>
          <p:cNvPr id="171" name="Shape 171"/>
          <p:cNvSpPr txBox="1"/>
          <p:nvPr/>
        </p:nvSpPr>
        <p:spPr>
          <a:xfrm>
            <a:off x="1016000" y="1641225"/>
            <a:ext cx="63891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1038750" y="1452425"/>
            <a:ext cx="79881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URL - Uniform Resource Locator</a:t>
            </a: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Отвечает на вопрос </a:t>
            </a: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“где и как найти что то?”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Общий вид</a:t>
            </a:r>
            <a:b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https://www.pinterest.com/search/pins/?q=%23wallpaper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