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w.org/ru/%D0%BF%D1%83%D0%B1%D0%BB%D0%B8%D0%BA%D0%B0%D1%86%D0%B8%D0%B8/%D0%B1%D0%B8%D0%B1%D0%BB%D0%B8%D1%8F/bi12/%D0%BA%D0%BD%D0%B8%D0%B3%D0%B8/%D0%98%D0%B5%D0%B7%D0%B5%D0%BA%D0%B8%D0%B8%D0%BB%D1%8C/29/#v26029001-v26029021" TargetMode="External"/><Relationship Id="rId3" Type="http://schemas.openxmlformats.org/officeDocument/2006/relationships/hyperlink" Target="https://www.jw.org/ru/%D0%BF%D1%83%D0%B1%D0%BB%D0%B8%D0%BA%D0%B0%D1%86%D0%B8%D0%B8/%D0%B1%D0%B8%D0%B1%D0%BB%D0%B8%D1%8F/bi12/%D0%BA%D0%BD%D0%B8%D0%B3%D0%B8/%D0%98%D0%B5%D0%B7%D0%B5%D0%BA%D0%B8%D0%B8%D0%BB%D1%8C/29/#v26029001-v26029021" TargetMode="External"/><Relationship Id="rId4" Type="http://schemas.openxmlformats.org/officeDocument/2006/relationships/hyperlink" Target="https://www.jw.org/ru/%D0%BF%D1%83%D0%B1%D0%BB%D0%B8%D0%BA%D0%B0%D1%86%D0%B8%D0%B8/%D0%B1%D0%B8%D0%B1%D0%BB%D0%B8%D1%8F/bi12/%D0%BA%D0%BD%D0%B8%D0%B3%D0%B8/%D0%98%D0%B5%D0%B7%D0%B5%D0%BA%D0%B8%D0%B8%D0%BB%D1%8C/29/#v26029001-v26029021" TargetMode="External"/><Relationship Id="rId5" Type="http://schemas.openxmlformats.org/officeDocument/2006/relationships/hyperlink" Target="https://www.jw.org/ru/%D0%BF%D1%83%D0%B1%D0%BB%D0%B8%D0%BA%D0%B0%D1%86%D0%B8%D0%B8/%D0%B1%D0%B8%D0%B1%D0%BB%D0%B8%D1%8F/bi12/%D0%BA%D0%BD%D0%B8%D0%B3%D0%B8/%D0%98%D0%B5%D0%B7%D0%B5%D0%BA%D0%B8%D0%B8%D0%BB%D1%8C/29/#v26029001-v26029021" TargetMode="External"/><Relationship Id="rId6" Type="http://schemas.openxmlformats.org/officeDocument/2006/relationships/hyperlink" Target="https://www.jw.org/ru/%D0%BF%D1%83%D0%B1%D0%BB%D0%B8%D0%BA%D0%B0%D1%86%D0%B8%D0%B8/%D0%B1%D0%B8%D0%B1%D0%BB%D0%B8%D1%8F/bi12/%D0%BA%D0%BD%D0%B8%D0%B3%D0%B8/%D0%98%D0%B5%D0%B7%D0%B5%D0%BA%D0%B8%D0%B8%D0%BB%D1%8C/29/#v26029001-v2602902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Ezekiel, 29:</a:t>
            </a:r>
            <a:b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11: Не пройдёт по ней человек</a:t>
            </a:r>
            <a:r>
              <a:rPr lang="en-US" sz="1000" u="sng">
                <a:solidFill>
                  <a:srgbClr val="6F639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2"/>
              </a:rPr>
              <a:t>+</a:t>
            </a: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, и скот не пройдёт по ней</a:t>
            </a:r>
            <a:r>
              <a:rPr lang="en-US" sz="1000" u="sng">
                <a:solidFill>
                  <a:srgbClr val="6F639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3"/>
              </a:rPr>
              <a:t>+</a:t>
            </a: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, она будет необитаема сорок лет</a:t>
            </a:r>
            <a:r>
              <a:rPr lang="en-US" sz="1000" u="sng">
                <a:solidFill>
                  <a:srgbClr val="6F639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4"/>
              </a:rPr>
              <a:t>+</a:t>
            </a: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.</a:t>
            </a:r>
            <a:br>
              <a:rPr b="1" lang="en-US" sz="1200">
                <a:solidFill>
                  <a:srgbClr val="A544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200">
                <a:solidFill>
                  <a:srgbClr val="A544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12: </a:t>
            </a: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Я сделаю землю Египет безлюдной пустыней среди опустошённых земель</a:t>
            </a:r>
            <a:r>
              <a:rPr lang="en-US" sz="1000" u="sng">
                <a:solidFill>
                  <a:srgbClr val="6F639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5"/>
              </a:rPr>
              <a:t>+</a:t>
            </a: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, и её города на сорок лет станут безлюдной пустыней среди опустошённых городов</a:t>
            </a:r>
            <a:r>
              <a:rPr lang="en-US" sz="1000" u="sng">
                <a:solidFill>
                  <a:srgbClr val="6F639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  <a:hlinkClick r:id="rId6"/>
              </a:rPr>
              <a:t>+</a:t>
            </a:r>
            <a:r>
              <a:rPr lang="en-US" sz="1450">
                <a:solidFill>
                  <a:srgbClr val="A54400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, и я рассею египтян среди народов и развею их среди земель</a:t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Array Syntax</a:t>
            </a:r>
            <a:endParaRPr b="1"/>
          </a:p>
        </p:txBody>
      </p:sp>
      <p:cxnSp>
        <p:nvCxnSpPr>
          <p:cNvPr id="155" name="Shape 155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Shape 156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Массив - упорядоченный набор значений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Начинается с квадратной скобки “[“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 квадратной скобкой заканчивается “]”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Элементы массива разделяются запятой “,”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Пример: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[   “яйца”, “хлеб”, “молоко”, “ванишь”,  “тб”, “бп”, “кж”, “кс”, “что то вкусненькое” ]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Object Syntax</a:t>
            </a:r>
            <a:endParaRPr b="1"/>
          </a:p>
        </p:txBody>
      </p:sp>
      <p:cxnSp>
        <p:nvCxnSpPr>
          <p:cNvPr id="163" name="Shape 163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Shape 164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Объект - неупорядоченный набор пар  ключ/значение         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Фигурные скобки определяют объект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Ключ - это строка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После имени ключа идет двоеточие “:”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Пары ключ/значение разделяются запятой “,”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238" y="3348532"/>
            <a:ext cx="9443525" cy="223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Object Syntax</a:t>
            </a:r>
            <a:endParaRPr b="1"/>
          </a:p>
        </p:txBody>
      </p:sp>
      <p:cxnSp>
        <p:nvCxnSpPr>
          <p:cNvPr id="172" name="Shape 17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Shape 17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Объект - неупорядоченный набор пар  ключ/значение         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Фигурные скобки определяют объект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Ключ - это строка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После имени ключа идет двоеточие “:”,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Пары ключ/значение разделяются запятой “,”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Пример: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“alterego”: “Wonder Woman”,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“species” : “Amazonian”,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“team”: “Justice League”,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“aliases” : [ “Princess Diana of Themyscira”, “Diana Princ” ],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“eyes color” : “celestial light-blue”,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“height” : 182,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“weight” : 59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“hair” : “black”,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“perks” : [ “immortal”, “healer”, “flying”, “melee”, “limited invulnerability” ]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180" name="Shape 18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Shape 18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238" y="1230757"/>
            <a:ext cx="9443525" cy="223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8713" y="3895100"/>
            <a:ext cx="8934574" cy="212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190" name="Shape 19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Shape 19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Обрамляются двойными кавычками “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Исключительно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что не UNICODE должно быть превращено в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198" name="Shape 19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Shape 19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Обрамляются двойными кавычками “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Исключительно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что не UNICODE должно быть превращено в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Двойные кавычки нельзя. Их надо “эскейпить”: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“name” : “Jack \”Captain\” Sparrow”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206" name="Shape 20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Shape 20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Обрамляются двойными кавычками “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Исключительно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что не UNICODE должно быть превращено в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Двойные кавычки нельзя. Их надо “эскейпить”: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“name” : “Jack \”Captain\” Sparrow”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Кириллицу тоже  нельзя: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“reaction” : “\u042B\u044B\u044B\u044B\u044B....”               // Ыыыыы….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214" name="Shape 21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Shape 21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Обрамляются двойными кавычками “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Исключительно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что не UNICODE должно быть превращено в UNICODE/UTF-8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Двойные кавычки нельзя. Их надо “эскейпить”: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“name” : “Jack \”Captain\” Sparrow”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Кириллицу тоже  нельзя: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“reaction” : “\u042B\u044B\u044B\u044B\u044B....”               // Ыыыыы….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Обратный слеш  “\\” или “\u005C”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Перевод строки “\r”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Конец строки      “\n”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Кавычка “\”” или “\u0022”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Usage</a:t>
            </a:r>
            <a:endParaRPr b="1"/>
          </a:p>
        </p:txBody>
      </p:sp>
      <p:cxnSp>
        <p:nvCxnSpPr>
          <p:cNvPr id="222" name="Shape 22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Shape 22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exchange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# curl https://auth-service.adtelligent.com/api/v1/auth 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-H ‘Content-Type: application/json’ -H ‘Accept: application/json”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--data-binary '{"username":"hbdemo@verta.media","password":"qwerty123"}'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 Body: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"success":true,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"data": {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"sessionData": 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"sid":"session_b7a18cb7-8521-483e-bb24-f862ec6f0a8a",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"uid":271020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  },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"username":"hbdemo@verta.media",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"type":"publisher",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"roles": ["outsream_publisher"]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Usage</a:t>
            </a:r>
            <a:endParaRPr b="1"/>
          </a:p>
        </p:txBody>
      </p:sp>
      <p:cxnSp>
        <p:nvCxnSpPr>
          <p:cNvPr id="230" name="Shape 23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Shape 23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 Applications: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JSON.stringify( jsObject);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JSON.parse(String);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eval(jsonstring);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Databases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&gt; db.users.find( {} )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"_id" : "5a593553a943c763486d0dd5",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"created_at" : "2018-01-12T22:23:15.703Z", 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"email" : "test@test.com"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Whatever… тысячи их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361300" y="2660700"/>
            <a:ext cx="20463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{JSON}</a:t>
            </a:r>
            <a:endParaRPr b="1" sz="30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&amp;</a:t>
            </a:r>
            <a:r>
              <a:rPr b="1" lang="en-US" sz="3000">
                <a:solidFill>
                  <a:schemeClr val="lt1"/>
                </a:solidFill>
              </a:rPr>
              <a:t> </a:t>
            </a:r>
            <a:endParaRPr b="1" sz="30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&lt;XML /&gt;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Что плохо</a:t>
            </a:r>
            <a:endParaRPr b="1"/>
          </a:p>
        </p:txBody>
      </p:sp>
      <p:cxnSp>
        <p:nvCxnSpPr>
          <p:cNvPr id="238" name="Shape 23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Shape 23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Текстовый. Не совместим с бинарными данными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Нет возможности поточной обработки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умеет в комментарии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умеет в букву “Ы” ( и в “الله أكبر”  тоже)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умеет в ссылки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Прост, популярен и поддерживается практически всеми ЯП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: Overview</a:t>
            </a:r>
            <a:endParaRPr b="1"/>
          </a:p>
        </p:txBody>
      </p:sp>
      <p:cxnSp>
        <p:nvCxnSpPr>
          <p:cNvPr id="246" name="Shape 24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Shape 24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tensible </a:t>
            </a:r>
            <a:r>
              <a:rPr b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arkup </a:t>
            </a:r>
            <a:r>
              <a:rPr b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anguage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Plaintext Format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“self-descriptive” (human readable)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Иерархичен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Создан для передачи, описания структуры и хранения данных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Сам по себе XML не делает ничего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Meta-Language.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Document</a:t>
            </a:r>
            <a:endParaRPr b="1"/>
          </a:p>
        </p:txBody>
      </p:sp>
      <p:cxnSp>
        <p:nvCxnSpPr>
          <p:cNvPr id="254" name="Shape 25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Shape 25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Text-Based 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Платформо-независим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Читабелен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 всеми вытекающими проблемами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Meta Language</a:t>
            </a:r>
            <a:endParaRPr b="1"/>
          </a:p>
        </p:txBody>
      </p:sp>
      <p:cxnSp>
        <p:nvCxnSpPr>
          <p:cNvPr id="262" name="Shape 26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Shape 26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Есть тысячи XML языков, созданных для разных целей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 всех общие “xml-правила”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XHTML, OOXML, Open Document, RSS, SVG, SOAP, XSLT, MathML…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https://en.wikipedia.org/wiki/List_of_XML_markup_languages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Examples</a:t>
            </a:r>
            <a:endParaRPr b="1"/>
          </a:p>
        </p:txBody>
      </p:sp>
      <p:cxnSp>
        <p:nvCxnSpPr>
          <p:cNvPr id="270" name="Shape 27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Shape 27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XHTML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 PUBLIC "-//W3C//DTD XHTML 1.0 Transitional//EN"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"http://www.w3.org/TR/xhtml1/DTD/xhtml1-transitional.dtd"&gt;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&lt;html xmlns="http://www.w3.org/1999/xhtml"&gt;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&lt;head&gt;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&lt;title&gt;Title of document&lt;/title&gt;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&lt;/head&gt;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&lt;body&gt;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some content 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&lt;/body&gt;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Examples</a:t>
            </a:r>
            <a:endParaRPr b="1"/>
          </a:p>
        </p:txBody>
      </p:sp>
      <p:cxnSp>
        <p:nvCxnSpPr>
          <p:cNvPr id="278" name="Shape 27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Shape 27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&lt;?xml version=”1.0”?&gt;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&lt;!DOCTYPE svg PUBLIC “-//W3C//DTD SVG 1.1//EN”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“http://www.w3.org/Graphics/SVG/1.1/DTD/svg11.dtd”&gt;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&lt;svg height="100" width="100" version=”1.1” xmlns=”http://www.w3.org/2000/svg”&gt;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&lt;circle cx="50" cy="50" r="40" stroke="black" stroke-width="3" fill="blue"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&lt;/svg&gt;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Examples</a:t>
            </a:r>
            <a:endParaRPr b="1"/>
          </a:p>
        </p:txBody>
      </p:sp>
      <p:cxnSp>
        <p:nvCxnSpPr>
          <p:cNvPr id="286" name="Shape 28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Shape 28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VAST DTD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&lt;?xml version="1.0" encoding="UTF-8"?&gt;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&lt;xs:schema xmlns:xs="http://www.w3.org/2001/XMLSchema" elementFormDefault="qualified" attributeFormDefault="unqualified"&gt;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&lt;xs:element name="VAST"&gt;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&lt;xs:annotation&gt;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&lt;xs:documentation&gt;IAB VAST, Video Ad Serving Template, video xml ad response, Version 3.0.0, xml schema prepared by Google&lt;/xs:documentation&gt;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&lt;/xs:annotation&gt;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&lt;xs:complexType&gt;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&lt;xs:sequence&gt;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&lt;xs:element name="Ad" maxOccurs="unbounded" minOccurs="0"&gt;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&lt;xs:annotation&gt;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&lt;xs:documentation&gt;Top-level element, wraps each ad in the response&lt;/xs:documentation&gt;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Correctness</a:t>
            </a:r>
            <a:endParaRPr b="1"/>
          </a:p>
        </p:txBody>
      </p:sp>
      <p:cxnSp>
        <p:nvCxnSpPr>
          <p:cNvPr id="294" name="Shape 29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Shape 29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Синтаксически верен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Валиден : удовлетворяет правилам семантики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02" name="Shape 30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Shape 30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&lt;?xml version=”1.0” encoding=”utf-8” standalone=”yes” ?&gt;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&lt;presentation&gt;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	&lt;slide number=”28”&gt;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&lt;name&gt; XML : Syntax &lt;/name&gt;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&lt;notes&gt;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&lt;note lang=”en”&gt;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Take a look at example xml document representing current slide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&lt;/note&gt;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&lt;note lang=”ru”&gt;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А на краяне мужыки сейчас водку пьют.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Я вообще хотел стать орнитологом, какой xml?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&lt;/note&gt;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&lt;/notes&gt;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&lt;/slide&gt;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&lt;/presentation&gt;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10" name="Shape 31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Shape 31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&lt;?xml version=”1.0” encoding=”utf-8” standalone=”yes” ?&gt;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XML Declaration.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Была когда то опциональна (в 1.0). Обязательна в 1.1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version: “1.0” или “1.1”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encoding: по умолчанию “utf-8”.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standalone:  определяет наличие ссылок на внешние документы или определения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400"/>
          </a:p>
        </p:txBody>
      </p:sp>
      <p:cxnSp>
        <p:nvCxnSpPr>
          <p:cNvPr id="96" name="Shape 9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JSON?</a:t>
            </a:r>
            <a:endParaRPr b="1" sz="24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</a:t>
            </a:r>
            <a:endParaRPr b="1" sz="24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Типы данных</a:t>
            </a:r>
            <a:endParaRPr b="1" sz="24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18" name="Shape 31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  vs Tag vs Attribute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&lt;note lang=”ru”&gt;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Здесь надо что то рассказать чтобы было нескучно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&lt;/note&gt;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Start tag: &lt;note&gt;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End tag &lt;/note&gt;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Content: “Здесь надо что то рассказать чтобы было нескучно”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Стартовый тег может содержать атрибуты: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lang=”ru”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26" name="Shape 32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Shape 32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  Rules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Только один root элемент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 каждым открывающим тег должен следовать закрывающий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Контент опционален :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&lt;meaning-of-life&gt;&lt;/meaning-of-life&gt;      &lt;!-- same as : --&gt;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&lt;meaning-of-life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Имена тегов - регистро-зависимы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&lt;big-black-suv&gt;&lt;/big-black-SUV&gt; &lt;!-- ERROR --&gt;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важен: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&lt;negation&gt;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&lt;depression&gt;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&lt;humility&gt;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&lt;/depression&gt; 			&lt;!-- problem here --&gt;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&lt;/humility&gt;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&lt;/negation&gt;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34" name="Shape 33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Shape 33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Attribute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Rules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Только в открывающем теге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Значения должны быть в кавычках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&lt;actress name=”Anjelica Boyd”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&lt;actress name=’Anjelica “Krystal” Boyd’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&lt;actress name=”Anjelica &amp;quot;Krystal&amp;quot; Boyd”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42" name="Shape 34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Shape 34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Tag Naming Conventions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Имена могут содержать буковы, цифры и немного других символов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могут начинаться с цифры или знака пунктуации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могут начинаться со слова “xml”.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могут содержать пробелы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50" name="Shape 35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Shape 35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Комментарии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&lt;!-- This is some comment  for XML --&gt;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Неоднозначность разметки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&lt;     &amp;lt;                   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&gt;     &amp;gt;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&amp;    &amp;amp;                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‘      &amp;apos;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“     &amp;quot;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&lt;!-- Джонни Смит &lt;nagibat0r@gmail.com&gt; --&gt;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&lt;email-address&gt;John Smith&amp;lt;nagibat0r@gmail.com&amp;gt;&lt;/email-address&gt;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Syntax</a:t>
            </a:r>
            <a:endParaRPr b="1"/>
          </a:p>
        </p:txBody>
      </p:sp>
      <p:cxnSp>
        <p:nvCxnSpPr>
          <p:cNvPr id="358" name="Shape 35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Shape 35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Комментарии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&lt;!-- This is some comment  for XML --&gt;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Неоднозначность разметки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&lt;     &amp;lt;                   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&gt;     &amp;gt;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&amp;    &amp;amp;                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‘      &amp;apos;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“     &amp;quot;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&lt;!-- Джонни Смит &lt;nagibat0r@gmail.com&gt; --&gt;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&lt;email-address&gt;John Smith&amp;lt;nagibat0r@gmail.com&amp;gt;&lt;/email-address&gt;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СDATA-секции. Начинаются с &lt;![CDATA[,  закрываются ]]&gt;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&lt;email-address&gt;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&lt;![CDATA[John Smith&lt;nagibat0r@gmail.com&gt;]]&gt;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&lt;/email-address&gt;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Valid Document</a:t>
            </a:r>
            <a:endParaRPr b="1"/>
          </a:p>
        </p:txBody>
      </p:sp>
      <p:cxnSp>
        <p:nvCxnSpPr>
          <p:cNvPr id="366" name="Shape 36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Shape 36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Валидность XML документа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Valid Document</a:t>
            </a:r>
            <a:endParaRPr b="1"/>
          </a:p>
        </p:txBody>
      </p:sp>
      <p:cxnSp>
        <p:nvCxnSpPr>
          <p:cNvPr id="374" name="Shape 37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Shape 37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Валидность XML документа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Синтаксически корректный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Следует неким семантическим правилам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Обычно XML документ связан с внешним файлом, описывающим </a:t>
            </a:r>
            <a:b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семантические правила для документа (.dtd  или .xsd)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Семантические правила? WTF?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Допустимые имена тегов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элементов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Обязательные атрибуты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child-элементов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Значения по умолчанию для атрибутов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типы данных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VAST XSD Example</a:t>
            </a:r>
            <a:endParaRPr b="1"/>
          </a:p>
        </p:txBody>
      </p:sp>
      <p:cxnSp>
        <p:nvCxnSpPr>
          <p:cNvPr id="382" name="Shape 38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Shape 38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&lt;?xml version="1.0" encoding="utf-8" ?&gt;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&lt;xs:schema  …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&lt;xs:complexType name="TrackingEvents_type" id="vtype.ad.creative.trackingevents"&gt;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&lt;xs:sequence&gt;&lt;xs:element name="Tracking"  minOccurs="0"&gt;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&lt;xs:complexType&gt;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&lt;xs:simpleContent&gt;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&lt;xs:extension base="xs:anyURI"&gt;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&lt;xs:attribute name="event"  use="required"&gt;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	&lt;xs:simpleType&gt;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			&lt;xs:restriction base="xs:token"&gt;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value="mute"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value="unmute"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value="pause"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value="resume"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value="rewind"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value="skip"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&lt;xs:enumeration value="playerExpand" /&gt;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https://github.com/InteractiveAdvertisingBureau/vast/blob/master/vast4.xsd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XML: VAST XML Example</a:t>
            </a:r>
            <a:endParaRPr b="1"/>
          </a:p>
        </p:txBody>
      </p:sp>
      <p:cxnSp>
        <p:nvCxnSpPr>
          <p:cNvPr id="390" name="Shape 39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Shape 39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&lt;?xml version="1.0" encoding="utf-8" ?&gt;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&lt;VAST version="2.0"&gt;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&lt;Ad id="static"&gt; &lt;InLine&gt;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&lt;AdSystem&gt;Static VAST Template&lt;/AdSystem&gt;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&lt;AdTitle&gt;Static VAST Tag&lt;/AdTitle&gt;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&lt;Impression&gt;http://example.com/pixel.gif&lt;/Impression&gt;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&lt;Creatives&gt;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&lt;Creative&gt;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&lt;Linear&gt;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&lt;Duration&gt;00:00:08&lt;/Duration&gt;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&lt;TrackingEvents&gt;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event="start"&gt;http://example.com/pixel.gif&lt;/Tracking&gt;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event="firstQuartile"&gt;http://example.com/pixel.gif&lt;/Tracking&gt;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event="midpoint"&gt;http://example.com/pixel.gif&lt;/Tracking&gt;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event="thirdQuartile"&gt;http://example.com/pixel.gif&lt;/Tracking&gt;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event="complete"&gt;http://example.com/pixel.gif&lt;/Tracking&gt;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event="pause"&gt;http://example.com/pixel.gif&lt;/Tracking&gt;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event="mute"&gt;http://example.com/pixel.gif&lt;/Tracking&gt;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event="fullscreen"&gt;http://example.com/pixel.gif&lt;/Tracking&gt;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https://github.com/InteractiveAdvertisingBureau/vast/blob/master/vast4.xsd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400"/>
          </a:p>
        </p:txBody>
      </p:sp>
      <p:cxnSp>
        <p:nvCxnSpPr>
          <p:cNvPr id="104" name="Shape 10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JSON?</a:t>
            </a:r>
            <a:endParaRPr b="1" sz="24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</a:t>
            </a:r>
            <a:endParaRPr b="1" sz="24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Типы данных</a:t>
            </a:r>
            <a:endParaRPr b="1" sz="24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XML?</a:t>
            </a:r>
            <a:endParaRPr b="1" sz="2400">
              <a:solidFill>
                <a:schemeClr val="dk1"/>
              </a:solidFill>
            </a:endParaRPr>
          </a:p>
          <a:p>
            <a:pPr indent="-3238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</a:t>
            </a:r>
            <a:endParaRPr b="1" sz="2400">
              <a:solidFill>
                <a:schemeClr val="dk1"/>
              </a:solidFill>
            </a:endParaRPr>
          </a:p>
          <a:p>
            <a:pPr indent="-3238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Типы данных</a:t>
            </a:r>
            <a:endParaRPr b="1" sz="2400">
              <a:solidFill>
                <a:schemeClr val="dk1"/>
              </a:solidFill>
            </a:endParaRPr>
          </a:p>
          <a:p>
            <a:pPr indent="-3238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 vs JSON </a:t>
            </a:r>
            <a:endParaRPr b="1"/>
          </a:p>
        </p:txBody>
      </p:sp>
      <p:cxnSp>
        <p:nvCxnSpPr>
          <p:cNvPr id="398" name="Shape 39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Shape 39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&lt;error code="500"&gt;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&lt;message&gt;Something bad happened&lt;/message&gt;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&lt;/error&gt;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“error” : 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“code” : 500,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“message”: “Something bad happened”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 vs JSON </a:t>
            </a:r>
            <a:endParaRPr b="1"/>
          </a:p>
        </p:txBody>
      </p:sp>
      <p:cxnSp>
        <p:nvCxnSpPr>
          <p:cNvPr id="406" name="Shape 40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Shape 40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&lt;error code="500"&gt;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&lt;message&gt;Something bad happened&lt;/message&gt;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&lt;message xml:lang=”de”&gt;Etwas schlimmes ist passiert&lt;/message&gt;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&lt;/error&gt;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“error” : 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“id” : 500,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“messages”: [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“lang”: “en”, “message”: “Something bad happened” },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“lang”: “de”, “message”: “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Etwas schlimmes ist passiert” 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 vs JSON </a:t>
            </a:r>
            <a:endParaRPr b="1"/>
          </a:p>
        </p:txBody>
      </p:sp>
      <p:cxnSp>
        <p:nvCxnSpPr>
          <p:cNvPr id="414" name="Shape 414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Shape 415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&lt;error code="500"&gt;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&lt;message&gt;Something bad happened&lt;/message&gt;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&lt;message xml:lang=”de”&gt;Etwas schlimmes ist passiert&lt;/message&gt;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&lt;/error&gt;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“error” : 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“id” : 500,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“message”: “Something bad happened”,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“message_de”: “Etwas schlimmes ist passiert”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XML vs JSON </a:t>
            </a:r>
            <a:endParaRPr b="1"/>
          </a:p>
        </p:txBody>
      </p:sp>
      <p:cxnSp>
        <p:nvCxnSpPr>
          <p:cNvPr id="422" name="Shape 42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Shape 42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&lt;TrackingEvents&gt;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event="start"&gt;http://example.com/pixel.gif&lt;/Tracking&gt;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event="firstQuartile"&gt;http://example.com/pixel.gif&lt;/Tracking&gt;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event="midpoint"&gt;http://example.com/pixel.gif&lt;/Tracking&gt;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event="thirdQuartile"&gt;http://example.com/pixel.gif&lt;/Tracking&gt;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event="complete"&gt;http://example.com/pixel.gif&lt;/Tracking&gt;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event="pause"&gt;http://example.com/pixel.gif&lt;/Tracking&gt;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event="mute"&gt;http://example.com/pixel.gif&lt;/Tracking&gt;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&lt;Tracking event="fullscreen"&gt;http://example.com/pixel.gif&lt;/Tracking&gt;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    &lt;/TrackingEvents&gt;	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“TrackingEvents”: [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{ “name” : “start”, “uri”: “http://example.com/pixel.gif” },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{ “name” : “mute”, “uri”: “http://example.com/pixel.gif” },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{ “name” : “Anjelica Boyd”, “uri”: “http://metart.com/model/krystal” 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]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Tools &amp; Links</a:t>
            </a:r>
            <a:endParaRPr b="1"/>
          </a:p>
        </p:txBody>
      </p:sp>
      <p:cxnSp>
        <p:nvCxnSpPr>
          <p:cNvPr id="430" name="Shape 43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Shape 43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FireBug and Chrome Developer Tools (any browser)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https://codebeautify.org/json-tools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https://codebeautify.org/xml-tools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JetBrains Toolkit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https://www.ibm.com/developerworks/ru/xml/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http://json-schema.org/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https://spacetelescope.github.io/understanding-json-schema/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Shape 4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438" name="Shape 43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Shape 439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3075" y="1452475"/>
            <a:ext cx="3145176" cy="3632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1" name="Shape 441"/>
          <p:cNvSpPr txBox="1"/>
          <p:nvPr>
            <p:ph type="title"/>
          </p:nvPr>
        </p:nvSpPr>
        <p:spPr>
          <a:xfrm>
            <a:off x="3933825" y="2603500"/>
            <a:ext cx="451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414550" y="5362025"/>
            <a:ext cx="52449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// Nickolay Kharchevin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// https://github.com/mbIkola/json-xml/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// skype: nickolay.kharchevin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Overview</a:t>
            </a:r>
            <a:endParaRPr b="1" sz="2400"/>
          </a:p>
        </p:txBody>
      </p:sp>
      <p:cxnSp>
        <p:nvCxnSpPr>
          <p:cNvPr id="112" name="Shape 112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Текстовый формат описания данных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 Independent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Подмножество JavaScript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 для чтения/понимания/генерации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MIME Type: application/json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File Extension:  .json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Overview</a:t>
            </a:r>
            <a:endParaRPr b="1"/>
          </a:p>
        </p:txBody>
      </p:sp>
      <p:cxnSp>
        <p:nvCxnSpPr>
          <p:cNvPr id="120" name="Shape 120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Текстовый формат описания данных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 Independent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Подмножество JavaScript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 для чтения/понимания/генерации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JSON is NOT: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Overly complex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есть формат описания документа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является языком разметки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является языком программирования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128" name="Shape 128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Shape 129"/>
          <p:cNvSpPr txBox="1"/>
          <p:nvPr/>
        </p:nvSpPr>
        <p:spPr>
          <a:xfrm>
            <a:off x="4992000" y="3086550"/>
            <a:ext cx="2460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Syntax</a:t>
            </a:r>
            <a:endParaRPr b="1"/>
          </a:p>
        </p:txBody>
      </p:sp>
      <p:cxnSp>
        <p:nvCxnSpPr>
          <p:cNvPr id="136" name="Shape 13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Shape 13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475" y="1309350"/>
            <a:ext cx="7108625" cy="330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9" name="Shape 139"/>
          <p:cNvSpPr txBox="1"/>
          <p:nvPr/>
        </p:nvSpPr>
        <p:spPr>
          <a:xfrm>
            <a:off x="8200750" y="1333750"/>
            <a:ext cx="35508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{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“string” : “Some String value”,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“number”: 5.2173e-12,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“object” : {  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                    “kind” : “object”, 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                    “name”: “value”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		  },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 “array” : [ 40, 29, “11:12” ],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 “boolean” : true,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   “nullable” : null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}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0762" y="6080215"/>
            <a:ext cx="1362126" cy="3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46361" y="469174"/>
            <a:ext cx="88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C2F7D"/>
                </a:solidFill>
                <a:latin typeface="Montserrat"/>
                <a:ea typeface="Montserrat"/>
                <a:cs typeface="Montserrat"/>
                <a:sym typeface="Montserrat"/>
              </a:rPr>
              <a:t>JSON: Array Syntax</a:t>
            </a: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443346" y="886682"/>
            <a:ext cx="11402400" cy="0"/>
          </a:xfrm>
          <a:prstGeom prst="straightConnector1">
            <a:avLst/>
          </a:prstGeom>
          <a:noFill/>
          <a:ln cap="flat" cmpd="sng" w="9525">
            <a:solidFill>
              <a:srgbClr val="EC2F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Shape 147"/>
          <p:cNvSpPr txBox="1"/>
          <p:nvPr/>
        </p:nvSpPr>
        <p:spPr>
          <a:xfrm>
            <a:off x="754787" y="1309348"/>
            <a:ext cx="112431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Массив - упорядоченный набор значений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Начинается с квадратной скобки “[“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 квадратной скобкой заканчивается “]”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Элементы массива разделяются запятой “,”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713" y="3895100"/>
            <a:ext cx="8934574" cy="212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