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287000" cx="18288000"/>
  <p:notesSz cx="6858000" cy="9144000"/>
  <p:embeddedFontLst>
    <p:embeddedFont>
      <p:font typeface="Red Hat Display SemiBold"/>
      <p:regular r:id="rId20"/>
      <p:bold r:id="rId21"/>
      <p:italic r:id="rId22"/>
      <p:boldItalic r:id="rId23"/>
    </p:embeddedFont>
    <p:embeddedFont>
      <p:font typeface="Red Hat Display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712D00-614F-441A-B907-BB70555740E8}">
  <a:tblStyle styleId="{9A712D00-614F-441A-B907-BB70555740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SemiBold-regular.fntdata"/><Relationship Id="rId22" Type="http://schemas.openxmlformats.org/officeDocument/2006/relationships/font" Target="fonts/RedHatDisplaySemiBold-italic.fntdata"/><Relationship Id="rId21" Type="http://schemas.openxmlformats.org/officeDocument/2006/relationships/font" Target="fonts/RedHatDisplaySemiBold-bold.fntdata"/><Relationship Id="rId24" Type="http://schemas.openxmlformats.org/officeDocument/2006/relationships/font" Target="fonts/RedHatDisplay-regular.fntdata"/><Relationship Id="rId23" Type="http://schemas.openxmlformats.org/officeDocument/2006/relationships/font" Target="fonts/RedHatDisplay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edHatDisplay-italic.fntdata"/><Relationship Id="rId25" Type="http://schemas.openxmlformats.org/officeDocument/2006/relationships/font" Target="fonts/RedHatDisplay-bold.fntdata"/><Relationship Id="rId27" Type="http://schemas.openxmlformats.org/officeDocument/2006/relationships/font" Target="fonts/RedHatDispl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f19e5ca1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8f19e5ca18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FFF7E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1"/>
          <p:cNvGrpSpPr/>
          <p:nvPr/>
        </p:nvGrpSpPr>
        <p:grpSpPr>
          <a:xfrm>
            <a:off x="0" y="-144662"/>
            <a:ext cx="6010922" cy="4402771"/>
            <a:chOff x="0" y="-38100"/>
            <a:chExt cx="1583113" cy="1159570"/>
          </a:xfrm>
        </p:grpSpPr>
        <p:sp>
          <p:nvSpPr>
            <p:cNvPr id="84" name="Google Shape;84;p11"/>
            <p:cNvSpPr/>
            <p:nvPr/>
          </p:nvSpPr>
          <p:spPr>
            <a:xfrm>
              <a:off x="0" y="0"/>
              <a:ext cx="1583113" cy="1121470"/>
            </a:xfrm>
            <a:custGeom>
              <a:rect b="b" l="l" r="r" t="t"/>
              <a:pathLst>
                <a:path extrusionOk="0" h="1121470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121470"/>
                  </a:lnTo>
                  <a:lnTo>
                    <a:pt x="0" y="1121470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85" name="Google Shape;85;p11"/>
            <p:cNvSpPr txBox="1"/>
            <p:nvPr/>
          </p:nvSpPr>
          <p:spPr>
            <a:xfrm>
              <a:off x="0" y="-38100"/>
              <a:ext cx="1583100" cy="11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11"/>
          <p:cNvGrpSpPr/>
          <p:nvPr/>
        </p:nvGrpSpPr>
        <p:grpSpPr>
          <a:xfrm>
            <a:off x="0" y="4113418"/>
            <a:ext cx="6010922" cy="6533816"/>
            <a:chOff x="0" y="-38100"/>
            <a:chExt cx="1583113" cy="1720829"/>
          </a:xfrm>
        </p:grpSpPr>
        <p:sp>
          <p:nvSpPr>
            <p:cNvPr id="87" name="Google Shape;87;p11"/>
            <p:cNvSpPr/>
            <p:nvPr/>
          </p:nvSpPr>
          <p:spPr>
            <a:xfrm>
              <a:off x="0" y="0"/>
              <a:ext cx="1583113" cy="1682729"/>
            </a:xfrm>
            <a:custGeom>
              <a:rect b="b" l="l" r="r" t="t"/>
              <a:pathLst>
                <a:path extrusionOk="0" h="1682729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682729"/>
                  </a:lnTo>
                  <a:lnTo>
                    <a:pt x="0" y="1682729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88" name="Google Shape;88;p11"/>
            <p:cNvSpPr txBox="1"/>
            <p:nvPr/>
          </p:nvSpPr>
          <p:spPr>
            <a:xfrm>
              <a:off x="0" y="-38100"/>
              <a:ext cx="1583100" cy="172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1"/>
          <p:cNvSpPr/>
          <p:nvPr/>
        </p:nvSpPr>
        <p:spPr>
          <a:xfrm>
            <a:off x="0" y="4268270"/>
            <a:ext cx="6007787" cy="6018730"/>
          </a:xfrm>
          <a:custGeom>
            <a:rect b="b" l="l" r="r" t="t"/>
            <a:pathLst>
              <a:path extrusionOk="0" h="6018730" w="6007787">
                <a:moveTo>
                  <a:pt x="0" y="0"/>
                </a:moveTo>
                <a:lnTo>
                  <a:pt x="6007787" y="0"/>
                </a:lnTo>
                <a:lnTo>
                  <a:pt x="6007787" y="6018730"/>
                </a:lnTo>
                <a:lnTo>
                  <a:pt x="0" y="6018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FFF7E8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2"/>
          <p:cNvGrpSpPr/>
          <p:nvPr/>
        </p:nvGrpSpPr>
        <p:grpSpPr>
          <a:xfrm>
            <a:off x="0" y="-144662"/>
            <a:ext cx="6010922" cy="6176038"/>
            <a:chOff x="0" y="-38100"/>
            <a:chExt cx="1583113" cy="1626600"/>
          </a:xfrm>
        </p:grpSpPr>
        <p:sp>
          <p:nvSpPr>
            <p:cNvPr id="92" name="Google Shape;92;p12"/>
            <p:cNvSpPr/>
            <p:nvPr/>
          </p:nvSpPr>
          <p:spPr>
            <a:xfrm>
              <a:off x="0" y="0"/>
              <a:ext cx="1583113" cy="1588434"/>
            </a:xfrm>
            <a:custGeom>
              <a:rect b="b" l="l" r="r" t="t"/>
              <a:pathLst>
                <a:path extrusionOk="0" h="1588434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588434"/>
                  </a:lnTo>
                  <a:lnTo>
                    <a:pt x="0" y="1588434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93" name="Google Shape;93;p12"/>
            <p:cNvSpPr txBox="1"/>
            <p:nvPr/>
          </p:nvSpPr>
          <p:spPr>
            <a:xfrm>
              <a:off x="0" y="-38100"/>
              <a:ext cx="1583100" cy="16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2"/>
          <p:cNvSpPr txBox="1"/>
          <p:nvPr/>
        </p:nvSpPr>
        <p:spPr>
          <a:xfrm>
            <a:off x="727518" y="6399023"/>
            <a:ext cx="43653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 receive an unverified email that looks like it was sent by the company’s IT team. It reads:</a:t>
            </a:r>
            <a:endParaRPr/>
          </a:p>
        </p:txBody>
      </p:sp>
      <p:grpSp>
        <p:nvGrpSpPr>
          <p:cNvPr id="95" name="Google Shape;95;p12"/>
          <p:cNvGrpSpPr/>
          <p:nvPr/>
        </p:nvGrpSpPr>
        <p:grpSpPr>
          <a:xfrm>
            <a:off x="0" y="5886424"/>
            <a:ext cx="6010922" cy="4727141"/>
            <a:chOff x="0" y="-38100"/>
            <a:chExt cx="1583113" cy="1245000"/>
          </a:xfrm>
        </p:grpSpPr>
        <p:sp>
          <p:nvSpPr>
            <p:cNvPr id="96" name="Google Shape;96;p12"/>
            <p:cNvSpPr/>
            <p:nvPr/>
          </p:nvSpPr>
          <p:spPr>
            <a:xfrm>
              <a:off x="0" y="0"/>
              <a:ext cx="1583113" cy="1206771"/>
            </a:xfrm>
            <a:custGeom>
              <a:rect b="b" l="l" r="r" t="t"/>
              <a:pathLst>
                <a:path extrusionOk="0" h="1206771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06771"/>
                  </a:lnTo>
                  <a:lnTo>
                    <a:pt x="0" y="1206771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97" name="Google Shape;97;p12"/>
            <p:cNvSpPr txBox="1"/>
            <p:nvPr/>
          </p:nvSpPr>
          <p:spPr>
            <a:xfrm>
              <a:off x="0" y="-38100"/>
              <a:ext cx="1583100" cy="12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12"/>
          <p:cNvSpPr/>
          <p:nvPr/>
        </p:nvSpPr>
        <p:spPr>
          <a:xfrm>
            <a:off x="-20203" y="0"/>
            <a:ext cx="6031086" cy="6031086"/>
          </a:xfrm>
          <a:custGeom>
            <a:rect b="b" l="l" r="r" t="t"/>
            <a:pathLst>
              <a:path extrusionOk="0" h="6031086" w="6031086">
                <a:moveTo>
                  <a:pt x="0" y="0"/>
                </a:moveTo>
                <a:lnTo>
                  <a:pt x="6031085" y="0"/>
                </a:lnTo>
                <a:lnTo>
                  <a:pt x="6031085" y="6031086"/>
                </a:lnTo>
                <a:lnTo>
                  <a:pt x="0" y="6031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43029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4269958" y="1028700"/>
            <a:ext cx="2989342" cy="1076163"/>
          </a:xfrm>
          <a:custGeom>
            <a:rect b="b" l="l" r="r" t="t"/>
            <a:pathLst>
              <a:path extrusionOk="0" h="1076163" w="2989342">
                <a:moveTo>
                  <a:pt x="0" y="0"/>
                </a:moveTo>
                <a:lnTo>
                  <a:pt x="2989342" y="0"/>
                </a:lnTo>
                <a:lnTo>
                  <a:pt x="2989342" y="1076163"/>
                </a:lnTo>
                <a:lnTo>
                  <a:pt x="0" y="1076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1028700" y="1028700"/>
            <a:ext cx="658593" cy="658593"/>
          </a:xfrm>
          <a:custGeom>
            <a:rect b="b" l="l" r="r" t="t"/>
            <a:pathLst>
              <a:path extrusionOk="0" h="658593" w="658593">
                <a:moveTo>
                  <a:pt x="0" y="0"/>
                </a:moveTo>
                <a:lnTo>
                  <a:pt x="658593" y="0"/>
                </a:lnTo>
                <a:lnTo>
                  <a:pt x="658593" y="658593"/>
                </a:lnTo>
                <a:lnTo>
                  <a:pt x="0" y="658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>
            <a:off x="0" y="8748243"/>
            <a:ext cx="18288000" cy="0"/>
          </a:xfrm>
          <a:prstGeom prst="straightConnector1">
            <a:avLst/>
          </a:prstGeom>
          <a:noFill/>
          <a:ln cap="flat" cmpd="sng" w="19050">
            <a:solidFill>
              <a:srgbClr val="D6F8A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1028700" y="3326525"/>
            <a:ext cx="162306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300"/>
              <a:buFont typeface="Red Hat Display SemiBold"/>
              <a:buNone/>
              <a:defRPr i="0" sz="14300" u="none" cap="none" strike="noStrike">
                <a:solidFill>
                  <a:srgbClr val="D6F8A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1028700" y="9154550"/>
            <a:ext cx="431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i="0" sz="25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12855900" y="9154550"/>
            <a:ext cx="431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i="0" sz="25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4" type="title"/>
          </p:nvPr>
        </p:nvSpPr>
        <p:spPr>
          <a:xfrm>
            <a:off x="1950900" y="1170500"/>
            <a:ext cx="4311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2000"/>
              <a:buFont typeface="Red Hat Display"/>
              <a:buNone/>
              <a:defRPr i="0" sz="2000" u="none" cap="none" strike="noStrike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ed Hat Display"/>
              <a:buNone/>
              <a:defRPr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FFF7E8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>
            <p:ph idx="2" type="pic"/>
          </p:nvPr>
        </p:nvSpPr>
        <p:spPr>
          <a:xfrm>
            <a:off x="9611975" y="-53875"/>
            <a:ext cx="8676000" cy="103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4"/>
          <p:cNvSpPr/>
          <p:nvPr/>
        </p:nvSpPr>
        <p:spPr>
          <a:xfrm>
            <a:off x="8498456" y="8544153"/>
            <a:ext cx="3485682" cy="1742841"/>
          </a:xfrm>
          <a:custGeom>
            <a:rect b="b" l="l" r="r" t="t"/>
            <a:pathLst>
              <a:path extrusionOk="0" h="1742841" w="3485682">
                <a:moveTo>
                  <a:pt x="0" y="0"/>
                </a:moveTo>
                <a:lnTo>
                  <a:pt x="3485682" y="0"/>
                </a:lnTo>
                <a:lnTo>
                  <a:pt x="3485682" y="1742841"/>
                </a:lnTo>
                <a:lnTo>
                  <a:pt x="0" y="1742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827975" y="169475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ed Hat Display SemiBold"/>
              <a:buNone/>
              <a:defRPr i="0" sz="7000" u="none" cap="none" strike="noStrike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27975" y="406613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556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556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»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43029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>
            <p:ph idx="2" type="pic"/>
          </p:nvPr>
        </p:nvSpPr>
        <p:spPr>
          <a:xfrm>
            <a:off x="-9500" y="5260750"/>
            <a:ext cx="18297600" cy="50262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17281950" y="3657517"/>
            <a:ext cx="1082341" cy="3252936"/>
          </a:xfrm>
          <a:custGeom>
            <a:rect b="b" l="l" r="r" t="t"/>
            <a:pathLst>
              <a:path extrusionOk="0" h="3252936" w="1082341">
                <a:moveTo>
                  <a:pt x="0" y="0"/>
                </a:moveTo>
                <a:lnTo>
                  <a:pt x="1082341" y="0"/>
                </a:lnTo>
                <a:lnTo>
                  <a:pt x="1082341" y="3252937"/>
                </a:lnTo>
                <a:lnTo>
                  <a:pt x="0" y="32529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1103700" y="896125"/>
            <a:ext cx="11351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7000"/>
              <a:buFont typeface="Red Hat Display SemiBold"/>
              <a:buNone/>
              <a:defRPr i="0" sz="7000" u="none" cap="none" strike="noStrike">
                <a:solidFill>
                  <a:srgbClr val="D6F8A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103700" y="3267525"/>
            <a:ext cx="159432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55600" lvl="1" marL="914400" marR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556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»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FFF7E8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6"/>
          <p:cNvGrpSpPr/>
          <p:nvPr/>
        </p:nvGrpSpPr>
        <p:grpSpPr>
          <a:xfrm>
            <a:off x="0" y="-144662"/>
            <a:ext cx="6010922" cy="10431728"/>
            <a:chOff x="0" y="-38100"/>
            <a:chExt cx="1583113" cy="2747433"/>
          </a:xfrm>
        </p:grpSpPr>
        <p:sp>
          <p:nvSpPr>
            <p:cNvPr id="35" name="Google Shape;35;p6"/>
            <p:cNvSpPr/>
            <p:nvPr/>
          </p:nvSpPr>
          <p:spPr>
            <a:xfrm>
              <a:off x="0" y="0"/>
              <a:ext cx="1583113" cy="2709333"/>
            </a:xfrm>
            <a:custGeom>
              <a:rect b="b" l="l" r="r" t="t"/>
              <a:pathLst>
                <a:path extrusionOk="0" h="2709333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36" name="Google Shape;36;p6"/>
            <p:cNvSpPr txBox="1"/>
            <p:nvPr/>
          </p:nvSpPr>
          <p:spPr>
            <a:xfrm>
              <a:off x="0" y="-38100"/>
              <a:ext cx="15831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6"/>
          <p:cNvSpPr/>
          <p:nvPr/>
        </p:nvSpPr>
        <p:spPr>
          <a:xfrm rot="10800000">
            <a:off x="-11" y="8909102"/>
            <a:ext cx="3960057" cy="1425621"/>
          </a:xfrm>
          <a:custGeom>
            <a:rect b="b" l="l" r="r" t="t"/>
            <a:pathLst>
              <a:path extrusionOk="0" h="1425621" w="3960057">
                <a:moveTo>
                  <a:pt x="0" y="0"/>
                </a:moveTo>
                <a:lnTo>
                  <a:pt x="3960057" y="0"/>
                </a:lnTo>
                <a:lnTo>
                  <a:pt x="3960057" y="1425620"/>
                </a:lnTo>
                <a:lnTo>
                  <a:pt x="0" y="1425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827975" y="1694750"/>
            <a:ext cx="450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ed Hat Display SemiBold"/>
              <a:buNone/>
              <a:defRPr i="0" sz="7000" u="none" cap="none" strike="noStrike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006950" y="1758875"/>
            <a:ext cx="10277400" cy="7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556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556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»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>
            <p:ph idx="2" type="pic"/>
          </p:nvPr>
        </p:nvSpPr>
        <p:spPr>
          <a:xfrm>
            <a:off x="12185613" y="6202000"/>
            <a:ext cx="6102300" cy="408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-65600" y="-154187"/>
            <a:ext cx="18419324" cy="2398099"/>
            <a:chOff x="0" y="-38100"/>
            <a:chExt cx="4851148" cy="631594"/>
          </a:xfrm>
        </p:grpSpPr>
        <p:sp>
          <p:nvSpPr>
            <p:cNvPr id="43" name="Google Shape;43;p7"/>
            <p:cNvSpPr/>
            <p:nvPr/>
          </p:nvSpPr>
          <p:spPr>
            <a:xfrm>
              <a:off x="0" y="0"/>
              <a:ext cx="4851148" cy="593494"/>
            </a:xfrm>
            <a:custGeom>
              <a:rect b="b" l="l" r="r" t="t"/>
              <a:pathLst>
                <a:path extrusionOk="0" h="593494" w="4851148">
                  <a:moveTo>
                    <a:pt x="0" y="0"/>
                  </a:moveTo>
                  <a:lnTo>
                    <a:pt x="4851148" y="0"/>
                  </a:lnTo>
                  <a:lnTo>
                    <a:pt x="4851148" y="593494"/>
                  </a:lnTo>
                  <a:lnTo>
                    <a:pt x="0" y="593494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44" name="Google Shape;44;p7"/>
            <p:cNvSpPr txBox="1"/>
            <p:nvPr/>
          </p:nvSpPr>
          <p:spPr>
            <a:xfrm>
              <a:off x="0" y="-38100"/>
              <a:ext cx="4851000" cy="6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7"/>
          <p:cNvGrpSpPr/>
          <p:nvPr/>
        </p:nvGrpSpPr>
        <p:grpSpPr>
          <a:xfrm>
            <a:off x="0" y="2097035"/>
            <a:ext cx="6102426" cy="4160763"/>
            <a:chOff x="0" y="-38100"/>
            <a:chExt cx="1583113" cy="1079400"/>
          </a:xfrm>
        </p:grpSpPr>
        <p:sp>
          <p:nvSpPr>
            <p:cNvPr id="46" name="Google Shape;46;p7"/>
            <p:cNvSpPr/>
            <p:nvPr/>
          </p:nvSpPr>
          <p:spPr>
            <a:xfrm>
              <a:off x="0" y="0"/>
              <a:ext cx="1583113" cy="1041184"/>
            </a:xfrm>
            <a:custGeom>
              <a:rect b="b" l="l" r="r" t="t"/>
              <a:pathLst>
                <a:path extrusionOk="0" h="1041184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041184"/>
                  </a:lnTo>
                  <a:lnTo>
                    <a:pt x="0" y="1041184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47" name="Google Shape;47;p7"/>
            <p:cNvSpPr txBox="1"/>
            <p:nvPr/>
          </p:nvSpPr>
          <p:spPr>
            <a:xfrm>
              <a:off x="0" y="-38100"/>
              <a:ext cx="1583100" cy="10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8;p7"/>
          <p:cNvGrpSpPr/>
          <p:nvPr/>
        </p:nvGrpSpPr>
        <p:grpSpPr>
          <a:xfrm>
            <a:off x="6092777" y="5301980"/>
            <a:ext cx="6102426" cy="5154119"/>
            <a:chOff x="0" y="-38100"/>
            <a:chExt cx="1583113" cy="1337100"/>
          </a:xfrm>
        </p:grpSpPr>
        <p:sp>
          <p:nvSpPr>
            <p:cNvPr id="49" name="Google Shape;49;p7"/>
            <p:cNvSpPr/>
            <p:nvPr/>
          </p:nvSpPr>
          <p:spPr>
            <a:xfrm>
              <a:off x="0" y="0"/>
              <a:ext cx="1583113" cy="1298889"/>
            </a:xfrm>
            <a:custGeom>
              <a:rect b="b" l="l" r="r" t="t"/>
              <a:pathLst>
                <a:path extrusionOk="0" h="1298889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98889"/>
                  </a:lnTo>
                  <a:lnTo>
                    <a:pt x="0" y="1298889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50" name="Google Shape;50;p7"/>
            <p:cNvSpPr txBox="1"/>
            <p:nvPr/>
          </p:nvSpPr>
          <p:spPr>
            <a:xfrm>
              <a:off x="0" y="-38100"/>
              <a:ext cx="1583100" cy="13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7"/>
          <p:cNvGrpSpPr/>
          <p:nvPr/>
        </p:nvGrpSpPr>
        <p:grpSpPr>
          <a:xfrm>
            <a:off x="12185550" y="2097027"/>
            <a:ext cx="6102426" cy="4365567"/>
            <a:chOff x="0" y="-38100"/>
            <a:chExt cx="1583113" cy="1254329"/>
          </a:xfrm>
        </p:grpSpPr>
        <p:sp>
          <p:nvSpPr>
            <p:cNvPr id="52" name="Google Shape;52;p7"/>
            <p:cNvSpPr/>
            <p:nvPr/>
          </p:nvSpPr>
          <p:spPr>
            <a:xfrm>
              <a:off x="0" y="0"/>
              <a:ext cx="1583113" cy="1216229"/>
            </a:xfrm>
            <a:custGeom>
              <a:rect b="b" l="l" r="r" t="t"/>
              <a:pathLst>
                <a:path extrusionOk="0" h="1216229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16229"/>
                  </a:lnTo>
                  <a:lnTo>
                    <a:pt x="0" y="1216229"/>
                  </a:lnTo>
                  <a:close/>
                </a:path>
              </a:pathLst>
            </a:custGeom>
            <a:solidFill>
              <a:srgbClr val="FFF7E8"/>
            </a:solidFill>
            <a:ln>
              <a:noFill/>
            </a:ln>
          </p:spPr>
        </p:sp>
        <p:sp>
          <p:nvSpPr>
            <p:cNvPr id="53" name="Google Shape;53;p7"/>
            <p:cNvSpPr txBox="1"/>
            <p:nvPr/>
          </p:nvSpPr>
          <p:spPr>
            <a:xfrm>
              <a:off x="0" y="-38100"/>
              <a:ext cx="1583100" cy="125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7"/>
          <p:cNvSpPr/>
          <p:nvPr/>
        </p:nvSpPr>
        <p:spPr>
          <a:xfrm>
            <a:off x="11938597" y="6462625"/>
            <a:ext cx="1023327" cy="2364832"/>
          </a:xfrm>
          <a:custGeom>
            <a:rect b="b" l="l" r="r" t="t"/>
            <a:pathLst>
              <a:path extrusionOk="0" h="2364832" w="1023327">
                <a:moveTo>
                  <a:pt x="0" y="0"/>
                </a:moveTo>
                <a:lnTo>
                  <a:pt x="1023328" y="0"/>
                </a:lnTo>
                <a:lnTo>
                  <a:pt x="1023328" y="2364832"/>
                </a:lnTo>
                <a:lnTo>
                  <a:pt x="0" y="2364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 rot="5400000">
            <a:off x="-191640" y="4807428"/>
            <a:ext cx="1210274" cy="1912789"/>
          </a:xfrm>
          <a:custGeom>
            <a:rect b="b" l="l" r="r" t="t"/>
            <a:pathLst>
              <a:path extrusionOk="0" h="1912789" w="1210274">
                <a:moveTo>
                  <a:pt x="0" y="0"/>
                </a:moveTo>
                <a:lnTo>
                  <a:pt x="1210273" y="0"/>
                </a:lnTo>
                <a:lnTo>
                  <a:pt x="1210273" y="1912789"/>
                </a:lnTo>
                <a:lnTo>
                  <a:pt x="0" y="1912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1103700" y="587475"/>
            <a:ext cx="16000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7000"/>
              <a:buFont typeface="Red Hat Display SemiBold"/>
              <a:buNone/>
              <a:defRPr i="0" sz="7000" u="none" cap="none" strike="noStrike">
                <a:solidFill>
                  <a:srgbClr val="D6F8A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873300" y="2795175"/>
            <a:ext cx="43557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556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556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»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853450" y="6617150"/>
            <a:ext cx="43557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55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55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»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13058975" y="2795175"/>
            <a:ext cx="43557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55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55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»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0" name="Google Shape;60;p7"/>
          <p:cNvSpPr/>
          <p:nvPr>
            <p:ph idx="5" type="pic"/>
          </p:nvPr>
        </p:nvSpPr>
        <p:spPr>
          <a:xfrm>
            <a:off x="6103750" y="2246925"/>
            <a:ext cx="6081900" cy="32040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7"/>
          <p:cNvSpPr/>
          <p:nvPr>
            <p:ph idx="6" type="pic"/>
          </p:nvPr>
        </p:nvSpPr>
        <p:spPr>
          <a:xfrm>
            <a:off x="-10325" y="6202000"/>
            <a:ext cx="6102300" cy="408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FF7E8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0" y="-144662"/>
            <a:ext cx="6687480" cy="10431728"/>
            <a:chOff x="0" y="-38100"/>
            <a:chExt cx="1761300" cy="2747433"/>
          </a:xfrm>
        </p:grpSpPr>
        <p:sp>
          <p:nvSpPr>
            <p:cNvPr id="64" name="Google Shape;64;p8"/>
            <p:cNvSpPr/>
            <p:nvPr/>
          </p:nvSpPr>
          <p:spPr>
            <a:xfrm>
              <a:off x="0" y="0"/>
              <a:ext cx="1761229" cy="2709333"/>
            </a:xfrm>
            <a:custGeom>
              <a:rect b="b" l="l" r="r" t="t"/>
              <a:pathLst>
                <a:path extrusionOk="0" h="2709333" w="1761229">
                  <a:moveTo>
                    <a:pt x="0" y="0"/>
                  </a:moveTo>
                  <a:lnTo>
                    <a:pt x="1761229" y="0"/>
                  </a:lnTo>
                  <a:lnTo>
                    <a:pt x="17612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65" name="Google Shape;65;p8"/>
            <p:cNvSpPr txBox="1"/>
            <p:nvPr/>
          </p:nvSpPr>
          <p:spPr>
            <a:xfrm>
              <a:off x="0" y="-38100"/>
              <a:ext cx="17613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8"/>
          <p:cNvSpPr/>
          <p:nvPr/>
        </p:nvSpPr>
        <p:spPr>
          <a:xfrm>
            <a:off x="3190838" y="8415770"/>
            <a:ext cx="3657600" cy="1995055"/>
          </a:xfrm>
          <a:custGeom>
            <a:rect b="b" l="l" r="r" t="t"/>
            <a:pathLst>
              <a:path extrusionOk="0" h="1995055" w="3657600">
                <a:moveTo>
                  <a:pt x="0" y="0"/>
                </a:moveTo>
                <a:lnTo>
                  <a:pt x="3657600" y="0"/>
                </a:lnTo>
                <a:lnTo>
                  <a:pt x="3657600" y="1995055"/>
                </a:lnTo>
                <a:lnTo>
                  <a:pt x="0" y="19950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827975" y="1694750"/>
            <a:ext cx="450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7000"/>
              <a:buFont typeface="Red Hat Display SemiBold"/>
              <a:buNone/>
              <a:defRPr i="0" sz="7000" u="none" cap="none" strike="noStrike">
                <a:solidFill>
                  <a:srgbClr val="D6F8A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6F8A1"/>
              </a:buClr>
              <a:buSzPts val="1400"/>
              <a:buNone/>
              <a:defRPr sz="1800">
                <a:solidFill>
                  <a:srgbClr val="D6F8A1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7006950" y="1758875"/>
            <a:ext cx="10277400" cy="7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556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556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»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FFF7E8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flipH="1" rot="10800000">
            <a:off x="14269958" y="8182137"/>
            <a:ext cx="2989342" cy="1076163"/>
          </a:xfrm>
          <a:custGeom>
            <a:rect b="b" l="l" r="r" t="t"/>
            <a:pathLst>
              <a:path extrusionOk="0" h="1076163" w="2989342">
                <a:moveTo>
                  <a:pt x="0" y="1076163"/>
                </a:moveTo>
                <a:lnTo>
                  <a:pt x="2989342" y="1076163"/>
                </a:lnTo>
                <a:lnTo>
                  <a:pt x="2989342" y="0"/>
                </a:lnTo>
                <a:lnTo>
                  <a:pt x="0" y="0"/>
                </a:lnTo>
                <a:lnTo>
                  <a:pt x="0" y="1076163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1028700" y="3326525"/>
            <a:ext cx="162306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029"/>
              </a:buClr>
              <a:buSzPts val="14300"/>
              <a:buFont typeface="Red Hat Display SemiBold"/>
              <a:buNone/>
              <a:defRPr i="0" sz="14300" u="none" cap="none" strike="noStrike">
                <a:solidFill>
                  <a:srgbClr val="343029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43029"/>
              </a:buClr>
              <a:buSzPts val="1400"/>
              <a:buNone/>
              <a:defRPr sz="1800">
                <a:solidFill>
                  <a:srgbClr val="34302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43029"/>
              </a:buClr>
              <a:buSzPts val="1400"/>
              <a:buNone/>
              <a:defRPr sz="1800">
                <a:solidFill>
                  <a:srgbClr val="34302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43029"/>
              </a:buClr>
              <a:buSzPts val="1400"/>
              <a:buNone/>
              <a:defRPr sz="1800">
                <a:solidFill>
                  <a:srgbClr val="34302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43029"/>
              </a:buClr>
              <a:buSzPts val="1400"/>
              <a:buNone/>
              <a:defRPr sz="1800">
                <a:solidFill>
                  <a:srgbClr val="34302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43029"/>
              </a:buClr>
              <a:buSzPts val="1400"/>
              <a:buNone/>
              <a:defRPr sz="1800">
                <a:solidFill>
                  <a:srgbClr val="34302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43029"/>
              </a:buClr>
              <a:buSzPts val="1400"/>
              <a:buNone/>
              <a:defRPr sz="1800">
                <a:solidFill>
                  <a:srgbClr val="34302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43029"/>
              </a:buClr>
              <a:buSzPts val="1400"/>
              <a:buNone/>
              <a:defRPr sz="1800">
                <a:solidFill>
                  <a:srgbClr val="34302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43029"/>
              </a:buClr>
              <a:buSzPts val="1400"/>
              <a:buNone/>
              <a:defRPr sz="1800">
                <a:solidFill>
                  <a:srgbClr val="34302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FFF7E8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>
            <a:off x="0" y="-144662"/>
            <a:ext cx="6010922" cy="6176038"/>
            <a:chOff x="0" y="-38100"/>
            <a:chExt cx="1583113" cy="1626600"/>
          </a:xfrm>
        </p:grpSpPr>
        <p:sp>
          <p:nvSpPr>
            <p:cNvPr id="74" name="Google Shape;74;p10"/>
            <p:cNvSpPr/>
            <p:nvPr/>
          </p:nvSpPr>
          <p:spPr>
            <a:xfrm>
              <a:off x="0" y="0"/>
              <a:ext cx="1583113" cy="1588434"/>
            </a:xfrm>
            <a:custGeom>
              <a:rect b="b" l="l" r="r" t="t"/>
              <a:pathLst>
                <a:path extrusionOk="0" h="1588434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588434"/>
                  </a:lnTo>
                  <a:lnTo>
                    <a:pt x="0" y="1588434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75" name="Google Shape;75;p10"/>
            <p:cNvSpPr txBox="1"/>
            <p:nvPr/>
          </p:nvSpPr>
          <p:spPr>
            <a:xfrm>
              <a:off x="0" y="-38100"/>
              <a:ext cx="1583100" cy="16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0" y="5698033"/>
            <a:ext cx="6010922" cy="4949259"/>
            <a:chOff x="0" y="-38100"/>
            <a:chExt cx="1583113" cy="1303500"/>
          </a:xfrm>
        </p:grpSpPr>
        <p:sp>
          <p:nvSpPr>
            <p:cNvPr id="77" name="Google Shape;77;p10"/>
            <p:cNvSpPr/>
            <p:nvPr/>
          </p:nvSpPr>
          <p:spPr>
            <a:xfrm>
              <a:off x="0" y="0"/>
              <a:ext cx="1583113" cy="1265382"/>
            </a:xfrm>
            <a:custGeom>
              <a:rect b="b" l="l" r="r" t="t"/>
              <a:pathLst>
                <a:path extrusionOk="0" h="1265382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65382"/>
                  </a:lnTo>
                  <a:lnTo>
                    <a:pt x="0" y="1265382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78" name="Google Shape;78;p10"/>
            <p:cNvSpPr txBox="1"/>
            <p:nvPr/>
          </p:nvSpPr>
          <p:spPr>
            <a:xfrm>
              <a:off x="0" y="-38100"/>
              <a:ext cx="1583100" cy="13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0"/>
          <p:cNvSpPr txBox="1"/>
          <p:nvPr/>
        </p:nvSpPr>
        <p:spPr>
          <a:xfrm>
            <a:off x="9071881" y="2829325"/>
            <a:ext cx="659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7E8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Open the link provided</a:t>
            </a:r>
            <a:endParaRPr sz="1200"/>
          </a:p>
        </p:txBody>
      </p:sp>
      <p:sp>
        <p:nvSpPr>
          <p:cNvPr id="80" name="Google Shape;80;p10"/>
          <p:cNvSpPr/>
          <p:nvPr/>
        </p:nvSpPr>
        <p:spPr>
          <a:xfrm>
            <a:off x="0" y="5842695"/>
            <a:ext cx="6010882" cy="4415266"/>
          </a:xfrm>
          <a:custGeom>
            <a:rect b="b" l="l" r="r" t="t"/>
            <a:pathLst>
              <a:path extrusionOk="0" h="4415266" w="6010882">
                <a:moveTo>
                  <a:pt x="0" y="0"/>
                </a:moveTo>
                <a:lnTo>
                  <a:pt x="6010882" y="0"/>
                </a:lnTo>
                <a:lnTo>
                  <a:pt x="6010882" y="4415267"/>
                </a:lnTo>
                <a:lnTo>
                  <a:pt x="0" y="4415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7006950" y="1758875"/>
            <a:ext cx="10277400" cy="7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556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556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»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ed Hat Display SemiBold"/>
              <a:buNone/>
              <a:defRPr i="0" sz="7000" u="none" cap="none" strike="noStrike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646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556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556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–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»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Display"/>
              <a:buChar char="•"/>
              <a:defRPr i="0" sz="2000" u="none" cap="none" strike="noStrik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descarnival.com/" TargetMode="External"/><Relationship Id="rId4" Type="http://schemas.openxmlformats.org/officeDocument/2006/relationships/image" Target="../media/image18.png"/><Relationship Id="rId5" Type="http://schemas.openxmlformats.org/officeDocument/2006/relationships/hyperlink" Target="https://www.softcatala.org/corrector/" TargetMode="External"/><Relationship Id="rId6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21.jpg"/><Relationship Id="rId5" Type="http://schemas.openxmlformats.org/officeDocument/2006/relationships/image" Target="../media/image19.jp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/>
        </p:nvSpPr>
        <p:spPr>
          <a:xfrm>
            <a:off x="1028700" y="3665713"/>
            <a:ext cx="165339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300">
                <a:solidFill>
                  <a:srgbClr val="A9D255"/>
                </a:solidFill>
              </a:rPr>
              <a:t>Conversió binari-decimal-hexadecimal-octal</a:t>
            </a:r>
            <a:endParaRPr sz="9300">
              <a:solidFill>
                <a:srgbClr val="A9D255"/>
              </a:solidFill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4269958" y="1028700"/>
            <a:ext cx="2989342" cy="1076163"/>
          </a:xfrm>
          <a:custGeom>
            <a:rect b="b" l="l" r="r" t="t"/>
            <a:pathLst>
              <a:path extrusionOk="0" h="1076163" w="2989342">
                <a:moveTo>
                  <a:pt x="0" y="0"/>
                </a:moveTo>
                <a:lnTo>
                  <a:pt x="2989342" y="0"/>
                </a:lnTo>
                <a:lnTo>
                  <a:pt x="2989342" y="1076163"/>
                </a:lnTo>
                <a:lnTo>
                  <a:pt x="0" y="1076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3"/>
          <p:cNvSpPr/>
          <p:nvPr/>
        </p:nvSpPr>
        <p:spPr>
          <a:xfrm>
            <a:off x="1028700" y="1028700"/>
            <a:ext cx="658593" cy="658593"/>
          </a:xfrm>
          <a:custGeom>
            <a:rect b="b" l="l" r="r" t="t"/>
            <a:pathLst>
              <a:path extrusionOk="0" h="658593" w="658593">
                <a:moveTo>
                  <a:pt x="0" y="0"/>
                </a:moveTo>
                <a:lnTo>
                  <a:pt x="658593" y="0"/>
                </a:lnTo>
                <a:lnTo>
                  <a:pt x="658593" y="658593"/>
                </a:lnTo>
                <a:lnTo>
                  <a:pt x="0" y="658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6" name="Google Shape;106;p13"/>
          <p:cNvCxnSpPr/>
          <p:nvPr/>
        </p:nvCxnSpPr>
        <p:spPr>
          <a:xfrm>
            <a:off x="0" y="8748243"/>
            <a:ext cx="18288000" cy="0"/>
          </a:xfrm>
          <a:prstGeom prst="straightConnector1">
            <a:avLst/>
          </a:prstGeom>
          <a:noFill/>
          <a:ln cap="flat" cmpd="sng" w="19050">
            <a:solidFill>
              <a:srgbClr val="D6F8A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3"/>
          <p:cNvSpPr txBox="1"/>
          <p:nvPr/>
        </p:nvSpPr>
        <p:spPr>
          <a:xfrm>
            <a:off x="1028700" y="9220200"/>
            <a:ext cx="414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Miguel </a:t>
            </a:r>
            <a:r>
              <a:rPr b="1"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Fernández</a:t>
            </a:r>
            <a:r>
              <a:rPr b="1"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i Martí Borrás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4510593" y="9220200"/>
            <a:ext cx="27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07/10/2025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7E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2"/>
          <p:cNvGrpSpPr/>
          <p:nvPr/>
        </p:nvGrpSpPr>
        <p:grpSpPr>
          <a:xfrm>
            <a:off x="7067600" y="1653826"/>
            <a:ext cx="11111309" cy="3238730"/>
            <a:chOff x="0" y="-38100"/>
            <a:chExt cx="1962574" cy="427510"/>
          </a:xfrm>
        </p:grpSpPr>
        <p:sp>
          <p:nvSpPr>
            <p:cNvPr id="244" name="Google Shape;244;p22"/>
            <p:cNvSpPr/>
            <p:nvPr/>
          </p:nvSpPr>
          <p:spPr>
            <a:xfrm>
              <a:off x="0" y="0"/>
              <a:ext cx="1962574" cy="389410"/>
            </a:xfrm>
            <a:custGeom>
              <a:rect b="b" l="l" r="r" t="t"/>
              <a:pathLst>
                <a:path extrusionOk="0" h="389410" w="1962574">
                  <a:moveTo>
                    <a:pt x="0" y="0"/>
                  </a:moveTo>
                  <a:lnTo>
                    <a:pt x="1962574" y="0"/>
                  </a:lnTo>
                  <a:lnTo>
                    <a:pt x="1962574" y="389410"/>
                  </a:lnTo>
                  <a:lnTo>
                    <a:pt x="0" y="3894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45" name="Google Shape;245;p22"/>
            <p:cNvSpPr txBox="1"/>
            <p:nvPr/>
          </p:nvSpPr>
          <p:spPr>
            <a:xfrm>
              <a:off x="0" y="-38100"/>
              <a:ext cx="1962574" cy="42751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65000" lIns="65000" spcFirstLastPara="1" rIns="65000" wrap="square" tIns="650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30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22"/>
          <p:cNvGrpSpPr/>
          <p:nvPr/>
        </p:nvGrpSpPr>
        <p:grpSpPr>
          <a:xfrm>
            <a:off x="0" y="-144661"/>
            <a:ext cx="6010882" cy="4402741"/>
            <a:chOff x="0" y="-38100"/>
            <a:chExt cx="1583113" cy="1159570"/>
          </a:xfrm>
        </p:grpSpPr>
        <p:sp>
          <p:nvSpPr>
            <p:cNvPr id="247" name="Google Shape;247;p22"/>
            <p:cNvSpPr/>
            <p:nvPr/>
          </p:nvSpPr>
          <p:spPr>
            <a:xfrm>
              <a:off x="0" y="0"/>
              <a:ext cx="1583113" cy="1121470"/>
            </a:xfrm>
            <a:custGeom>
              <a:rect b="b" l="l" r="r" t="t"/>
              <a:pathLst>
                <a:path extrusionOk="0" h="1121470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121470"/>
                  </a:lnTo>
                  <a:lnTo>
                    <a:pt x="0" y="1121470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248" name="Google Shape;248;p22"/>
            <p:cNvSpPr txBox="1"/>
            <p:nvPr/>
          </p:nvSpPr>
          <p:spPr>
            <a:xfrm>
              <a:off x="0" y="-38100"/>
              <a:ext cx="1583113" cy="1159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22"/>
          <p:cNvSpPr txBox="1"/>
          <p:nvPr/>
        </p:nvSpPr>
        <p:spPr>
          <a:xfrm>
            <a:off x="7067599" y="1038225"/>
            <a:ext cx="104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 Hexadecimal a Decimal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7164244" y="1794875"/>
            <a:ext cx="37491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 exemple, tenim el número:</a:t>
            </a:r>
            <a:endParaRPr sz="1100"/>
          </a:p>
        </p:txBody>
      </p:sp>
      <p:grpSp>
        <p:nvGrpSpPr>
          <p:cNvPr id="251" name="Google Shape;251;p22"/>
          <p:cNvGrpSpPr/>
          <p:nvPr/>
        </p:nvGrpSpPr>
        <p:grpSpPr>
          <a:xfrm>
            <a:off x="0" y="4113419"/>
            <a:ext cx="6010882" cy="6533773"/>
            <a:chOff x="0" y="-38100"/>
            <a:chExt cx="1583113" cy="1720829"/>
          </a:xfrm>
        </p:grpSpPr>
        <p:sp>
          <p:nvSpPr>
            <p:cNvPr id="252" name="Google Shape;252;p22"/>
            <p:cNvSpPr/>
            <p:nvPr/>
          </p:nvSpPr>
          <p:spPr>
            <a:xfrm>
              <a:off x="0" y="0"/>
              <a:ext cx="1583113" cy="1682729"/>
            </a:xfrm>
            <a:custGeom>
              <a:rect b="b" l="l" r="r" t="t"/>
              <a:pathLst>
                <a:path extrusionOk="0" h="1682729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682729"/>
                  </a:lnTo>
                  <a:lnTo>
                    <a:pt x="0" y="1682729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253" name="Google Shape;253;p22"/>
            <p:cNvSpPr txBox="1"/>
            <p:nvPr/>
          </p:nvSpPr>
          <p:spPr>
            <a:xfrm>
              <a:off x="0" y="-38100"/>
              <a:ext cx="1583113" cy="1720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22"/>
          <p:cNvGrpSpPr/>
          <p:nvPr/>
        </p:nvGrpSpPr>
        <p:grpSpPr>
          <a:xfrm>
            <a:off x="7164260" y="5722518"/>
            <a:ext cx="9547068" cy="4062658"/>
            <a:chOff x="0" y="-188132"/>
            <a:chExt cx="1962600" cy="577542"/>
          </a:xfrm>
        </p:grpSpPr>
        <p:sp>
          <p:nvSpPr>
            <p:cNvPr id="255" name="Google Shape;255;p22"/>
            <p:cNvSpPr/>
            <p:nvPr/>
          </p:nvSpPr>
          <p:spPr>
            <a:xfrm>
              <a:off x="0" y="0"/>
              <a:ext cx="1962574" cy="389410"/>
            </a:xfrm>
            <a:custGeom>
              <a:rect b="b" l="l" r="r" t="t"/>
              <a:pathLst>
                <a:path extrusionOk="0" h="389410" w="1962574">
                  <a:moveTo>
                    <a:pt x="0" y="0"/>
                  </a:moveTo>
                  <a:lnTo>
                    <a:pt x="1962574" y="0"/>
                  </a:lnTo>
                  <a:lnTo>
                    <a:pt x="1962574" y="389410"/>
                  </a:lnTo>
                  <a:lnTo>
                    <a:pt x="0" y="3894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56" name="Google Shape;256;p22"/>
            <p:cNvSpPr txBox="1"/>
            <p:nvPr/>
          </p:nvSpPr>
          <p:spPr>
            <a:xfrm>
              <a:off x="0" y="-188132"/>
              <a:ext cx="1962600" cy="577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62425" lIns="62425" spcFirstLastPara="1" rIns="62425" wrap="square" tIns="62425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22"/>
          <p:cNvSpPr txBox="1"/>
          <p:nvPr/>
        </p:nvSpPr>
        <p:spPr>
          <a:xfrm>
            <a:off x="7373728" y="2272776"/>
            <a:ext cx="410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7E8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7E36 </a:t>
            </a:r>
            <a:endParaRPr sz="1100"/>
          </a:p>
        </p:txBody>
      </p:sp>
      <p:sp>
        <p:nvSpPr>
          <p:cNvPr id="258" name="Google Shape;258;p22"/>
          <p:cNvSpPr/>
          <p:nvPr/>
        </p:nvSpPr>
        <p:spPr>
          <a:xfrm>
            <a:off x="0" y="4268270"/>
            <a:ext cx="6007787" cy="6018730"/>
          </a:xfrm>
          <a:custGeom>
            <a:rect b="b" l="l" r="r" t="t"/>
            <a:pathLst>
              <a:path extrusionOk="0" h="6018730" w="6007787">
                <a:moveTo>
                  <a:pt x="0" y="0"/>
                </a:moveTo>
                <a:lnTo>
                  <a:pt x="6007787" y="0"/>
                </a:lnTo>
                <a:lnTo>
                  <a:pt x="6007787" y="6018730"/>
                </a:lnTo>
                <a:lnTo>
                  <a:pt x="0" y="6018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22"/>
          <p:cNvSpPr txBox="1"/>
          <p:nvPr/>
        </p:nvSpPr>
        <p:spPr>
          <a:xfrm>
            <a:off x="7164250" y="5185325"/>
            <a:ext cx="104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 Octal a Decimal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7373725" y="5908725"/>
            <a:ext cx="79872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 el octal és fa el mateix que el Hexadecimal pero en comptes de 16 és 8, unitats=8x0…</a:t>
            </a:r>
            <a:endParaRPr sz="25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10453325" y="1728450"/>
            <a:ext cx="75978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Ara el primer es passar les lletres a numeros decimals, la “E” és igual a 14, llavors queda, 8436, ara aquest numeros es multipliquen per 16 depenent la posicio en en numero, unitats=16x0, decenes=16x1, centenes=16x2, milers=16x3…</a:t>
            </a:r>
            <a:endParaRPr sz="24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quedant aixi, 5636196 en decimal.</a:t>
            </a:r>
            <a:endParaRPr sz="24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7164251" y="3550251"/>
            <a:ext cx="3248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Formula ex: (16x0)+N=N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7269452" y="7202275"/>
            <a:ext cx="499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 exemple, tenim el número:</a:t>
            </a:r>
            <a:endParaRPr sz="1100"/>
          </a:p>
        </p:txBody>
      </p:sp>
      <p:sp>
        <p:nvSpPr>
          <p:cNvPr id="264" name="Google Shape;264;p22"/>
          <p:cNvSpPr txBox="1"/>
          <p:nvPr/>
        </p:nvSpPr>
        <p:spPr>
          <a:xfrm>
            <a:off x="11025775" y="7202275"/>
            <a:ext cx="2311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7E8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80 </a:t>
            </a:r>
            <a:endParaRPr sz="1100"/>
          </a:p>
        </p:txBody>
      </p:sp>
      <p:sp>
        <p:nvSpPr>
          <p:cNvPr id="265" name="Google Shape;265;p22"/>
          <p:cNvSpPr txBox="1"/>
          <p:nvPr/>
        </p:nvSpPr>
        <p:spPr>
          <a:xfrm>
            <a:off x="7456425" y="7775625"/>
            <a:ext cx="79872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Fem, 80 = 0+(8x0)=0, 8+(8x1)=16, és junten(no sumen) i quedant 160.</a:t>
            </a:r>
            <a:endParaRPr sz="25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12407050" y="9019125"/>
            <a:ext cx="416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Formula ex: (8x0)+N=N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7E8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3"/>
          <p:cNvGrpSpPr/>
          <p:nvPr/>
        </p:nvGrpSpPr>
        <p:grpSpPr>
          <a:xfrm>
            <a:off x="0" y="-144662"/>
            <a:ext cx="6010922" cy="6176038"/>
            <a:chOff x="0" y="-38100"/>
            <a:chExt cx="1583113" cy="1626600"/>
          </a:xfrm>
        </p:grpSpPr>
        <p:sp>
          <p:nvSpPr>
            <p:cNvPr id="272" name="Google Shape;272;p23"/>
            <p:cNvSpPr/>
            <p:nvPr/>
          </p:nvSpPr>
          <p:spPr>
            <a:xfrm>
              <a:off x="0" y="0"/>
              <a:ext cx="1583113" cy="1588434"/>
            </a:xfrm>
            <a:custGeom>
              <a:rect b="b" l="l" r="r" t="t"/>
              <a:pathLst>
                <a:path extrusionOk="0" h="1588434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588434"/>
                  </a:lnTo>
                  <a:lnTo>
                    <a:pt x="0" y="1588434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273" name="Google Shape;273;p23"/>
            <p:cNvSpPr txBox="1"/>
            <p:nvPr/>
          </p:nvSpPr>
          <p:spPr>
            <a:xfrm>
              <a:off x="0" y="-38100"/>
              <a:ext cx="1583100" cy="162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23"/>
          <p:cNvSpPr txBox="1"/>
          <p:nvPr/>
        </p:nvSpPr>
        <p:spPr>
          <a:xfrm>
            <a:off x="727518" y="6399023"/>
            <a:ext cx="43653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 receive an unverified email that looks like it was sent by the company’s IT team. It reads:</a:t>
            </a:r>
            <a:endParaRPr/>
          </a:p>
        </p:txBody>
      </p:sp>
      <p:grpSp>
        <p:nvGrpSpPr>
          <p:cNvPr id="275" name="Google Shape;275;p23"/>
          <p:cNvGrpSpPr/>
          <p:nvPr/>
        </p:nvGrpSpPr>
        <p:grpSpPr>
          <a:xfrm>
            <a:off x="0" y="5886424"/>
            <a:ext cx="6010922" cy="4727141"/>
            <a:chOff x="0" y="-38100"/>
            <a:chExt cx="1583113" cy="1245000"/>
          </a:xfrm>
        </p:grpSpPr>
        <p:sp>
          <p:nvSpPr>
            <p:cNvPr id="276" name="Google Shape;276;p23"/>
            <p:cNvSpPr/>
            <p:nvPr/>
          </p:nvSpPr>
          <p:spPr>
            <a:xfrm>
              <a:off x="0" y="0"/>
              <a:ext cx="1583113" cy="1206771"/>
            </a:xfrm>
            <a:custGeom>
              <a:rect b="b" l="l" r="r" t="t"/>
              <a:pathLst>
                <a:path extrusionOk="0" h="1206771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06771"/>
                  </a:lnTo>
                  <a:lnTo>
                    <a:pt x="0" y="1206771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277" name="Google Shape;277;p23"/>
            <p:cNvSpPr txBox="1"/>
            <p:nvPr/>
          </p:nvSpPr>
          <p:spPr>
            <a:xfrm>
              <a:off x="0" y="-38100"/>
              <a:ext cx="1583100" cy="124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23"/>
          <p:cNvSpPr/>
          <p:nvPr/>
        </p:nvSpPr>
        <p:spPr>
          <a:xfrm>
            <a:off x="-20203" y="0"/>
            <a:ext cx="6031086" cy="6031086"/>
          </a:xfrm>
          <a:custGeom>
            <a:rect b="b" l="l" r="r" t="t"/>
            <a:pathLst>
              <a:path extrusionOk="0" h="6031086" w="6031086">
                <a:moveTo>
                  <a:pt x="0" y="0"/>
                </a:moveTo>
                <a:lnTo>
                  <a:pt x="6031085" y="0"/>
                </a:lnTo>
                <a:lnTo>
                  <a:pt x="6031085" y="6031086"/>
                </a:lnTo>
                <a:lnTo>
                  <a:pt x="0" y="6031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23"/>
          <p:cNvSpPr txBox="1"/>
          <p:nvPr/>
        </p:nvSpPr>
        <p:spPr>
          <a:xfrm>
            <a:off x="9869526" y="1038225"/>
            <a:ext cx="50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Exemple Practic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537025" y="6581965"/>
            <a:ext cx="500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Aqui esta la formula (no hi ha) ;b</a:t>
            </a:r>
            <a:endParaRPr sz="1100"/>
          </a:p>
        </p:txBody>
      </p:sp>
      <p:grpSp>
        <p:nvGrpSpPr>
          <p:cNvPr id="281" name="Google Shape;281;p23"/>
          <p:cNvGrpSpPr/>
          <p:nvPr/>
        </p:nvGrpSpPr>
        <p:grpSpPr>
          <a:xfrm>
            <a:off x="6564350" y="2066201"/>
            <a:ext cx="11723308" cy="8220668"/>
            <a:chOff x="0" y="-38100"/>
            <a:chExt cx="3087600" cy="2165100"/>
          </a:xfrm>
        </p:grpSpPr>
        <p:sp>
          <p:nvSpPr>
            <p:cNvPr id="282" name="Google Shape;282;p23"/>
            <p:cNvSpPr/>
            <p:nvPr/>
          </p:nvSpPr>
          <p:spPr>
            <a:xfrm>
              <a:off x="0" y="0"/>
              <a:ext cx="1583113" cy="1206771"/>
            </a:xfrm>
            <a:custGeom>
              <a:rect b="b" l="l" r="r" t="t"/>
              <a:pathLst>
                <a:path extrusionOk="0" h="1206771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06771"/>
                  </a:lnTo>
                  <a:lnTo>
                    <a:pt x="0" y="1206771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283" name="Google Shape;283;p23"/>
            <p:cNvSpPr txBox="1"/>
            <p:nvPr/>
          </p:nvSpPr>
          <p:spPr>
            <a:xfrm>
              <a:off x="0" y="-38100"/>
              <a:ext cx="3087600" cy="216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4" name="Google Shape;284;p23"/>
          <p:cNvCxnSpPr/>
          <p:nvPr/>
        </p:nvCxnSpPr>
        <p:spPr>
          <a:xfrm>
            <a:off x="6537400" y="2049025"/>
            <a:ext cx="11764500" cy="141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3"/>
          <p:cNvCxnSpPr/>
          <p:nvPr/>
        </p:nvCxnSpPr>
        <p:spPr>
          <a:xfrm>
            <a:off x="6565275" y="1937525"/>
            <a:ext cx="14100" cy="8363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3"/>
          <p:cNvSpPr txBox="1"/>
          <p:nvPr/>
        </p:nvSpPr>
        <p:spPr>
          <a:xfrm>
            <a:off x="6830125" y="2327825"/>
            <a:ext cx="25230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4D16 Hexa-deci</a:t>
            </a:r>
            <a:endParaRPr sz="2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E9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24"/>
          <p:cNvGrpSpPr/>
          <p:nvPr/>
        </p:nvGrpSpPr>
        <p:grpSpPr>
          <a:xfrm>
            <a:off x="1600481" y="3180891"/>
            <a:ext cx="7313278" cy="4318002"/>
            <a:chOff x="0" y="-141536"/>
            <a:chExt cx="1926131" cy="1137251"/>
          </a:xfrm>
        </p:grpSpPr>
        <p:sp>
          <p:nvSpPr>
            <p:cNvPr id="292" name="Google Shape;292;p24"/>
            <p:cNvSpPr/>
            <p:nvPr/>
          </p:nvSpPr>
          <p:spPr>
            <a:xfrm>
              <a:off x="0" y="0"/>
              <a:ext cx="1926131" cy="995715"/>
            </a:xfrm>
            <a:custGeom>
              <a:rect b="b" l="l" r="r" t="t"/>
              <a:pathLst>
                <a:path extrusionOk="0" h="995715" w="1926131">
                  <a:moveTo>
                    <a:pt x="31758" y="0"/>
                  </a:moveTo>
                  <a:lnTo>
                    <a:pt x="1894373" y="0"/>
                  </a:lnTo>
                  <a:cubicBezTo>
                    <a:pt x="1902795" y="0"/>
                    <a:pt x="1910873" y="3346"/>
                    <a:pt x="1916829" y="9302"/>
                  </a:cubicBezTo>
                  <a:cubicBezTo>
                    <a:pt x="1922785" y="15258"/>
                    <a:pt x="1926131" y="23336"/>
                    <a:pt x="1926131" y="31758"/>
                  </a:cubicBezTo>
                  <a:lnTo>
                    <a:pt x="1926131" y="963957"/>
                  </a:lnTo>
                  <a:cubicBezTo>
                    <a:pt x="1926131" y="981496"/>
                    <a:pt x="1911912" y="995715"/>
                    <a:pt x="1894373" y="995715"/>
                  </a:cubicBezTo>
                  <a:lnTo>
                    <a:pt x="31758" y="995715"/>
                  </a:lnTo>
                  <a:cubicBezTo>
                    <a:pt x="14219" y="995715"/>
                    <a:pt x="0" y="981496"/>
                    <a:pt x="0" y="963957"/>
                  </a:cubicBezTo>
                  <a:lnTo>
                    <a:pt x="0" y="31758"/>
                  </a:lnTo>
                  <a:cubicBezTo>
                    <a:pt x="0" y="14219"/>
                    <a:pt x="14219" y="0"/>
                    <a:pt x="31758" y="0"/>
                  </a:cubicBez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4"/>
            <p:cNvSpPr txBox="1"/>
            <p:nvPr/>
          </p:nvSpPr>
          <p:spPr>
            <a:xfrm>
              <a:off x="66" y="-141536"/>
              <a:ext cx="1926000" cy="103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4500">
                  <a:solidFill>
                    <a:srgbClr val="D6F8A1"/>
                  </a:solidFill>
                </a:rPr>
                <a:t>PREGUNTAS?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24"/>
          <p:cNvGrpSpPr/>
          <p:nvPr/>
        </p:nvGrpSpPr>
        <p:grpSpPr>
          <a:xfrm>
            <a:off x="9374240" y="3573626"/>
            <a:ext cx="7313278" cy="3925267"/>
            <a:chOff x="0" y="-38100"/>
            <a:chExt cx="1926131" cy="1033815"/>
          </a:xfrm>
        </p:grpSpPr>
        <p:sp>
          <p:nvSpPr>
            <p:cNvPr id="295" name="Google Shape;295;p24"/>
            <p:cNvSpPr/>
            <p:nvPr/>
          </p:nvSpPr>
          <p:spPr>
            <a:xfrm>
              <a:off x="0" y="0"/>
              <a:ext cx="1926131" cy="995715"/>
            </a:xfrm>
            <a:custGeom>
              <a:rect b="b" l="l" r="r" t="t"/>
              <a:pathLst>
                <a:path extrusionOk="0" h="995715" w="1926131">
                  <a:moveTo>
                    <a:pt x="31758" y="0"/>
                  </a:moveTo>
                  <a:lnTo>
                    <a:pt x="1894373" y="0"/>
                  </a:lnTo>
                  <a:cubicBezTo>
                    <a:pt x="1902795" y="0"/>
                    <a:pt x="1910873" y="3346"/>
                    <a:pt x="1916829" y="9302"/>
                  </a:cubicBezTo>
                  <a:cubicBezTo>
                    <a:pt x="1922785" y="15258"/>
                    <a:pt x="1926131" y="23336"/>
                    <a:pt x="1926131" y="31758"/>
                  </a:cubicBezTo>
                  <a:lnTo>
                    <a:pt x="1926131" y="963957"/>
                  </a:lnTo>
                  <a:cubicBezTo>
                    <a:pt x="1926131" y="981496"/>
                    <a:pt x="1911912" y="995715"/>
                    <a:pt x="1894373" y="995715"/>
                  </a:cubicBezTo>
                  <a:lnTo>
                    <a:pt x="31758" y="995715"/>
                  </a:lnTo>
                  <a:cubicBezTo>
                    <a:pt x="14219" y="995715"/>
                    <a:pt x="0" y="981496"/>
                    <a:pt x="0" y="963957"/>
                  </a:cubicBezTo>
                  <a:lnTo>
                    <a:pt x="0" y="31758"/>
                  </a:lnTo>
                  <a:cubicBezTo>
                    <a:pt x="0" y="14219"/>
                    <a:pt x="14219" y="0"/>
                    <a:pt x="31758" y="0"/>
                  </a:cubicBez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4"/>
            <p:cNvSpPr txBox="1"/>
            <p:nvPr/>
          </p:nvSpPr>
          <p:spPr>
            <a:xfrm>
              <a:off x="0" y="-38100"/>
              <a:ext cx="1926131" cy="1033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4"/>
          <p:cNvSpPr txBox="1"/>
          <p:nvPr/>
        </p:nvSpPr>
        <p:spPr>
          <a:xfrm>
            <a:off x="10088745" y="4612305"/>
            <a:ext cx="588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D6F8A1"/>
                </a:solidFill>
              </a:rPr>
              <a:t>NO PREGUNTAS?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1600475" y="1589475"/>
            <a:ext cx="15087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Gràcies</a:t>
            </a:r>
            <a:r>
              <a:rPr lang="en-US" sz="9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per la vostra atenció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6E9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/>
        </p:nvSpPr>
        <p:spPr>
          <a:xfrm>
            <a:off x="3753375" y="721975"/>
            <a:ext cx="107811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Bibliografía</a:t>
            </a:r>
            <a:endParaRPr/>
          </a:p>
        </p:txBody>
      </p:sp>
      <p:grpSp>
        <p:nvGrpSpPr>
          <p:cNvPr id="304" name="Google Shape;304;p25"/>
          <p:cNvGrpSpPr/>
          <p:nvPr/>
        </p:nvGrpSpPr>
        <p:grpSpPr>
          <a:xfrm>
            <a:off x="714865" y="2228207"/>
            <a:ext cx="5097641" cy="7472652"/>
            <a:chOff x="0" y="-19050"/>
            <a:chExt cx="1342589" cy="1968106"/>
          </a:xfrm>
        </p:grpSpPr>
        <p:sp>
          <p:nvSpPr>
            <p:cNvPr id="305" name="Google Shape;305;p25"/>
            <p:cNvSpPr/>
            <p:nvPr/>
          </p:nvSpPr>
          <p:spPr>
            <a:xfrm>
              <a:off x="0" y="0"/>
              <a:ext cx="1342589" cy="1949056"/>
            </a:xfrm>
            <a:custGeom>
              <a:rect b="b" l="l" r="r" t="t"/>
              <a:pathLst>
                <a:path extrusionOk="0" h="1949056" w="1342589">
                  <a:moveTo>
                    <a:pt x="30375" y="0"/>
                  </a:moveTo>
                  <a:lnTo>
                    <a:pt x="1312214" y="0"/>
                  </a:lnTo>
                  <a:cubicBezTo>
                    <a:pt x="1320270" y="0"/>
                    <a:pt x="1327996" y="3200"/>
                    <a:pt x="1333692" y="8896"/>
                  </a:cubicBezTo>
                  <a:cubicBezTo>
                    <a:pt x="1339388" y="14593"/>
                    <a:pt x="1342589" y="22319"/>
                    <a:pt x="1342589" y="30375"/>
                  </a:cubicBezTo>
                  <a:lnTo>
                    <a:pt x="1342589" y="1918682"/>
                  </a:lnTo>
                  <a:cubicBezTo>
                    <a:pt x="1342589" y="1935457"/>
                    <a:pt x="1328989" y="1949056"/>
                    <a:pt x="1312214" y="1949056"/>
                  </a:cubicBezTo>
                  <a:lnTo>
                    <a:pt x="30375" y="1949056"/>
                  </a:lnTo>
                  <a:cubicBezTo>
                    <a:pt x="22319" y="1949056"/>
                    <a:pt x="14593" y="1945856"/>
                    <a:pt x="8896" y="1940159"/>
                  </a:cubicBezTo>
                  <a:cubicBezTo>
                    <a:pt x="3200" y="1934463"/>
                    <a:pt x="0" y="1926737"/>
                    <a:pt x="0" y="1918682"/>
                  </a:cubicBezTo>
                  <a:lnTo>
                    <a:pt x="0" y="30375"/>
                  </a:lnTo>
                  <a:cubicBezTo>
                    <a:pt x="0" y="13599"/>
                    <a:pt x="13599" y="0"/>
                    <a:pt x="3037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 txBox="1"/>
            <p:nvPr/>
          </p:nvSpPr>
          <p:spPr>
            <a:xfrm>
              <a:off x="0" y="-19050"/>
              <a:ext cx="1342589" cy="1968106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25"/>
          <p:cNvGrpSpPr/>
          <p:nvPr/>
        </p:nvGrpSpPr>
        <p:grpSpPr>
          <a:xfrm>
            <a:off x="6050606" y="2325781"/>
            <a:ext cx="11513055" cy="7472702"/>
            <a:chOff x="0" y="-19050"/>
            <a:chExt cx="3032225" cy="1968106"/>
          </a:xfrm>
        </p:grpSpPr>
        <p:sp>
          <p:nvSpPr>
            <p:cNvPr id="308" name="Google Shape;308;p25"/>
            <p:cNvSpPr/>
            <p:nvPr/>
          </p:nvSpPr>
          <p:spPr>
            <a:xfrm>
              <a:off x="0" y="0"/>
              <a:ext cx="3032225" cy="1949056"/>
            </a:xfrm>
            <a:custGeom>
              <a:rect b="b" l="l" r="r" t="t"/>
              <a:pathLst>
                <a:path extrusionOk="0" h="1949056" w="3032225">
                  <a:moveTo>
                    <a:pt x="13449" y="0"/>
                  </a:moveTo>
                  <a:lnTo>
                    <a:pt x="3018776" y="0"/>
                  </a:lnTo>
                  <a:cubicBezTo>
                    <a:pt x="3022343" y="0"/>
                    <a:pt x="3025764" y="1417"/>
                    <a:pt x="3028286" y="3939"/>
                  </a:cubicBezTo>
                  <a:cubicBezTo>
                    <a:pt x="3030808" y="6461"/>
                    <a:pt x="3032225" y="9882"/>
                    <a:pt x="3032225" y="13449"/>
                  </a:cubicBezTo>
                  <a:lnTo>
                    <a:pt x="3032225" y="1935607"/>
                  </a:lnTo>
                  <a:cubicBezTo>
                    <a:pt x="3032225" y="1939174"/>
                    <a:pt x="3030808" y="1942595"/>
                    <a:pt x="3028286" y="1945117"/>
                  </a:cubicBezTo>
                  <a:cubicBezTo>
                    <a:pt x="3025764" y="1947639"/>
                    <a:pt x="3022343" y="1949056"/>
                    <a:pt x="3018776" y="1949056"/>
                  </a:cubicBezTo>
                  <a:lnTo>
                    <a:pt x="13449" y="1949056"/>
                  </a:lnTo>
                  <a:cubicBezTo>
                    <a:pt x="9882" y="1949056"/>
                    <a:pt x="6461" y="1947639"/>
                    <a:pt x="3939" y="1945117"/>
                  </a:cubicBezTo>
                  <a:cubicBezTo>
                    <a:pt x="1417" y="1942595"/>
                    <a:pt x="0" y="1939174"/>
                    <a:pt x="0" y="1935607"/>
                  </a:cubicBezTo>
                  <a:lnTo>
                    <a:pt x="0" y="13449"/>
                  </a:lnTo>
                  <a:cubicBezTo>
                    <a:pt x="0" y="9882"/>
                    <a:pt x="1417" y="6461"/>
                    <a:pt x="3939" y="3939"/>
                  </a:cubicBezTo>
                  <a:cubicBezTo>
                    <a:pt x="6461" y="1417"/>
                    <a:pt x="9882" y="0"/>
                    <a:pt x="13449" y="0"/>
                  </a:cubicBez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0" y="-19050"/>
              <a:ext cx="3032225" cy="19681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sng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https://www.slidescarnival.com/</a:t>
              </a:r>
              <a:endParaRPr b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25"/>
          <p:cNvGrpSpPr/>
          <p:nvPr/>
        </p:nvGrpSpPr>
        <p:grpSpPr>
          <a:xfrm>
            <a:off x="1104558" y="2712744"/>
            <a:ext cx="4318255" cy="647237"/>
            <a:chOff x="0" y="0"/>
            <a:chExt cx="1137318" cy="170466"/>
          </a:xfrm>
        </p:grpSpPr>
        <p:sp>
          <p:nvSpPr>
            <p:cNvPr id="311" name="Google Shape;311;p25"/>
            <p:cNvSpPr/>
            <p:nvPr/>
          </p:nvSpPr>
          <p:spPr>
            <a:xfrm>
              <a:off x="0" y="0"/>
              <a:ext cx="1137318" cy="170466"/>
            </a:xfrm>
            <a:custGeom>
              <a:rect b="b" l="l" r="r" t="t"/>
              <a:pathLst>
                <a:path extrusionOk="0" h="170466" w="1137318">
                  <a:moveTo>
                    <a:pt x="35857" y="0"/>
                  </a:moveTo>
                  <a:lnTo>
                    <a:pt x="1101462" y="0"/>
                  </a:lnTo>
                  <a:cubicBezTo>
                    <a:pt x="1121265" y="0"/>
                    <a:pt x="1137318" y="16054"/>
                    <a:pt x="1137318" y="35857"/>
                  </a:cubicBezTo>
                  <a:lnTo>
                    <a:pt x="1137318" y="134609"/>
                  </a:lnTo>
                  <a:cubicBezTo>
                    <a:pt x="1137318" y="144119"/>
                    <a:pt x="1133540" y="153239"/>
                    <a:pt x="1126816" y="159964"/>
                  </a:cubicBezTo>
                  <a:cubicBezTo>
                    <a:pt x="1120092" y="166688"/>
                    <a:pt x="1110971" y="170466"/>
                    <a:pt x="1101462" y="170466"/>
                  </a:cubicBezTo>
                  <a:lnTo>
                    <a:pt x="35857" y="170466"/>
                  </a:lnTo>
                  <a:cubicBezTo>
                    <a:pt x="26347" y="170466"/>
                    <a:pt x="17227" y="166688"/>
                    <a:pt x="10502" y="159964"/>
                  </a:cubicBezTo>
                  <a:cubicBezTo>
                    <a:pt x="3778" y="153239"/>
                    <a:pt x="0" y="144119"/>
                    <a:pt x="0" y="134609"/>
                  </a:cubicBezTo>
                  <a:lnTo>
                    <a:pt x="0" y="35857"/>
                  </a:lnTo>
                  <a:cubicBezTo>
                    <a:pt x="0" y="26347"/>
                    <a:pt x="3778" y="17227"/>
                    <a:pt x="10502" y="10502"/>
                  </a:cubicBezTo>
                  <a:cubicBezTo>
                    <a:pt x="17227" y="3778"/>
                    <a:pt x="26347" y="0"/>
                    <a:pt x="35857" y="0"/>
                  </a:cubicBez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 txBox="1"/>
            <p:nvPr/>
          </p:nvSpPr>
          <p:spPr>
            <a:xfrm>
              <a:off x="0" y="0"/>
              <a:ext cx="1137318" cy="1704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343029"/>
                  </a:solidFill>
                </a:rPr>
                <a:t>App’s d’ajuda</a:t>
              </a:r>
              <a:endParaRPr/>
            </a:p>
          </p:txBody>
        </p:sp>
      </p:grpSp>
      <p:grpSp>
        <p:nvGrpSpPr>
          <p:cNvPr id="313" name="Google Shape;313;p25"/>
          <p:cNvGrpSpPr/>
          <p:nvPr/>
        </p:nvGrpSpPr>
        <p:grpSpPr>
          <a:xfrm>
            <a:off x="9623087" y="2712744"/>
            <a:ext cx="4368067" cy="647237"/>
            <a:chOff x="0" y="0"/>
            <a:chExt cx="1150437" cy="170466"/>
          </a:xfrm>
        </p:grpSpPr>
        <p:sp>
          <p:nvSpPr>
            <p:cNvPr id="314" name="Google Shape;314;p25"/>
            <p:cNvSpPr/>
            <p:nvPr/>
          </p:nvSpPr>
          <p:spPr>
            <a:xfrm>
              <a:off x="0" y="0"/>
              <a:ext cx="1150437" cy="170466"/>
            </a:xfrm>
            <a:custGeom>
              <a:rect b="b" l="l" r="r" t="t"/>
              <a:pathLst>
                <a:path extrusionOk="0" h="170466" w="1150437">
                  <a:moveTo>
                    <a:pt x="35448" y="0"/>
                  </a:moveTo>
                  <a:lnTo>
                    <a:pt x="1114989" y="0"/>
                  </a:lnTo>
                  <a:cubicBezTo>
                    <a:pt x="1124391" y="0"/>
                    <a:pt x="1133407" y="3735"/>
                    <a:pt x="1140055" y="10382"/>
                  </a:cubicBezTo>
                  <a:cubicBezTo>
                    <a:pt x="1146703" y="17030"/>
                    <a:pt x="1150437" y="26046"/>
                    <a:pt x="1150437" y="35448"/>
                  </a:cubicBezTo>
                  <a:lnTo>
                    <a:pt x="1150437" y="135018"/>
                  </a:lnTo>
                  <a:cubicBezTo>
                    <a:pt x="1150437" y="144419"/>
                    <a:pt x="1146703" y="153436"/>
                    <a:pt x="1140055" y="160083"/>
                  </a:cubicBezTo>
                  <a:cubicBezTo>
                    <a:pt x="1133407" y="166731"/>
                    <a:pt x="1124391" y="170466"/>
                    <a:pt x="1114989" y="170466"/>
                  </a:cubicBezTo>
                  <a:lnTo>
                    <a:pt x="35448" y="170466"/>
                  </a:lnTo>
                  <a:cubicBezTo>
                    <a:pt x="26046" y="170466"/>
                    <a:pt x="17030" y="166731"/>
                    <a:pt x="10382" y="160083"/>
                  </a:cubicBezTo>
                  <a:cubicBezTo>
                    <a:pt x="3735" y="153436"/>
                    <a:pt x="0" y="144419"/>
                    <a:pt x="0" y="135018"/>
                  </a:cubicBezTo>
                  <a:lnTo>
                    <a:pt x="0" y="35448"/>
                  </a:lnTo>
                  <a:cubicBezTo>
                    <a:pt x="0" y="26046"/>
                    <a:pt x="3735" y="17030"/>
                    <a:pt x="10382" y="10382"/>
                  </a:cubicBezTo>
                  <a:cubicBezTo>
                    <a:pt x="17030" y="3735"/>
                    <a:pt x="26046" y="0"/>
                    <a:pt x="35448" y="0"/>
                  </a:cubicBez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 txBox="1"/>
            <p:nvPr/>
          </p:nvSpPr>
          <p:spPr>
            <a:xfrm>
              <a:off x="0" y="0"/>
              <a:ext cx="1150437" cy="1704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343029"/>
                  </a:solidFill>
                </a:rPr>
                <a:t>Links</a:t>
              </a:r>
              <a:endParaRPr/>
            </a:p>
          </p:txBody>
        </p:sp>
      </p:grpSp>
      <p:grpSp>
        <p:nvGrpSpPr>
          <p:cNvPr id="316" name="Google Shape;316;p25"/>
          <p:cNvGrpSpPr/>
          <p:nvPr/>
        </p:nvGrpSpPr>
        <p:grpSpPr>
          <a:xfrm>
            <a:off x="1104558" y="7347143"/>
            <a:ext cx="4318255" cy="647237"/>
            <a:chOff x="0" y="0"/>
            <a:chExt cx="1137318" cy="170466"/>
          </a:xfrm>
        </p:grpSpPr>
        <p:sp>
          <p:nvSpPr>
            <p:cNvPr id="317" name="Google Shape;317;p25"/>
            <p:cNvSpPr/>
            <p:nvPr/>
          </p:nvSpPr>
          <p:spPr>
            <a:xfrm>
              <a:off x="0" y="0"/>
              <a:ext cx="1137318" cy="170466"/>
            </a:xfrm>
            <a:custGeom>
              <a:rect b="b" l="l" r="r" t="t"/>
              <a:pathLst>
                <a:path extrusionOk="0" h="170466" w="1137318">
                  <a:moveTo>
                    <a:pt x="35857" y="0"/>
                  </a:moveTo>
                  <a:lnTo>
                    <a:pt x="1101462" y="0"/>
                  </a:lnTo>
                  <a:cubicBezTo>
                    <a:pt x="1121265" y="0"/>
                    <a:pt x="1137318" y="16054"/>
                    <a:pt x="1137318" y="35857"/>
                  </a:cubicBezTo>
                  <a:lnTo>
                    <a:pt x="1137318" y="134609"/>
                  </a:lnTo>
                  <a:cubicBezTo>
                    <a:pt x="1137318" y="144119"/>
                    <a:pt x="1133540" y="153239"/>
                    <a:pt x="1126816" y="159964"/>
                  </a:cubicBezTo>
                  <a:cubicBezTo>
                    <a:pt x="1120092" y="166688"/>
                    <a:pt x="1110971" y="170466"/>
                    <a:pt x="1101462" y="170466"/>
                  </a:cubicBezTo>
                  <a:lnTo>
                    <a:pt x="35857" y="170466"/>
                  </a:lnTo>
                  <a:cubicBezTo>
                    <a:pt x="26347" y="170466"/>
                    <a:pt x="17227" y="166688"/>
                    <a:pt x="10502" y="159964"/>
                  </a:cubicBezTo>
                  <a:cubicBezTo>
                    <a:pt x="3778" y="153239"/>
                    <a:pt x="0" y="144119"/>
                    <a:pt x="0" y="134609"/>
                  </a:cubicBezTo>
                  <a:lnTo>
                    <a:pt x="0" y="35857"/>
                  </a:lnTo>
                  <a:cubicBezTo>
                    <a:pt x="0" y="26347"/>
                    <a:pt x="3778" y="17227"/>
                    <a:pt x="10502" y="10502"/>
                  </a:cubicBezTo>
                  <a:cubicBezTo>
                    <a:pt x="17227" y="3778"/>
                    <a:pt x="26347" y="0"/>
                    <a:pt x="35857" y="0"/>
                  </a:cubicBez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 txBox="1"/>
            <p:nvPr/>
          </p:nvSpPr>
          <p:spPr>
            <a:xfrm>
              <a:off x="0" y="0"/>
              <a:ext cx="1137318" cy="1704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99">
                  <a:solidFill>
                    <a:srgbClr val="343029"/>
                  </a:solidFill>
                </a:rPr>
                <a:t>Altres</a:t>
              </a:r>
              <a:endParaRPr/>
            </a:p>
          </p:txBody>
        </p:sp>
      </p:grpSp>
      <p:sp>
        <p:nvSpPr>
          <p:cNvPr id="319" name="Google Shape;319;p25"/>
          <p:cNvSpPr/>
          <p:nvPr/>
        </p:nvSpPr>
        <p:spPr>
          <a:xfrm>
            <a:off x="988125" y="3429000"/>
            <a:ext cx="4631465" cy="1206111"/>
          </a:xfrm>
          <a:custGeom>
            <a:rect b="b" l="l" r="r" t="t"/>
            <a:pathLst>
              <a:path extrusionOk="0" h="1206111" w="4824443">
                <a:moveTo>
                  <a:pt x="0" y="0"/>
                </a:moveTo>
                <a:lnTo>
                  <a:pt x="4824442" y="0"/>
                </a:lnTo>
                <a:lnTo>
                  <a:pt x="4824442" y="1206111"/>
                </a:lnTo>
                <a:lnTo>
                  <a:pt x="0" y="1206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0" name="Google Shape;320;p25"/>
          <p:cNvSpPr txBox="1"/>
          <p:nvPr/>
        </p:nvSpPr>
        <p:spPr>
          <a:xfrm>
            <a:off x="9695425" y="3850850"/>
            <a:ext cx="58047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https://www.softcatala.org/corrector/</a:t>
            </a:r>
            <a:endParaRPr b="1" sz="2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321" name="Google Shape;32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4550" y="4849850"/>
            <a:ext cx="2408075" cy="14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7E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18501" r="31559" t="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/>
          <p:nvPr/>
        </p:nvSpPr>
        <p:spPr>
          <a:xfrm>
            <a:off x="8576381" y="8727228"/>
            <a:ext cx="3485682" cy="1742841"/>
          </a:xfrm>
          <a:custGeom>
            <a:rect b="b" l="l" r="r" t="t"/>
            <a:pathLst>
              <a:path extrusionOk="0" h="1742841" w="3485682">
                <a:moveTo>
                  <a:pt x="0" y="0"/>
                </a:moveTo>
                <a:lnTo>
                  <a:pt x="3485682" y="0"/>
                </a:lnTo>
                <a:lnTo>
                  <a:pt x="3485682" y="1742841"/>
                </a:lnTo>
                <a:lnTo>
                  <a:pt x="0" y="17428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4"/>
          <p:cNvSpPr txBox="1"/>
          <p:nvPr/>
        </p:nvSpPr>
        <p:spPr>
          <a:xfrm>
            <a:off x="1028700" y="1515600"/>
            <a:ext cx="7045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Indèx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2449550" y="3621475"/>
            <a:ext cx="5536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— Que </a:t>
            </a:r>
            <a:r>
              <a:rPr lang="en-US" sz="3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és el sistema Decimal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2449550" y="4765650"/>
            <a:ext cx="60489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— </a:t>
            </a:r>
            <a:r>
              <a:rPr lang="en-US" sz="3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Que és el sistema Hexadecimal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4302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449548" y="5909825"/>
            <a:ext cx="51516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— Que és el sistema Binari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4302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449551" y="7054000"/>
            <a:ext cx="5412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—  Que </a:t>
            </a:r>
            <a:r>
              <a:rPr lang="en-US" sz="3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és el sistema Octal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2449546" y="8198175"/>
            <a:ext cx="6048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—  </a:t>
            </a:r>
            <a:r>
              <a:rPr lang="en-US" sz="3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Conversió</a:t>
            </a:r>
            <a:r>
              <a:rPr b="0" i="0" lang="en-US" sz="3000" u="none" cap="none" strike="noStrike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d</a:t>
            </a:r>
            <a:r>
              <a:rPr lang="en-US" sz="3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’aquests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43029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28648" l="0" r="0" t="28648"/>
          <a:stretch/>
        </p:blipFill>
        <p:spPr>
          <a:xfrm>
            <a:off x="0" y="5074170"/>
            <a:ext cx="18288000" cy="521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1028700" y="1127925"/>
            <a:ext cx="158235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Que és el sistema decimal</a:t>
            </a:r>
            <a:r>
              <a:rPr b="0" i="0" lang="en-US" sz="9600" u="none" cap="none" strike="noStrike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 sz="9600"/>
          </a:p>
        </p:txBody>
      </p:sp>
      <p:sp>
        <p:nvSpPr>
          <p:cNvPr id="127" name="Google Shape;127;p15"/>
          <p:cNvSpPr txBox="1"/>
          <p:nvPr/>
        </p:nvSpPr>
        <p:spPr>
          <a:xfrm>
            <a:off x="292725" y="3266475"/>
            <a:ext cx="179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 sistema de numeració decimal és el que més utilitzem en el dia a dia i el més bàsic, es compungeix de 10 xifres (0 al 9).</a:t>
            </a:r>
            <a:endParaRPr sz="1700"/>
          </a:p>
        </p:txBody>
      </p:sp>
      <p:sp>
        <p:nvSpPr>
          <p:cNvPr id="128" name="Google Shape;128;p15"/>
          <p:cNvSpPr/>
          <p:nvPr/>
        </p:nvSpPr>
        <p:spPr>
          <a:xfrm>
            <a:off x="17632125" y="3866667"/>
            <a:ext cx="1082341" cy="3252936"/>
          </a:xfrm>
          <a:custGeom>
            <a:rect b="b" l="l" r="r" t="t"/>
            <a:pathLst>
              <a:path extrusionOk="0" h="3252936" w="1082341">
                <a:moveTo>
                  <a:pt x="0" y="0"/>
                </a:moveTo>
                <a:lnTo>
                  <a:pt x="1082341" y="0"/>
                </a:lnTo>
                <a:lnTo>
                  <a:pt x="1082341" y="3252937"/>
                </a:lnTo>
                <a:lnTo>
                  <a:pt x="0" y="32529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7E8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6"/>
          <p:cNvGrpSpPr/>
          <p:nvPr/>
        </p:nvGrpSpPr>
        <p:grpSpPr>
          <a:xfrm>
            <a:off x="0" y="-144661"/>
            <a:ext cx="6010882" cy="10431661"/>
            <a:chOff x="0" y="-38100"/>
            <a:chExt cx="1583113" cy="2747433"/>
          </a:xfrm>
        </p:grpSpPr>
        <p:sp>
          <p:nvSpPr>
            <p:cNvPr id="134" name="Google Shape;134;p16"/>
            <p:cNvSpPr/>
            <p:nvPr/>
          </p:nvSpPr>
          <p:spPr>
            <a:xfrm>
              <a:off x="0" y="0"/>
              <a:ext cx="1583113" cy="2709333"/>
            </a:xfrm>
            <a:custGeom>
              <a:rect b="b" l="l" r="r" t="t"/>
              <a:pathLst>
                <a:path extrusionOk="0" h="2709333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135" name="Google Shape;135;p16"/>
            <p:cNvSpPr txBox="1"/>
            <p:nvPr/>
          </p:nvSpPr>
          <p:spPr>
            <a:xfrm>
              <a:off x="0" y="-38100"/>
              <a:ext cx="158311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48813" y="2636825"/>
            <a:ext cx="59133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Sistema Hexadecimal</a:t>
            </a:r>
            <a:endParaRPr b="1" sz="200"/>
          </a:p>
        </p:txBody>
      </p:sp>
      <p:sp>
        <p:nvSpPr>
          <p:cNvPr id="137" name="Google Shape;137;p16"/>
          <p:cNvSpPr/>
          <p:nvPr/>
        </p:nvSpPr>
        <p:spPr>
          <a:xfrm rot="10800000">
            <a:off x="-187361" y="9175302"/>
            <a:ext cx="3960057" cy="1425621"/>
          </a:xfrm>
          <a:custGeom>
            <a:rect b="b" l="l" r="r" t="t"/>
            <a:pathLst>
              <a:path extrusionOk="0" h="1425621" w="3960057">
                <a:moveTo>
                  <a:pt x="0" y="0"/>
                </a:moveTo>
                <a:lnTo>
                  <a:pt x="3960057" y="0"/>
                </a:lnTo>
                <a:lnTo>
                  <a:pt x="3960057" y="1425620"/>
                </a:lnTo>
                <a:lnTo>
                  <a:pt x="0" y="14256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6"/>
          <p:cNvSpPr/>
          <p:nvPr/>
        </p:nvSpPr>
        <p:spPr>
          <a:xfrm>
            <a:off x="7398293" y="1028700"/>
            <a:ext cx="1242992" cy="913034"/>
          </a:xfrm>
          <a:custGeom>
            <a:rect b="b" l="l" r="r" t="t"/>
            <a:pathLst>
              <a:path extrusionOk="0" h="913034" w="1242992">
                <a:moveTo>
                  <a:pt x="0" y="0"/>
                </a:moveTo>
                <a:lnTo>
                  <a:pt x="1242991" y="0"/>
                </a:lnTo>
                <a:lnTo>
                  <a:pt x="1242991" y="913034"/>
                </a:lnTo>
                <a:lnTo>
                  <a:pt x="0" y="9130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9" name="Google Shape;139;p16"/>
          <p:cNvCxnSpPr/>
          <p:nvPr/>
        </p:nvCxnSpPr>
        <p:spPr>
          <a:xfrm>
            <a:off x="9349664" y="1837007"/>
            <a:ext cx="3300" cy="2289000"/>
          </a:xfrm>
          <a:prstGeom prst="straightConnector1">
            <a:avLst/>
          </a:prstGeom>
          <a:noFill/>
          <a:ln cap="flat" cmpd="sng" w="19050">
            <a:solidFill>
              <a:srgbClr val="34302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9349664" y="6313570"/>
            <a:ext cx="0" cy="1284000"/>
          </a:xfrm>
          <a:prstGeom prst="straightConnector1">
            <a:avLst/>
          </a:prstGeom>
          <a:noFill/>
          <a:ln cap="flat" cmpd="sng" w="19050">
            <a:solidFill>
              <a:srgbClr val="3430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7370840" y="4131151"/>
            <a:ext cx="1130629" cy="1132689"/>
          </a:xfrm>
          <a:custGeom>
            <a:rect b="b" l="l" r="r" t="t"/>
            <a:pathLst>
              <a:path extrusionOk="0" h="1132689" w="1130629">
                <a:moveTo>
                  <a:pt x="0" y="0"/>
                </a:moveTo>
                <a:lnTo>
                  <a:pt x="1130629" y="0"/>
                </a:lnTo>
                <a:lnTo>
                  <a:pt x="1130629" y="1132689"/>
                </a:lnTo>
                <a:lnTo>
                  <a:pt x="0" y="11326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6"/>
          <p:cNvSpPr/>
          <p:nvPr/>
        </p:nvSpPr>
        <p:spPr>
          <a:xfrm>
            <a:off x="7516682" y="7170654"/>
            <a:ext cx="1006214" cy="995237"/>
          </a:xfrm>
          <a:custGeom>
            <a:rect b="b" l="l" r="r" t="t"/>
            <a:pathLst>
              <a:path extrusionOk="0" h="995237" w="1006214">
                <a:moveTo>
                  <a:pt x="0" y="0"/>
                </a:moveTo>
                <a:lnTo>
                  <a:pt x="1006213" y="0"/>
                </a:lnTo>
                <a:lnTo>
                  <a:pt x="1006213" y="995237"/>
                </a:lnTo>
                <a:lnTo>
                  <a:pt x="0" y="995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6"/>
          <p:cNvSpPr txBox="1"/>
          <p:nvPr/>
        </p:nvSpPr>
        <p:spPr>
          <a:xfrm>
            <a:off x="9144000" y="1038225"/>
            <a:ext cx="348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Que</a:t>
            </a:r>
            <a:r>
              <a:rPr b="1" lang="en-US" sz="39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és?</a:t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9335736" y="5618049"/>
            <a:ext cx="539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 a què serveix?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9405428" y="1801836"/>
            <a:ext cx="8122500" cy="28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 sistema hexadecimal és el sistema numèric el qual es basa en 16 números, del (0 al F).</a:t>
            </a:r>
            <a:endParaRPr b="1" sz="2500">
              <a:solidFill>
                <a:srgbClr val="34302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Quedant així que com que no (...) prou números per a cada número possible es posen lletres, A=10, B=11, C=12, D=13, E=14, F=15.</a:t>
            </a:r>
            <a:endParaRPr b="1" sz="2500">
              <a:solidFill>
                <a:srgbClr val="34302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302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9597946" y="6275467"/>
            <a:ext cx="79350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5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 sistema hexadecimal s'utilitza en la informàtica per a facilitar la llegibilitat de números grans o seqüències de bits llargues. </a:t>
            </a:r>
            <a:endParaRPr b="1" sz="2500">
              <a:solidFill>
                <a:srgbClr val="34302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Aquests s'agrupen en quatre bits cadascun i es converteixen al sistema hexadecimal.</a:t>
            </a:r>
            <a:endParaRPr b="1" sz="2500">
              <a:solidFill>
                <a:srgbClr val="34302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4302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7E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7"/>
          <p:cNvGrpSpPr/>
          <p:nvPr/>
        </p:nvGrpSpPr>
        <p:grpSpPr>
          <a:xfrm>
            <a:off x="-65600" y="-154186"/>
            <a:ext cx="18419201" cy="2398085"/>
            <a:chOff x="0" y="-38100"/>
            <a:chExt cx="4851148" cy="631594"/>
          </a:xfrm>
        </p:grpSpPr>
        <p:sp>
          <p:nvSpPr>
            <p:cNvPr id="152" name="Google Shape;152;p17"/>
            <p:cNvSpPr/>
            <p:nvPr/>
          </p:nvSpPr>
          <p:spPr>
            <a:xfrm>
              <a:off x="0" y="0"/>
              <a:ext cx="4851148" cy="593494"/>
            </a:xfrm>
            <a:custGeom>
              <a:rect b="b" l="l" r="r" t="t"/>
              <a:pathLst>
                <a:path extrusionOk="0" h="593494" w="4851148">
                  <a:moveTo>
                    <a:pt x="0" y="0"/>
                  </a:moveTo>
                  <a:lnTo>
                    <a:pt x="4851148" y="0"/>
                  </a:lnTo>
                  <a:lnTo>
                    <a:pt x="4851148" y="593494"/>
                  </a:lnTo>
                  <a:lnTo>
                    <a:pt x="0" y="593494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153" name="Google Shape;153;p17"/>
            <p:cNvSpPr txBox="1"/>
            <p:nvPr/>
          </p:nvSpPr>
          <p:spPr>
            <a:xfrm>
              <a:off x="0" y="-38100"/>
              <a:ext cx="4851148" cy="631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7"/>
          <p:cNvGrpSpPr/>
          <p:nvPr/>
        </p:nvGrpSpPr>
        <p:grpSpPr>
          <a:xfrm>
            <a:off x="0" y="2097034"/>
            <a:ext cx="6102447" cy="4160331"/>
            <a:chOff x="0" y="-38100"/>
            <a:chExt cx="1583113" cy="1079284"/>
          </a:xfrm>
        </p:grpSpPr>
        <p:sp>
          <p:nvSpPr>
            <p:cNvPr id="155" name="Google Shape;155;p17"/>
            <p:cNvSpPr/>
            <p:nvPr/>
          </p:nvSpPr>
          <p:spPr>
            <a:xfrm>
              <a:off x="0" y="0"/>
              <a:ext cx="1583113" cy="1041184"/>
            </a:xfrm>
            <a:custGeom>
              <a:rect b="b" l="l" r="r" t="t"/>
              <a:pathLst>
                <a:path extrusionOk="0" h="1041184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041184"/>
                  </a:lnTo>
                  <a:lnTo>
                    <a:pt x="0" y="1041184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156" name="Google Shape;156;p17"/>
            <p:cNvSpPr txBox="1"/>
            <p:nvPr/>
          </p:nvSpPr>
          <p:spPr>
            <a:xfrm>
              <a:off x="0" y="-38100"/>
              <a:ext cx="1583113" cy="10792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7"/>
          <p:cNvGrpSpPr/>
          <p:nvPr/>
        </p:nvGrpSpPr>
        <p:grpSpPr>
          <a:xfrm>
            <a:off x="6092777" y="5301979"/>
            <a:ext cx="6102447" cy="5153711"/>
            <a:chOff x="0" y="-38100"/>
            <a:chExt cx="1583113" cy="1336989"/>
          </a:xfrm>
        </p:grpSpPr>
        <p:sp>
          <p:nvSpPr>
            <p:cNvPr id="158" name="Google Shape;158;p17"/>
            <p:cNvSpPr/>
            <p:nvPr/>
          </p:nvSpPr>
          <p:spPr>
            <a:xfrm>
              <a:off x="0" y="0"/>
              <a:ext cx="1583113" cy="1298889"/>
            </a:xfrm>
            <a:custGeom>
              <a:rect b="b" l="l" r="r" t="t"/>
              <a:pathLst>
                <a:path extrusionOk="0" h="1298889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98889"/>
                  </a:lnTo>
                  <a:lnTo>
                    <a:pt x="0" y="1298889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159" name="Google Shape;159;p17"/>
            <p:cNvSpPr txBox="1"/>
            <p:nvPr/>
          </p:nvSpPr>
          <p:spPr>
            <a:xfrm>
              <a:off x="0" y="-38100"/>
              <a:ext cx="1583113" cy="133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12185553" y="2097034"/>
            <a:ext cx="6102447" cy="4835077"/>
            <a:chOff x="0" y="-38100"/>
            <a:chExt cx="1583113" cy="1254329"/>
          </a:xfrm>
        </p:grpSpPr>
        <p:sp>
          <p:nvSpPr>
            <p:cNvPr id="161" name="Google Shape;161;p17"/>
            <p:cNvSpPr/>
            <p:nvPr/>
          </p:nvSpPr>
          <p:spPr>
            <a:xfrm>
              <a:off x="0" y="0"/>
              <a:ext cx="1583113" cy="1216229"/>
            </a:xfrm>
            <a:custGeom>
              <a:rect b="b" l="l" r="r" t="t"/>
              <a:pathLst>
                <a:path extrusionOk="0" h="1216229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16229"/>
                  </a:lnTo>
                  <a:lnTo>
                    <a:pt x="0" y="1216229"/>
                  </a:lnTo>
                  <a:close/>
                </a:path>
              </a:pathLst>
            </a:custGeom>
            <a:solidFill>
              <a:srgbClr val="FFF7E8"/>
            </a:solidFill>
            <a:ln>
              <a:noFill/>
            </a:ln>
          </p:spPr>
        </p:sp>
        <p:sp>
          <p:nvSpPr>
            <p:cNvPr id="162" name="Google Shape;162;p17"/>
            <p:cNvSpPr txBox="1"/>
            <p:nvPr/>
          </p:nvSpPr>
          <p:spPr>
            <a:xfrm>
              <a:off x="0" y="-38100"/>
              <a:ext cx="1583113" cy="1254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2841" r="2841" t="0"/>
          <a:stretch/>
        </p:blipFill>
        <p:spPr>
          <a:xfrm>
            <a:off x="0" y="6144908"/>
            <a:ext cx="6102447" cy="431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4">
            <a:alphaModFix/>
          </a:blip>
          <a:srcRect b="31686" l="0" r="0" t="31686"/>
          <a:stretch/>
        </p:blipFill>
        <p:spPr>
          <a:xfrm>
            <a:off x="6092777" y="2243899"/>
            <a:ext cx="6102447" cy="335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 rotWithShape="1">
          <a:blip r:embed="rId5">
            <a:alphaModFix/>
          </a:blip>
          <a:srcRect b="48531" l="0" r="0" t="13808"/>
          <a:stretch/>
        </p:blipFill>
        <p:spPr>
          <a:xfrm>
            <a:off x="12185553" y="6932112"/>
            <a:ext cx="6233647" cy="35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11938597" y="6462625"/>
            <a:ext cx="1023327" cy="2364832"/>
          </a:xfrm>
          <a:custGeom>
            <a:rect b="b" l="l" r="r" t="t"/>
            <a:pathLst>
              <a:path extrusionOk="0" h="2364832" w="1023327">
                <a:moveTo>
                  <a:pt x="0" y="0"/>
                </a:moveTo>
                <a:lnTo>
                  <a:pt x="1023328" y="0"/>
                </a:lnTo>
                <a:lnTo>
                  <a:pt x="1023328" y="2364832"/>
                </a:lnTo>
                <a:lnTo>
                  <a:pt x="0" y="2364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17"/>
          <p:cNvSpPr/>
          <p:nvPr/>
        </p:nvSpPr>
        <p:spPr>
          <a:xfrm rot="5400000">
            <a:off x="-191640" y="4807428"/>
            <a:ext cx="1210274" cy="1912789"/>
          </a:xfrm>
          <a:custGeom>
            <a:rect b="b" l="l" r="r" t="t"/>
            <a:pathLst>
              <a:path extrusionOk="0" h="1912789" w="1210274">
                <a:moveTo>
                  <a:pt x="0" y="0"/>
                </a:moveTo>
                <a:lnTo>
                  <a:pt x="1210273" y="0"/>
                </a:lnTo>
                <a:lnTo>
                  <a:pt x="1210273" y="1912789"/>
                </a:lnTo>
                <a:lnTo>
                  <a:pt x="0" y="1912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17"/>
          <p:cNvSpPr txBox="1"/>
          <p:nvPr/>
        </p:nvSpPr>
        <p:spPr>
          <a:xfrm>
            <a:off x="630995" y="596488"/>
            <a:ext cx="9038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Sistema Binari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785042" y="3225110"/>
            <a:ext cx="397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13120873" y="3660201"/>
            <a:ext cx="378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6961422" y="6472150"/>
            <a:ext cx="312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Curiositat</a:t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785050" y="3948300"/>
            <a:ext cx="4860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 sistema de numeraci</a:t>
            </a:r>
            <a:r>
              <a:rPr b="1" lang="en-US" sz="24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ó </a:t>
            </a:r>
            <a:r>
              <a:rPr b="1" lang="en-US" sz="24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Binari es basa en nom</a:t>
            </a:r>
            <a:r>
              <a:rPr b="1" lang="en-US" sz="24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és 2 números (1 i 0)</a:t>
            </a:r>
            <a:r>
              <a:rPr b="1" lang="en-US" sz="24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 b="1"/>
          </a:p>
        </p:txBody>
      </p:sp>
      <p:sp>
        <p:nvSpPr>
          <p:cNvPr id="173" name="Google Shape;173;p17"/>
          <p:cNvSpPr txBox="1"/>
          <p:nvPr/>
        </p:nvSpPr>
        <p:spPr>
          <a:xfrm>
            <a:off x="12642650" y="3948300"/>
            <a:ext cx="5004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El sistema binari serveix per a treballar amb codi.</a:t>
            </a:r>
            <a:endParaRPr sz="1700"/>
          </a:p>
        </p:txBody>
      </p:sp>
      <p:sp>
        <p:nvSpPr>
          <p:cNvPr id="174" name="Google Shape;174;p17"/>
          <p:cNvSpPr txBox="1"/>
          <p:nvPr/>
        </p:nvSpPr>
        <p:spPr>
          <a:xfrm>
            <a:off x="6961422" y="7776378"/>
            <a:ext cx="43653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¿Qué significa 01001000 01100101 01101100 01101100 01101111 00100001 en binari?</a:t>
            </a:r>
            <a:endParaRPr sz="2100">
              <a:solidFill>
                <a:srgbClr val="D6F8A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Significa HOLA :)</a:t>
            </a:r>
            <a:endParaRPr b="1" sz="2100">
              <a:solidFill>
                <a:srgbClr val="D6F8A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446075" y="2461000"/>
            <a:ext cx="5101800" cy="13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Que és el sistema Binari?</a:t>
            </a:r>
            <a:endParaRPr b="1" sz="3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2327200" y="2464100"/>
            <a:ext cx="59607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 a què serveix el sistema Binari?</a:t>
            </a:r>
            <a:endParaRPr b="1" sz="3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7E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 rot="-798623">
            <a:off x="7206463" y="4781104"/>
            <a:ext cx="2076959" cy="2131564"/>
          </a:xfrm>
          <a:prstGeom prst="irregularSeal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182" name="Google Shape;182;p18"/>
          <p:cNvGrpSpPr/>
          <p:nvPr/>
        </p:nvGrpSpPr>
        <p:grpSpPr>
          <a:xfrm>
            <a:off x="0" y="-144737"/>
            <a:ext cx="6687210" cy="10431728"/>
            <a:chOff x="0" y="-38100"/>
            <a:chExt cx="1761229" cy="2747433"/>
          </a:xfrm>
        </p:grpSpPr>
        <p:sp>
          <p:nvSpPr>
            <p:cNvPr id="183" name="Google Shape;183;p18"/>
            <p:cNvSpPr/>
            <p:nvPr/>
          </p:nvSpPr>
          <p:spPr>
            <a:xfrm>
              <a:off x="0" y="0"/>
              <a:ext cx="1761229" cy="2709333"/>
            </a:xfrm>
            <a:custGeom>
              <a:rect b="b" l="l" r="r" t="t"/>
              <a:pathLst>
                <a:path extrusionOk="0" h="2709333" w="1761229">
                  <a:moveTo>
                    <a:pt x="0" y="0"/>
                  </a:moveTo>
                  <a:lnTo>
                    <a:pt x="1761229" y="0"/>
                  </a:lnTo>
                  <a:lnTo>
                    <a:pt x="176122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184" name="Google Shape;184;p18"/>
            <p:cNvSpPr txBox="1"/>
            <p:nvPr/>
          </p:nvSpPr>
          <p:spPr>
            <a:xfrm>
              <a:off x="0" y="-38100"/>
              <a:ext cx="1761229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5" name="Google Shape;185;p18"/>
          <p:cNvCxnSpPr/>
          <p:nvPr/>
        </p:nvCxnSpPr>
        <p:spPr>
          <a:xfrm>
            <a:off x="4697450" y="2453275"/>
            <a:ext cx="1714500" cy="303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8"/>
          <p:cNvCxnSpPr/>
          <p:nvPr/>
        </p:nvCxnSpPr>
        <p:spPr>
          <a:xfrm flipH="1">
            <a:off x="9349775" y="1839950"/>
            <a:ext cx="3300" cy="6729300"/>
          </a:xfrm>
          <a:prstGeom prst="straightConnector1">
            <a:avLst/>
          </a:prstGeom>
          <a:noFill/>
          <a:ln cap="flat" cmpd="sng" w="19050">
            <a:solidFill>
              <a:srgbClr val="3430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8"/>
          <p:cNvSpPr/>
          <p:nvPr/>
        </p:nvSpPr>
        <p:spPr>
          <a:xfrm rot="-798371">
            <a:off x="7663134" y="5411028"/>
            <a:ext cx="1010063" cy="1006390"/>
          </a:xfrm>
          <a:custGeom>
            <a:rect b="b" l="l" r="r" t="t"/>
            <a:pathLst>
              <a:path extrusionOk="0" h="1007067" w="1010742">
                <a:moveTo>
                  <a:pt x="0" y="0"/>
                </a:moveTo>
                <a:lnTo>
                  <a:pt x="1010741" y="0"/>
                </a:lnTo>
                <a:lnTo>
                  <a:pt x="1010741" y="1007066"/>
                </a:lnTo>
                <a:lnTo>
                  <a:pt x="0" y="10070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18"/>
          <p:cNvSpPr/>
          <p:nvPr/>
        </p:nvSpPr>
        <p:spPr>
          <a:xfrm>
            <a:off x="5020784" y="3355216"/>
            <a:ext cx="1005235" cy="1007067"/>
          </a:xfrm>
          <a:custGeom>
            <a:rect b="b" l="l" r="r" t="t"/>
            <a:pathLst>
              <a:path extrusionOk="0" h="1007067" w="1005235">
                <a:moveTo>
                  <a:pt x="0" y="0"/>
                </a:moveTo>
                <a:lnTo>
                  <a:pt x="1005235" y="0"/>
                </a:lnTo>
                <a:lnTo>
                  <a:pt x="1005235" y="1007067"/>
                </a:lnTo>
                <a:lnTo>
                  <a:pt x="0" y="1007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18"/>
          <p:cNvSpPr/>
          <p:nvPr/>
        </p:nvSpPr>
        <p:spPr>
          <a:xfrm>
            <a:off x="3190838" y="8415770"/>
            <a:ext cx="3657600" cy="1995055"/>
          </a:xfrm>
          <a:custGeom>
            <a:rect b="b" l="l" r="r" t="t"/>
            <a:pathLst>
              <a:path extrusionOk="0" h="1995055" w="3657600">
                <a:moveTo>
                  <a:pt x="0" y="0"/>
                </a:moveTo>
                <a:lnTo>
                  <a:pt x="3657600" y="0"/>
                </a:lnTo>
                <a:lnTo>
                  <a:pt x="3657600" y="1995055"/>
                </a:lnTo>
                <a:lnTo>
                  <a:pt x="0" y="19950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18"/>
          <p:cNvSpPr txBox="1"/>
          <p:nvPr/>
        </p:nvSpPr>
        <p:spPr>
          <a:xfrm>
            <a:off x="619600" y="357075"/>
            <a:ext cx="54480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Sistema Octal</a:t>
            </a:r>
            <a:endParaRPr/>
          </a:p>
        </p:txBody>
      </p:sp>
      <p:sp>
        <p:nvSpPr>
          <p:cNvPr id="191" name="Google Shape;191;p18"/>
          <p:cNvSpPr txBox="1"/>
          <p:nvPr/>
        </p:nvSpPr>
        <p:spPr>
          <a:xfrm>
            <a:off x="449100" y="4898035"/>
            <a:ext cx="4826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És utilitzat com una forma abreujada de representar nombres binaris que empren caràcters de sis bits.</a:t>
            </a:r>
            <a:endParaRPr sz="1100"/>
          </a:p>
        </p:txBody>
      </p:sp>
      <p:sp>
        <p:nvSpPr>
          <p:cNvPr id="192" name="Google Shape;192;p18"/>
          <p:cNvSpPr txBox="1"/>
          <p:nvPr/>
        </p:nvSpPr>
        <p:spPr>
          <a:xfrm>
            <a:off x="449100" y="4122450"/>
            <a:ext cx="660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Que és?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9384339" y="1150650"/>
            <a:ext cx="85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 a què serveix?</a:t>
            </a:r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9500900" y="2481145"/>
            <a:ext cx="793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Serveix per a treballar amb </a:t>
            </a:r>
            <a:r>
              <a:rPr lang="en-US" sz="25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números</a:t>
            </a:r>
            <a:r>
              <a:rPr lang="en-US" sz="25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de serie binar</a:t>
            </a:r>
            <a:r>
              <a:rPr lang="en-US" sz="25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ia.</a:t>
            </a:r>
            <a:endParaRPr i="0" sz="2500" u="none" cap="none" strike="noStrike">
              <a:solidFill>
                <a:srgbClr val="343029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195" name="Google Shape;195;p18"/>
          <p:cNvCxnSpPr/>
          <p:nvPr/>
        </p:nvCxnSpPr>
        <p:spPr>
          <a:xfrm>
            <a:off x="4822900" y="2453275"/>
            <a:ext cx="1589100" cy="3038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7E8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/>
        </p:nvSpPr>
        <p:spPr>
          <a:xfrm>
            <a:off x="1441375" y="3173800"/>
            <a:ext cx="139218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Conversió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flipH="1" rot="10800000">
            <a:off x="14269958" y="8182137"/>
            <a:ext cx="2989342" cy="1076163"/>
          </a:xfrm>
          <a:custGeom>
            <a:rect b="b" l="l" r="r" t="t"/>
            <a:pathLst>
              <a:path extrusionOk="0" h="1076163" w="2989342">
                <a:moveTo>
                  <a:pt x="0" y="1076163"/>
                </a:moveTo>
                <a:lnTo>
                  <a:pt x="2989342" y="1076163"/>
                </a:lnTo>
                <a:lnTo>
                  <a:pt x="2989342" y="0"/>
                </a:lnTo>
                <a:lnTo>
                  <a:pt x="0" y="0"/>
                </a:lnTo>
                <a:lnTo>
                  <a:pt x="0" y="107616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7E8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0"/>
          <p:cNvGrpSpPr/>
          <p:nvPr/>
        </p:nvGrpSpPr>
        <p:grpSpPr>
          <a:xfrm>
            <a:off x="0" y="-144661"/>
            <a:ext cx="6010882" cy="6175747"/>
            <a:chOff x="0" y="-38100"/>
            <a:chExt cx="1583113" cy="1626534"/>
          </a:xfrm>
        </p:grpSpPr>
        <p:sp>
          <p:nvSpPr>
            <p:cNvPr id="207" name="Google Shape;207;p20"/>
            <p:cNvSpPr/>
            <p:nvPr/>
          </p:nvSpPr>
          <p:spPr>
            <a:xfrm>
              <a:off x="0" y="0"/>
              <a:ext cx="1583113" cy="1588434"/>
            </a:xfrm>
            <a:custGeom>
              <a:rect b="b" l="l" r="r" t="t"/>
              <a:pathLst>
                <a:path extrusionOk="0" h="1588434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588434"/>
                  </a:lnTo>
                  <a:lnTo>
                    <a:pt x="0" y="1588434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208" name="Google Shape;208;p20"/>
            <p:cNvSpPr txBox="1"/>
            <p:nvPr/>
          </p:nvSpPr>
          <p:spPr>
            <a:xfrm>
              <a:off x="0" y="-38100"/>
              <a:ext cx="1583113" cy="1626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0"/>
          <p:cNvSpPr txBox="1"/>
          <p:nvPr/>
        </p:nvSpPr>
        <p:spPr>
          <a:xfrm>
            <a:off x="7597284" y="1038225"/>
            <a:ext cx="50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343029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 Decimal a Binari</a:t>
            </a:r>
            <a:endParaRPr/>
          </a:p>
        </p:txBody>
      </p:sp>
      <p:grpSp>
        <p:nvGrpSpPr>
          <p:cNvPr id="210" name="Google Shape;210;p20"/>
          <p:cNvGrpSpPr/>
          <p:nvPr/>
        </p:nvGrpSpPr>
        <p:grpSpPr>
          <a:xfrm>
            <a:off x="0" y="5698034"/>
            <a:ext cx="6010882" cy="4949157"/>
            <a:chOff x="0" y="-38100"/>
            <a:chExt cx="1583113" cy="1303482"/>
          </a:xfrm>
        </p:grpSpPr>
        <p:sp>
          <p:nvSpPr>
            <p:cNvPr id="211" name="Google Shape;211;p20"/>
            <p:cNvSpPr/>
            <p:nvPr/>
          </p:nvSpPr>
          <p:spPr>
            <a:xfrm>
              <a:off x="0" y="0"/>
              <a:ext cx="1583113" cy="1265382"/>
            </a:xfrm>
            <a:custGeom>
              <a:rect b="b" l="l" r="r" t="t"/>
              <a:pathLst>
                <a:path extrusionOk="0" h="1265382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65382"/>
                  </a:lnTo>
                  <a:lnTo>
                    <a:pt x="0" y="1265382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212" name="Google Shape;212;p20"/>
            <p:cNvSpPr txBox="1"/>
            <p:nvPr/>
          </p:nvSpPr>
          <p:spPr>
            <a:xfrm>
              <a:off x="0" y="-38100"/>
              <a:ext cx="1583113" cy="1303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20"/>
          <p:cNvGrpSpPr/>
          <p:nvPr/>
        </p:nvGrpSpPr>
        <p:grpSpPr>
          <a:xfrm>
            <a:off x="6372531" y="608391"/>
            <a:ext cx="32141237" cy="7397835"/>
            <a:chOff x="0" y="-94646"/>
            <a:chExt cx="2103057" cy="484056"/>
          </a:xfrm>
        </p:grpSpPr>
        <p:sp>
          <p:nvSpPr>
            <p:cNvPr id="214" name="Google Shape;214;p20"/>
            <p:cNvSpPr/>
            <p:nvPr/>
          </p:nvSpPr>
          <p:spPr>
            <a:xfrm>
              <a:off x="0" y="0"/>
              <a:ext cx="1962574" cy="389410"/>
            </a:xfrm>
            <a:custGeom>
              <a:rect b="b" l="l" r="r" t="t"/>
              <a:pathLst>
                <a:path extrusionOk="0" h="389410" w="1962574">
                  <a:moveTo>
                    <a:pt x="0" y="0"/>
                  </a:moveTo>
                  <a:lnTo>
                    <a:pt x="1962574" y="0"/>
                  </a:lnTo>
                  <a:lnTo>
                    <a:pt x="1962574" y="389410"/>
                  </a:lnTo>
                  <a:lnTo>
                    <a:pt x="0" y="389410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215" name="Google Shape;215;p20"/>
            <p:cNvSpPr txBox="1"/>
            <p:nvPr/>
          </p:nvSpPr>
          <p:spPr>
            <a:xfrm>
              <a:off x="140457" y="-94646"/>
              <a:ext cx="1962600" cy="42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4475" lIns="204475" spcFirstLastPara="1" rIns="204475" wrap="square" tIns="204475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7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0"/>
          <p:cNvSpPr/>
          <p:nvPr/>
        </p:nvSpPr>
        <p:spPr>
          <a:xfrm>
            <a:off x="0" y="5842695"/>
            <a:ext cx="6010882" cy="4415266"/>
          </a:xfrm>
          <a:custGeom>
            <a:rect b="b" l="l" r="r" t="t"/>
            <a:pathLst>
              <a:path extrusionOk="0" h="4415266" w="6010882">
                <a:moveTo>
                  <a:pt x="0" y="0"/>
                </a:moveTo>
                <a:lnTo>
                  <a:pt x="6010882" y="0"/>
                </a:lnTo>
                <a:lnTo>
                  <a:pt x="6010882" y="4415267"/>
                </a:lnTo>
                <a:lnTo>
                  <a:pt x="0" y="4415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20"/>
          <p:cNvSpPr txBox="1"/>
          <p:nvPr/>
        </p:nvSpPr>
        <p:spPr>
          <a:xfrm>
            <a:off x="6704676" y="2285991"/>
            <a:ext cx="112071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 </a:t>
            </a:r>
            <a:r>
              <a:rPr b="1" lang="en-US"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passar</a:t>
            </a:r>
            <a:r>
              <a:rPr b="1" lang="en-US"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de Decimal a Binari hem de veure si el numero és inferior a 255 o superior a aquest, en el cas de ser inferior podem utilitzar la taula de conversio de bit a Byte fent restes fins arribar al numero desitjat.</a:t>
            </a:r>
            <a:endParaRPr b="1" sz="25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6927700" y="5227150"/>
            <a:ext cx="9952500" cy="2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Per passar de Decimal a Binari hem de veure si el numero és inferior a 255 o superior a aquest, en el cas de ser superior, hem de dividir entre 2 el numero, fins arribar o a 0 o a 1, si et trobes decimals, s’aparten i amb el numero cencer fins arribar a 1 o 0.</a:t>
            </a:r>
            <a:endParaRPr b="1" sz="25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EX:           305/2</a:t>
            </a:r>
            <a:endParaRPr b="1" sz="25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                      152.5/   —---&gt; 152/2 (0.5 x / 2)</a:t>
            </a:r>
            <a:endParaRPr b="1" sz="25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aphicFrame>
        <p:nvGraphicFramePr>
          <p:cNvPr id="219" name="Google Shape;219;p20"/>
          <p:cNvGraphicFramePr/>
          <p:nvPr/>
        </p:nvGraphicFramePr>
        <p:xfrm>
          <a:off x="6790671" y="3865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{9A712D00-614F-441A-B907-BB70555740E8}</a:tableStyleId>
              </a:tblPr>
              <a:tblGrid>
                <a:gridCol w="1470300"/>
                <a:gridCol w="1470300"/>
                <a:gridCol w="1470300"/>
                <a:gridCol w="1470300"/>
                <a:gridCol w="1470300"/>
                <a:gridCol w="1470300"/>
                <a:gridCol w="1470300"/>
                <a:gridCol w="1470300"/>
              </a:tblGrid>
              <a:tr h="49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128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64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32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16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8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4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2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1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0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1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0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1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0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0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0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accent3"/>
                          </a:solidFill>
                        </a:rPr>
                        <a:t>1</a:t>
                      </a:r>
                      <a:endParaRPr sz="18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7E8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1"/>
          <p:cNvGrpSpPr/>
          <p:nvPr/>
        </p:nvGrpSpPr>
        <p:grpSpPr>
          <a:xfrm>
            <a:off x="0" y="-144661"/>
            <a:ext cx="6010882" cy="6175747"/>
            <a:chOff x="0" y="-38100"/>
            <a:chExt cx="1583113" cy="1626534"/>
          </a:xfrm>
        </p:grpSpPr>
        <p:sp>
          <p:nvSpPr>
            <p:cNvPr id="225" name="Google Shape;225;p21"/>
            <p:cNvSpPr/>
            <p:nvPr/>
          </p:nvSpPr>
          <p:spPr>
            <a:xfrm>
              <a:off x="0" y="0"/>
              <a:ext cx="1583113" cy="1588434"/>
            </a:xfrm>
            <a:custGeom>
              <a:rect b="b" l="l" r="r" t="t"/>
              <a:pathLst>
                <a:path extrusionOk="0" h="1588434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588434"/>
                  </a:lnTo>
                  <a:lnTo>
                    <a:pt x="0" y="1588434"/>
                  </a:lnTo>
                  <a:close/>
                </a:path>
              </a:pathLst>
            </a:custGeom>
            <a:solidFill>
              <a:srgbClr val="D6F8A1"/>
            </a:solidFill>
            <a:ln>
              <a:noFill/>
            </a:ln>
          </p:spPr>
        </p:sp>
        <p:sp>
          <p:nvSpPr>
            <p:cNvPr id="226" name="Google Shape;226;p21"/>
            <p:cNvSpPr txBox="1"/>
            <p:nvPr/>
          </p:nvSpPr>
          <p:spPr>
            <a:xfrm>
              <a:off x="0" y="-38100"/>
              <a:ext cx="1583113" cy="16265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21"/>
          <p:cNvSpPr txBox="1"/>
          <p:nvPr/>
        </p:nvSpPr>
        <p:spPr>
          <a:xfrm>
            <a:off x="727518" y="6399023"/>
            <a:ext cx="4365156" cy="1967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D6F8A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You receive an unverified email that looks like it was sent by the company’s IT team. It reads:</a:t>
            </a:r>
            <a:endParaRPr/>
          </a:p>
        </p:txBody>
      </p:sp>
      <p:grpSp>
        <p:nvGrpSpPr>
          <p:cNvPr id="228" name="Google Shape;228;p21"/>
          <p:cNvGrpSpPr/>
          <p:nvPr/>
        </p:nvGrpSpPr>
        <p:grpSpPr>
          <a:xfrm>
            <a:off x="7833150" y="-944576"/>
            <a:ext cx="7451697" cy="11231585"/>
            <a:chOff x="0" y="-38100"/>
            <a:chExt cx="1962574" cy="427510"/>
          </a:xfrm>
        </p:grpSpPr>
        <p:sp>
          <p:nvSpPr>
            <p:cNvPr id="229" name="Google Shape;229;p21"/>
            <p:cNvSpPr/>
            <p:nvPr/>
          </p:nvSpPr>
          <p:spPr>
            <a:xfrm>
              <a:off x="0" y="0"/>
              <a:ext cx="1962574" cy="389410"/>
            </a:xfrm>
            <a:custGeom>
              <a:rect b="b" l="l" r="r" t="t"/>
              <a:pathLst>
                <a:path extrusionOk="0" h="389410" w="1962574">
                  <a:moveTo>
                    <a:pt x="0" y="0"/>
                  </a:moveTo>
                  <a:lnTo>
                    <a:pt x="1962574" y="0"/>
                  </a:lnTo>
                  <a:lnTo>
                    <a:pt x="1962574" y="389410"/>
                  </a:lnTo>
                  <a:lnTo>
                    <a:pt x="0" y="389410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230" name="Google Shape;230;p21"/>
            <p:cNvSpPr txBox="1"/>
            <p:nvPr/>
          </p:nvSpPr>
          <p:spPr>
            <a:xfrm>
              <a:off x="0" y="-38100"/>
              <a:ext cx="1962574" cy="427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21"/>
          <p:cNvGrpSpPr/>
          <p:nvPr/>
        </p:nvGrpSpPr>
        <p:grpSpPr>
          <a:xfrm>
            <a:off x="0" y="5886425"/>
            <a:ext cx="6010882" cy="4726620"/>
            <a:chOff x="0" y="-38100"/>
            <a:chExt cx="1583113" cy="1244871"/>
          </a:xfrm>
        </p:grpSpPr>
        <p:sp>
          <p:nvSpPr>
            <p:cNvPr id="232" name="Google Shape;232;p21"/>
            <p:cNvSpPr/>
            <p:nvPr/>
          </p:nvSpPr>
          <p:spPr>
            <a:xfrm>
              <a:off x="0" y="0"/>
              <a:ext cx="1583113" cy="1206771"/>
            </a:xfrm>
            <a:custGeom>
              <a:rect b="b" l="l" r="r" t="t"/>
              <a:pathLst>
                <a:path extrusionOk="0" h="1206771" w="1583113">
                  <a:moveTo>
                    <a:pt x="0" y="0"/>
                  </a:moveTo>
                  <a:lnTo>
                    <a:pt x="1583113" y="0"/>
                  </a:lnTo>
                  <a:lnTo>
                    <a:pt x="1583113" y="1206771"/>
                  </a:lnTo>
                  <a:lnTo>
                    <a:pt x="0" y="1206771"/>
                  </a:lnTo>
                  <a:close/>
                </a:path>
              </a:pathLst>
            </a:custGeom>
            <a:solidFill>
              <a:srgbClr val="343029"/>
            </a:solidFill>
            <a:ln>
              <a:noFill/>
            </a:ln>
          </p:spPr>
        </p:sp>
        <p:sp>
          <p:nvSpPr>
            <p:cNvPr id="233" name="Google Shape;233;p21"/>
            <p:cNvSpPr txBox="1"/>
            <p:nvPr/>
          </p:nvSpPr>
          <p:spPr>
            <a:xfrm>
              <a:off x="0" y="-38100"/>
              <a:ext cx="1583113" cy="1244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1"/>
          <p:cNvSpPr/>
          <p:nvPr/>
        </p:nvSpPr>
        <p:spPr>
          <a:xfrm>
            <a:off x="-20203" y="0"/>
            <a:ext cx="6031086" cy="6031086"/>
          </a:xfrm>
          <a:custGeom>
            <a:rect b="b" l="l" r="r" t="t"/>
            <a:pathLst>
              <a:path extrusionOk="0" h="6031086" w="6031086">
                <a:moveTo>
                  <a:pt x="0" y="0"/>
                </a:moveTo>
                <a:lnTo>
                  <a:pt x="6031085" y="0"/>
                </a:lnTo>
                <a:lnTo>
                  <a:pt x="6031085" y="6031086"/>
                </a:lnTo>
                <a:lnTo>
                  <a:pt x="0" y="6031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21"/>
          <p:cNvSpPr txBox="1"/>
          <p:nvPr/>
        </p:nvSpPr>
        <p:spPr>
          <a:xfrm>
            <a:off x="494389" y="7750650"/>
            <a:ext cx="500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99">
                <a:solidFill>
                  <a:srgbClr val="A9D25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Exemple Hexa-Binari</a:t>
            </a:r>
            <a:endParaRPr>
              <a:solidFill>
                <a:srgbClr val="A9D255"/>
              </a:solidFill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9410600" y="492300"/>
            <a:ext cx="4154700" cy="58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1143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lt1"/>
                </a:solidFill>
              </a:rPr>
              <a:t>Cada dígit hexadecimal se substitueix pels seus quatre dígits binaris, que es poden consultar en una taula d'equivalències entre els diferents sistemes de numeració.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7E8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8557250" y="5237642"/>
            <a:ext cx="58614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Per exemple, si volguessis convertir 708D a binari, hauries de substituir, en el mateix ordre els dígits:</a:t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</p:txBody>
      </p:sp>
      <p:graphicFrame>
        <p:nvGraphicFramePr>
          <p:cNvPr id="238" name="Google Shape;238;p21"/>
          <p:cNvGraphicFramePr/>
          <p:nvPr/>
        </p:nvGraphicFramePr>
        <p:xfrm>
          <a:off x="8628300" y="686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{9A712D00-614F-441A-B907-BB70555740E8}</a:tableStyleId>
              </a:tblPr>
              <a:tblGrid>
                <a:gridCol w="2930700"/>
                <a:gridCol w="2930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solidFill>
                            <a:schemeClr val="lt1"/>
                          </a:solidFill>
                        </a:rPr>
                        <a:t>7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solidFill>
                            <a:schemeClr val="lt1"/>
                          </a:solidFill>
                        </a:rPr>
                        <a:t>0111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solidFill>
                            <a:schemeClr val="lt1"/>
                          </a:solidFill>
                        </a:rPr>
                        <a:t>0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solidFill>
                            <a:schemeClr val="lt1"/>
                          </a:solidFill>
                        </a:rPr>
                        <a:t>0000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solidFill>
                            <a:schemeClr val="lt1"/>
                          </a:solidFill>
                        </a:rPr>
                        <a:t>8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solidFill>
                            <a:schemeClr val="lt1"/>
                          </a:solidFill>
                        </a:rPr>
                        <a:t>1000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solidFill>
                            <a:schemeClr val="lt1"/>
                          </a:solidFill>
                        </a:rPr>
                        <a:t>D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solidFill>
                            <a:schemeClr val="lt1"/>
                          </a:solidFill>
                        </a:rPr>
                        <a:t>1011</a:t>
                      </a:r>
                      <a:endParaRPr sz="27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