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71" r:id="rId4"/>
    <p:sldId id="259" r:id="rId5"/>
    <p:sldId id="272" r:id="rId6"/>
    <p:sldId id="273" r:id="rId7"/>
    <p:sldId id="274" r:id="rId8"/>
    <p:sldId id="275" r:id="rId9"/>
    <p:sldId id="276" r:id="rId10"/>
    <p:sldId id="277" r:id="rId11"/>
    <p:sldId id="278" r:id="rId12"/>
    <p:sldId id="279" r:id="rId13"/>
    <p:sldId id="280" r:id="rId14"/>
    <p:sldId id="281" r:id="rId15"/>
    <p:sldId id="282" r:id="rId16"/>
    <p:sldId id="286" r:id="rId17"/>
    <p:sldId id="284" r:id="rId18"/>
    <p:sldId id="283" r:id="rId19"/>
    <p:sldId id="287" r:id="rId20"/>
    <p:sldId id="288" r:id="rId21"/>
    <p:sldId id="289" r:id="rId22"/>
    <p:sldId id="290" r:id="rId23"/>
    <p:sldId id="291" r:id="rId24"/>
    <p:sldId id="292" r:id="rId25"/>
    <p:sldId id="293" r:id="rId26"/>
    <p:sldId id="294" r:id="rId27"/>
    <p:sldId id="295" r:id="rId28"/>
    <p:sldId id="296" r:id="rId29"/>
    <p:sldId id="297" r:id="rId30"/>
    <p:sldId id="302" r:id="rId31"/>
    <p:sldId id="303" r:id="rId32"/>
    <p:sldId id="304" r:id="rId33"/>
    <p:sldId id="307" r:id="rId34"/>
    <p:sldId id="298" r:id="rId35"/>
    <p:sldId id="308" r:id="rId36"/>
    <p:sldId id="309" r:id="rId37"/>
    <p:sldId id="260" r:id="rId38"/>
    <p:sldId id="299" r:id="rId39"/>
    <p:sldId id="265" r:id="rId40"/>
    <p:sldId id="261" r:id="rId41"/>
    <p:sldId id="262" r:id="rId42"/>
    <p:sldId id="263" r:id="rId43"/>
    <p:sldId id="300" r:id="rId44"/>
    <p:sldId id="264" r:id="rId45"/>
    <p:sldId id="268" r:id="rId46"/>
    <p:sldId id="269" r:id="rId47"/>
    <p:sldId id="270" r:id="rId48"/>
    <p:sldId id="31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91" autoAdjust="0"/>
  </p:normalViewPr>
  <p:slideViewPr>
    <p:cSldViewPr snapToGrid="0">
      <p:cViewPr varScale="1">
        <p:scale>
          <a:sx n="76" d="100"/>
          <a:sy n="76"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D3923-2DD9-4A90-9E23-61991265ED9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412965F-A2AA-494D-8C29-637302DC431E}">
      <dgm:prSet/>
      <dgm:spPr/>
      <dgm:t>
        <a:bodyPr/>
        <a:lstStyle/>
        <a:p>
          <a:pPr rtl="0"/>
          <a:r>
            <a:rPr lang="en-US" dirty="0"/>
            <a:t>Split Bonsai Merkle Tree (BMT) for persistent and non-persistent region (</a:t>
          </a:r>
          <a:r>
            <a:rPr lang="en-US" dirty="0">
              <a:latin typeface="Calibri Light" panose="020F0302020204030204"/>
            </a:rPr>
            <a:t>to </a:t>
          </a:r>
          <a:r>
            <a:rPr lang="en-US" dirty="0"/>
            <a:t>avoid counter reuse)</a:t>
          </a:r>
        </a:p>
      </dgm:t>
    </dgm:pt>
    <dgm:pt modelId="{D265AC86-9298-48F3-8143-955EAD1084A5}" type="parTrans" cxnId="{032F3D5B-1692-48AF-8107-E8F9EA524E17}">
      <dgm:prSet/>
      <dgm:spPr/>
      <dgm:t>
        <a:bodyPr/>
        <a:lstStyle/>
        <a:p>
          <a:endParaRPr lang="en-US"/>
        </a:p>
      </dgm:t>
    </dgm:pt>
    <dgm:pt modelId="{34A86B40-4D5B-49D7-8FF3-061F1001C7C9}" type="sibTrans" cxnId="{032F3D5B-1692-48AF-8107-E8F9EA524E17}">
      <dgm:prSet/>
      <dgm:spPr/>
      <dgm:t>
        <a:bodyPr/>
        <a:lstStyle/>
        <a:p>
          <a:endParaRPr lang="en-US"/>
        </a:p>
      </dgm:t>
    </dgm:pt>
    <dgm:pt modelId="{85105CBE-8DC8-4845-981E-336DE6C0C435}">
      <dgm:prSet/>
      <dgm:spPr/>
      <dgm:t>
        <a:bodyPr/>
        <a:lstStyle/>
        <a:p>
          <a:r>
            <a:rPr lang="en-US" dirty="0"/>
            <a:t>Consistent with the separation of counters and MACs for the two region.</a:t>
          </a:r>
        </a:p>
      </dgm:t>
    </dgm:pt>
    <dgm:pt modelId="{B3736556-2407-4ADE-8BAD-20DFF04E2C83}" type="parTrans" cxnId="{4081BB6C-D04B-45E0-9F2A-ABEB53E46AD3}">
      <dgm:prSet/>
      <dgm:spPr/>
      <dgm:t>
        <a:bodyPr/>
        <a:lstStyle/>
        <a:p>
          <a:endParaRPr lang="en-US"/>
        </a:p>
      </dgm:t>
    </dgm:pt>
    <dgm:pt modelId="{D17FC513-CB33-4F54-8F43-115D21CF4889}" type="sibTrans" cxnId="{4081BB6C-D04B-45E0-9F2A-ABEB53E46AD3}">
      <dgm:prSet/>
      <dgm:spPr/>
      <dgm:t>
        <a:bodyPr/>
        <a:lstStyle/>
        <a:p>
          <a:endParaRPr lang="en-US"/>
        </a:p>
      </dgm:t>
    </dgm:pt>
    <dgm:pt modelId="{E8787D56-AE92-433E-94D0-B1F0556D540A}" type="pres">
      <dgm:prSet presAssocID="{37AD3923-2DD9-4A90-9E23-61991265ED9D}" presName="diagram" presStyleCnt="0">
        <dgm:presLayoutVars>
          <dgm:dir/>
          <dgm:resizeHandles val="exact"/>
        </dgm:presLayoutVars>
      </dgm:prSet>
      <dgm:spPr/>
    </dgm:pt>
    <dgm:pt modelId="{D7D8A001-C500-4E2D-900B-3AEBD96C3A1D}" type="pres">
      <dgm:prSet presAssocID="{6412965F-A2AA-494D-8C29-637302DC431E}" presName="node" presStyleLbl="node1" presStyleIdx="0" presStyleCnt="2">
        <dgm:presLayoutVars>
          <dgm:bulletEnabled val="1"/>
        </dgm:presLayoutVars>
      </dgm:prSet>
      <dgm:spPr/>
    </dgm:pt>
    <dgm:pt modelId="{950E0B14-422A-4A70-95AA-B65A9BCF9E3E}" type="pres">
      <dgm:prSet presAssocID="{34A86B40-4D5B-49D7-8FF3-061F1001C7C9}" presName="sibTrans" presStyleCnt="0"/>
      <dgm:spPr/>
    </dgm:pt>
    <dgm:pt modelId="{8D769C0A-4EB1-461F-AB4C-6E659A5F46A3}" type="pres">
      <dgm:prSet presAssocID="{85105CBE-8DC8-4845-981E-336DE6C0C435}" presName="node" presStyleLbl="node1" presStyleIdx="1" presStyleCnt="2">
        <dgm:presLayoutVars>
          <dgm:bulletEnabled val="1"/>
        </dgm:presLayoutVars>
      </dgm:prSet>
      <dgm:spPr/>
    </dgm:pt>
  </dgm:ptLst>
  <dgm:cxnLst>
    <dgm:cxn modelId="{032F3D5B-1692-48AF-8107-E8F9EA524E17}" srcId="{37AD3923-2DD9-4A90-9E23-61991265ED9D}" destId="{6412965F-A2AA-494D-8C29-637302DC431E}" srcOrd="0" destOrd="0" parTransId="{D265AC86-9298-48F3-8143-955EAD1084A5}" sibTransId="{34A86B40-4D5B-49D7-8FF3-061F1001C7C9}"/>
    <dgm:cxn modelId="{D0435446-1DE5-4E8A-8AF5-5F962A4CF246}" type="presOf" srcId="{37AD3923-2DD9-4A90-9E23-61991265ED9D}" destId="{E8787D56-AE92-433E-94D0-B1F0556D540A}" srcOrd="0" destOrd="0" presId="urn:microsoft.com/office/officeart/2005/8/layout/default"/>
    <dgm:cxn modelId="{4081BB6C-D04B-45E0-9F2A-ABEB53E46AD3}" srcId="{37AD3923-2DD9-4A90-9E23-61991265ED9D}" destId="{85105CBE-8DC8-4845-981E-336DE6C0C435}" srcOrd="1" destOrd="0" parTransId="{B3736556-2407-4ADE-8BAD-20DFF04E2C83}" sibTransId="{D17FC513-CB33-4F54-8F43-115D21CF4889}"/>
    <dgm:cxn modelId="{8BF625B4-D0BC-4436-B4BB-4DE1B507EFBE}" type="presOf" srcId="{85105CBE-8DC8-4845-981E-336DE6C0C435}" destId="{8D769C0A-4EB1-461F-AB4C-6E659A5F46A3}" srcOrd="0" destOrd="0" presId="urn:microsoft.com/office/officeart/2005/8/layout/default"/>
    <dgm:cxn modelId="{5583F0D6-8F10-4B60-B683-B8B1CDC72D65}" type="presOf" srcId="{6412965F-A2AA-494D-8C29-637302DC431E}" destId="{D7D8A001-C500-4E2D-900B-3AEBD96C3A1D}" srcOrd="0" destOrd="0" presId="urn:microsoft.com/office/officeart/2005/8/layout/default"/>
    <dgm:cxn modelId="{2E9A4DDE-B5F8-4F5A-95A6-8B332EBCD2AB}" type="presParOf" srcId="{E8787D56-AE92-433E-94D0-B1F0556D540A}" destId="{D7D8A001-C500-4E2D-900B-3AEBD96C3A1D}" srcOrd="0" destOrd="0" presId="urn:microsoft.com/office/officeart/2005/8/layout/default"/>
    <dgm:cxn modelId="{E59CC5F3-FF15-4004-9FC2-D5E816F56035}" type="presParOf" srcId="{E8787D56-AE92-433E-94D0-B1F0556D540A}" destId="{950E0B14-422A-4A70-95AA-B65A9BCF9E3E}" srcOrd="1" destOrd="0" presId="urn:microsoft.com/office/officeart/2005/8/layout/default"/>
    <dgm:cxn modelId="{71E400E0-50DC-4ECF-986B-3B74C46120D1}" type="presParOf" srcId="{E8787D56-AE92-433E-94D0-B1F0556D540A}" destId="{8D769C0A-4EB1-461F-AB4C-6E659A5F46A3}"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8A001-C500-4E2D-900B-3AEBD96C3A1D}">
      <dsp:nvSpPr>
        <dsp:cNvPr id="0" name=""/>
        <dsp:cNvSpPr/>
      </dsp:nvSpPr>
      <dsp:spPr>
        <a:xfrm>
          <a:off x="995487" y="3003"/>
          <a:ext cx="4522629" cy="27135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kern="1200" dirty="0"/>
            <a:t>Split Bonsai Merkle Tree (BMT) for persistent and non-persistent region (</a:t>
          </a:r>
          <a:r>
            <a:rPr lang="en-US" sz="3500" kern="1200" dirty="0">
              <a:latin typeface="Calibri Light" panose="020F0302020204030204"/>
            </a:rPr>
            <a:t>to </a:t>
          </a:r>
          <a:r>
            <a:rPr lang="en-US" sz="3500" kern="1200" dirty="0"/>
            <a:t>avoid counter reuse)</a:t>
          </a:r>
        </a:p>
      </dsp:txBody>
      <dsp:txXfrm>
        <a:off x="995487" y="3003"/>
        <a:ext cx="4522629" cy="2713577"/>
      </dsp:txXfrm>
    </dsp:sp>
    <dsp:sp modelId="{8D769C0A-4EB1-461F-AB4C-6E659A5F46A3}">
      <dsp:nvSpPr>
        <dsp:cNvPr id="0" name=""/>
        <dsp:cNvSpPr/>
      </dsp:nvSpPr>
      <dsp:spPr>
        <a:xfrm>
          <a:off x="995487" y="3168844"/>
          <a:ext cx="4522629" cy="271357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Consistent with the separation of counters and MACs for the two region.</a:t>
          </a:r>
        </a:p>
      </dsp:txBody>
      <dsp:txXfrm>
        <a:off x="995487" y="3168844"/>
        <a:ext cx="4522629" cy="27135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4BFE3-64EE-4FE1-8055-6296A1DCA17A}"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2982D-DBA8-48EF-AA70-40937FDB8EE0}" type="slidenum">
              <a:rPr lang="en-US" smtClean="0"/>
              <a:t>‹#›</a:t>
            </a:fld>
            <a:endParaRPr lang="en-US"/>
          </a:p>
        </p:txBody>
      </p:sp>
    </p:spTree>
    <p:extLst>
      <p:ext uri="{BB962C8B-B14F-4D97-AF65-F5344CB8AC3E}">
        <p14:creationId xmlns:p14="http://schemas.microsoft.com/office/powerpoint/2010/main" val="821274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scheme does not immediately update the root. Once that node in the cache (one which is the most updated one in the cache and beyond which writes did not propagate last time) gets evicted, the parent node is incremented. Thus writes are propagated upward lazily relying on the assumption that such updates will be eventually</a:t>
            </a:r>
          </a:p>
        </p:txBody>
      </p:sp>
      <p:sp>
        <p:nvSpPr>
          <p:cNvPr id="4" name="Slide Number Placeholder 3"/>
          <p:cNvSpPr>
            <a:spLocks noGrp="1"/>
          </p:cNvSpPr>
          <p:nvPr>
            <p:ph type="sldNum" sz="quarter" idx="5"/>
          </p:nvPr>
        </p:nvSpPr>
        <p:spPr/>
        <p:txBody>
          <a:bodyPr/>
          <a:lstStyle/>
          <a:p>
            <a:fld id="{5482982D-DBA8-48EF-AA70-40937FDB8EE0}" type="slidenum">
              <a:rPr lang="en-US" smtClean="0"/>
              <a:t>47</a:t>
            </a:fld>
            <a:endParaRPr lang="en-US"/>
          </a:p>
        </p:txBody>
      </p:sp>
    </p:spTree>
    <p:extLst>
      <p:ext uri="{BB962C8B-B14F-4D97-AF65-F5344CB8AC3E}">
        <p14:creationId xmlns:p14="http://schemas.microsoft.com/office/powerpoint/2010/main" val="180258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CB8D-DABF-4EC7-9DE6-2B6367BD7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17D9C-E68F-4CE6-9A58-8F2FB109C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A190B-E898-4BE2-82B0-C05AF61F0A73}"/>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5" name="Footer Placeholder 4">
            <a:extLst>
              <a:ext uri="{FF2B5EF4-FFF2-40B4-BE49-F238E27FC236}">
                <a16:creationId xmlns:a16="http://schemas.microsoft.com/office/drawing/2014/main" id="{ADF9FAB8-E5B5-4636-A325-1757BC8C2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FE136-8524-4FCB-B512-BD8EA45F4B11}"/>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153640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B76D-43C8-4557-A8B4-A5CA6268A3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D1A436-F95A-42DA-AD8B-65548CABC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41E91-154A-4252-B115-2FF93D1BD694}"/>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5" name="Footer Placeholder 4">
            <a:extLst>
              <a:ext uri="{FF2B5EF4-FFF2-40B4-BE49-F238E27FC236}">
                <a16:creationId xmlns:a16="http://schemas.microsoft.com/office/drawing/2014/main" id="{EDDD01EF-D000-4C89-9349-C0C5016E8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72864-F71D-45AB-9833-F3D1B6F557D4}"/>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331932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34EBF-B833-4FA2-9615-58DC765E11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9B541-A9A4-4A55-A39D-C70AFA00D8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BAE5E-C050-4E37-9A09-86A40F1CFEE1}"/>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5" name="Footer Placeholder 4">
            <a:extLst>
              <a:ext uri="{FF2B5EF4-FFF2-40B4-BE49-F238E27FC236}">
                <a16:creationId xmlns:a16="http://schemas.microsoft.com/office/drawing/2014/main" id="{9F0092D4-DD80-4E01-B3A0-8969ED721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A154D-ADA0-44CB-86AF-5BBEFB6A8B76}"/>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282516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F3BC-F5EB-4E09-8A57-7A845EC47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2381D-A419-474F-AF26-711CEAB71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00B6B-5A26-479C-9C2E-2B2C052EA948}"/>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5" name="Footer Placeholder 4">
            <a:extLst>
              <a:ext uri="{FF2B5EF4-FFF2-40B4-BE49-F238E27FC236}">
                <a16:creationId xmlns:a16="http://schemas.microsoft.com/office/drawing/2014/main" id="{B4F5E105-59D0-4257-A9BF-3B3A53DE5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A39D1-B0CF-42AB-A9F8-1AC062CE2D1B}"/>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127924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7545-19B4-441E-9BC7-34453F3955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7E68D-55FC-4268-A681-5B9B8C8E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1D359-47DA-44CC-8644-B9B13BADD1B7}"/>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5" name="Footer Placeholder 4">
            <a:extLst>
              <a:ext uri="{FF2B5EF4-FFF2-40B4-BE49-F238E27FC236}">
                <a16:creationId xmlns:a16="http://schemas.microsoft.com/office/drawing/2014/main" id="{47652845-344D-448A-AEB1-E75F87CFE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E1A55-20D7-43FB-A632-7E695E57A78E}"/>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370757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3732-03E1-40DE-A8DE-0F7B17BCB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1AC4A-F831-4C99-9530-888B582FD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E3FEC7-3CD2-421A-ABAA-95A7E361C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12508-A186-4D62-8753-2716D32A42D3}"/>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6" name="Footer Placeholder 5">
            <a:extLst>
              <a:ext uri="{FF2B5EF4-FFF2-40B4-BE49-F238E27FC236}">
                <a16:creationId xmlns:a16="http://schemas.microsoft.com/office/drawing/2014/main" id="{BEFD39CB-2C13-4A02-9C27-F02C197BD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95199-10DB-40E7-AC59-52FE5E13AE9F}"/>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282253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22E-E84C-482D-88F4-23E564197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F38D3-523E-4A29-8BAB-4D4F73ADD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857967-ECAE-4677-B978-2C9821A41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BE294-6739-4D97-BF3F-9DF1E8B2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1E107-12D1-4C63-9F38-2B6F089893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C7D2C4-C4F2-4019-95BA-136CDDCF0F44}"/>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8" name="Footer Placeholder 7">
            <a:extLst>
              <a:ext uri="{FF2B5EF4-FFF2-40B4-BE49-F238E27FC236}">
                <a16:creationId xmlns:a16="http://schemas.microsoft.com/office/drawing/2014/main" id="{3AD9A312-FD15-4733-8126-1BE026C403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16AE5F-F1B7-4AA6-956B-D6FEA3A82FEB}"/>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11007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C957-5BF3-4818-AFB8-6A53E54C59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0A0BAB-2E8B-4D1C-A373-03FD8CEE252F}"/>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4" name="Footer Placeholder 3">
            <a:extLst>
              <a:ext uri="{FF2B5EF4-FFF2-40B4-BE49-F238E27FC236}">
                <a16:creationId xmlns:a16="http://schemas.microsoft.com/office/drawing/2014/main" id="{02968C5B-8420-4DEF-BAC3-F8FA113DE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B3ED24-B744-468E-A656-4CA7A6602FA4}"/>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133492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106F4-00E6-4B15-8992-A4AC88294563}"/>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3" name="Footer Placeholder 2">
            <a:extLst>
              <a:ext uri="{FF2B5EF4-FFF2-40B4-BE49-F238E27FC236}">
                <a16:creationId xmlns:a16="http://schemas.microsoft.com/office/drawing/2014/main" id="{1CB27A7B-D897-4DAD-A5BD-6C1B642EC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B5CC0A-C491-4DA7-8868-803137245EC3}"/>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35449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D48-89CF-4ABD-963B-D9F146872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7FB08F-A66B-4E73-AFFF-F795637A3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5F41A1-0491-43DF-89B7-4A0708C14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34F625-FA69-4E2E-9818-202E6520AA02}"/>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6" name="Footer Placeholder 5">
            <a:extLst>
              <a:ext uri="{FF2B5EF4-FFF2-40B4-BE49-F238E27FC236}">
                <a16:creationId xmlns:a16="http://schemas.microsoft.com/office/drawing/2014/main" id="{93CEA32E-54EF-43DD-A969-3C4AC1287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B1D4E-F197-4054-8E18-A5E4EFCB00EB}"/>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360674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C048-0CBC-4D2A-8F68-2176B414E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F5A86-F988-455F-9B24-C6FD91CC0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3D21F-4319-4D0E-8295-67E2078A7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2EDB1-D8FC-4A82-8B0E-A0A6878F5C08}"/>
              </a:ext>
            </a:extLst>
          </p:cNvPr>
          <p:cNvSpPr>
            <a:spLocks noGrp="1"/>
          </p:cNvSpPr>
          <p:nvPr>
            <p:ph type="dt" sz="half" idx="10"/>
          </p:nvPr>
        </p:nvSpPr>
        <p:spPr/>
        <p:txBody>
          <a:bodyPr/>
          <a:lstStyle/>
          <a:p>
            <a:fld id="{28D5E766-2E57-42F7-8E44-300E7977B977}" type="datetimeFigureOut">
              <a:rPr lang="en-US" smtClean="0"/>
              <a:t>12/3/2019</a:t>
            </a:fld>
            <a:endParaRPr lang="en-US"/>
          </a:p>
        </p:txBody>
      </p:sp>
      <p:sp>
        <p:nvSpPr>
          <p:cNvPr id="6" name="Footer Placeholder 5">
            <a:extLst>
              <a:ext uri="{FF2B5EF4-FFF2-40B4-BE49-F238E27FC236}">
                <a16:creationId xmlns:a16="http://schemas.microsoft.com/office/drawing/2014/main" id="{50549801-9CB6-423B-B742-ADF1DC456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744C9-BDA5-4C5A-A165-BC7565DB49D9}"/>
              </a:ext>
            </a:extLst>
          </p:cNvPr>
          <p:cNvSpPr>
            <a:spLocks noGrp="1"/>
          </p:cNvSpPr>
          <p:nvPr>
            <p:ph type="sldNum" sz="quarter" idx="12"/>
          </p:nvPr>
        </p:nvSpPr>
        <p:spPr/>
        <p:txBody>
          <a:bodyPr/>
          <a:lstStyle/>
          <a:p>
            <a:fld id="{B26088AA-03C6-4128-B604-F68F8196172B}" type="slidenum">
              <a:rPr lang="en-US" smtClean="0"/>
              <a:t>‹#›</a:t>
            </a:fld>
            <a:endParaRPr lang="en-US"/>
          </a:p>
        </p:txBody>
      </p:sp>
    </p:spTree>
    <p:extLst>
      <p:ext uri="{BB962C8B-B14F-4D97-AF65-F5344CB8AC3E}">
        <p14:creationId xmlns:p14="http://schemas.microsoft.com/office/powerpoint/2010/main" val="279483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C2E4E-E970-4AA5-93E8-D765C767F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1A73-8FA9-4CA6-A356-CF56FE812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FE0ED-0EC9-4122-AC53-AA0D7D2AF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5E766-2E57-42F7-8E44-300E7977B977}" type="datetimeFigureOut">
              <a:rPr lang="en-US" smtClean="0"/>
              <a:t>12/3/2019</a:t>
            </a:fld>
            <a:endParaRPr lang="en-US"/>
          </a:p>
        </p:txBody>
      </p:sp>
      <p:sp>
        <p:nvSpPr>
          <p:cNvPr id="5" name="Footer Placeholder 4">
            <a:extLst>
              <a:ext uri="{FF2B5EF4-FFF2-40B4-BE49-F238E27FC236}">
                <a16:creationId xmlns:a16="http://schemas.microsoft.com/office/drawing/2014/main" id="{23859DE3-316C-480E-AD5A-14FAEA33E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06C78-A1CD-472B-98EB-C7D5157EB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088AA-03C6-4128-B604-F68F8196172B}" type="slidenum">
              <a:rPr lang="en-US" smtClean="0"/>
              <a:t>‹#›</a:t>
            </a:fld>
            <a:endParaRPr lang="en-US"/>
          </a:p>
        </p:txBody>
      </p:sp>
    </p:spTree>
    <p:extLst>
      <p:ext uri="{BB962C8B-B14F-4D97-AF65-F5344CB8AC3E}">
        <p14:creationId xmlns:p14="http://schemas.microsoft.com/office/powerpoint/2010/main" val="47867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commons.wikimedia.org/wiki/File:Osiris_E3751_mp3h8828.jpg" TargetMode="External"/><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kathleenkirkpoetry.blogspot.com/2011/11/jackal-at-door.html"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19BF7-54DC-4762-A3BD-6F241908D3EC}"/>
              </a:ext>
            </a:extLst>
          </p:cNvPr>
          <p:cNvSpPr>
            <a:spLocks noGrp="1"/>
          </p:cNvSpPr>
          <p:nvPr>
            <p:ph type="ctrTitle"/>
          </p:nvPr>
        </p:nvSpPr>
        <p:spPr>
          <a:xfrm>
            <a:off x="1524000" y="1122362"/>
            <a:ext cx="9144000" cy="2840037"/>
          </a:xfrm>
        </p:spPr>
        <p:txBody>
          <a:bodyPr>
            <a:normAutofit/>
          </a:bodyPr>
          <a:lstStyle/>
          <a:p>
            <a:r>
              <a:rPr lang="en-US" sz="5800"/>
              <a:t>Recent Security Techniques in   (Non-Volatile) Main Memories</a:t>
            </a:r>
          </a:p>
        </p:txBody>
      </p:sp>
      <p:sp>
        <p:nvSpPr>
          <p:cNvPr id="3" name="Subtitle 2">
            <a:extLst>
              <a:ext uri="{FF2B5EF4-FFF2-40B4-BE49-F238E27FC236}">
                <a16:creationId xmlns:a16="http://schemas.microsoft.com/office/drawing/2014/main" id="{04BE5EE0-5BDC-4FAA-9ACD-F89EB3647730}"/>
              </a:ext>
            </a:extLst>
          </p:cNvPr>
          <p:cNvSpPr>
            <a:spLocks noGrp="1"/>
          </p:cNvSpPr>
          <p:nvPr>
            <p:ph type="subTitle" idx="1"/>
          </p:nvPr>
        </p:nvSpPr>
        <p:spPr>
          <a:xfrm>
            <a:off x="1524000" y="4256436"/>
            <a:ext cx="9144000" cy="1600818"/>
          </a:xfrm>
        </p:spPr>
        <p:txBody>
          <a:bodyPr>
            <a:normAutofit/>
          </a:bodyPr>
          <a:lstStyle/>
          <a:p>
            <a:r>
              <a:rPr lang="en-US">
                <a:solidFill>
                  <a:schemeClr val="accent1"/>
                </a:solidFill>
              </a:rPr>
              <a:t>CDA5220 Semester Project</a:t>
            </a:r>
          </a:p>
          <a:p>
            <a:r>
              <a:rPr lang="en-US">
                <a:solidFill>
                  <a:schemeClr val="accent1"/>
                </a:solidFill>
              </a:rPr>
              <a:t>Ardhi Yudha, Maryam Babaie</a:t>
            </a:r>
          </a:p>
          <a:p>
            <a:r>
              <a:rPr lang="en-US">
                <a:solidFill>
                  <a:schemeClr val="accent1"/>
                </a:solidFill>
              </a:rPr>
              <a:t>Fall 2019</a:t>
            </a:r>
          </a:p>
          <a:p>
            <a:endParaRPr lang="en-US">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6892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pic>
        <p:nvPicPr>
          <p:cNvPr id="5" name="Picture 4">
            <a:extLst>
              <a:ext uri="{FF2B5EF4-FFF2-40B4-BE49-F238E27FC236}">
                <a16:creationId xmlns:a16="http://schemas.microsoft.com/office/drawing/2014/main" id="{88556A8F-8669-4FEC-B62C-AE4ECB8C9B60}"/>
              </a:ext>
            </a:extLst>
          </p:cNvPr>
          <p:cNvPicPr>
            <a:picLocks noChangeAspect="1"/>
          </p:cNvPicPr>
          <p:nvPr/>
        </p:nvPicPr>
        <p:blipFill>
          <a:blip r:embed="rId3"/>
          <a:stretch>
            <a:fillRect/>
          </a:stretch>
        </p:blipFill>
        <p:spPr>
          <a:xfrm>
            <a:off x="2563458" y="3486150"/>
            <a:ext cx="6410325" cy="2771775"/>
          </a:xfrm>
          <a:prstGeom prst="rect">
            <a:avLst/>
          </a:prstGeom>
        </p:spPr>
      </p:pic>
      <p:pic>
        <p:nvPicPr>
          <p:cNvPr id="6" name="Picture 5">
            <a:extLst>
              <a:ext uri="{FF2B5EF4-FFF2-40B4-BE49-F238E27FC236}">
                <a16:creationId xmlns:a16="http://schemas.microsoft.com/office/drawing/2014/main" id="{500F6D86-EF56-4952-9A5A-080FA21767AE}"/>
              </a:ext>
            </a:extLst>
          </p:cNvPr>
          <p:cNvPicPr>
            <a:picLocks noChangeAspect="1"/>
          </p:cNvPicPr>
          <p:nvPr/>
        </p:nvPicPr>
        <p:blipFill>
          <a:blip r:embed="rId4"/>
          <a:stretch>
            <a:fillRect/>
          </a:stretch>
        </p:blipFill>
        <p:spPr>
          <a:xfrm>
            <a:off x="2563458" y="3418618"/>
            <a:ext cx="6486525" cy="2867025"/>
          </a:xfrm>
          <a:prstGeom prst="rect">
            <a:avLst/>
          </a:prstGeom>
        </p:spPr>
      </p:pic>
      <p:pic>
        <p:nvPicPr>
          <p:cNvPr id="7" name="Picture 6">
            <a:extLst>
              <a:ext uri="{FF2B5EF4-FFF2-40B4-BE49-F238E27FC236}">
                <a16:creationId xmlns:a16="http://schemas.microsoft.com/office/drawing/2014/main" id="{9AC541AD-D8B8-4B8D-A3F6-1C60AC04991F}"/>
              </a:ext>
            </a:extLst>
          </p:cNvPr>
          <p:cNvPicPr>
            <a:picLocks noChangeAspect="1"/>
          </p:cNvPicPr>
          <p:nvPr/>
        </p:nvPicPr>
        <p:blipFill>
          <a:blip r:embed="rId5"/>
          <a:stretch>
            <a:fillRect/>
          </a:stretch>
        </p:blipFill>
        <p:spPr>
          <a:xfrm>
            <a:off x="2572982" y="3438524"/>
            <a:ext cx="6467475" cy="2809875"/>
          </a:xfrm>
          <a:prstGeom prst="rect">
            <a:avLst/>
          </a:prstGeom>
        </p:spPr>
      </p:pic>
      <p:sp>
        <p:nvSpPr>
          <p:cNvPr id="9" name="Content Placeholder 8">
            <a:extLst>
              <a:ext uri="{FF2B5EF4-FFF2-40B4-BE49-F238E27FC236}">
                <a16:creationId xmlns:a16="http://schemas.microsoft.com/office/drawing/2014/main" id="{60B5247C-E222-4E12-81CC-507CB49E3982}"/>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a:p>
            <a:endParaRPr lang="en-US" sz="2400" dirty="0"/>
          </a:p>
        </p:txBody>
      </p:sp>
    </p:spTree>
    <p:extLst>
      <p:ext uri="{BB962C8B-B14F-4D97-AF65-F5344CB8AC3E}">
        <p14:creationId xmlns:p14="http://schemas.microsoft.com/office/powerpoint/2010/main" val="21878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sp>
        <p:nvSpPr>
          <p:cNvPr id="3" name="Content Placeholder 2">
            <a:extLst>
              <a:ext uri="{FF2B5EF4-FFF2-40B4-BE49-F238E27FC236}">
                <a16:creationId xmlns:a16="http://schemas.microsoft.com/office/drawing/2014/main" id="{677C3A15-DCB2-41ED-89D8-2F2C0C97A5D7}"/>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pic>
        <p:nvPicPr>
          <p:cNvPr id="5" name="Picture 4">
            <a:extLst>
              <a:ext uri="{FF2B5EF4-FFF2-40B4-BE49-F238E27FC236}">
                <a16:creationId xmlns:a16="http://schemas.microsoft.com/office/drawing/2014/main" id="{88556A8F-8669-4FEC-B62C-AE4ECB8C9B60}"/>
              </a:ext>
            </a:extLst>
          </p:cNvPr>
          <p:cNvPicPr>
            <a:picLocks noChangeAspect="1"/>
          </p:cNvPicPr>
          <p:nvPr/>
        </p:nvPicPr>
        <p:blipFill>
          <a:blip r:embed="rId3"/>
          <a:stretch>
            <a:fillRect/>
          </a:stretch>
        </p:blipFill>
        <p:spPr>
          <a:xfrm>
            <a:off x="2563458" y="3486150"/>
            <a:ext cx="6410325" cy="2771775"/>
          </a:xfrm>
          <a:prstGeom prst="rect">
            <a:avLst/>
          </a:prstGeom>
        </p:spPr>
      </p:pic>
      <p:pic>
        <p:nvPicPr>
          <p:cNvPr id="6" name="Picture 5">
            <a:extLst>
              <a:ext uri="{FF2B5EF4-FFF2-40B4-BE49-F238E27FC236}">
                <a16:creationId xmlns:a16="http://schemas.microsoft.com/office/drawing/2014/main" id="{500F6D86-EF56-4952-9A5A-080FA21767AE}"/>
              </a:ext>
            </a:extLst>
          </p:cNvPr>
          <p:cNvPicPr>
            <a:picLocks noChangeAspect="1"/>
          </p:cNvPicPr>
          <p:nvPr/>
        </p:nvPicPr>
        <p:blipFill>
          <a:blip r:embed="rId4"/>
          <a:stretch>
            <a:fillRect/>
          </a:stretch>
        </p:blipFill>
        <p:spPr>
          <a:xfrm>
            <a:off x="2563458" y="3418618"/>
            <a:ext cx="6486525" cy="2867025"/>
          </a:xfrm>
          <a:prstGeom prst="rect">
            <a:avLst/>
          </a:prstGeom>
        </p:spPr>
      </p:pic>
      <p:pic>
        <p:nvPicPr>
          <p:cNvPr id="7" name="Picture 6">
            <a:extLst>
              <a:ext uri="{FF2B5EF4-FFF2-40B4-BE49-F238E27FC236}">
                <a16:creationId xmlns:a16="http://schemas.microsoft.com/office/drawing/2014/main" id="{38D1C8D6-8532-4908-AD8F-C022295EA504}"/>
              </a:ext>
            </a:extLst>
          </p:cNvPr>
          <p:cNvPicPr>
            <a:picLocks noChangeAspect="1"/>
          </p:cNvPicPr>
          <p:nvPr/>
        </p:nvPicPr>
        <p:blipFill>
          <a:blip r:embed="rId5"/>
          <a:stretch>
            <a:fillRect/>
          </a:stretch>
        </p:blipFill>
        <p:spPr>
          <a:xfrm>
            <a:off x="2563458" y="3429000"/>
            <a:ext cx="6543675" cy="2986700"/>
          </a:xfrm>
          <a:prstGeom prst="rect">
            <a:avLst/>
          </a:prstGeom>
        </p:spPr>
      </p:pic>
    </p:spTree>
    <p:extLst>
      <p:ext uri="{BB962C8B-B14F-4D97-AF65-F5344CB8AC3E}">
        <p14:creationId xmlns:p14="http://schemas.microsoft.com/office/powerpoint/2010/main" val="53789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sp>
        <p:nvSpPr>
          <p:cNvPr id="3" name="Content Placeholder 2">
            <a:extLst>
              <a:ext uri="{FF2B5EF4-FFF2-40B4-BE49-F238E27FC236}">
                <a16:creationId xmlns:a16="http://schemas.microsoft.com/office/drawing/2014/main" id="{677C3A15-DCB2-41ED-89D8-2F2C0C97A5D7}"/>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pic>
        <p:nvPicPr>
          <p:cNvPr id="5" name="Picture 4">
            <a:extLst>
              <a:ext uri="{FF2B5EF4-FFF2-40B4-BE49-F238E27FC236}">
                <a16:creationId xmlns:a16="http://schemas.microsoft.com/office/drawing/2014/main" id="{88556A8F-8669-4FEC-B62C-AE4ECB8C9B60}"/>
              </a:ext>
            </a:extLst>
          </p:cNvPr>
          <p:cNvPicPr>
            <a:picLocks noChangeAspect="1"/>
          </p:cNvPicPr>
          <p:nvPr/>
        </p:nvPicPr>
        <p:blipFill>
          <a:blip r:embed="rId3"/>
          <a:stretch>
            <a:fillRect/>
          </a:stretch>
        </p:blipFill>
        <p:spPr>
          <a:xfrm>
            <a:off x="2563458" y="3486150"/>
            <a:ext cx="6410325" cy="2771775"/>
          </a:xfrm>
          <a:prstGeom prst="rect">
            <a:avLst/>
          </a:prstGeom>
        </p:spPr>
      </p:pic>
      <p:pic>
        <p:nvPicPr>
          <p:cNvPr id="6" name="Picture 5">
            <a:extLst>
              <a:ext uri="{FF2B5EF4-FFF2-40B4-BE49-F238E27FC236}">
                <a16:creationId xmlns:a16="http://schemas.microsoft.com/office/drawing/2014/main" id="{500F6D86-EF56-4952-9A5A-080FA21767AE}"/>
              </a:ext>
            </a:extLst>
          </p:cNvPr>
          <p:cNvPicPr>
            <a:picLocks noChangeAspect="1"/>
          </p:cNvPicPr>
          <p:nvPr/>
        </p:nvPicPr>
        <p:blipFill>
          <a:blip r:embed="rId4"/>
          <a:stretch>
            <a:fillRect/>
          </a:stretch>
        </p:blipFill>
        <p:spPr>
          <a:xfrm>
            <a:off x="2563458" y="3418618"/>
            <a:ext cx="6486525" cy="2867025"/>
          </a:xfrm>
          <a:prstGeom prst="rect">
            <a:avLst/>
          </a:prstGeom>
        </p:spPr>
      </p:pic>
      <p:pic>
        <p:nvPicPr>
          <p:cNvPr id="7" name="Picture 6">
            <a:extLst>
              <a:ext uri="{FF2B5EF4-FFF2-40B4-BE49-F238E27FC236}">
                <a16:creationId xmlns:a16="http://schemas.microsoft.com/office/drawing/2014/main" id="{85D303DE-85EA-4A77-9FB0-1F543329C05C}"/>
              </a:ext>
            </a:extLst>
          </p:cNvPr>
          <p:cNvPicPr>
            <a:picLocks noChangeAspect="1"/>
          </p:cNvPicPr>
          <p:nvPr/>
        </p:nvPicPr>
        <p:blipFill>
          <a:blip r:embed="rId5"/>
          <a:stretch>
            <a:fillRect/>
          </a:stretch>
        </p:blipFill>
        <p:spPr>
          <a:xfrm>
            <a:off x="2563457" y="3437668"/>
            <a:ext cx="6486525" cy="2847975"/>
          </a:xfrm>
          <a:prstGeom prst="rect">
            <a:avLst/>
          </a:prstGeom>
        </p:spPr>
      </p:pic>
    </p:spTree>
    <p:extLst>
      <p:ext uri="{BB962C8B-B14F-4D97-AF65-F5344CB8AC3E}">
        <p14:creationId xmlns:p14="http://schemas.microsoft.com/office/powerpoint/2010/main" val="13083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sp>
        <p:nvSpPr>
          <p:cNvPr id="3" name="Content Placeholder 2">
            <a:extLst>
              <a:ext uri="{FF2B5EF4-FFF2-40B4-BE49-F238E27FC236}">
                <a16:creationId xmlns:a16="http://schemas.microsoft.com/office/drawing/2014/main" id="{677C3A15-DCB2-41ED-89D8-2F2C0C97A5D7}"/>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pic>
        <p:nvPicPr>
          <p:cNvPr id="5" name="Picture 4">
            <a:extLst>
              <a:ext uri="{FF2B5EF4-FFF2-40B4-BE49-F238E27FC236}">
                <a16:creationId xmlns:a16="http://schemas.microsoft.com/office/drawing/2014/main" id="{88556A8F-8669-4FEC-B62C-AE4ECB8C9B60}"/>
              </a:ext>
            </a:extLst>
          </p:cNvPr>
          <p:cNvPicPr>
            <a:picLocks noChangeAspect="1"/>
          </p:cNvPicPr>
          <p:nvPr/>
        </p:nvPicPr>
        <p:blipFill>
          <a:blip r:embed="rId3"/>
          <a:stretch>
            <a:fillRect/>
          </a:stretch>
        </p:blipFill>
        <p:spPr>
          <a:xfrm>
            <a:off x="2563458" y="3486150"/>
            <a:ext cx="6410325" cy="2771775"/>
          </a:xfrm>
          <a:prstGeom prst="rect">
            <a:avLst/>
          </a:prstGeom>
        </p:spPr>
      </p:pic>
      <p:pic>
        <p:nvPicPr>
          <p:cNvPr id="6" name="Picture 5">
            <a:extLst>
              <a:ext uri="{FF2B5EF4-FFF2-40B4-BE49-F238E27FC236}">
                <a16:creationId xmlns:a16="http://schemas.microsoft.com/office/drawing/2014/main" id="{500F6D86-EF56-4952-9A5A-080FA21767AE}"/>
              </a:ext>
            </a:extLst>
          </p:cNvPr>
          <p:cNvPicPr>
            <a:picLocks noChangeAspect="1"/>
          </p:cNvPicPr>
          <p:nvPr/>
        </p:nvPicPr>
        <p:blipFill>
          <a:blip r:embed="rId4"/>
          <a:stretch>
            <a:fillRect/>
          </a:stretch>
        </p:blipFill>
        <p:spPr>
          <a:xfrm>
            <a:off x="2563458" y="3418618"/>
            <a:ext cx="6486525" cy="2867025"/>
          </a:xfrm>
          <a:prstGeom prst="rect">
            <a:avLst/>
          </a:prstGeom>
        </p:spPr>
      </p:pic>
      <p:pic>
        <p:nvPicPr>
          <p:cNvPr id="7" name="Picture 6">
            <a:extLst>
              <a:ext uri="{FF2B5EF4-FFF2-40B4-BE49-F238E27FC236}">
                <a16:creationId xmlns:a16="http://schemas.microsoft.com/office/drawing/2014/main" id="{76BED8A9-715B-4F6B-886A-95B04511D217}"/>
              </a:ext>
            </a:extLst>
          </p:cNvPr>
          <p:cNvPicPr>
            <a:picLocks noChangeAspect="1"/>
          </p:cNvPicPr>
          <p:nvPr/>
        </p:nvPicPr>
        <p:blipFill>
          <a:blip r:embed="rId5"/>
          <a:stretch>
            <a:fillRect/>
          </a:stretch>
        </p:blipFill>
        <p:spPr>
          <a:xfrm>
            <a:off x="2563458" y="3429000"/>
            <a:ext cx="6581775" cy="2905125"/>
          </a:xfrm>
          <a:prstGeom prst="rect">
            <a:avLst/>
          </a:prstGeom>
        </p:spPr>
      </p:pic>
    </p:spTree>
    <p:extLst>
      <p:ext uri="{BB962C8B-B14F-4D97-AF65-F5344CB8AC3E}">
        <p14:creationId xmlns:p14="http://schemas.microsoft.com/office/powerpoint/2010/main" val="243249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sp>
        <p:nvSpPr>
          <p:cNvPr id="3" name="Content Placeholder 2">
            <a:extLst>
              <a:ext uri="{FF2B5EF4-FFF2-40B4-BE49-F238E27FC236}">
                <a16:creationId xmlns:a16="http://schemas.microsoft.com/office/drawing/2014/main" id="{677C3A15-DCB2-41ED-89D8-2F2C0C97A5D7}"/>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pic>
        <p:nvPicPr>
          <p:cNvPr id="5" name="Picture 4">
            <a:extLst>
              <a:ext uri="{FF2B5EF4-FFF2-40B4-BE49-F238E27FC236}">
                <a16:creationId xmlns:a16="http://schemas.microsoft.com/office/drawing/2014/main" id="{88556A8F-8669-4FEC-B62C-AE4ECB8C9B60}"/>
              </a:ext>
            </a:extLst>
          </p:cNvPr>
          <p:cNvPicPr>
            <a:picLocks noChangeAspect="1"/>
          </p:cNvPicPr>
          <p:nvPr/>
        </p:nvPicPr>
        <p:blipFill>
          <a:blip r:embed="rId3"/>
          <a:stretch>
            <a:fillRect/>
          </a:stretch>
        </p:blipFill>
        <p:spPr>
          <a:xfrm>
            <a:off x="2563458" y="3486150"/>
            <a:ext cx="6410325" cy="2771775"/>
          </a:xfrm>
          <a:prstGeom prst="rect">
            <a:avLst/>
          </a:prstGeom>
        </p:spPr>
      </p:pic>
      <p:pic>
        <p:nvPicPr>
          <p:cNvPr id="6" name="Picture 5">
            <a:extLst>
              <a:ext uri="{FF2B5EF4-FFF2-40B4-BE49-F238E27FC236}">
                <a16:creationId xmlns:a16="http://schemas.microsoft.com/office/drawing/2014/main" id="{500F6D86-EF56-4952-9A5A-080FA21767AE}"/>
              </a:ext>
            </a:extLst>
          </p:cNvPr>
          <p:cNvPicPr>
            <a:picLocks noChangeAspect="1"/>
          </p:cNvPicPr>
          <p:nvPr/>
        </p:nvPicPr>
        <p:blipFill>
          <a:blip r:embed="rId4"/>
          <a:stretch>
            <a:fillRect/>
          </a:stretch>
        </p:blipFill>
        <p:spPr>
          <a:xfrm>
            <a:off x="2563458" y="3418618"/>
            <a:ext cx="6486525" cy="2867025"/>
          </a:xfrm>
          <a:prstGeom prst="rect">
            <a:avLst/>
          </a:prstGeom>
        </p:spPr>
      </p:pic>
      <p:pic>
        <p:nvPicPr>
          <p:cNvPr id="7" name="Picture 6">
            <a:extLst>
              <a:ext uri="{FF2B5EF4-FFF2-40B4-BE49-F238E27FC236}">
                <a16:creationId xmlns:a16="http://schemas.microsoft.com/office/drawing/2014/main" id="{76BED8A9-715B-4F6B-886A-95B04511D217}"/>
              </a:ext>
            </a:extLst>
          </p:cNvPr>
          <p:cNvPicPr>
            <a:picLocks noChangeAspect="1"/>
          </p:cNvPicPr>
          <p:nvPr/>
        </p:nvPicPr>
        <p:blipFill>
          <a:blip r:embed="rId5"/>
          <a:stretch>
            <a:fillRect/>
          </a:stretch>
        </p:blipFill>
        <p:spPr>
          <a:xfrm>
            <a:off x="2563458" y="3429000"/>
            <a:ext cx="6581775" cy="2905125"/>
          </a:xfrm>
          <a:prstGeom prst="rect">
            <a:avLst/>
          </a:prstGeom>
        </p:spPr>
      </p:pic>
      <p:pic>
        <p:nvPicPr>
          <p:cNvPr id="8" name="Picture 7">
            <a:extLst>
              <a:ext uri="{FF2B5EF4-FFF2-40B4-BE49-F238E27FC236}">
                <a16:creationId xmlns:a16="http://schemas.microsoft.com/office/drawing/2014/main" id="{8E416F24-CDBA-468C-BBFD-D40D1C4D9D55}"/>
              </a:ext>
            </a:extLst>
          </p:cNvPr>
          <p:cNvPicPr>
            <a:picLocks noChangeAspect="1"/>
          </p:cNvPicPr>
          <p:nvPr/>
        </p:nvPicPr>
        <p:blipFill>
          <a:blip r:embed="rId6"/>
          <a:stretch>
            <a:fillRect/>
          </a:stretch>
        </p:blipFill>
        <p:spPr>
          <a:xfrm>
            <a:off x="2544408" y="3423809"/>
            <a:ext cx="6600825" cy="2886075"/>
          </a:xfrm>
          <a:prstGeom prst="rect">
            <a:avLst/>
          </a:prstGeom>
        </p:spPr>
      </p:pic>
      <p:sp>
        <p:nvSpPr>
          <p:cNvPr id="9" name="TextBox 8">
            <a:extLst>
              <a:ext uri="{FF2B5EF4-FFF2-40B4-BE49-F238E27FC236}">
                <a16:creationId xmlns:a16="http://schemas.microsoft.com/office/drawing/2014/main" id="{AF26EDDF-D4D1-4BEC-9CAE-DD35A18CC499}"/>
              </a:ext>
            </a:extLst>
          </p:cNvPr>
          <p:cNvSpPr txBox="1"/>
          <p:nvPr/>
        </p:nvSpPr>
        <p:spPr>
          <a:xfrm>
            <a:off x="1880386" y="3159222"/>
            <a:ext cx="8067178" cy="954107"/>
          </a:xfrm>
          <a:prstGeom prst="rect">
            <a:avLst/>
          </a:prstGeom>
          <a:solidFill>
            <a:srgbClr val="FFC000"/>
          </a:solidFill>
        </p:spPr>
        <p:txBody>
          <a:bodyPr wrap="square" rtlCol="0">
            <a:spAutoFit/>
          </a:bodyPr>
          <a:lstStyle/>
          <a:p>
            <a:endParaRPr lang="en-US" b="1" dirty="0"/>
          </a:p>
          <a:p>
            <a:r>
              <a:rPr lang="en-US" b="1" dirty="0"/>
              <a:t>The use of the three most recent memory writes has on average 93</a:t>
            </a:r>
            <a:r>
              <a:rPr lang="en-US" b="1" i="1" dirty="0"/>
              <a:t>.</a:t>
            </a:r>
            <a:r>
              <a:rPr lang="en-US" b="1" dirty="0"/>
              <a:t>6% accuracy.</a:t>
            </a:r>
          </a:p>
          <a:p>
            <a:endParaRPr lang="en-US" sz="2000" b="1" dirty="0"/>
          </a:p>
        </p:txBody>
      </p:sp>
    </p:spTree>
    <p:extLst>
      <p:ext uri="{BB962C8B-B14F-4D97-AF65-F5344CB8AC3E}">
        <p14:creationId xmlns:p14="http://schemas.microsoft.com/office/powerpoint/2010/main" val="1815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B615-E682-48AD-9D16-1DE4CD58E6C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1235CC1-D0A0-4EEC-8610-AD44148BEAF7}"/>
              </a:ext>
            </a:extLst>
          </p:cNvPr>
          <p:cNvSpPr>
            <a:spLocks noGrp="1"/>
          </p:cNvSpPr>
          <p:nvPr>
            <p:ph idx="1"/>
          </p:nvPr>
        </p:nvSpPr>
        <p:spPr/>
        <p:txBody>
          <a:bodyPr/>
          <a:lstStyle/>
          <a:p>
            <a:r>
              <a:rPr lang="en-US" dirty="0"/>
              <a:t>Performance improvement at the cost of a read</a:t>
            </a:r>
          </a:p>
          <a:p>
            <a:r>
              <a:rPr lang="en-US" dirty="0"/>
              <a:t>NVM </a:t>
            </a:r>
            <a:r>
              <a:rPr lang="en-US" dirty="0" err="1"/>
              <a:t>Assymetry</a:t>
            </a:r>
            <a:r>
              <a:rPr lang="en-US" dirty="0"/>
              <a:t> in Rd/</a:t>
            </a:r>
            <a:r>
              <a:rPr lang="en-US" dirty="0" err="1"/>
              <a:t>Wr</a:t>
            </a:r>
            <a:r>
              <a:rPr lang="en-US" dirty="0"/>
              <a:t> Latency</a:t>
            </a:r>
          </a:p>
          <a:p>
            <a:pPr lvl="1"/>
            <a:r>
              <a:rPr lang="en-US" dirty="0"/>
              <a:t>Read (20-70 ns)  Write (150-220 ns)</a:t>
            </a:r>
          </a:p>
          <a:p>
            <a:r>
              <a:rPr lang="en-US" dirty="0"/>
              <a:t>Removing the write latency off from the critical path</a:t>
            </a:r>
          </a:p>
          <a:p>
            <a:r>
              <a:rPr lang="en-US" dirty="0"/>
              <a:t>Speeding up read and nonduplicate write requests by reducing their waiting time. </a:t>
            </a:r>
          </a:p>
          <a:p>
            <a:pPr lvl="1"/>
            <a:endParaRPr lang="en-US" dirty="0"/>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496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8736-33FC-45D5-BA29-10F7A4FDCA89}"/>
              </a:ext>
            </a:extLst>
          </p:cNvPr>
          <p:cNvSpPr>
            <a:spLocks noGrp="1"/>
          </p:cNvSpPr>
          <p:nvPr>
            <p:ph type="title"/>
          </p:nvPr>
        </p:nvSpPr>
        <p:spPr/>
        <p:txBody>
          <a:bodyPr/>
          <a:lstStyle/>
          <a:p>
            <a:r>
              <a:rPr lang="en-US" dirty="0"/>
              <a:t>Evaluation</a:t>
            </a:r>
          </a:p>
        </p:txBody>
      </p:sp>
      <p:sp>
        <p:nvSpPr>
          <p:cNvPr id="4" name="Rectangle 3">
            <a:extLst>
              <a:ext uri="{FF2B5EF4-FFF2-40B4-BE49-F238E27FC236}">
                <a16:creationId xmlns:a16="http://schemas.microsoft.com/office/drawing/2014/main" id="{CC8CB455-E98D-43A9-962F-DCACF4A69D26}"/>
              </a:ext>
            </a:extLst>
          </p:cNvPr>
          <p:cNvSpPr/>
          <p:nvPr/>
        </p:nvSpPr>
        <p:spPr>
          <a:xfrm>
            <a:off x="653375" y="5444605"/>
            <a:ext cx="5371279" cy="369332"/>
          </a:xfrm>
          <a:prstGeom prst="rect">
            <a:avLst/>
          </a:prstGeom>
        </p:spPr>
        <p:txBody>
          <a:bodyPr wrap="none">
            <a:spAutoFit/>
          </a:bodyPr>
          <a:lstStyle/>
          <a:p>
            <a:r>
              <a:rPr lang="en-US" dirty="0" err="1"/>
              <a:t>DeWrite</a:t>
            </a:r>
            <a:r>
              <a:rPr lang="en-US" dirty="0"/>
              <a:t> reduces 54% writes to secure NVM on average</a:t>
            </a:r>
            <a:endParaRPr lang="en-US" sz="1600" dirty="0"/>
          </a:p>
        </p:txBody>
      </p:sp>
      <p:pic>
        <p:nvPicPr>
          <p:cNvPr id="5" name="Picture 4">
            <a:extLst>
              <a:ext uri="{FF2B5EF4-FFF2-40B4-BE49-F238E27FC236}">
                <a16:creationId xmlns:a16="http://schemas.microsoft.com/office/drawing/2014/main" id="{31FF8408-0AA9-49E9-B43E-DB541BC089F9}"/>
              </a:ext>
            </a:extLst>
          </p:cNvPr>
          <p:cNvPicPr>
            <a:picLocks noChangeAspect="1"/>
          </p:cNvPicPr>
          <p:nvPr/>
        </p:nvPicPr>
        <p:blipFill>
          <a:blip r:embed="rId2"/>
          <a:stretch>
            <a:fillRect/>
          </a:stretch>
        </p:blipFill>
        <p:spPr>
          <a:xfrm>
            <a:off x="762754" y="3127845"/>
            <a:ext cx="4550952" cy="2316760"/>
          </a:xfrm>
          <a:prstGeom prst="rect">
            <a:avLst/>
          </a:prstGeom>
        </p:spPr>
      </p:pic>
      <p:sp>
        <p:nvSpPr>
          <p:cNvPr id="6" name="Rectangle 5">
            <a:extLst>
              <a:ext uri="{FF2B5EF4-FFF2-40B4-BE49-F238E27FC236}">
                <a16:creationId xmlns:a16="http://schemas.microsoft.com/office/drawing/2014/main" id="{C08530A6-EC6E-4866-8EEA-A1A8F07F4D27}"/>
              </a:ext>
            </a:extLst>
          </p:cNvPr>
          <p:cNvSpPr/>
          <p:nvPr/>
        </p:nvSpPr>
        <p:spPr>
          <a:xfrm>
            <a:off x="6096000" y="5444605"/>
            <a:ext cx="4868128" cy="584775"/>
          </a:xfrm>
          <a:prstGeom prst="rect">
            <a:avLst/>
          </a:prstGeom>
        </p:spPr>
        <p:txBody>
          <a:bodyPr wrap="none">
            <a:spAutoFit/>
          </a:bodyPr>
          <a:lstStyle/>
          <a:p>
            <a:r>
              <a:rPr lang="en-US" sz="1600" dirty="0" err="1">
                <a:solidFill>
                  <a:srgbClr val="363639"/>
                </a:solidFill>
                <a:latin typeface="Arial" panose="020B0604020202020204" pitchFamily="34" charset="0"/>
              </a:rPr>
              <a:t>DeWrite</a:t>
            </a:r>
            <a:r>
              <a:rPr lang="en-US" sz="1600" dirty="0">
                <a:solidFill>
                  <a:srgbClr val="363639"/>
                </a:solidFill>
                <a:latin typeface="Arial" panose="020B0604020202020204" pitchFamily="34" charset="0"/>
              </a:rPr>
              <a:t> speeds up NVM writes by 4.2X on average</a:t>
            </a:r>
          </a:p>
          <a:p>
            <a:endParaRPr lang="en-US" sz="1600" dirty="0"/>
          </a:p>
        </p:txBody>
      </p:sp>
      <p:pic>
        <p:nvPicPr>
          <p:cNvPr id="7" name="Picture 6">
            <a:extLst>
              <a:ext uri="{FF2B5EF4-FFF2-40B4-BE49-F238E27FC236}">
                <a16:creationId xmlns:a16="http://schemas.microsoft.com/office/drawing/2014/main" id="{E3A50344-08FA-4E38-8766-EADA483CA3D5}"/>
              </a:ext>
            </a:extLst>
          </p:cNvPr>
          <p:cNvPicPr>
            <a:picLocks noChangeAspect="1"/>
          </p:cNvPicPr>
          <p:nvPr/>
        </p:nvPicPr>
        <p:blipFill>
          <a:blip r:embed="rId3"/>
          <a:stretch>
            <a:fillRect/>
          </a:stretch>
        </p:blipFill>
        <p:spPr>
          <a:xfrm>
            <a:off x="6096000" y="3215193"/>
            <a:ext cx="4275649" cy="2094475"/>
          </a:xfrm>
          <a:prstGeom prst="rect">
            <a:avLst/>
          </a:prstGeom>
        </p:spPr>
      </p:pic>
      <p:sp>
        <p:nvSpPr>
          <p:cNvPr id="8" name="Rectangle 7">
            <a:extLst>
              <a:ext uri="{FF2B5EF4-FFF2-40B4-BE49-F238E27FC236}">
                <a16:creationId xmlns:a16="http://schemas.microsoft.com/office/drawing/2014/main" id="{C51CE288-DF80-44B0-9660-D92D1FBBC84B}"/>
              </a:ext>
            </a:extLst>
          </p:cNvPr>
          <p:cNvSpPr/>
          <p:nvPr/>
        </p:nvSpPr>
        <p:spPr>
          <a:xfrm>
            <a:off x="653375" y="1350645"/>
            <a:ext cx="10418619" cy="923330"/>
          </a:xfrm>
          <a:prstGeom prst="rect">
            <a:avLst/>
          </a:prstGeom>
        </p:spPr>
        <p:txBody>
          <a:bodyPr wrap="square">
            <a:spAutoFit/>
          </a:bodyPr>
          <a:lstStyle/>
          <a:p>
            <a:endParaRPr lang="en-US" dirty="0">
              <a:latin typeface="NimbusRomNo9L-Regu"/>
            </a:endParaRPr>
          </a:p>
          <a:p>
            <a:r>
              <a:rPr lang="en-US" dirty="0" err="1">
                <a:latin typeface="NimbusRomNo9L-Regu"/>
              </a:rPr>
              <a:t>DeWrite</a:t>
            </a:r>
            <a:r>
              <a:rPr lang="en-US" dirty="0">
                <a:latin typeface="NimbusRomNo9L-Regu"/>
              </a:rPr>
              <a:t> VS the traditional secure NVM system that uses the counter mode encryption without deduplication.</a:t>
            </a:r>
          </a:p>
          <a:p>
            <a:endParaRPr lang="en-US" dirty="0"/>
          </a:p>
        </p:txBody>
      </p:sp>
    </p:spTree>
    <p:extLst>
      <p:ext uri="{BB962C8B-B14F-4D97-AF65-F5344CB8AC3E}">
        <p14:creationId xmlns:p14="http://schemas.microsoft.com/office/powerpoint/2010/main" val="314968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2CAE3-E82F-4254-B170-DF3256A922E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b="1" kern="1200">
                <a:solidFill>
                  <a:schemeClr val="tx1"/>
                </a:solidFill>
                <a:latin typeface="+mj-lt"/>
                <a:ea typeface="+mj-ea"/>
                <a:cs typeface="+mj-cs"/>
              </a:rPr>
              <a:t>Morphable Counters: Enabling Compact Integrity Trees For Low-Overhead Secure Memories</a:t>
            </a:r>
            <a:br>
              <a:rPr lang="en-US" sz="4900" b="1" kern="1200">
                <a:solidFill>
                  <a:schemeClr val="tx1"/>
                </a:solidFill>
                <a:latin typeface="+mj-lt"/>
                <a:ea typeface="+mj-ea"/>
                <a:cs typeface="+mj-cs"/>
              </a:rPr>
            </a:br>
            <a:r>
              <a:rPr lang="en-US" sz="4900" b="1" kern="1200">
                <a:solidFill>
                  <a:schemeClr val="tx1"/>
                </a:solidFill>
                <a:latin typeface="+mj-lt"/>
                <a:ea typeface="+mj-ea"/>
                <a:cs typeface="+mj-cs"/>
              </a:rPr>
              <a:t>(Micro 2018)</a:t>
            </a:r>
            <a:endParaRPr lang="en-US" sz="4900" kern="120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4275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C9CD-3D86-4E32-883C-CBE028172028}"/>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39A9737C-2E88-4E3D-A7F9-6392F8CF523D}"/>
              </a:ext>
            </a:extLst>
          </p:cNvPr>
          <p:cNvSpPr>
            <a:spLocks noGrp="1"/>
          </p:cNvSpPr>
          <p:nvPr>
            <p:ph idx="1"/>
          </p:nvPr>
        </p:nvSpPr>
        <p:spPr/>
        <p:txBody>
          <a:bodyPr>
            <a:normAutofit/>
          </a:bodyPr>
          <a:lstStyle/>
          <a:p>
            <a:r>
              <a:rPr lang="en-US" dirty="0"/>
              <a:t>Security for main memory is a vital against physical attacks</a:t>
            </a:r>
          </a:p>
          <a:p>
            <a:endParaRPr lang="en-US" dirty="0"/>
          </a:p>
          <a:p>
            <a:r>
              <a:rPr lang="en-US" dirty="0"/>
              <a:t>Securing memory requires security metadata on each data access. </a:t>
            </a:r>
          </a:p>
          <a:p>
            <a:pPr lvl="1"/>
            <a:r>
              <a:rPr lang="en-US" dirty="0"/>
              <a:t>data encryption</a:t>
            </a:r>
          </a:p>
          <a:p>
            <a:pPr lvl="2"/>
            <a:r>
              <a:rPr lang="en-US" dirty="0"/>
              <a:t>counters </a:t>
            </a:r>
          </a:p>
          <a:p>
            <a:pPr lvl="1"/>
            <a:r>
              <a:rPr lang="en-US" dirty="0"/>
              <a:t>verifying data integrity</a:t>
            </a:r>
          </a:p>
          <a:p>
            <a:pPr lvl="2"/>
            <a:r>
              <a:rPr lang="en-US" dirty="0"/>
              <a:t> cryptographic hash of data (MAC)</a:t>
            </a:r>
          </a:p>
          <a:p>
            <a:pPr lvl="1"/>
            <a:r>
              <a:rPr lang="en-US" dirty="0"/>
              <a:t>To prevent replay attacks </a:t>
            </a:r>
          </a:p>
          <a:p>
            <a:pPr lvl="2"/>
            <a:r>
              <a:rPr lang="en-US" dirty="0"/>
              <a:t>several memory accesses to traverse integrity tree</a:t>
            </a:r>
          </a:p>
        </p:txBody>
      </p:sp>
      <p:sp>
        <p:nvSpPr>
          <p:cNvPr id="4" name="TextBox 3">
            <a:extLst>
              <a:ext uri="{FF2B5EF4-FFF2-40B4-BE49-F238E27FC236}">
                <a16:creationId xmlns:a16="http://schemas.microsoft.com/office/drawing/2014/main" id="{B740BD0F-0232-47AA-B9D9-339557DF4CE7}"/>
              </a:ext>
            </a:extLst>
          </p:cNvPr>
          <p:cNvSpPr txBox="1"/>
          <p:nvPr/>
        </p:nvSpPr>
        <p:spPr>
          <a:xfrm>
            <a:off x="1880386" y="3159221"/>
            <a:ext cx="8575178" cy="1015663"/>
          </a:xfrm>
          <a:prstGeom prst="rect">
            <a:avLst/>
          </a:prstGeom>
          <a:solidFill>
            <a:srgbClr val="FFC000"/>
          </a:solidFill>
        </p:spPr>
        <p:txBody>
          <a:bodyPr wrap="square" rtlCol="0">
            <a:spAutoFit/>
          </a:bodyPr>
          <a:lstStyle/>
          <a:p>
            <a:endParaRPr lang="en-US" sz="2000" b="1" dirty="0"/>
          </a:p>
          <a:p>
            <a:r>
              <a:rPr lang="en-US" sz="2000" b="1" dirty="0"/>
              <a:t>These accesses stress the memory bandwidth causing performance slowdown.</a:t>
            </a:r>
          </a:p>
          <a:p>
            <a:r>
              <a:rPr lang="en-US" sz="2000" b="1" dirty="0"/>
              <a:t> </a:t>
            </a:r>
          </a:p>
        </p:txBody>
      </p:sp>
    </p:spTree>
    <p:extLst>
      <p:ext uri="{BB962C8B-B14F-4D97-AF65-F5344CB8AC3E}">
        <p14:creationId xmlns:p14="http://schemas.microsoft.com/office/powerpoint/2010/main" val="19176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06AD-7542-46C3-8B2B-42EAF13A85B3}"/>
              </a:ext>
            </a:extLst>
          </p:cNvPr>
          <p:cNvSpPr>
            <a:spLocks noGrp="1"/>
          </p:cNvSpPr>
          <p:nvPr>
            <p:ph type="title"/>
          </p:nvPr>
        </p:nvSpPr>
        <p:spPr/>
        <p:txBody>
          <a:bodyPr/>
          <a:lstStyle/>
          <a:p>
            <a:r>
              <a:rPr lang="en-US" dirty="0"/>
              <a:t>Motivation</a:t>
            </a:r>
          </a:p>
        </p:txBody>
      </p:sp>
      <p:grpSp>
        <p:nvGrpSpPr>
          <p:cNvPr id="64" name="Group 63">
            <a:extLst>
              <a:ext uri="{FF2B5EF4-FFF2-40B4-BE49-F238E27FC236}">
                <a16:creationId xmlns:a16="http://schemas.microsoft.com/office/drawing/2014/main" id="{165EAB7A-5DE9-4790-AD8D-57BEC8CD2FD1}"/>
              </a:ext>
            </a:extLst>
          </p:cNvPr>
          <p:cNvGrpSpPr/>
          <p:nvPr/>
        </p:nvGrpSpPr>
        <p:grpSpPr>
          <a:xfrm>
            <a:off x="1021518" y="3607712"/>
            <a:ext cx="4396027" cy="1076926"/>
            <a:chOff x="1021518" y="3760109"/>
            <a:chExt cx="4396027" cy="1076926"/>
          </a:xfrm>
        </p:grpSpPr>
        <p:cxnSp>
          <p:nvCxnSpPr>
            <p:cNvPr id="65" name="Straight Arrow Connector 64">
              <a:extLst>
                <a:ext uri="{FF2B5EF4-FFF2-40B4-BE49-F238E27FC236}">
                  <a16:creationId xmlns:a16="http://schemas.microsoft.com/office/drawing/2014/main" id="{A881C287-39CC-4169-8C4C-E88A990F0930}"/>
                </a:ext>
              </a:extLst>
            </p:cNvPr>
            <p:cNvCxnSpPr/>
            <p:nvPr/>
          </p:nvCxnSpPr>
          <p:spPr>
            <a:xfrm>
              <a:off x="2911608" y="3760109"/>
              <a:ext cx="3555" cy="61846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32">
              <a:extLst>
                <a:ext uri="{FF2B5EF4-FFF2-40B4-BE49-F238E27FC236}">
                  <a16:creationId xmlns:a16="http://schemas.microsoft.com/office/drawing/2014/main" id="{16FFC06D-34B0-4C4F-B5A3-AED3A4CA6F0D}"/>
                </a:ext>
              </a:extLst>
            </p:cNvPr>
            <p:cNvCxnSpPr/>
            <p:nvPr/>
          </p:nvCxnSpPr>
          <p:spPr>
            <a:xfrm rot="5400000" flipV="1">
              <a:off x="884358" y="4046240"/>
              <a:ext cx="640080" cy="365760"/>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6EE4ED6-43B6-4962-88DA-91E9870A93A5}"/>
                </a:ext>
              </a:extLst>
            </p:cNvPr>
            <p:cNvSpPr txBox="1"/>
            <p:nvPr/>
          </p:nvSpPr>
          <p:spPr>
            <a:xfrm>
              <a:off x="1145991" y="4313815"/>
              <a:ext cx="4271554" cy="523220"/>
            </a:xfrm>
            <a:prstGeom prst="rect">
              <a:avLst/>
            </a:prstGeom>
            <a:noFill/>
          </p:spPr>
          <p:txBody>
            <a:bodyPr wrap="square" rtlCol="0">
              <a:spAutoFit/>
            </a:bodyPr>
            <a:lstStyle/>
            <a:p>
              <a:pPr algn="ctr"/>
              <a:r>
                <a:rPr lang="en-US" sz="2800" b="1" dirty="0"/>
                <a:t>Major | Minor = Counter</a:t>
              </a:r>
            </a:p>
          </p:txBody>
        </p:sp>
      </p:grpSp>
      <p:grpSp>
        <p:nvGrpSpPr>
          <p:cNvPr id="68" name="Group 67">
            <a:extLst>
              <a:ext uri="{FF2B5EF4-FFF2-40B4-BE49-F238E27FC236}">
                <a16:creationId xmlns:a16="http://schemas.microsoft.com/office/drawing/2014/main" id="{214D232B-61A2-4141-AB2A-1172BDB6F4D3}"/>
              </a:ext>
            </a:extLst>
          </p:cNvPr>
          <p:cNvGrpSpPr/>
          <p:nvPr/>
        </p:nvGrpSpPr>
        <p:grpSpPr>
          <a:xfrm>
            <a:off x="322633" y="3110472"/>
            <a:ext cx="5176255" cy="703696"/>
            <a:chOff x="309677" y="3155252"/>
            <a:chExt cx="5176255" cy="703696"/>
          </a:xfrm>
        </p:grpSpPr>
        <p:sp>
          <p:nvSpPr>
            <p:cNvPr id="69" name="Rectangle 68">
              <a:extLst>
                <a:ext uri="{FF2B5EF4-FFF2-40B4-BE49-F238E27FC236}">
                  <a16:creationId xmlns:a16="http://schemas.microsoft.com/office/drawing/2014/main" id="{D944502B-DDFD-4D65-819B-F9412C00BD49}"/>
                </a:ext>
              </a:extLst>
            </p:cNvPr>
            <p:cNvSpPr/>
            <p:nvPr/>
          </p:nvSpPr>
          <p:spPr>
            <a:xfrm>
              <a:off x="1605984" y="3156630"/>
              <a:ext cx="548640"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C1</a:t>
              </a:r>
            </a:p>
          </p:txBody>
        </p:sp>
        <p:sp>
          <p:nvSpPr>
            <p:cNvPr id="70" name="Rectangle 69">
              <a:extLst>
                <a:ext uri="{FF2B5EF4-FFF2-40B4-BE49-F238E27FC236}">
                  <a16:creationId xmlns:a16="http://schemas.microsoft.com/office/drawing/2014/main" id="{E6974CC1-FBC3-4A1C-ABEB-DA85DC25FF9E}"/>
                </a:ext>
              </a:extLst>
            </p:cNvPr>
            <p:cNvSpPr/>
            <p:nvPr/>
          </p:nvSpPr>
          <p:spPr>
            <a:xfrm>
              <a:off x="2169559" y="3156630"/>
              <a:ext cx="548640"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C2</a:t>
              </a:r>
            </a:p>
          </p:txBody>
        </p:sp>
        <p:sp>
          <p:nvSpPr>
            <p:cNvPr id="71" name="Rectangle 70">
              <a:extLst>
                <a:ext uri="{FF2B5EF4-FFF2-40B4-BE49-F238E27FC236}">
                  <a16:creationId xmlns:a16="http://schemas.microsoft.com/office/drawing/2014/main" id="{6DBE67D0-F3AD-410D-B151-B443783E6D37}"/>
                </a:ext>
              </a:extLst>
            </p:cNvPr>
            <p:cNvSpPr/>
            <p:nvPr/>
          </p:nvSpPr>
          <p:spPr>
            <a:xfrm>
              <a:off x="2732237" y="3157458"/>
              <a:ext cx="548640"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C3</a:t>
              </a:r>
            </a:p>
          </p:txBody>
        </p:sp>
        <p:sp>
          <p:nvSpPr>
            <p:cNvPr id="72" name="Rectangle 71">
              <a:extLst>
                <a:ext uri="{FF2B5EF4-FFF2-40B4-BE49-F238E27FC236}">
                  <a16:creationId xmlns:a16="http://schemas.microsoft.com/office/drawing/2014/main" id="{5B63E965-DC63-4128-994D-A89CB2C70D56}"/>
                </a:ext>
              </a:extLst>
            </p:cNvPr>
            <p:cNvSpPr/>
            <p:nvPr/>
          </p:nvSpPr>
          <p:spPr>
            <a:xfrm>
              <a:off x="3284913" y="3155252"/>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3" name="Rectangle 72">
              <a:extLst>
                <a:ext uri="{FF2B5EF4-FFF2-40B4-BE49-F238E27FC236}">
                  <a16:creationId xmlns:a16="http://schemas.microsoft.com/office/drawing/2014/main" id="{C2021EE1-190C-48B6-940B-F2B12C49FA96}"/>
                </a:ext>
              </a:extLst>
            </p:cNvPr>
            <p:cNvSpPr/>
            <p:nvPr/>
          </p:nvSpPr>
          <p:spPr>
            <a:xfrm>
              <a:off x="4937292" y="3156630"/>
              <a:ext cx="548640"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C64</a:t>
              </a:r>
            </a:p>
          </p:txBody>
        </p:sp>
        <p:sp>
          <p:nvSpPr>
            <p:cNvPr id="74" name="Rectangle 73">
              <a:extLst>
                <a:ext uri="{FF2B5EF4-FFF2-40B4-BE49-F238E27FC236}">
                  <a16:creationId xmlns:a16="http://schemas.microsoft.com/office/drawing/2014/main" id="{0FF6571C-13BA-4E23-B987-A6F0059E6108}"/>
                </a:ext>
              </a:extLst>
            </p:cNvPr>
            <p:cNvSpPr/>
            <p:nvPr/>
          </p:nvSpPr>
          <p:spPr>
            <a:xfrm>
              <a:off x="309677" y="3156630"/>
              <a:ext cx="1282085"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000" b="1" dirty="0"/>
                <a:t>Major</a:t>
              </a:r>
            </a:p>
            <a:p>
              <a:pPr algn="ctr"/>
              <a:r>
                <a:rPr lang="en-US" sz="2000" b="1" dirty="0"/>
                <a:t>Counter</a:t>
              </a:r>
            </a:p>
          </p:txBody>
        </p:sp>
        <p:sp>
          <p:nvSpPr>
            <p:cNvPr id="75" name="Rectangle 74">
              <a:extLst>
                <a:ext uri="{FF2B5EF4-FFF2-40B4-BE49-F238E27FC236}">
                  <a16:creationId xmlns:a16="http://schemas.microsoft.com/office/drawing/2014/main" id="{4169C356-54FC-4F27-A28C-45A981F2D801}"/>
                </a:ext>
              </a:extLst>
            </p:cNvPr>
            <p:cNvSpPr/>
            <p:nvPr/>
          </p:nvSpPr>
          <p:spPr>
            <a:xfrm>
              <a:off x="3673662"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6" name="Rectangle 75">
              <a:extLst>
                <a:ext uri="{FF2B5EF4-FFF2-40B4-BE49-F238E27FC236}">
                  <a16:creationId xmlns:a16="http://schemas.microsoft.com/office/drawing/2014/main" id="{222D9131-E993-4C66-AFA4-633B6F401B1B}"/>
                </a:ext>
              </a:extLst>
            </p:cNvPr>
            <p:cNvSpPr/>
            <p:nvPr/>
          </p:nvSpPr>
          <p:spPr>
            <a:xfrm>
              <a:off x="3484192"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7" name="Rectangle 76">
              <a:extLst>
                <a:ext uri="{FF2B5EF4-FFF2-40B4-BE49-F238E27FC236}">
                  <a16:creationId xmlns:a16="http://schemas.microsoft.com/office/drawing/2014/main" id="{F397A753-F89A-4DA5-84A2-AFA502BCE72D}"/>
                </a:ext>
              </a:extLst>
            </p:cNvPr>
            <p:cNvSpPr/>
            <p:nvPr/>
          </p:nvSpPr>
          <p:spPr>
            <a:xfrm>
              <a:off x="3872947"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8" name="Rectangle 77">
              <a:extLst>
                <a:ext uri="{FF2B5EF4-FFF2-40B4-BE49-F238E27FC236}">
                  <a16:creationId xmlns:a16="http://schemas.microsoft.com/office/drawing/2014/main" id="{5F3EE8BF-3A08-4ED7-8872-03779C8F8CF3}"/>
                </a:ext>
              </a:extLst>
            </p:cNvPr>
            <p:cNvSpPr/>
            <p:nvPr/>
          </p:nvSpPr>
          <p:spPr>
            <a:xfrm>
              <a:off x="4261700"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9" name="Rectangle 78">
              <a:extLst>
                <a:ext uri="{FF2B5EF4-FFF2-40B4-BE49-F238E27FC236}">
                  <a16:creationId xmlns:a16="http://schemas.microsoft.com/office/drawing/2014/main" id="{1856E797-7E62-4FF2-8D1D-9CB821AF4A8E}"/>
                </a:ext>
              </a:extLst>
            </p:cNvPr>
            <p:cNvSpPr/>
            <p:nvPr/>
          </p:nvSpPr>
          <p:spPr>
            <a:xfrm>
              <a:off x="4072230"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80" name="Rectangle 79">
              <a:extLst>
                <a:ext uri="{FF2B5EF4-FFF2-40B4-BE49-F238E27FC236}">
                  <a16:creationId xmlns:a16="http://schemas.microsoft.com/office/drawing/2014/main" id="{69F2AB35-249B-4581-8DB8-94D786C95E1D}"/>
                </a:ext>
              </a:extLst>
            </p:cNvPr>
            <p:cNvSpPr/>
            <p:nvPr/>
          </p:nvSpPr>
          <p:spPr>
            <a:xfrm>
              <a:off x="4460991"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81" name="Rectangle 80">
              <a:extLst>
                <a:ext uri="{FF2B5EF4-FFF2-40B4-BE49-F238E27FC236}">
                  <a16:creationId xmlns:a16="http://schemas.microsoft.com/office/drawing/2014/main" id="{A0A57811-9849-4E3F-B9D9-AE057063083D}"/>
                </a:ext>
              </a:extLst>
            </p:cNvPr>
            <p:cNvSpPr/>
            <p:nvPr/>
          </p:nvSpPr>
          <p:spPr>
            <a:xfrm>
              <a:off x="4621142"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82" name="Rectangle 81">
              <a:extLst>
                <a:ext uri="{FF2B5EF4-FFF2-40B4-BE49-F238E27FC236}">
                  <a16:creationId xmlns:a16="http://schemas.microsoft.com/office/drawing/2014/main" id="{DA3689F0-2905-4288-8464-4482764F0E4D}"/>
                </a:ext>
              </a:extLst>
            </p:cNvPr>
            <p:cNvSpPr/>
            <p:nvPr/>
          </p:nvSpPr>
          <p:spPr>
            <a:xfrm>
              <a:off x="4781298"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grpSp>
      <p:sp>
        <p:nvSpPr>
          <p:cNvPr id="86" name="Rectangle 85">
            <a:extLst>
              <a:ext uri="{FF2B5EF4-FFF2-40B4-BE49-F238E27FC236}">
                <a16:creationId xmlns:a16="http://schemas.microsoft.com/office/drawing/2014/main" id="{432F5D01-5D07-40EB-95DB-EEAB222B3E66}"/>
              </a:ext>
            </a:extLst>
          </p:cNvPr>
          <p:cNvSpPr/>
          <p:nvPr/>
        </p:nvSpPr>
        <p:spPr>
          <a:xfrm>
            <a:off x="371198" y="1527241"/>
            <a:ext cx="2455129" cy="65109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Split Counters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87" name="TextBox 86">
            <a:extLst>
              <a:ext uri="{FF2B5EF4-FFF2-40B4-BE49-F238E27FC236}">
                <a16:creationId xmlns:a16="http://schemas.microsoft.com/office/drawing/2014/main" id="{B4BF7A8F-546C-4228-92AD-12F224C81CB8}"/>
              </a:ext>
            </a:extLst>
          </p:cNvPr>
          <p:cNvSpPr txBox="1"/>
          <p:nvPr/>
        </p:nvSpPr>
        <p:spPr>
          <a:xfrm>
            <a:off x="402080" y="2532885"/>
            <a:ext cx="4658150" cy="523220"/>
          </a:xfrm>
          <a:prstGeom prst="rect">
            <a:avLst/>
          </a:prstGeom>
          <a:noFill/>
        </p:spPr>
        <p:txBody>
          <a:bodyPr wrap="square" rtlCol="0">
            <a:spAutoFit/>
          </a:bodyPr>
          <a:lstStyle/>
          <a:p>
            <a:r>
              <a:rPr lang="en-US" sz="2800" b="1" dirty="0"/>
              <a:t>64 x 7-bit minor counters</a:t>
            </a:r>
          </a:p>
        </p:txBody>
      </p:sp>
      <p:sp>
        <p:nvSpPr>
          <p:cNvPr id="88" name="Right Arrow 7">
            <a:extLst>
              <a:ext uri="{FF2B5EF4-FFF2-40B4-BE49-F238E27FC236}">
                <a16:creationId xmlns:a16="http://schemas.microsoft.com/office/drawing/2014/main" id="{8D716F0B-F274-489E-BC65-A5FD836A0172}"/>
              </a:ext>
            </a:extLst>
          </p:cNvPr>
          <p:cNvSpPr/>
          <p:nvPr/>
        </p:nvSpPr>
        <p:spPr>
          <a:xfrm>
            <a:off x="6582574" y="3056105"/>
            <a:ext cx="1007165"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iangle 3">
            <a:extLst>
              <a:ext uri="{FF2B5EF4-FFF2-40B4-BE49-F238E27FC236}">
                <a16:creationId xmlns:a16="http://schemas.microsoft.com/office/drawing/2014/main" id="{EC7ED523-5247-4582-B820-67EFB1E74732}"/>
              </a:ext>
            </a:extLst>
          </p:cNvPr>
          <p:cNvSpPr/>
          <p:nvPr/>
        </p:nvSpPr>
        <p:spPr>
          <a:xfrm>
            <a:off x="7656578" y="1106564"/>
            <a:ext cx="2981739" cy="2531165"/>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Integrity</a:t>
            </a:r>
          </a:p>
          <a:p>
            <a:pPr algn="ctr"/>
            <a:r>
              <a:rPr lang="en-US" sz="2000" dirty="0"/>
              <a:t> Tree</a:t>
            </a:r>
          </a:p>
        </p:txBody>
      </p:sp>
      <p:sp>
        <p:nvSpPr>
          <p:cNvPr id="91" name="TextBox 90">
            <a:extLst>
              <a:ext uri="{FF2B5EF4-FFF2-40B4-BE49-F238E27FC236}">
                <a16:creationId xmlns:a16="http://schemas.microsoft.com/office/drawing/2014/main" id="{FE2ADA29-67C2-4568-AF84-D8E8D7EC204D}"/>
              </a:ext>
            </a:extLst>
          </p:cNvPr>
          <p:cNvSpPr txBox="1"/>
          <p:nvPr/>
        </p:nvSpPr>
        <p:spPr>
          <a:xfrm>
            <a:off x="1800456" y="5197056"/>
            <a:ext cx="10820273" cy="1384995"/>
          </a:xfrm>
          <a:prstGeom prst="rect">
            <a:avLst/>
          </a:prstGeom>
          <a:noFill/>
        </p:spPr>
        <p:txBody>
          <a:bodyPr wrap="square" rtlCol="0">
            <a:spAutoFit/>
          </a:bodyPr>
          <a:lstStyle/>
          <a:p>
            <a:r>
              <a:rPr lang="en-US" sz="2800" b="1" dirty="0"/>
              <a:t>Less Counter Overflow</a:t>
            </a:r>
          </a:p>
          <a:p>
            <a:r>
              <a:rPr lang="en-US" sz="2800" b="1" dirty="0"/>
              <a:t>Less encryption metadata overhead (read/write update of counters) </a:t>
            </a:r>
          </a:p>
          <a:p>
            <a:r>
              <a:rPr lang="en-US" sz="2800" b="1" dirty="0"/>
              <a:t>More overhead in tree traversal</a:t>
            </a:r>
          </a:p>
        </p:txBody>
      </p:sp>
    </p:spTree>
    <p:extLst>
      <p:ext uri="{BB962C8B-B14F-4D97-AF65-F5344CB8AC3E}">
        <p14:creationId xmlns:p14="http://schemas.microsoft.com/office/powerpoint/2010/main" val="275393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BAEBEF-DF33-4620-8619-BCA3B0A12A31}"/>
              </a:ext>
            </a:extLst>
          </p:cNvPr>
          <p:cNvSpPr>
            <a:spLocks noGrp="1"/>
          </p:cNvSpPr>
          <p:nvPr>
            <p:ph type="title"/>
          </p:nvPr>
        </p:nvSpPr>
        <p:spPr>
          <a:xfrm>
            <a:off x="655320" y="365125"/>
            <a:ext cx="9013052" cy="1623312"/>
          </a:xfrm>
        </p:spPr>
        <p:txBody>
          <a:bodyPr anchor="b">
            <a:normAutofit/>
          </a:bodyPr>
          <a:lstStyle/>
          <a:p>
            <a:r>
              <a:rPr lang="en-US" sz="4000"/>
              <a:t>Selected Papers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241B6B-50E1-422E-9994-393BFA68B605}"/>
              </a:ext>
            </a:extLst>
          </p:cNvPr>
          <p:cNvSpPr>
            <a:spLocks noGrp="1"/>
          </p:cNvSpPr>
          <p:nvPr>
            <p:ph idx="1"/>
          </p:nvPr>
        </p:nvSpPr>
        <p:spPr>
          <a:xfrm>
            <a:off x="655320" y="2644518"/>
            <a:ext cx="10216996" cy="3327251"/>
          </a:xfrm>
        </p:spPr>
        <p:txBody>
          <a:bodyPr>
            <a:normAutofit/>
          </a:bodyPr>
          <a:lstStyle/>
          <a:p>
            <a:pPr fontAlgn="base"/>
            <a:r>
              <a:rPr lang="en-US" sz="1900" dirty="0"/>
              <a:t>Anubis: Low-Overhead and Practical Recovery Time for Secure Non-Volatile Memories (ISCA 2019)  </a:t>
            </a:r>
          </a:p>
          <a:p>
            <a:pPr fontAlgn="base"/>
            <a:r>
              <a:rPr lang="en-US" sz="1900" dirty="0"/>
              <a:t>Triad-NVM: Persistency for Integrity-Protected and Encrypted Non-Volatile Memories (ISCA 2019)  </a:t>
            </a:r>
          </a:p>
          <a:p>
            <a:pPr fontAlgn="base"/>
            <a:r>
              <a:rPr lang="en-US" sz="1900" dirty="0"/>
              <a:t>Morphable Counters: Enabling Compact Integrity Trees for Low-Overhead Secure Memories (MICRO 51) </a:t>
            </a:r>
          </a:p>
          <a:p>
            <a:pPr fontAlgn="base"/>
            <a:r>
              <a:rPr lang="en-US" sz="1900" dirty="0"/>
              <a:t>Improving the Performance and Endurance of Encrypted Non-volatile Main Memory through Deduplicating Writes (MICRO 51) </a:t>
            </a:r>
          </a:p>
          <a:p>
            <a:pPr fontAlgn="base"/>
            <a:r>
              <a:rPr lang="en-US" sz="1900" dirty="0"/>
              <a:t>Osiris: A Low-Cost Mechanism to Enable Restoration of Secure Non-Volatile Memories (MICRO 51) </a:t>
            </a:r>
          </a:p>
          <a:p>
            <a:endParaRPr lang="en-US" sz="1900" dirty="0"/>
          </a:p>
        </p:txBody>
      </p:sp>
    </p:spTree>
    <p:extLst>
      <p:ext uri="{BB962C8B-B14F-4D97-AF65-F5344CB8AC3E}">
        <p14:creationId xmlns:p14="http://schemas.microsoft.com/office/powerpoint/2010/main" val="8278532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06AD-7542-46C3-8B2B-42EAF13A85B3}"/>
              </a:ext>
            </a:extLst>
          </p:cNvPr>
          <p:cNvSpPr>
            <a:spLocks noGrp="1"/>
          </p:cNvSpPr>
          <p:nvPr>
            <p:ph type="title"/>
          </p:nvPr>
        </p:nvSpPr>
        <p:spPr/>
        <p:txBody>
          <a:bodyPr/>
          <a:lstStyle/>
          <a:p>
            <a:r>
              <a:rPr lang="en-US" dirty="0"/>
              <a:t>Motivation</a:t>
            </a:r>
          </a:p>
        </p:txBody>
      </p:sp>
      <p:grpSp>
        <p:nvGrpSpPr>
          <p:cNvPr id="64" name="Group 63">
            <a:extLst>
              <a:ext uri="{FF2B5EF4-FFF2-40B4-BE49-F238E27FC236}">
                <a16:creationId xmlns:a16="http://schemas.microsoft.com/office/drawing/2014/main" id="{165EAB7A-5DE9-4790-AD8D-57BEC8CD2FD1}"/>
              </a:ext>
            </a:extLst>
          </p:cNvPr>
          <p:cNvGrpSpPr/>
          <p:nvPr/>
        </p:nvGrpSpPr>
        <p:grpSpPr>
          <a:xfrm>
            <a:off x="1021518" y="3607712"/>
            <a:ext cx="4396027" cy="1076926"/>
            <a:chOff x="1021518" y="3760109"/>
            <a:chExt cx="4396027" cy="1076926"/>
          </a:xfrm>
        </p:grpSpPr>
        <p:cxnSp>
          <p:nvCxnSpPr>
            <p:cNvPr id="65" name="Straight Arrow Connector 64">
              <a:extLst>
                <a:ext uri="{FF2B5EF4-FFF2-40B4-BE49-F238E27FC236}">
                  <a16:creationId xmlns:a16="http://schemas.microsoft.com/office/drawing/2014/main" id="{A881C287-39CC-4169-8C4C-E88A990F0930}"/>
                </a:ext>
              </a:extLst>
            </p:cNvPr>
            <p:cNvCxnSpPr/>
            <p:nvPr/>
          </p:nvCxnSpPr>
          <p:spPr>
            <a:xfrm>
              <a:off x="2911608" y="3760109"/>
              <a:ext cx="3555" cy="61846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32">
              <a:extLst>
                <a:ext uri="{FF2B5EF4-FFF2-40B4-BE49-F238E27FC236}">
                  <a16:creationId xmlns:a16="http://schemas.microsoft.com/office/drawing/2014/main" id="{16FFC06D-34B0-4C4F-B5A3-AED3A4CA6F0D}"/>
                </a:ext>
              </a:extLst>
            </p:cNvPr>
            <p:cNvCxnSpPr/>
            <p:nvPr/>
          </p:nvCxnSpPr>
          <p:spPr>
            <a:xfrm rot="5400000" flipV="1">
              <a:off x="884358" y="4046240"/>
              <a:ext cx="640080" cy="365760"/>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6EE4ED6-43B6-4962-88DA-91E9870A93A5}"/>
                </a:ext>
              </a:extLst>
            </p:cNvPr>
            <p:cNvSpPr txBox="1"/>
            <p:nvPr/>
          </p:nvSpPr>
          <p:spPr>
            <a:xfrm>
              <a:off x="1145991" y="4313815"/>
              <a:ext cx="4271554" cy="523220"/>
            </a:xfrm>
            <a:prstGeom prst="rect">
              <a:avLst/>
            </a:prstGeom>
            <a:noFill/>
          </p:spPr>
          <p:txBody>
            <a:bodyPr wrap="square" rtlCol="0">
              <a:spAutoFit/>
            </a:bodyPr>
            <a:lstStyle/>
            <a:p>
              <a:pPr algn="ctr"/>
              <a:r>
                <a:rPr lang="en-US" sz="2800" b="1" dirty="0"/>
                <a:t>Major | Minor = Counter</a:t>
              </a:r>
            </a:p>
          </p:txBody>
        </p:sp>
      </p:grpSp>
      <p:grpSp>
        <p:nvGrpSpPr>
          <p:cNvPr id="68" name="Group 67">
            <a:extLst>
              <a:ext uri="{FF2B5EF4-FFF2-40B4-BE49-F238E27FC236}">
                <a16:creationId xmlns:a16="http://schemas.microsoft.com/office/drawing/2014/main" id="{214D232B-61A2-4141-AB2A-1172BDB6F4D3}"/>
              </a:ext>
            </a:extLst>
          </p:cNvPr>
          <p:cNvGrpSpPr/>
          <p:nvPr/>
        </p:nvGrpSpPr>
        <p:grpSpPr>
          <a:xfrm>
            <a:off x="322634" y="3110472"/>
            <a:ext cx="5245952" cy="703696"/>
            <a:chOff x="309677" y="3155252"/>
            <a:chExt cx="5329706" cy="703696"/>
          </a:xfrm>
        </p:grpSpPr>
        <p:sp>
          <p:nvSpPr>
            <p:cNvPr id="69" name="Rectangle 68">
              <a:extLst>
                <a:ext uri="{FF2B5EF4-FFF2-40B4-BE49-F238E27FC236}">
                  <a16:creationId xmlns:a16="http://schemas.microsoft.com/office/drawing/2014/main" id="{D944502B-DDFD-4D65-819B-F9412C00BD49}"/>
                </a:ext>
              </a:extLst>
            </p:cNvPr>
            <p:cNvSpPr/>
            <p:nvPr/>
          </p:nvSpPr>
          <p:spPr>
            <a:xfrm>
              <a:off x="1605984" y="3156630"/>
              <a:ext cx="548640"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C1</a:t>
              </a:r>
            </a:p>
          </p:txBody>
        </p:sp>
        <p:sp>
          <p:nvSpPr>
            <p:cNvPr id="70" name="Rectangle 69">
              <a:extLst>
                <a:ext uri="{FF2B5EF4-FFF2-40B4-BE49-F238E27FC236}">
                  <a16:creationId xmlns:a16="http://schemas.microsoft.com/office/drawing/2014/main" id="{E6974CC1-FBC3-4A1C-ABEB-DA85DC25FF9E}"/>
                </a:ext>
              </a:extLst>
            </p:cNvPr>
            <p:cNvSpPr/>
            <p:nvPr/>
          </p:nvSpPr>
          <p:spPr>
            <a:xfrm>
              <a:off x="2169559" y="3156630"/>
              <a:ext cx="548640"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C2</a:t>
              </a:r>
            </a:p>
          </p:txBody>
        </p:sp>
        <p:sp>
          <p:nvSpPr>
            <p:cNvPr id="71" name="Rectangle 70">
              <a:extLst>
                <a:ext uri="{FF2B5EF4-FFF2-40B4-BE49-F238E27FC236}">
                  <a16:creationId xmlns:a16="http://schemas.microsoft.com/office/drawing/2014/main" id="{6DBE67D0-F3AD-410D-B151-B443783E6D37}"/>
                </a:ext>
              </a:extLst>
            </p:cNvPr>
            <p:cNvSpPr/>
            <p:nvPr/>
          </p:nvSpPr>
          <p:spPr>
            <a:xfrm>
              <a:off x="2732237" y="3157458"/>
              <a:ext cx="548640"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C3</a:t>
              </a:r>
            </a:p>
          </p:txBody>
        </p:sp>
        <p:sp>
          <p:nvSpPr>
            <p:cNvPr id="72" name="Rectangle 71">
              <a:extLst>
                <a:ext uri="{FF2B5EF4-FFF2-40B4-BE49-F238E27FC236}">
                  <a16:creationId xmlns:a16="http://schemas.microsoft.com/office/drawing/2014/main" id="{5B63E965-DC63-4128-994D-A89CB2C70D56}"/>
                </a:ext>
              </a:extLst>
            </p:cNvPr>
            <p:cNvSpPr/>
            <p:nvPr/>
          </p:nvSpPr>
          <p:spPr>
            <a:xfrm>
              <a:off x="3284913" y="3155252"/>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3" name="Rectangle 72">
              <a:extLst>
                <a:ext uri="{FF2B5EF4-FFF2-40B4-BE49-F238E27FC236}">
                  <a16:creationId xmlns:a16="http://schemas.microsoft.com/office/drawing/2014/main" id="{C2021EE1-190C-48B6-940B-F2B12C49FA96}"/>
                </a:ext>
              </a:extLst>
            </p:cNvPr>
            <p:cNvSpPr/>
            <p:nvPr/>
          </p:nvSpPr>
          <p:spPr>
            <a:xfrm>
              <a:off x="4937292" y="3156630"/>
              <a:ext cx="702091"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C128</a:t>
              </a:r>
            </a:p>
          </p:txBody>
        </p:sp>
        <p:sp>
          <p:nvSpPr>
            <p:cNvPr id="74" name="Rectangle 73">
              <a:extLst>
                <a:ext uri="{FF2B5EF4-FFF2-40B4-BE49-F238E27FC236}">
                  <a16:creationId xmlns:a16="http://schemas.microsoft.com/office/drawing/2014/main" id="{0FF6571C-13BA-4E23-B987-A6F0059E6108}"/>
                </a:ext>
              </a:extLst>
            </p:cNvPr>
            <p:cNvSpPr/>
            <p:nvPr/>
          </p:nvSpPr>
          <p:spPr>
            <a:xfrm>
              <a:off x="309677" y="3156630"/>
              <a:ext cx="1282085" cy="700941"/>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000" b="1" dirty="0"/>
                <a:t>Major</a:t>
              </a:r>
            </a:p>
            <a:p>
              <a:pPr algn="ctr"/>
              <a:r>
                <a:rPr lang="en-US" sz="2000" b="1" dirty="0"/>
                <a:t>Counter</a:t>
              </a:r>
            </a:p>
          </p:txBody>
        </p:sp>
        <p:sp>
          <p:nvSpPr>
            <p:cNvPr id="75" name="Rectangle 74">
              <a:extLst>
                <a:ext uri="{FF2B5EF4-FFF2-40B4-BE49-F238E27FC236}">
                  <a16:creationId xmlns:a16="http://schemas.microsoft.com/office/drawing/2014/main" id="{4169C356-54FC-4F27-A28C-45A981F2D801}"/>
                </a:ext>
              </a:extLst>
            </p:cNvPr>
            <p:cNvSpPr/>
            <p:nvPr/>
          </p:nvSpPr>
          <p:spPr>
            <a:xfrm>
              <a:off x="3673662"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6" name="Rectangle 75">
              <a:extLst>
                <a:ext uri="{FF2B5EF4-FFF2-40B4-BE49-F238E27FC236}">
                  <a16:creationId xmlns:a16="http://schemas.microsoft.com/office/drawing/2014/main" id="{222D9131-E993-4C66-AFA4-633B6F401B1B}"/>
                </a:ext>
              </a:extLst>
            </p:cNvPr>
            <p:cNvSpPr/>
            <p:nvPr/>
          </p:nvSpPr>
          <p:spPr>
            <a:xfrm>
              <a:off x="3484192"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7" name="Rectangle 76">
              <a:extLst>
                <a:ext uri="{FF2B5EF4-FFF2-40B4-BE49-F238E27FC236}">
                  <a16:creationId xmlns:a16="http://schemas.microsoft.com/office/drawing/2014/main" id="{F397A753-F89A-4DA5-84A2-AFA502BCE72D}"/>
                </a:ext>
              </a:extLst>
            </p:cNvPr>
            <p:cNvSpPr/>
            <p:nvPr/>
          </p:nvSpPr>
          <p:spPr>
            <a:xfrm>
              <a:off x="3872947"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8" name="Rectangle 77">
              <a:extLst>
                <a:ext uri="{FF2B5EF4-FFF2-40B4-BE49-F238E27FC236}">
                  <a16:creationId xmlns:a16="http://schemas.microsoft.com/office/drawing/2014/main" id="{5F3EE8BF-3A08-4ED7-8872-03779C8F8CF3}"/>
                </a:ext>
              </a:extLst>
            </p:cNvPr>
            <p:cNvSpPr/>
            <p:nvPr/>
          </p:nvSpPr>
          <p:spPr>
            <a:xfrm>
              <a:off x="4261700"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79" name="Rectangle 78">
              <a:extLst>
                <a:ext uri="{FF2B5EF4-FFF2-40B4-BE49-F238E27FC236}">
                  <a16:creationId xmlns:a16="http://schemas.microsoft.com/office/drawing/2014/main" id="{1856E797-7E62-4FF2-8D1D-9CB821AF4A8E}"/>
                </a:ext>
              </a:extLst>
            </p:cNvPr>
            <p:cNvSpPr/>
            <p:nvPr/>
          </p:nvSpPr>
          <p:spPr>
            <a:xfrm>
              <a:off x="4072230"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80" name="Rectangle 79">
              <a:extLst>
                <a:ext uri="{FF2B5EF4-FFF2-40B4-BE49-F238E27FC236}">
                  <a16:creationId xmlns:a16="http://schemas.microsoft.com/office/drawing/2014/main" id="{69F2AB35-249B-4581-8DB8-94D786C95E1D}"/>
                </a:ext>
              </a:extLst>
            </p:cNvPr>
            <p:cNvSpPr/>
            <p:nvPr/>
          </p:nvSpPr>
          <p:spPr>
            <a:xfrm>
              <a:off x="4460991"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81" name="Rectangle 80">
              <a:extLst>
                <a:ext uri="{FF2B5EF4-FFF2-40B4-BE49-F238E27FC236}">
                  <a16:creationId xmlns:a16="http://schemas.microsoft.com/office/drawing/2014/main" id="{A0A57811-9849-4E3F-B9D9-AE057063083D}"/>
                </a:ext>
              </a:extLst>
            </p:cNvPr>
            <p:cNvSpPr/>
            <p:nvPr/>
          </p:nvSpPr>
          <p:spPr>
            <a:xfrm>
              <a:off x="4621142"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sp>
          <p:nvSpPr>
            <p:cNvPr id="82" name="Rectangle 81">
              <a:extLst>
                <a:ext uri="{FF2B5EF4-FFF2-40B4-BE49-F238E27FC236}">
                  <a16:creationId xmlns:a16="http://schemas.microsoft.com/office/drawing/2014/main" id="{DA3689F0-2905-4288-8464-4482764F0E4D}"/>
                </a:ext>
              </a:extLst>
            </p:cNvPr>
            <p:cNvSpPr/>
            <p:nvPr/>
          </p:nvSpPr>
          <p:spPr>
            <a:xfrm>
              <a:off x="4781298" y="3155253"/>
              <a:ext cx="200078" cy="703695"/>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2400" dirty="0"/>
                <a:t>.</a:t>
              </a:r>
            </a:p>
          </p:txBody>
        </p:sp>
      </p:grpSp>
      <p:sp>
        <p:nvSpPr>
          <p:cNvPr id="86" name="Rectangle 85">
            <a:extLst>
              <a:ext uri="{FF2B5EF4-FFF2-40B4-BE49-F238E27FC236}">
                <a16:creationId xmlns:a16="http://schemas.microsoft.com/office/drawing/2014/main" id="{432F5D01-5D07-40EB-95DB-EEAB222B3E66}"/>
              </a:ext>
            </a:extLst>
          </p:cNvPr>
          <p:cNvSpPr/>
          <p:nvPr/>
        </p:nvSpPr>
        <p:spPr>
          <a:xfrm>
            <a:off x="371198" y="1527241"/>
            <a:ext cx="2455129" cy="65109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Split Counters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87" name="TextBox 86">
            <a:extLst>
              <a:ext uri="{FF2B5EF4-FFF2-40B4-BE49-F238E27FC236}">
                <a16:creationId xmlns:a16="http://schemas.microsoft.com/office/drawing/2014/main" id="{B4BF7A8F-546C-4228-92AD-12F224C81CB8}"/>
              </a:ext>
            </a:extLst>
          </p:cNvPr>
          <p:cNvSpPr txBox="1"/>
          <p:nvPr/>
        </p:nvSpPr>
        <p:spPr>
          <a:xfrm>
            <a:off x="402080" y="2532885"/>
            <a:ext cx="4658150" cy="523220"/>
          </a:xfrm>
          <a:prstGeom prst="rect">
            <a:avLst/>
          </a:prstGeom>
          <a:noFill/>
        </p:spPr>
        <p:txBody>
          <a:bodyPr wrap="square" rtlCol="0">
            <a:spAutoFit/>
          </a:bodyPr>
          <a:lstStyle/>
          <a:p>
            <a:r>
              <a:rPr lang="en-US" sz="2800" b="1" dirty="0"/>
              <a:t>128 x 3-bit minor counters</a:t>
            </a:r>
          </a:p>
        </p:txBody>
      </p:sp>
      <p:sp>
        <p:nvSpPr>
          <p:cNvPr id="88" name="Right Arrow 7">
            <a:extLst>
              <a:ext uri="{FF2B5EF4-FFF2-40B4-BE49-F238E27FC236}">
                <a16:creationId xmlns:a16="http://schemas.microsoft.com/office/drawing/2014/main" id="{8D716F0B-F274-489E-BC65-A5FD836A0172}"/>
              </a:ext>
            </a:extLst>
          </p:cNvPr>
          <p:cNvSpPr/>
          <p:nvPr/>
        </p:nvSpPr>
        <p:spPr>
          <a:xfrm>
            <a:off x="6582574" y="3056105"/>
            <a:ext cx="1007165"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FE2ADA29-67C2-4568-AF84-D8E8D7EC204D}"/>
              </a:ext>
            </a:extLst>
          </p:cNvPr>
          <p:cNvSpPr txBox="1"/>
          <p:nvPr/>
        </p:nvSpPr>
        <p:spPr>
          <a:xfrm>
            <a:off x="838200" y="4954345"/>
            <a:ext cx="10745801" cy="1384995"/>
          </a:xfrm>
          <a:prstGeom prst="rect">
            <a:avLst/>
          </a:prstGeom>
          <a:noFill/>
        </p:spPr>
        <p:txBody>
          <a:bodyPr wrap="square" rtlCol="0">
            <a:spAutoFit/>
          </a:bodyPr>
          <a:lstStyle/>
          <a:p>
            <a:r>
              <a:rPr lang="en-US" sz="2800" b="1" dirty="0"/>
              <a:t>Frequent Counter Overflow</a:t>
            </a:r>
          </a:p>
          <a:p>
            <a:r>
              <a:rPr lang="en-US" sz="2800" b="1" dirty="0"/>
              <a:t>More encryption metadata overhead (read/write update of counters) </a:t>
            </a:r>
          </a:p>
          <a:p>
            <a:r>
              <a:rPr lang="en-US" sz="2800" b="1" dirty="0"/>
              <a:t>Less overhead in tree traversal</a:t>
            </a:r>
          </a:p>
        </p:txBody>
      </p:sp>
      <p:sp>
        <p:nvSpPr>
          <p:cNvPr id="27" name="Triangle 6">
            <a:extLst>
              <a:ext uri="{FF2B5EF4-FFF2-40B4-BE49-F238E27FC236}">
                <a16:creationId xmlns:a16="http://schemas.microsoft.com/office/drawing/2014/main" id="{FC53AB30-A4C9-4FED-AB7C-60A1374565AA}"/>
              </a:ext>
            </a:extLst>
          </p:cNvPr>
          <p:cNvSpPr>
            <a:spLocks noChangeAspect="1"/>
          </p:cNvSpPr>
          <p:nvPr/>
        </p:nvSpPr>
        <p:spPr>
          <a:xfrm>
            <a:off x="7796198" y="1987518"/>
            <a:ext cx="2137103" cy="1769165"/>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Integrity</a:t>
            </a:r>
          </a:p>
          <a:p>
            <a:pPr algn="ctr"/>
            <a:r>
              <a:rPr lang="en-US" dirty="0"/>
              <a:t> Tree</a:t>
            </a:r>
          </a:p>
        </p:txBody>
      </p:sp>
    </p:spTree>
    <p:extLst>
      <p:ext uri="{BB962C8B-B14F-4D97-AF65-F5344CB8AC3E}">
        <p14:creationId xmlns:p14="http://schemas.microsoft.com/office/powerpoint/2010/main" val="34272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1" grpId="0"/>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97C6-4616-4F43-9517-9C202F8A9D7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0DC6461-A30E-4F6B-B8EE-F8BC16A20898}"/>
              </a:ext>
            </a:extLst>
          </p:cNvPr>
          <p:cNvSpPr>
            <a:spLocks noGrp="1"/>
          </p:cNvSpPr>
          <p:nvPr>
            <p:ph idx="1"/>
          </p:nvPr>
        </p:nvSpPr>
        <p:spPr/>
        <p:txBody>
          <a:bodyPr/>
          <a:lstStyle/>
          <a:p>
            <a:r>
              <a:rPr lang="en-US" dirty="0"/>
              <a:t>Our analysis of overflowing counters shows that applications either use less than a quarter of the counters in a </a:t>
            </a:r>
            <a:r>
              <a:rPr lang="en-US" dirty="0" err="1"/>
              <a:t>cacheline</a:t>
            </a:r>
            <a:r>
              <a:rPr lang="en-US" dirty="0"/>
              <a:t> or use all the counters in a </a:t>
            </a:r>
            <a:r>
              <a:rPr lang="en-US" dirty="0" err="1"/>
              <a:t>cacheline</a:t>
            </a:r>
            <a:r>
              <a:rPr lang="en-US" dirty="0"/>
              <a:t>.</a:t>
            </a:r>
          </a:p>
          <a:p>
            <a:endParaRPr lang="en-US" dirty="0"/>
          </a:p>
        </p:txBody>
      </p:sp>
      <p:pic>
        <p:nvPicPr>
          <p:cNvPr id="4" name="Picture 3">
            <a:extLst>
              <a:ext uri="{FF2B5EF4-FFF2-40B4-BE49-F238E27FC236}">
                <a16:creationId xmlns:a16="http://schemas.microsoft.com/office/drawing/2014/main" id="{DDB58179-C0F0-4507-A240-1AEF949621B9}"/>
              </a:ext>
            </a:extLst>
          </p:cNvPr>
          <p:cNvPicPr>
            <a:picLocks noChangeAspect="1"/>
          </p:cNvPicPr>
          <p:nvPr/>
        </p:nvPicPr>
        <p:blipFill>
          <a:blip r:embed="rId2"/>
          <a:stretch>
            <a:fillRect/>
          </a:stretch>
        </p:blipFill>
        <p:spPr>
          <a:xfrm>
            <a:off x="2613891" y="3190883"/>
            <a:ext cx="5145376" cy="2606234"/>
          </a:xfrm>
          <a:prstGeom prst="rect">
            <a:avLst/>
          </a:prstGeom>
        </p:spPr>
      </p:pic>
    </p:spTree>
    <p:extLst>
      <p:ext uri="{BB962C8B-B14F-4D97-AF65-F5344CB8AC3E}">
        <p14:creationId xmlns:p14="http://schemas.microsoft.com/office/powerpoint/2010/main" val="2887226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D219-5D15-4E29-8B13-E6483419D273}"/>
              </a:ext>
            </a:extLst>
          </p:cNvPr>
          <p:cNvSpPr>
            <a:spLocks noGrp="1"/>
          </p:cNvSpPr>
          <p:nvPr>
            <p:ph type="title"/>
          </p:nvPr>
        </p:nvSpPr>
        <p:spPr/>
        <p:txBody>
          <a:bodyPr/>
          <a:lstStyle/>
          <a:p>
            <a:r>
              <a:rPr lang="en-US" dirty="0"/>
              <a:t>Morphable Counters</a:t>
            </a:r>
          </a:p>
        </p:txBody>
      </p:sp>
      <p:sp>
        <p:nvSpPr>
          <p:cNvPr id="3" name="Content Placeholder 2">
            <a:extLst>
              <a:ext uri="{FF2B5EF4-FFF2-40B4-BE49-F238E27FC236}">
                <a16:creationId xmlns:a16="http://schemas.microsoft.com/office/drawing/2014/main" id="{4F7EBE16-46FD-4D8D-B9B1-DC0C0902800D}"/>
              </a:ext>
            </a:extLst>
          </p:cNvPr>
          <p:cNvSpPr>
            <a:spLocks noGrp="1"/>
          </p:cNvSpPr>
          <p:nvPr>
            <p:ph idx="1"/>
          </p:nvPr>
        </p:nvSpPr>
        <p:spPr/>
        <p:txBody>
          <a:bodyPr/>
          <a:lstStyle/>
          <a:p>
            <a:r>
              <a:rPr lang="en-US" sz="2400" dirty="0"/>
              <a:t>Compress Zero Counters: when few counters non-zero, allocate bits only to them.</a:t>
            </a:r>
          </a:p>
          <a:p>
            <a:pPr lvl="1"/>
            <a:endParaRPr lang="en-US" sz="2000" dirty="0"/>
          </a:p>
          <a:p>
            <a:endParaRPr lang="en-US" dirty="0"/>
          </a:p>
          <a:p>
            <a:endParaRPr lang="en-US" dirty="0"/>
          </a:p>
        </p:txBody>
      </p:sp>
      <p:pic>
        <p:nvPicPr>
          <p:cNvPr id="5" name="Picture 4">
            <a:extLst>
              <a:ext uri="{FF2B5EF4-FFF2-40B4-BE49-F238E27FC236}">
                <a16:creationId xmlns:a16="http://schemas.microsoft.com/office/drawing/2014/main" id="{ACB6DF17-1C4D-4C14-8DEE-E183509C5CED}"/>
              </a:ext>
            </a:extLst>
          </p:cNvPr>
          <p:cNvPicPr>
            <a:picLocks noChangeAspect="1"/>
          </p:cNvPicPr>
          <p:nvPr/>
        </p:nvPicPr>
        <p:blipFill>
          <a:blip r:embed="rId2">
            <a:duotone>
              <a:schemeClr val="accent5">
                <a:shade val="45000"/>
                <a:satMod val="135000"/>
              </a:schemeClr>
              <a:prstClr val="white"/>
            </a:duotone>
          </a:blip>
          <a:stretch>
            <a:fillRect/>
          </a:stretch>
        </p:blipFill>
        <p:spPr>
          <a:xfrm>
            <a:off x="2900746" y="2520340"/>
            <a:ext cx="5694582" cy="1115618"/>
          </a:xfrm>
          <a:prstGeom prst="rect">
            <a:avLst/>
          </a:prstGeom>
        </p:spPr>
      </p:pic>
    </p:spTree>
    <p:extLst>
      <p:ext uri="{BB962C8B-B14F-4D97-AF65-F5344CB8AC3E}">
        <p14:creationId xmlns:p14="http://schemas.microsoft.com/office/powerpoint/2010/main" val="2702419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D219-5D15-4E29-8B13-E6483419D273}"/>
              </a:ext>
            </a:extLst>
          </p:cNvPr>
          <p:cNvSpPr>
            <a:spLocks noGrp="1"/>
          </p:cNvSpPr>
          <p:nvPr>
            <p:ph type="title"/>
          </p:nvPr>
        </p:nvSpPr>
        <p:spPr/>
        <p:txBody>
          <a:bodyPr/>
          <a:lstStyle/>
          <a:p>
            <a:r>
              <a:rPr lang="en-US" dirty="0"/>
              <a:t>Morphable Counters</a:t>
            </a:r>
          </a:p>
        </p:txBody>
      </p:sp>
      <p:sp>
        <p:nvSpPr>
          <p:cNvPr id="3" name="Content Placeholder 2">
            <a:extLst>
              <a:ext uri="{FF2B5EF4-FFF2-40B4-BE49-F238E27FC236}">
                <a16:creationId xmlns:a16="http://schemas.microsoft.com/office/drawing/2014/main" id="{4F7EBE16-46FD-4D8D-B9B1-DC0C0902800D}"/>
              </a:ext>
            </a:extLst>
          </p:cNvPr>
          <p:cNvSpPr>
            <a:spLocks noGrp="1"/>
          </p:cNvSpPr>
          <p:nvPr>
            <p:ph idx="1"/>
          </p:nvPr>
        </p:nvSpPr>
        <p:spPr/>
        <p:txBody>
          <a:bodyPr/>
          <a:lstStyle/>
          <a:p>
            <a:r>
              <a:rPr lang="en-US" sz="2400" dirty="0"/>
              <a:t>Compress Zero Counters: when few counters non-zero, allocate bits only to them.</a:t>
            </a:r>
          </a:p>
          <a:p>
            <a:pPr lvl="1"/>
            <a:endParaRPr lang="en-US" sz="2000" dirty="0"/>
          </a:p>
          <a:p>
            <a:endParaRPr lang="en-US" dirty="0"/>
          </a:p>
          <a:p>
            <a:endParaRPr lang="en-US" dirty="0"/>
          </a:p>
        </p:txBody>
      </p:sp>
      <p:pic>
        <p:nvPicPr>
          <p:cNvPr id="7" name="Picture 6">
            <a:extLst>
              <a:ext uri="{FF2B5EF4-FFF2-40B4-BE49-F238E27FC236}">
                <a16:creationId xmlns:a16="http://schemas.microsoft.com/office/drawing/2014/main" id="{97ABED99-E645-431F-A260-D05982DB40CB}"/>
              </a:ext>
            </a:extLst>
          </p:cNvPr>
          <p:cNvPicPr>
            <a:picLocks noChangeAspect="1"/>
          </p:cNvPicPr>
          <p:nvPr/>
        </p:nvPicPr>
        <p:blipFill>
          <a:blip r:embed="rId2">
            <a:duotone>
              <a:schemeClr val="accent5">
                <a:shade val="45000"/>
                <a:satMod val="135000"/>
              </a:schemeClr>
              <a:prstClr val="white"/>
            </a:duotone>
          </a:blip>
          <a:stretch>
            <a:fillRect/>
          </a:stretch>
        </p:blipFill>
        <p:spPr>
          <a:xfrm>
            <a:off x="2900746" y="2520340"/>
            <a:ext cx="5694582" cy="1115618"/>
          </a:xfrm>
          <a:prstGeom prst="rect">
            <a:avLst/>
          </a:prstGeom>
        </p:spPr>
      </p:pic>
      <p:pic>
        <p:nvPicPr>
          <p:cNvPr id="8" name="Picture 7">
            <a:extLst>
              <a:ext uri="{FF2B5EF4-FFF2-40B4-BE49-F238E27FC236}">
                <a16:creationId xmlns:a16="http://schemas.microsoft.com/office/drawing/2014/main" id="{466F3193-5042-4E44-AC03-288636DD5C26}"/>
              </a:ext>
            </a:extLst>
          </p:cNvPr>
          <p:cNvPicPr>
            <a:picLocks noChangeAspect="1"/>
          </p:cNvPicPr>
          <p:nvPr/>
        </p:nvPicPr>
        <p:blipFill>
          <a:blip r:embed="rId3">
            <a:duotone>
              <a:schemeClr val="accent2">
                <a:shade val="45000"/>
                <a:satMod val="135000"/>
              </a:schemeClr>
              <a:prstClr val="white"/>
            </a:duotone>
          </a:blip>
          <a:stretch>
            <a:fillRect/>
          </a:stretch>
        </p:blipFill>
        <p:spPr>
          <a:xfrm>
            <a:off x="2077748" y="4010730"/>
            <a:ext cx="4306069" cy="855079"/>
          </a:xfrm>
          <a:prstGeom prst="rect">
            <a:avLst/>
          </a:prstGeom>
        </p:spPr>
      </p:pic>
    </p:spTree>
    <p:extLst>
      <p:ext uri="{BB962C8B-B14F-4D97-AF65-F5344CB8AC3E}">
        <p14:creationId xmlns:p14="http://schemas.microsoft.com/office/powerpoint/2010/main" val="51603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D219-5D15-4E29-8B13-E6483419D273}"/>
              </a:ext>
            </a:extLst>
          </p:cNvPr>
          <p:cNvSpPr>
            <a:spLocks noGrp="1"/>
          </p:cNvSpPr>
          <p:nvPr>
            <p:ph type="title"/>
          </p:nvPr>
        </p:nvSpPr>
        <p:spPr/>
        <p:txBody>
          <a:bodyPr/>
          <a:lstStyle/>
          <a:p>
            <a:r>
              <a:rPr lang="en-US" dirty="0"/>
              <a:t>Morphable Counters</a:t>
            </a:r>
          </a:p>
        </p:txBody>
      </p:sp>
      <p:sp>
        <p:nvSpPr>
          <p:cNvPr id="3" name="Content Placeholder 2">
            <a:extLst>
              <a:ext uri="{FF2B5EF4-FFF2-40B4-BE49-F238E27FC236}">
                <a16:creationId xmlns:a16="http://schemas.microsoft.com/office/drawing/2014/main" id="{4F7EBE16-46FD-4D8D-B9B1-DC0C0902800D}"/>
              </a:ext>
            </a:extLst>
          </p:cNvPr>
          <p:cNvSpPr>
            <a:spLocks noGrp="1"/>
          </p:cNvSpPr>
          <p:nvPr>
            <p:ph idx="1"/>
          </p:nvPr>
        </p:nvSpPr>
        <p:spPr/>
        <p:txBody>
          <a:bodyPr/>
          <a:lstStyle/>
          <a:p>
            <a:r>
              <a:rPr lang="en-US" sz="2400" dirty="0"/>
              <a:t>Compress Zero Counters: when few counters non-zero, allocate bits only to them.</a:t>
            </a:r>
          </a:p>
          <a:p>
            <a:pPr lvl="1"/>
            <a:endParaRPr lang="en-US" sz="2000" dirty="0"/>
          </a:p>
          <a:p>
            <a:endParaRPr lang="en-US" dirty="0"/>
          </a:p>
          <a:p>
            <a:endParaRPr lang="en-US" dirty="0"/>
          </a:p>
        </p:txBody>
      </p:sp>
      <p:pic>
        <p:nvPicPr>
          <p:cNvPr id="10" name="Picture 9">
            <a:extLst>
              <a:ext uri="{FF2B5EF4-FFF2-40B4-BE49-F238E27FC236}">
                <a16:creationId xmlns:a16="http://schemas.microsoft.com/office/drawing/2014/main" id="{3676E579-97C7-45BD-97E5-D0D03EB477F3}"/>
              </a:ext>
            </a:extLst>
          </p:cNvPr>
          <p:cNvPicPr>
            <a:picLocks noChangeAspect="1"/>
          </p:cNvPicPr>
          <p:nvPr/>
        </p:nvPicPr>
        <p:blipFill>
          <a:blip r:embed="rId2">
            <a:duotone>
              <a:schemeClr val="accent5">
                <a:shade val="45000"/>
                <a:satMod val="135000"/>
              </a:schemeClr>
              <a:prstClr val="white"/>
            </a:duotone>
          </a:blip>
          <a:stretch>
            <a:fillRect/>
          </a:stretch>
        </p:blipFill>
        <p:spPr>
          <a:xfrm>
            <a:off x="2900746" y="2520339"/>
            <a:ext cx="5938454" cy="1163395"/>
          </a:xfrm>
          <a:prstGeom prst="rect">
            <a:avLst/>
          </a:prstGeom>
        </p:spPr>
      </p:pic>
      <p:pic>
        <p:nvPicPr>
          <p:cNvPr id="11" name="Picture 10">
            <a:extLst>
              <a:ext uri="{FF2B5EF4-FFF2-40B4-BE49-F238E27FC236}">
                <a16:creationId xmlns:a16="http://schemas.microsoft.com/office/drawing/2014/main" id="{FE3A37A3-A4FC-4E4C-B82B-85BEF0CB5FD4}"/>
              </a:ext>
            </a:extLst>
          </p:cNvPr>
          <p:cNvPicPr>
            <a:picLocks noChangeAspect="1"/>
          </p:cNvPicPr>
          <p:nvPr/>
        </p:nvPicPr>
        <p:blipFill>
          <a:blip r:embed="rId3">
            <a:duotone>
              <a:schemeClr val="accent2">
                <a:shade val="45000"/>
                <a:satMod val="135000"/>
              </a:schemeClr>
              <a:prstClr val="white"/>
            </a:duotone>
          </a:blip>
          <a:stretch>
            <a:fillRect/>
          </a:stretch>
        </p:blipFill>
        <p:spPr>
          <a:xfrm>
            <a:off x="969818" y="3972324"/>
            <a:ext cx="5413999" cy="1075087"/>
          </a:xfrm>
          <a:prstGeom prst="rect">
            <a:avLst/>
          </a:prstGeom>
        </p:spPr>
      </p:pic>
      <p:pic>
        <p:nvPicPr>
          <p:cNvPr id="12" name="Picture 11">
            <a:extLst>
              <a:ext uri="{FF2B5EF4-FFF2-40B4-BE49-F238E27FC236}">
                <a16:creationId xmlns:a16="http://schemas.microsoft.com/office/drawing/2014/main" id="{F1EABFF5-8227-48D4-8904-76C51AC796D0}"/>
              </a:ext>
            </a:extLst>
          </p:cNvPr>
          <p:cNvPicPr>
            <a:picLocks noChangeAspect="1"/>
          </p:cNvPicPr>
          <p:nvPr/>
        </p:nvPicPr>
        <p:blipFill>
          <a:blip r:embed="rId4">
            <a:duotone>
              <a:schemeClr val="accent4">
                <a:shade val="45000"/>
                <a:satMod val="135000"/>
              </a:schemeClr>
              <a:prstClr val="white"/>
            </a:duotone>
          </a:blip>
          <a:stretch>
            <a:fillRect/>
          </a:stretch>
        </p:blipFill>
        <p:spPr>
          <a:xfrm>
            <a:off x="6571477" y="3972323"/>
            <a:ext cx="3163649" cy="1624335"/>
          </a:xfrm>
          <a:prstGeom prst="rect">
            <a:avLst/>
          </a:prstGeom>
        </p:spPr>
      </p:pic>
    </p:spTree>
    <p:extLst>
      <p:ext uri="{BB962C8B-B14F-4D97-AF65-F5344CB8AC3E}">
        <p14:creationId xmlns:p14="http://schemas.microsoft.com/office/powerpoint/2010/main" val="4244469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D219-5D15-4E29-8B13-E6483419D273}"/>
              </a:ext>
            </a:extLst>
          </p:cNvPr>
          <p:cNvSpPr>
            <a:spLocks noGrp="1"/>
          </p:cNvSpPr>
          <p:nvPr>
            <p:ph type="title"/>
          </p:nvPr>
        </p:nvSpPr>
        <p:spPr/>
        <p:txBody>
          <a:bodyPr/>
          <a:lstStyle/>
          <a:p>
            <a:r>
              <a:rPr lang="en-US" dirty="0"/>
              <a:t>Morphable Counters</a:t>
            </a:r>
          </a:p>
        </p:txBody>
      </p:sp>
      <p:sp>
        <p:nvSpPr>
          <p:cNvPr id="3" name="Content Placeholder 2">
            <a:extLst>
              <a:ext uri="{FF2B5EF4-FFF2-40B4-BE49-F238E27FC236}">
                <a16:creationId xmlns:a16="http://schemas.microsoft.com/office/drawing/2014/main" id="{4F7EBE16-46FD-4D8D-B9B1-DC0C0902800D}"/>
              </a:ext>
            </a:extLst>
          </p:cNvPr>
          <p:cNvSpPr>
            <a:spLocks noGrp="1"/>
          </p:cNvSpPr>
          <p:nvPr>
            <p:ph idx="1"/>
          </p:nvPr>
        </p:nvSpPr>
        <p:spPr>
          <a:xfrm>
            <a:off x="838200" y="1825625"/>
            <a:ext cx="10515600" cy="538884"/>
          </a:xfrm>
        </p:spPr>
        <p:txBody>
          <a:bodyPr/>
          <a:lstStyle/>
          <a:p>
            <a:pPr marL="0" indent="0">
              <a:buNone/>
            </a:pPr>
            <a:r>
              <a:rPr lang="en-US" sz="2400" dirty="0">
                <a:solidFill>
                  <a:srgbClr val="FF0000"/>
                </a:solidFill>
              </a:rPr>
              <a:t>Compress Zero Counters: when few counters non-zero, allocate bits only to them.</a:t>
            </a:r>
          </a:p>
          <a:p>
            <a:pPr lvl="1"/>
            <a:endParaRPr lang="en-US" sz="2000" dirty="0">
              <a:solidFill>
                <a:srgbClr val="FF0000"/>
              </a:solidFill>
            </a:endParaRPr>
          </a:p>
          <a:p>
            <a:endParaRPr lang="en-US" dirty="0">
              <a:solidFill>
                <a:srgbClr val="FF0000"/>
              </a:solidFill>
            </a:endParaRPr>
          </a:p>
          <a:p>
            <a:endParaRPr lang="en-US" dirty="0">
              <a:solidFill>
                <a:srgbClr val="FF0000"/>
              </a:solidFill>
            </a:endParaRPr>
          </a:p>
        </p:txBody>
      </p:sp>
      <p:pic>
        <p:nvPicPr>
          <p:cNvPr id="4" name="Picture 3">
            <a:extLst>
              <a:ext uri="{FF2B5EF4-FFF2-40B4-BE49-F238E27FC236}">
                <a16:creationId xmlns:a16="http://schemas.microsoft.com/office/drawing/2014/main" id="{7BB193E9-6A5C-467A-A21C-B5550FF1CF46}"/>
              </a:ext>
            </a:extLst>
          </p:cNvPr>
          <p:cNvPicPr>
            <a:picLocks noChangeAspect="1"/>
          </p:cNvPicPr>
          <p:nvPr/>
        </p:nvPicPr>
        <p:blipFill>
          <a:blip r:embed="rId2">
            <a:duotone>
              <a:schemeClr val="accent5">
                <a:shade val="45000"/>
                <a:satMod val="135000"/>
              </a:schemeClr>
              <a:prstClr val="white"/>
            </a:duotone>
          </a:blip>
          <a:stretch>
            <a:fillRect/>
          </a:stretch>
        </p:blipFill>
        <p:spPr>
          <a:xfrm>
            <a:off x="2900746" y="2520339"/>
            <a:ext cx="5938454" cy="1163395"/>
          </a:xfrm>
          <a:prstGeom prst="rect">
            <a:avLst/>
          </a:prstGeom>
        </p:spPr>
      </p:pic>
      <p:pic>
        <p:nvPicPr>
          <p:cNvPr id="6" name="Picture 5">
            <a:extLst>
              <a:ext uri="{FF2B5EF4-FFF2-40B4-BE49-F238E27FC236}">
                <a16:creationId xmlns:a16="http://schemas.microsoft.com/office/drawing/2014/main" id="{1F333923-2671-4654-8484-49E1F68519EC}"/>
              </a:ext>
            </a:extLst>
          </p:cNvPr>
          <p:cNvPicPr>
            <a:picLocks noChangeAspect="1"/>
          </p:cNvPicPr>
          <p:nvPr/>
        </p:nvPicPr>
        <p:blipFill>
          <a:blip r:embed="rId3">
            <a:duotone>
              <a:schemeClr val="accent2">
                <a:shade val="45000"/>
                <a:satMod val="135000"/>
              </a:schemeClr>
              <a:prstClr val="white"/>
            </a:duotone>
          </a:blip>
          <a:stretch>
            <a:fillRect/>
          </a:stretch>
        </p:blipFill>
        <p:spPr>
          <a:xfrm>
            <a:off x="969818" y="3972324"/>
            <a:ext cx="5413999" cy="1075087"/>
          </a:xfrm>
          <a:prstGeom prst="rect">
            <a:avLst/>
          </a:prstGeom>
        </p:spPr>
      </p:pic>
      <p:pic>
        <p:nvPicPr>
          <p:cNvPr id="5" name="Picture 4">
            <a:extLst>
              <a:ext uri="{FF2B5EF4-FFF2-40B4-BE49-F238E27FC236}">
                <a16:creationId xmlns:a16="http://schemas.microsoft.com/office/drawing/2014/main" id="{708CEB09-3F30-4539-A30E-C6F33F93D056}"/>
              </a:ext>
            </a:extLst>
          </p:cNvPr>
          <p:cNvPicPr>
            <a:picLocks noChangeAspect="1"/>
          </p:cNvPicPr>
          <p:nvPr/>
        </p:nvPicPr>
        <p:blipFill>
          <a:blip r:embed="rId4">
            <a:duotone>
              <a:schemeClr val="accent4">
                <a:shade val="45000"/>
                <a:satMod val="135000"/>
              </a:schemeClr>
              <a:prstClr val="white"/>
            </a:duotone>
          </a:blip>
          <a:stretch>
            <a:fillRect/>
          </a:stretch>
        </p:blipFill>
        <p:spPr>
          <a:xfrm>
            <a:off x="6571477" y="3972323"/>
            <a:ext cx="3163649" cy="1624335"/>
          </a:xfrm>
          <a:prstGeom prst="rect">
            <a:avLst/>
          </a:prstGeom>
        </p:spPr>
      </p:pic>
      <p:pic>
        <p:nvPicPr>
          <p:cNvPr id="7" name="Picture 6">
            <a:extLst>
              <a:ext uri="{FF2B5EF4-FFF2-40B4-BE49-F238E27FC236}">
                <a16:creationId xmlns:a16="http://schemas.microsoft.com/office/drawing/2014/main" id="{B08CC63F-CAB3-40B6-8F2B-4B87A1BC5812}"/>
              </a:ext>
            </a:extLst>
          </p:cNvPr>
          <p:cNvPicPr>
            <a:picLocks noChangeAspect="1"/>
          </p:cNvPicPr>
          <p:nvPr/>
        </p:nvPicPr>
        <p:blipFill>
          <a:blip r:embed="rId5"/>
          <a:stretch>
            <a:fillRect/>
          </a:stretch>
        </p:blipFill>
        <p:spPr>
          <a:xfrm>
            <a:off x="1206668" y="5652655"/>
            <a:ext cx="5177149" cy="659245"/>
          </a:xfrm>
          <a:prstGeom prst="rect">
            <a:avLst/>
          </a:prstGeom>
        </p:spPr>
      </p:pic>
    </p:spTree>
    <p:extLst>
      <p:ext uri="{BB962C8B-B14F-4D97-AF65-F5344CB8AC3E}">
        <p14:creationId xmlns:p14="http://schemas.microsoft.com/office/powerpoint/2010/main" val="1436110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6453-B45A-4AF3-8F40-710CC2572622}"/>
              </a:ext>
            </a:extLst>
          </p:cNvPr>
          <p:cNvSpPr>
            <a:spLocks noGrp="1"/>
          </p:cNvSpPr>
          <p:nvPr>
            <p:ph type="title"/>
          </p:nvPr>
        </p:nvSpPr>
        <p:spPr/>
        <p:txBody>
          <a:bodyPr/>
          <a:lstStyle/>
          <a:p>
            <a:r>
              <a:rPr lang="en-US" dirty="0"/>
              <a:t>Overflow Handling</a:t>
            </a:r>
          </a:p>
        </p:txBody>
      </p:sp>
      <p:sp>
        <p:nvSpPr>
          <p:cNvPr id="3" name="Content Placeholder 2">
            <a:extLst>
              <a:ext uri="{FF2B5EF4-FFF2-40B4-BE49-F238E27FC236}">
                <a16:creationId xmlns:a16="http://schemas.microsoft.com/office/drawing/2014/main" id="{E23DE68B-0424-404F-AC1F-2CDE615EF0B0}"/>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262EABDF-5B0B-4A0E-B4D9-1A3BCB1080C2}"/>
              </a:ext>
            </a:extLst>
          </p:cNvPr>
          <p:cNvSpPr txBox="1"/>
          <p:nvPr/>
        </p:nvSpPr>
        <p:spPr>
          <a:xfrm>
            <a:off x="6522036" y="1346782"/>
            <a:ext cx="5285634"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t>Instead of conventional </a:t>
            </a:r>
            <a:r>
              <a:rPr lang="en-US" sz="2400" i="1" dirty="0"/>
              <a:t>(</a:t>
            </a:r>
            <a:r>
              <a:rPr lang="en-US" sz="2400" b="1" i="1" dirty="0"/>
              <a:t>Major II Minor)</a:t>
            </a:r>
          </a:p>
        </p:txBody>
      </p:sp>
      <p:pic>
        <p:nvPicPr>
          <p:cNvPr id="11" name="Picture 10">
            <a:extLst>
              <a:ext uri="{FF2B5EF4-FFF2-40B4-BE49-F238E27FC236}">
                <a16:creationId xmlns:a16="http://schemas.microsoft.com/office/drawing/2014/main" id="{3C422945-417E-4654-AF8C-5C769A87D003}"/>
              </a:ext>
            </a:extLst>
          </p:cNvPr>
          <p:cNvPicPr>
            <a:picLocks noChangeAspect="1"/>
          </p:cNvPicPr>
          <p:nvPr/>
        </p:nvPicPr>
        <p:blipFill>
          <a:blip r:embed="rId2"/>
          <a:stretch>
            <a:fillRect/>
          </a:stretch>
        </p:blipFill>
        <p:spPr>
          <a:xfrm>
            <a:off x="838200" y="1843032"/>
            <a:ext cx="10515600" cy="1585968"/>
          </a:xfrm>
          <a:prstGeom prst="rect">
            <a:avLst/>
          </a:prstGeom>
        </p:spPr>
      </p:pic>
    </p:spTree>
    <p:extLst>
      <p:ext uri="{BB962C8B-B14F-4D97-AF65-F5344CB8AC3E}">
        <p14:creationId xmlns:p14="http://schemas.microsoft.com/office/powerpoint/2010/main" val="155116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6453-B45A-4AF3-8F40-710CC2572622}"/>
              </a:ext>
            </a:extLst>
          </p:cNvPr>
          <p:cNvSpPr>
            <a:spLocks noGrp="1"/>
          </p:cNvSpPr>
          <p:nvPr>
            <p:ph type="title"/>
          </p:nvPr>
        </p:nvSpPr>
        <p:spPr/>
        <p:txBody>
          <a:bodyPr/>
          <a:lstStyle/>
          <a:p>
            <a:r>
              <a:rPr lang="en-US" dirty="0"/>
              <a:t>Overflow Handling</a:t>
            </a:r>
          </a:p>
        </p:txBody>
      </p:sp>
      <p:sp>
        <p:nvSpPr>
          <p:cNvPr id="3" name="Content Placeholder 2">
            <a:extLst>
              <a:ext uri="{FF2B5EF4-FFF2-40B4-BE49-F238E27FC236}">
                <a16:creationId xmlns:a16="http://schemas.microsoft.com/office/drawing/2014/main" id="{E23DE68B-0424-404F-AC1F-2CDE615EF0B0}"/>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262EABDF-5B0B-4A0E-B4D9-1A3BCB1080C2}"/>
              </a:ext>
            </a:extLst>
          </p:cNvPr>
          <p:cNvSpPr txBox="1"/>
          <p:nvPr/>
        </p:nvSpPr>
        <p:spPr>
          <a:xfrm>
            <a:off x="6522036" y="1346782"/>
            <a:ext cx="5285634"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t>Instead of conventional </a:t>
            </a:r>
            <a:r>
              <a:rPr lang="en-US" sz="2400" i="1" dirty="0"/>
              <a:t>(</a:t>
            </a:r>
            <a:r>
              <a:rPr lang="en-US" sz="2400" b="1" i="1" dirty="0"/>
              <a:t>Major II Minor)</a:t>
            </a:r>
          </a:p>
        </p:txBody>
      </p:sp>
      <p:pic>
        <p:nvPicPr>
          <p:cNvPr id="6" name="Picture 5">
            <a:extLst>
              <a:ext uri="{FF2B5EF4-FFF2-40B4-BE49-F238E27FC236}">
                <a16:creationId xmlns:a16="http://schemas.microsoft.com/office/drawing/2014/main" id="{450FD880-5896-417A-B123-8DA77F66F793}"/>
              </a:ext>
            </a:extLst>
          </p:cNvPr>
          <p:cNvPicPr>
            <a:picLocks noChangeAspect="1"/>
          </p:cNvPicPr>
          <p:nvPr/>
        </p:nvPicPr>
        <p:blipFill>
          <a:blip r:embed="rId2"/>
          <a:stretch>
            <a:fillRect/>
          </a:stretch>
        </p:blipFill>
        <p:spPr>
          <a:xfrm>
            <a:off x="652902" y="1834496"/>
            <a:ext cx="10700898" cy="1911215"/>
          </a:xfrm>
          <a:prstGeom prst="rect">
            <a:avLst/>
          </a:prstGeom>
        </p:spPr>
      </p:pic>
      <p:sp>
        <p:nvSpPr>
          <p:cNvPr id="7" name="Rectangle 6">
            <a:extLst>
              <a:ext uri="{FF2B5EF4-FFF2-40B4-BE49-F238E27FC236}">
                <a16:creationId xmlns:a16="http://schemas.microsoft.com/office/drawing/2014/main" id="{6EC36DED-6397-4231-B29E-012DC6EF5598}"/>
              </a:ext>
            </a:extLst>
          </p:cNvPr>
          <p:cNvSpPr/>
          <p:nvPr/>
        </p:nvSpPr>
        <p:spPr>
          <a:xfrm>
            <a:off x="8399452" y="3889519"/>
            <a:ext cx="3210657" cy="830997"/>
          </a:xfrm>
          <a:prstGeom prst="rect">
            <a:avLst/>
          </a:prstGeom>
        </p:spPr>
        <p:txBody>
          <a:bodyPr wrap="square">
            <a:spAutoFit/>
          </a:bodyPr>
          <a:lstStyle/>
          <a:p>
            <a:r>
              <a:rPr lang="en-US" sz="2400" dirty="0">
                <a:solidFill>
                  <a:srgbClr val="FF0000"/>
                </a:solidFill>
              </a:rPr>
              <a:t>Counters changed </a:t>
            </a:r>
          </a:p>
          <a:p>
            <a:r>
              <a:rPr lang="en-US" sz="2400" dirty="0">
                <a:solidFill>
                  <a:srgbClr val="FF0000"/>
                </a:solidFill>
              </a:rPr>
              <a:t>Re-encryption needed</a:t>
            </a:r>
          </a:p>
        </p:txBody>
      </p:sp>
    </p:spTree>
    <p:extLst>
      <p:ext uri="{BB962C8B-B14F-4D97-AF65-F5344CB8AC3E}">
        <p14:creationId xmlns:p14="http://schemas.microsoft.com/office/powerpoint/2010/main" val="197749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6453-B45A-4AF3-8F40-710CC2572622}"/>
              </a:ext>
            </a:extLst>
          </p:cNvPr>
          <p:cNvSpPr>
            <a:spLocks noGrp="1"/>
          </p:cNvSpPr>
          <p:nvPr>
            <p:ph type="title"/>
          </p:nvPr>
        </p:nvSpPr>
        <p:spPr/>
        <p:txBody>
          <a:bodyPr/>
          <a:lstStyle/>
          <a:p>
            <a:r>
              <a:rPr lang="en-US" dirty="0"/>
              <a:t>Overflow Handling</a:t>
            </a:r>
          </a:p>
        </p:txBody>
      </p:sp>
      <p:sp>
        <p:nvSpPr>
          <p:cNvPr id="3" name="Content Placeholder 2">
            <a:extLst>
              <a:ext uri="{FF2B5EF4-FFF2-40B4-BE49-F238E27FC236}">
                <a16:creationId xmlns:a16="http://schemas.microsoft.com/office/drawing/2014/main" id="{E23DE68B-0424-404F-AC1F-2CDE615EF0B0}"/>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262EABDF-5B0B-4A0E-B4D9-1A3BCB1080C2}"/>
              </a:ext>
            </a:extLst>
          </p:cNvPr>
          <p:cNvSpPr txBox="1"/>
          <p:nvPr/>
        </p:nvSpPr>
        <p:spPr>
          <a:xfrm>
            <a:off x="6475854" y="1306428"/>
            <a:ext cx="5285634"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t>Instead of conventional </a:t>
            </a:r>
            <a:r>
              <a:rPr lang="en-US" sz="2400" i="1" dirty="0"/>
              <a:t>(</a:t>
            </a:r>
            <a:r>
              <a:rPr lang="en-US" sz="2400" b="1" i="1" dirty="0"/>
              <a:t>Major II Minor)</a:t>
            </a:r>
          </a:p>
        </p:txBody>
      </p:sp>
      <p:pic>
        <p:nvPicPr>
          <p:cNvPr id="5" name="Picture 4">
            <a:extLst>
              <a:ext uri="{FF2B5EF4-FFF2-40B4-BE49-F238E27FC236}">
                <a16:creationId xmlns:a16="http://schemas.microsoft.com/office/drawing/2014/main" id="{E3AA1833-4E62-43AA-B464-5B0A8B3B82A6}"/>
              </a:ext>
            </a:extLst>
          </p:cNvPr>
          <p:cNvPicPr>
            <a:picLocks noChangeAspect="1"/>
          </p:cNvPicPr>
          <p:nvPr/>
        </p:nvPicPr>
        <p:blipFill>
          <a:blip r:embed="rId2"/>
          <a:stretch>
            <a:fillRect/>
          </a:stretch>
        </p:blipFill>
        <p:spPr>
          <a:xfrm>
            <a:off x="793172" y="1808447"/>
            <a:ext cx="10605655" cy="2336339"/>
          </a:xfrm>
          <a:prstGeom prst="rect">
            <a:avLst/>
          </a:prstGeom>
        </p:spPr>
      </p:pic>
      <p:grpSp>
        <p:nvGrpSpPr>
          <p:cNvPr id="9" name="Group 8">
            <a:extLst>
              <a:ext uri="{FF2B5EF4-FFF2-40B4-BE49-F238E27FC236}">
                <a16:creationId xmlns:a16="http://schemas.microsoft.com/office/drawing/2014/main" id="{C3A69676-BF5C-4874-9C33-D2E20D88242C}"/>
              </a:ext>
            </a:extLst>
          </p:cNvPr>
          <p:cNvGrpSpPr/>
          <p:nvPr/>
        </p:nvGrpSpPr>
        <p:grpSpPr>
          <a:xfrm>
            <a:off x="5287721" y="2790104"/>
            <a:ext cx="461018" cy="1093199"/>
            <a:chOff x="5490921" y="3223316"/>
            <a:chExt cx="461018" cy="677738"/>
          </a:xfrm>
        </p:grpSpPr>
        <p:sp>
          <p:nvSpPr>
            <p:cNvPr id="10" name="U-Turn Arrow 2">
              <a:extLst>
                <a:ext uri="{FF2B5EF4-FFF2-40B4-BE49-F238E27FC236}">
                  <a16:creationId xmlns:a16="http://schemas.microsoft.com/office/drawing/2014/main" id="{32C59C52-15C7-44D4-BBFC-EDE241D44B2E}"/>
                </a:ext>
              </a:extLst>
            </p:cNvPr>
            <p:cNvSpPr/>
            <p:nvPr/>
          </p:nvSpPr>
          <p:spPr>
            <a:xfrm rot="16200000" flipH="1">
              <a:off x="5433240" y="3382354"/>
              <a:ext cx="677738" cy="359661"/>
            </a:xfrm>
            <a:prstGeom prst="uturnArrow">
              <a:avLst>
                <a:gd name="adj1" fmla="val 27735"/>
                <a:gd name="adj2" fmla="val 24319"/>
                <a:gd name="adj3" fmla="val 28198"/>
                <a:gd name="adj4" fmla="val 43750"/>
                <a:gd name="adj5" fmla="val 100000"/>
              </a:avLst>
            </a:prstGeom>
            <a:solidFill>
              <a:schemeClr val="bg2"/>
            </a:solidFill>
            <a:ln>
              <a:solidFill>
                <a:srgbClr val="2E36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05AFB33-52CE-4F65-AC6C-9EFA4798D1EF}"/>
                </a:ext>
              </a:extLst>
            </p:cNvPr>
            <p:cNvSpPr txBox="1"/>
            <p:nvPr/>
          </p:nvSpPr>
          <p:spPr>
            <a:xfrm>
              <a:off x="5490921" y="3411246"/>
              <a:ext cx="311880" cy="276999"/>
            </a:xfrm>
            <a:prstGeom prst="rect">
              <a:avLst/>
            </a:prstGeom>
            <a:solidFill>
              <a:schemeClr val="accent4">
                <a:lumMod val="20000"/>
                <a:lumOff val="80000"/>
              </a:schemeClr>
            </a:solidFill>
            <a:ln w="12700">
              <a:solidFill>
                <a:srgbClr val="2E36DE"/>
              </a:solidFill>
            </a:ln>
          </p:spPr>
          <p:txBody>
            <a:bodyPr wrap="square" lIns="0" tIns="0" rIns="0" bIns="0" rtlCol="0">
              <a:spAutoFit/>
            </a:bodyPr>
            <a:lstStyle/>
            <a:p>
              <a:pPr algn="ctr"/>
              <a:r>
                <a:rPr lang="en-US" b="1" i="1" dirty="0">
                  <a:solidFill>
                    <a:schemeClr val="accent6"/>
                  </a:solidFill>
                </a:rPr>
                <a:t>+5</a:t>
              </a:r>
            </a:p>
          </p:txBody>
        </p:sp>
      </p:grpSp>
      <p:grpSp>
        <p:nvGrpSpPr>
          <p:cNvPr id="12" name="Group 11">
            <a:extLst>
              <a:ext uri="{FF2B5EF4-FFF2-40B4-BE49-F238E27FC236}">
                <a16:creationId xmlns:a16="http://schemas.microsoft.com/office/drawing/2014/main" id="{141FC5FE-ADA5-4F32-B887-3F9153D8FC7B}"/>
              </a:ext>
            </a:extLst>
          </p:cNvPr>
          <p:cNvGrpSpPr/>
          <p:nvPr/>
        </p:nvGrpSpPr>
        <p:grpSpPr>
          <a:xfrm>
            <a:off x="8340988" y="2752508"/>
            <a:ext cx="429627" cy="1093199"/>
            <a:chOff x="8544188" y="3185720"/>
            <a:chExt cx="429627" cy="677738"/>
          </a:xfrm>
        </p:grpSpPr>
        <p:sp>
          <p:nvSpPr>
            <p:cNvPr id="13" name="U-Turn Arrow 26">
              <a:extLst>
                <a:ext uri="{FF2B5EF4-FFF2-40B4-BE49-F238E27FC236}">
                  <a16:creationId xmlns:a16="http://schemas.microsoft.com/office/drawing/2014/main" id="{A97203B4-9573-4B1B-B279-0991EC4232CC}"/>
                </a:ext>
              </a:extLst>
            </p:cNvPr>
            <p:cNvSpPr/>
            <p:nvPr/>
          </p:nvSpPr>
          <p:spPr>
            <a:xfrm rot="5400000">
              <a:off x="8365375" y="3364533"/>
              <a:ext cx="677738" cy="320112"/>
            </a:xfrm>
            <a:prstGeom prst="uturnArrow">
              <a:avLst>
                <a:gd name="adj1" fmla="val 27735"/>
                <a:gd name="adj2" fmla="val 24319"/>
                <a:gd name="adj3" fmla="val 28198"/>
                <a:gd name="adj4" fmla="val 43750"/>
                <a:gd name="adj5" fmla="val 100000"/>
              </a:avLst>
            </a:prstGeom>
            <a:solidFill>
              <a:schemeClr val="bg2"/>
            </a:solidFill>
            <a:ln>
              <a:solidFill>
                <a:srgbClr val="2E36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1B702E14-7405-4F61-A2C9-E643FE07E9E6}"/>
                </a:ext>
              </a:extLst>
            </p:cNvPr>
            <p:cNvSpPr txBox="1"/>
            <p:nvPr/>
          </p:nvSpPr>
          <p:spPr>
            <a:xfrm>
              <a:off x="8661935" y="3407686"/>
              <a:ext cx="311880" cy="276999"/>
            </a:xfrm>
            <a:prstGeom prst="rect">
              <a:avLst/>
            </a:prstGeom>
            <a:solidFill>
              <a:schemeClr val="accent4">
                <a:lumMod val="20000"/>
                <a:lumOff val="80000"/>
              </a:schemeClr>
            </a:solidFill>
            <a:ln w="12700">
              <a:solidFill>
                <a:srgbClr val="2E36DE"/>
              </a:solidFill>
            </a:ln>
          </p:spPr>
          <p:txBody>
            <a:bodyPr wrap="square" lIns="0" tIns="0" rIns="0" bIns="0" rtlCol="0">
              <a:spAutoFit/>
            </a:bodyPr>
            <a:lstStyle/>
            <a:p>
              <a:pPr algn="ctr"/>
              <a:r>
                <a:rPr lang="en-US" b="1" i="1" dirty="0">
                  <a:solidFill>
                    <a:srgbClr val="FF0000"/>
                  </a:solidFill>
                </a:rPr>
                <a:t>-5</a:t>
              </a:r>
            </a:p>
          </p:txBody>
        </p:sp>
      </p:grpSp>
      <p:sp>
        <p:nvSpPr>
          <p:cNvPr id="7" name="Rectangle 6">
            <a:extLst>
              <a:ext uri="{FF2B5EF4-FFF2-40B4-BE49-F238E27FC236}">
                <a16:creationId xmlns:a16="http://schemas.microsoft.com/office/drawing/2014/main" id="{B0EF4C73-C429-4995-AD79-C85BB1019C55}"/>
              </a:ext>
            </a:extLst>
          </p:cNvPr>
          <p:cNvSpPr/>
          <p:nvPr/>
        </p:nvSpPr>
        <p:spPr>
          <a:xfrm>
            <a:off x="8661101" y="4001294"/>
            <a:ext cx="2737726" cy="830997"/>
          </a:xfrm>
          <a:prstGeom prst="rect">
            <a:avLst/>
          </a:prstGeom>
        </p:spPr>
        <p:txBody>
          <a:bodyPr wrap="square">
            <a:spAutoFit/>
          </a:bodyPr>
          <a:lstStyle/>
          <a:p>
            <a:r>
              <a:rPr lang="en-US" sz="2400" dirty="0">
                <a:solidFill>
                  <a:schemeClr val="accent6">
                    <a:lumMod val="75000"/>
                  </a:schemeClr>
                </a:solidFill>
              </a:rPr>
              <a:t>No change</a:t>
            </a:r>
          </a:p>
          <a:p>
            <a:r>
              <a:rPr lang="en-US" sz="2400" dirty="0">
                <a:solidFill>
                  <a:schemeClr val="accent6">
                    <a:lumMod val="75000"/>
                  </a:schemeClr>
                </a:solidFill>
              </a:rPr>
              <a:t>No re-encryption</a:t>
            </a:r>
          </a:p>
        </p:txBody>
      </p:sp>
    </p:spTree>
    <p:extLst>
      <p:ext uri="{BB962C8B-B14F-4D97-AF65-F5344CB8AC3E}">
        <p14:creationId xmlns:p14="http://schemas.microsoft.com/office/powerpoint/2010/main" val="352041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5FBD-45CD-48C9-98F9-A77AE902E9F4}"/>
              </a:ext>
            </a:extLst>
          </p:cNvPr>
          <p:cNvSpPr>
            <a:spLocks noGrp="1"/>
          </p:cNvSpPr>
          <p:nvPr>
            <p:ph type="title"/>
          </p:nvPr>
        </p:nvSpPr>
        <p:spPr/>
        <p:txBody>
          <a:bodyPr/>
          <a:lstStyle/>
          <a:p>
            <a:r>
              <a:rPr lang="en-US" dirty="0"/>
              <a:t>Evaluation</a:t>
            </a:r>
          </a:p>
        </p:txBody>
      </p:sp>
      <p:pic>
        <p:nvPicPr>
          <p:cNvPr id="33" name="Content Placeholder 32">
            <a:extLst>
              <a:ext uri="{FF2B5EF4-FFF2-40B4-BE49-F238E27FC236}">
                <a16:creationId xmlns:a16="http://schemas.microsoft.com/office/drawing/2014/main" id="{92042404-E88E-464C-8CAD-0C9DBCF25ABA}"/>
              </a:ext>
            </a:extLst>
          </p:cNvPr>
          <p:cNvPicPr>
            <a:picLocks noGrp="1" noChangeAspect="1"/>
          </p:cNvPicPr>
          <p:nvPr>
            <p:ph idx="1"/>
          </p:nvPr>
        </p:nvPicPr>
        <p:blipFill rotWithShape="1">
          <a:blip r:embed="rId2"/>
          <a:srcRect t="15512" b="25479"/>
          <a:stretch/>
        </p:blipFill>
        <p:spPr>
          <a:xfrm>
            <a:off x="1316227" y="1394814"/>
            <a:ext cx="9355596" cy="3167950"/>
          </a:xfrm>
          <a:prstGeom prst="rect">
            <a:avLst/>
          </a:prstGeom>
        </p:spPr>
      </p:pic>
      <p:sp>
        <p:nvSpPr>
          <p:cNvPr id="4" name="Rectangle 3">
            <a:extLst>
              <a:ext uri="{FF2B5EF4-FFF2-40B4-BE49-F238E27FC236}">
                <a16:creationId xmlns:a16="http://schemas.microsoft.com/office/drawing/2014/main" id="{CD448704-32E4-448F-9C3E-C502E6C11694}"/>
              </a:ext>
            </a:extLst>
          </p:cNvPr>
          <p:cNvSpPr/>
          <p:nvPr/>
        </p:nvSpPr>
        <p:spPr>
          <a:xfrm>
            <a:off x="838200" y="5791467"/>
            <a:ext cx="9377218" cy="369332"/>
          </a:xfrm>
          <a:prstGeom prst="rect">
            <a:avLst/>
          </a:prstGeom>
        </p:spPr>
        <p:txBody>
          <a:bodyPr wrap="square">
            <a:spAutoFit/>
          </a:bodyPr>
          <a:lstStyle/>
          <a:p>
            <a:r>
              <a:rPr lang="en-US" dirty="0"/>
              <a:t>Config: 4 Cores, 8MB LLC, 16GB Secure Memory, 128KB Dedicated Counter Cache</a:t>
            </a:r>
          </a:p>
        </p:txBody>
      </p:sp>
      <p:sp>
        <p:nvSpPr>
          <p:cNvPr id="34" name="Rectangle 33">
            <a:extLst>
              <a:ext uri="{FF2B5EF4-FFF2-40B4-BE49-F238E27FC236}">
                <a16:creationId xmlns:a16="http://schemas.microsoft.com/office/drawing/2014/main" id="{744D586E-0E83-43F0-94FD-DBF789F77DDA}"/>
              </a:ext>
            </a:extLst>
          </p:cNvPr>
          <p:cNvSpPr/>
          <p:nvPr/>
        </p:nvSpPr>
        <p:spPr>
          <a:xfrm>
            <a:off x="792018" y="4946122"/>
            <a:ext cx="9833623" cy="646331"/>
          </a:xfrm>
          <a:prstGeom prst="rect">
            <a:avLst/>
          </a:prstGeom>
        </p:spPr>
        <p:txBody>
          <a:bodyPr wrap="square">
            <a:spAutoFit/>
          </a:bodyPr>
          <a:lstStyle/>
          <a:p>
            <a:r>
              <a:rPr lang="en-US" dirty="0">
                <a:latin typeface="NimbusRomNo9L-Regu"/>
              </a:rPr>
              <a:t>VAULT: uses a variable arity of split counters (16 or 32 counters per </a:t>
            </a:r>
            <a:r>
              <a:rPr lang="en-US" dirty="0" err="1">
                <a:latin typeface="NimbusRomNo9L-Regu"/>
              </a:rPr>
              <a:t>cacheline</a:t>
            </a:r>
            <a:r>
              <a:rPr lang="en-US" dirty="0">
                <a:latin typeface="NimbusRomNo9L-Regu"/>
              </a:rPr>
              <a:t>) to limit counter overflows, resulting in a large integrity tree (8.5MB size, 6 levels).</a:t>
            </a:r>
            <a:endParaRPr lang="en-US" dirty="0"/>
          </a:p>
        </p:txBody>
      </p:sp>
    </p:spTree>
    <p:extLst>
      <p:ext uri="{BB962C8B-B14F-4D97-AF65-F5344CB8AC3E}">
        <p14:creationId xmlns:p14="http://schemas.microsoft.com/office/powerpoint/2010/main" val="352980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2CAE3-E82F-4254-B170-DF3256A922E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100" b="1" kern="1200">
                <a:solidFill>
                  <a:schemeClr val="tx1"/>
                </a:solidFill>
                <a:latin typeface="+mj-lt"/>
                <a:ea typeface="+mj-ea"/>
                <a:cs typeface="+mj-cs"/>
              </a:rPr>
              <a:t>Improving the Performance and Endurance of Encrypted Non-volatile Main Memory through Deduplicating Writes </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(Micro 2018)</a:t>
            </a:r>
            <a:endParaRPr lang="en-US" sz="4100" kern="120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0830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AEBEF-DF33-4620-8619-BCA3B0A12A31}"/>
              </a:ext>
            </a:extLst>
          </p:cNvPr>
          <p:cNvSpPr>
            <a:spLocks noGrp="1"/>
          </p:cNvSpPr>
          <p:nvPr>
            <p:ph type="title"/>
          </p:nvPr>
        </p:nvSpPr>
        <p:spPr>
          <a:xfrm>
            <a:off x="838200" y="631825"/>
            <a:ext cx="10515600" cy="1325563"/>
          </a:xfrm>
        </p:spPr>
        <p:txBody>
          <a:bodyPr>
            <a:normAutofit/>
          </a:bodyPr>
          <a:lstStyle/>
          <a:p>
            <a:r>
              <a:rPr lang="en-US" dirty="0"/>
              <a:t>Rest of the Papers</a:t>
            </a:r>
          </a:p>
        </p:txBody>
      </p:sp>
      <p:sp>
        <p:nvSpPr>
          <p:cNvPr id="3" name="Content Placeholder 2">
            <a:extLst>
              <a:ext uri="{FF2B5EF4-FFF2-40B4-BE49-F238E27FC236}">
                <a16:creationId xmlns:a16="http://schemas.microsoft.com/office/drawing/2014/main" id="{08241B6B-50E1-422E-9994-393BFA68B605}"/>
              </a:ext>
            </a:extLst>
          </p:cNvPr>
          <p:cNvSpPr>
            <a:spLocks noGrp="1"/>
          </p:cNvSpPr>
          <p:nvPr>
            <p:ph idx="1"/>
          </p:nvPr>
        </p:nvSpPr>
        <p:spPr>
          <a:xfrm>
            <a:off x="838200" y="2057400"/>
            <a:ext cx="10515600" cy="3871762"/>
          </a:xfrm>
        </p:spPr>
        <p:txBody>
          <a:bodyPr>
            <a:normAutofit/>
          </a:bodyPr>
          <a:lstStyle/>
          <a:p>
            <a:pPr fontAlgn="base"/>
            <a:r>
              <a:rPr lang="en-US" sz="2400"/>
              <a:t>Osiris: A Low-Cost Mechanism to Enable Restoration of Secure Non-Volatile Memories (MICRO 51) </a:t>
            </a:r>
          </a:p>
          <a:p>
            <a:pPr fontAlgn="base"/>
            <a:r>
              <a:rPr lang="en-US" sz="2400"/>
              <a:t>Anubis: Low-Overhead and Practical Recovery Time for Secure Non-Volatile Memories (ISCA 2019)  </a:t>
            </a:r>
          </a:p>
          <a:p>
            <a:pPr fontAlgn="base"/>
            <a:r>
              <a:rPr lang="en-US" sz="2400"/>
              <a:t>Triad-NVM: Persistency for Integrity-Protected and Encrypted Non-Volatile Memories (ISCA 2019)  </a:t>
            </a:r>
          </a:p>
          <a:p>
            <a:endParaRPr lang="en-US" sz="2400"/>
          </a:p>
        </p:txBody>
      </p:sp>
    </p:spTree>
    <p:extLst>
      <p:ext uri="{BB962C8B-B14F-4D97-AF65-F5344CB8AC3E}">
        <p14:creationId xmlns:p14="http://schemas.microsoft.com/office/powerpoint/2010/main" val="291246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8419-716A-4DB7-B2BD-50A0125C10B3}"/>
              </a:ext>
            </a:extLst>
          </p:cNvPr>
          <p:cNvSpPr>
            <a:spLocks noGrp="1"/>
          </p:cNvSpPr>
          <p:nvPr>
            <p:ph type="title"/>
          </p:nvPr>
        </p:nvSpPr>
        <p:spPr>
          <a:xfrm>
            <a:off x="838200" y="355889"/>
            <a:ext cx="10515600" cy="1325563"/>
          </a:xfrm>
        </p:spPr>
        <p:txBody>
          <a:bodyPr/>
          <a:lstStyle/>
          <a:p>
            <a:r>
              <a:rPr lang="en-US" dirty="0"/>
              <a:t>Problem</a:t>
            </a:r>
          </a:p>
        </p:txBody>
      </p:sp>
      <p:sp>
        <p:nvSpPr>
          <p:cNvPr id="4" name="Rectangle 3">
            <a:extLst>
              <a:ext uri="{FF2B5EF4-FFF2-40B4-BE49-F238E27FC236}">
                <a16:creationId xmlns:a16="http://schemas.microsoft.com/office/drawing/2014/main" id="{54B74822-4189-4E16-91A0-6DB35BE0C2B3}"/>
              </a:ext>
            </a:extLst>
          </p:cNvPr>
          <p:cNvSpPr/>
          <p:nvPr/>
        </p:nvSpPr>
        <p:spPr>
          <a:xfrm>
            <a:off x="932874" y="1921164"/>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8685D7-0647-4639-B6D1-60DD26554387}"/>
              </a:ext>
            </a:extLst>
          </p:cNvPr>
          <p:cNvSpPr/>
          <p:nvPr/>
        </p:nvSpPr>
        <p:spPr>
          <a:xfrm>
            <a:off x="3726873" y="1935018"/>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4FEFC1-651B-4A25-AFC5-1F0CADCAF0A2}"/>
              </a:ext>
            </a:extLst>
          </p:cNvPr>
          <p:cNvSpPr txBox="1"/>
          <p:nvPr/>
        </p:nvSpPr>
        <p:spPr>
          <a:xfrm>
            <a:off x="1639456" y="6095567"/>
            <a:ext cx="1071418" cy="400110"/>
          </a:xfrm>
          <a:prstGeom prst="rect">
            <a:avLst/>
          </a:prstGeom>
          <a:noFill/>
        </p:spPr>
        <p:txBody>
          <a:bodyPr wrap="square" rtlCol="0">
            <a:spAutoFit/>
          </a:bodyPr>
          <a:lstStyle/>
          <a:p>
            <a:r>
              <a:rPr lang="en-US" sz="2000" dirty="0"/>
              <a:t>On-chip</a:t>
            </a:r>
            <a:endParaRPr lang="en-US" dirty="0"/>
          </a:p>
        </p:txBody>
      </p:sp>
      <p:sp>
        <p:nvSpPr>
          <p:cNvPr id="7" name="TextBox 6">
            <a:extLst>
              <a:ext uri="{FF2B5EF4-FFF2-40B4-BE49-F238E27FC236}">
                <a16:creationId xmlns:a16="http://schemas.microsoft.com/office/drawing/2014/main" id="{BAFA3A78-BF63-4C33-A531-F57D0DFCE342}"/>
              </a:ext>
            </a:extLst>
          </p:cNvPr>
          <p:cNvSpPr txBox="1"/>
          <p:nvPr/>
        </p:nvSpPr>
        <p:spPr>
          <a:xfrm>
            <a:off x="4553528" y="6095567"/>
            <a:ext cx="1390073" cy="400110"/>
          </a:xfrm>
          <a:prstGeom prst="rect">
            <a:avLst/>
          </a:prstGeom>
          <a:noFill/>
        </p:spPr>
        <p:txBody>
          <a:bodyPr wrap="square" rtlCol="0">
            <a:spAutoFit/>
          </a:bodyPr>
          <a:lstStyle/>
          <a:p>
            <a:r>
              <a:rPr lang="en-US" sz="2000" dirty="0"/>
              <a:t>Memory</a:t>
            </a:r>
            <a:endParaRPr lang="en-US" dirty="0"/>
          </a:p>
        </p:txBody>
      </p:sp>
      <p:sp>
        <p:nvSpPr>
          <p:cNvPr id="8" name="Rectangle 7">
            <a:extLst>
              <a:ext uri="{FF2B5EF4-FFF2-40B4-BE49-F238E27FC236}">
                <a16:creationId xmlns:a16="http://schemas.microsoft.com/office/drawing/2014/main" id="{69D9E6F1-5413-4A0A-A5FA-457E03BA79F0}"/>
              </a:ext>
            </a:extLst>
          </p:cNvPr>
          <p:cNvSpPr/>
          <p:nvPr/>
        </p:nvSpPr>
        <p:spPr>
          <a:xfrm>
            <a:off x="1076037" y="2969491"/>
            <a:ext cx="854362" cy="15470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4B9CE6-4288-439C-8DC7-77910DC8E1ED}"/>
              </a:ext>
            </a:extLst>
          </p:cNvPr>
          <p:cNvSpPr/>
          <p:nvPr/>
        </p:nvSpPr>
        <p:spPr>
          <a:xfrm>
            <a:off x="2290622" y="2195945"/>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071644-7EC9-4860-8FFA-9FC6EC5EA29D}"/>
              </a:ext>
            </a:extLst>
          </p:cNvPr>
          <p:cNvSpPr/>
          <p:nvPr/>
        </p:nvSpPr>
        <p:spPr>
          <a:xfrm>
            <a:off x="2281386" y="3248892"/>
            <a:ext cx="854362" cy="71350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57F0C7-661D-46A8-87FF-1015E44713A6}"/>
              </a:ext>
            </a:extLst>
          </p:cNvPr>
          <p:cNvSpPr/>
          <p:nvPr/>
        </p:nvSpPr>
        <p:spPr>
          <a:xfrm>
            <a:off x="2295245" y="4287977"/>
            <a:ext cx="854362" cy="13554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9AE100-4E74-4BF8-A0D2-6CBE11BD91D1}"/>
              </a:ext>
            </a:extLst>
          </p:cNvPr>
          <p:cNvSpPr/>
          <p:nvPr/>
        </p:nvSpPr>
        <p:spPr>
          <a:xfrm>
            <a:off x="2286008" y="2643914"/>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4F41D1-FFA1-4B34-8C1F-E843FDEA2524}"/>
              </a:ext>
            </a:extLst>
          </p:cNvPr>
          <p:cNvSpPr/>
          <p:nvPr/>
        </p:nvSpPr>
        <p:spPr>
          <a:xfrm>
            <a:off x="4262586" y="2216732"/>
            <a:ext cx="1528614"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396E10-8EC5-4A32-B65A-129313CCDC22}"/>
              </a:ext>
            </a:extLst>
          </p:cNvPr>
          <p:cNvSpPr/>
          <p:nvPr/>
        </p:nvSpPr>
        <p:spPr>
          <a:xfrm>
            <a:off x="4257972" y="2849420"/>
            <a:ext cx="1528614" cy="8081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883B12-12FC-4399-B3E0-61719DE46C73}"/>
              </a:ext>
            </a:extLst>
          </p:cNvPr>
          <p:cNvSpPr/>
          <p:nvPr/>
        </p:nvSpPr>
        <p:spPr>
          <a:xfrm>
            <a:off x="4257972" y="4147136"/>
            <a:ext cx="1528614" cy="149628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E93660-9332-4B92-9EF1-61D0EF527A71}"/>
              </a:ext>
            </a:extLst>
          </p:cNvPr>
          <p:cNvSpPr txBox="1"/>
          <p:nvPr/>
        </p:nvSpPr>
        <p:spPr>
          <a:xfrm>
            <a:off x="1239981" y="3558370"/>
            <a:ext cx="517237" cy="369332"/>
          </a:xfrm>
          <a:prstGeom prst="rect">
            <a:avLst/>
          </a:prstGeom>
          <a:noFill/>
        </p:spPr>
        <p:txBody>
          <a:bodyPr wrap="square" rtlCol="0">
            <a:spAutoFit/>
          </a:bodyPr>
          <a:lstStyle/>
          <a:p>
            <a:r>
              <a:rPr lang="en-US" dirty="0"/>
              <a:t>LLC</a:t>
            </a:r>
          </a:p>
        </p:txBody>
      </p:sp>
      <p:sp>
        <p:nvSpPr>
          <p:cNvPr id="18" name="TextBox 17">
            <a:extLst>
              <a:ext uri="{FF2B5EF4-FFF2-40B4-BE49-F238E27FC236}">
                <a16:creationId xmlns:a16="http://schemas.microsoft.com/office/drawing/2014/main" id="{4EE804BB-A29C-4F52-A340-8825F55ABD48}"/>
              </a:ext>
            </a:extLst>
          </p:cNvPr>
          <p:cNvSpPr txBox="1"/>
          <p:nvPr/>
        </p:nvSpPr>
        <p:spPr>
          <a:xfrm>
            <a:off x="2260607" y="2252965"/>
            <a:ext cx="1126833" cy="323165"/>
          </a:xfrm>
          <a:prstGeom prst="rect">
            <a:avLst/>
          </a:prstGeom>
          <a:noFill/>
        </p:spPr>
        <p:txBody>
          <a:bodyPr wrap="square" rtlCol="0">
            <a:spAutoFit/>
          </a:bodyPr>
          <a:lstStyle/>
          <a:p>
            <a:r>
              <a:rPr lang="en-US" sz="1500" dirty="0"/>
              <a:t>MT ROOT</a:t>
            </a:r>
          </a:p>
        </p:txBody>
      </p:sp>
      <p:sp>
        <p:nvSpPr>
          <p:cNvPr id="19" name="TextBox 18">
            <a:extLst>
              <a:ext uri="{FF2B5EF4-FFF2-40B4-BE49-F238E27FC236}">
                <a16:creationId xmlns:a16="http://schemas.microsoft.com/office/drawing/2014/main" id="{37E3D371-BA89-42E2-8916-AFF9DF6DFDD1}"/>
              </a:ext>
            </a:extLst>
          </p:cNvPr>
          <p:cNvSpPr txBox="1"/>
          <p:nvPr/>
        </p:nvSpPr>
        <p:spPr>
          <a:xfrm>
            <a:off x="2274464" y="2719404"/>
            <a:ext cx="1126833" cy="323165"/>
          </a:xfrm>
          <a:prstGeom prst="rect">
            <a:avLst/>
          </a:prstGeom>
          <a:noFill/>
        </p:spPr>
        <p:txBody>
          <a:bodyPr wrap="square" rtlCol="0">
            <a:spAutoFit/>
          </a:bodyPr>
          <a:lstStyle/>
          <a:p>
            <a:r>
              <a:rPr lang="en-US" sz="1500" dirty="0"/>
              <a:t>MT Cache</a:t>
            </a:r>
          </a:p>
        </p:txBody>
      </p:sp>
      <p:sp>
        <p:nvSpPr>
          <p:cNvPr id="20" name="TextBox 19">
            <a:extLst>
              <a:ext uri="{FF2B5EF4-FFF2-40B4-BE49-F238E27FC236}">
                <a16:creationId xmlns:a16="http://schemas.microsoft.com/office/drawing/2014/main" id="{A72CC729-FEA9-4E79-9ABD-61C46B41CFB9}"/>
              </a:ext>
            </a:extLst>
          </p:cNvPr>
          <p:cNvSpPr txBox="1"/>
          <p:nvPr/>
        </p:nvSpPr>
        <p:spPr>
          <a:xfrm>
            <a:off x="2145150" y="3339129"/>
            <a:ext cx="1126833" cy="553998"/>
          </a:xfrm>
          <a:prstGeom prst="rect">
            <a:avLst/>
          </a:prstGeom>
          <a:noFill/>
        </p:spPr>
        <p:txBody>
          <a:bodyPr wrap="square" rtlCol="0">
            <a:spAutoFit/>
          </a:bodyPr>
          <a:lstStyle/>
          <a:p>
            <a:pPr algn="ctr"/>
            <a:r>
              <a:rPr lang="en-US" sz="1500" dirty="0"/>
              <a:t>Counter Cache</a:t>
            </a:r>
          </a:p>
        </p:txBody>
      </p:sp>
      <p:sp>
        <p:nvSpPr>
          <p:cNvPr id="21" name="TextBox 20">
            <a:extLst>
              <a:ext uri="{FF2B5EF4-FFF2-40B4-BE49-F238E27FC236}">
                <a16:creationId xmlns:a16="http://schemas.microsoft.com/office/drawing/2014/main" id="{2CBF1484-5FE1-429C-A6B9-14B0DE3DFDAF}"/>
              </a:ext>
            </a:extLst>
          </p:cNvPr>
          <p:cNvSpPr txBox="1"/>
          <p:nvPr/>
        </p:nvSpPr>
        <p:spPr>
          <a:xfrm>
            <a:off x="2145150" y="4374512"/>
            <a:ext cx="1126833" cy="1246495"/>
          </a:xfrm>
          <a:prstGeom prst="rect">
            <a:avLst/>
          </a:prstGeom>
          <a:noFill/>
        </p:spPr>
        <p:txBody>
          <a:bodyPr wrap="square" rtlCol="0">
            <a:spAutoFit/>
          </a:bodyPr>
          <a:lstStyle/>
          <a:p>
            <a:pPr algn="ctr"/>
            <a:r>
              <a:rPr lang="en-US" sz="1500" dirty="0"/>
              <a:t>Memory</a:t>
            </a:r>
          </a:p>
          <a:p>
            <a:pPr algn="ctr"/>
            <a:r>
              <a:rPr lang="en-US" sz="1500" dirty="0"/>
              <a:t>Controller</a:t>
            </a:r>
          </a:p>
          <a:p>
            <a:pPr algn="ctr"/>
            <a:r>
              <a:rPr lang="en-US" sz="1500" dirty="0"/>
              <a:t>+ </a:t>
            </a:r>
          </a:p>
          <a:p>
            <a:pPr algn="ctr"/>
            <a:r>
              <a:rPr lang="en-US" sz="1500" dirty="0"/>
              <a:t>AES</a:t>
            </a:r>
          </a:p>
          <a:p>
            <a:pPr algn="ctr"/>
            <a:r>
              <a:rPr lang="en-US" sz="1500" dirty="0"/>
              <a:t> Engine</a:t>
            </a:r>
          </a:p>
        </p:txBody>
      </p:sp>
      <p:sp>
        <p:nvSpPr>
          <p:cNvPr id="22" name="TextBox 21">
            <a:extLst>
              <a:ext uri="{FF2B5EF4-FFF2-40B4-BE49-F238E27FC236}">
                <a16:creationId xmlns:a16="http://schemas.microsoft.com/office/drawing/2014/main" id="{03577B08-0FD9-4A71-B175-53A413810E93}"/>
              </a:ext>
            </a:extLst>
          </p:cNvPr>
          <p:cNvSpPr txBox="1"/>
          <p:nvPr/>
        </p:nvSpPr>
        <p:spPr>
          <a:xfrm>
            <a:off x="4535055" y="2268740"/>
            <a:ext cx="1126833" cy="323165"/>
          </a:xfrm>
          <a:prstGeom prst="rect">
            <a:avLst/>
          </a:prstGeom>
          <a:noFill/>
        </p:spPr>
        <p:txBody>
          <a:bodyPr wrap="square" rtlCol="0">
            <a:spAutoFit/>
          </a:bodyPr>
          <a:lstStyle/>
          <a:p>
            <a:r>
              <a:rPr lang="en-US" sz="1500" dirty="0"/>
              <a:t>MT Block</a:t>
            </a:r>
          </a:p>
        </p:txBody>
      </p:sp>
      <p:sp>
        <p:nvSpPr>
          <p:cNvPr id="23" name="TextBox 22">
            <a:extLst>
              <a:ext uri="{FF2B5EF4-FFF2-40B4-BE49-F238E27FC236}">
                <a16:creationId xmlns:a16="http://schemas.microsoft.com/office/drawing/2014/main" id="{E7BB180B-0DA7-4B6F-865C-2E6BF30B669B}"/>
              </a:ext>
            </a:extLst>
          </p:cNvPr>
          <p:cNvSpPr txBox="1"/>
          <p:nvPr/>
        </p:nvSpPr>
        <p:spPr>
          <a:xfrm>
            <a:off x="4488882" y="2991769"/>
            <a:ext cx="1126833" cy="553998"/>
          </a:xfrm>
          <a:prstGeom prst="rect">
            <a:avLst/>
          </a:prstGeom>
          <a:noFill/>
        </p:spPr>
        <p:txBody>
          <a:bodyPr wrap="square" rtlCol="0">
            <a:spAutoFit/>
          </a:bodyPr>
          <a:lstStyle/>
          <a:p>
            <a:pPr algn="ctr"/>
            <a:r>
              <a:rPr lang="en-US" sz="1500" dirty="0"/>
              <a:t>Counter Block</a:t>
            </a:r>
          </a:p>
        </p:txBody>
      </p:sp>
      <p:sp>
        <p:nvSpPr>
          <p:cNvPr id="24" name="TextBox 23">
            <a:extLst>
              <a:ext uri="{FF2B5EF4-FFF2-40B4-BE49-F238E27FC236}">
                <a16:creationId xmlns:a16="http://schemas.microsoft.com/office/drawing/2014/main" id="{828B9C45-5786-4D42-93BD-9C17CBDA2390}"/>
              </a:ext>
            </a:extLst>
          </p:cNvPr>
          <p:cNvSpPr txBox="1"/>
          <p:nvPr/>
        </p:nvSpPr>
        <p:spPr>
          <a:xfrm>
            <a:off x="4484259" y="4606823"/>
            <a:ext cx="1126833" cy="323165"/>
          </a:xfrm>
          <a:prstGeom prst="rect">
            <a:avLst/>
          </a:prstGeom>
          <a:noFill/>
        </p:spPr>
        <p:txBody>
          <a:bodyPr wrap="square" rtlCol="0">
            <a:spAutoFit/>
          </a:bodyPr>
          <a:lstStyle/>
          <a:p>
            <a:pPr algn="ctr"/>
            <a:r>
              <a:rPr lang="en-US" sz="1500" dirty="0"/>
              <a:t>Data Block</a:t>
            </a:r>
          </a:p>
        </p:txBody>
      </p:sp>
      <p:cxnSp>
        <p:nvCxnSpPr>
          <p:cNvPr id="28" name="Straight Arrow Connector 27">
            <a:extLst>
              <a:ext uri="{FF2B5EF4-FFF2-40B4-BE49-F238E27FC236}">
                <a16:creationId xmlns:a16="http://schemas.microsoft.com/office/drawing/2014/main" id="{7E0D6EB6-DC1D-4C44-8CF1-4216B9E188F7}"/>
              </a:ext>
            </a:extLst>
          </p:cNvPr>
          <p:cNvCxnSpPr>
            <a:stCxn id="8" idx="3"/>
          </p:cNvCxnSpPr>
          <p:nvPr/>
        </p:nvCxnSpPr>
        <p:spPr>
          <a:xfrm>
            <a:off x="1930399" y="3743037"/>
            <a:ext cx="360223" cy="125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53AA09-8525-4663-9C01-C90C1A6CF16A}"/>
              </a:ext>
            </a:extLst>
          </p:cNvPr>
          <p:cNvCxnSpPr>
            <a:cxnSpLocks/>
          </p:cNvCxnSpPr>
          <p:nvPr/>
        </p:nvCxnSpPr>
        <p:spPr>
          <a:xfrm flipV="1">
            <a:off x="3129978" y="3374370"/>
            <a:ext cx="1061026" cy="159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8C3FA6-6215-4F6A-A49B-0AE6AD490746}"/>
              </a:ext>
            </a:extLst>
          </p:cNvPr>
          <p:cNvCxnSpPr>
            <a:cxnSpLocks/>
          </p:cNvCxnSpPr>
          <p:nvPr/>
        </p:nvCxnSpPr>
        <p:spPr>
          <a:xfrm flipV="1">
            <a:off x="3083222" y="4768407"/>
            <a:ext cx="1107782" cy="248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41385BD-DFDA-49AD-8F26-4C6A20F2335D}"/>
              </a:ext>
            </a:extLst>
          </p:cNvPr>
          <p:cNvCxnSpPr>
            <a:cxnSpLocks/>
            <a:endCxn id="14" idx="1"/>
          </p:cNvCxnSpPr>
          <p:nvPr/>
        </p:nvCxnSpPr>
        <p:spPr>
          <a:xfrm flipV="1">
            <a:off x="3147292" y="2430323"/>
            <a:ext cx="1115294" cy="249966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06E63F7-8020-46CE-B006-E95CA851E6C5}"/>
              </a:ext>
            </a:extLst>
          </p:cNvPr>
          <p:cNvSpPr txBox="1"/>
          <p:nvPr/>
        </p:nvSpPr>
        <p:spPr>
          <a:xfrm>
            <a:off x="3083222" y="1333495"/>
            <a:ext cx="1071418" cy="400110"/>
          </a:xfrm>
          <a:prstGeom prst="rect">
            <a:avLst/>
          </a:prstGeom>
          <a:noFill/>
        </p:spPr>
        <p:txBody>
          <a:bodyPr wrap="square" rtlCol="0">
            <a:spAutoFit/>
          </a:bodyPr>
          <a:lstStyle/>
          <a:p>
            <a:r>
              <a:rPr lang="en-US" sz="2000" dirty="0"/>
              <a:t>Normal</a:t>
            </a:r>
            <a:endParaRPr lang="en-US" dirty="0"/>
          </a:p>
        </p:txBody>
      </p:sp>
    </p:spTree>
    <p:extLst>
      <p:ext uri="{BB962C8B-B14F-4D97-AF65-F5344CB8AC3E}">
        <p14:creationId xmlns:p14="http://schemas.microsoft.com/office/powerpoint/2010/main" val="76334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8419-716A-4DB7-B2BD-50A0125C10B3}"/>
              </a:ext>
            </a:extLst>
          </p:cNvPr>
          <p:cNvSpPr>
            <a:spLocks noGrp="1"/>
          </p:cNvSpPr>
          <p:nvPr>
            <p:ph type="title"/>
          </p:nvPr>
        </p:nvSpPr>
        <p:spPr>
          <a:xfrm>
            <a:off x="838200" y="336845"/>
            <a:ext cx="10515600" cy="1325563"/>
          </a:xfrm>
        </p:spPr>
        <p:txBody>
          <a:bodyPr/>
          <a:lstStyle/>
          <a:p>
            <a:r>
              <a:rPr lang="en-US" dirty="0"/>
              <a:t>Problem</a:t>
            </a:r>
          </a:p>
        </p:txBody>
      </p:sp>
      <p:sp>
        <p:nvSpPr>
          <p:cNvPr id="4" name="Rectangle 3">
            <a:extLst>
              <a:ext uri="{FF2B5EF4-FFF2-40B4-BE49-F238E27FC236}">
                <a16:creationId xmlns:a16="http://schemas.microsoft.com/office/drawing/2014/main" id="{54B74822-4189-4E16-91A0-6DB35BE0C2B3}"/>
              </a:ext>
            </a:extLst>
          </p:cNvPr>
          <p:cNvSpPr/>
          <p:nvPr/>
        </p:nvSpPr>
        <p:spPr>
          <a:xfrm>
            <a:off x="932874" y="1921164"/>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8685D7-0647-4639-B6D1-60DD26554387}"/>
              </a:ext>
            </a:extLst>
          </p:cNvPr>
          <p:cNvSpPr/>
          <p:nvPr/>
        </p:nvSpPr>
        <p:spPr>
          <a:xfrm>
            <a:off x="3726873" y="1935018"/>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4FEFC1-651B-4A25-AFC5-1F0CADCAF0A2}"/>
              </a:ext>
            </a:extLst>
          </p:cNvPr>
          <p:cNvSpPr txBox="1"/>
          <p:nvPr/>
        </p:nvSpPr>
        <p:spPr>
          <a:xfrm>
            <a:off x="1639456" y="6095567"/>
            <a:ext cx="1071418" cy="400110"/>
          </a:xfrm>
          <a:prstGeom prst="rect">
            <a:avLst/>
          </a:prstGeom>
          <a:noFill/>
        </p:spPr>
        <p:txBody>
          <a:bodyPr wrap="square" rtlCol="0">
            <a:spAutoFit/>
          </a:bodyPr>
          <a:lstStyle/>
          <a:p>
            <a:r>
              <a:rPr lang="en-US" sz="2000" dirty="0"/>
              <a:t>On-chip</a:t>
            </a:r>
            <a:endParaRPr lang="en-US" dirty="0"/>
          </a:p>
        </p:txBody>
      </p:sp>
      <p:sp>
        <p:nvSpPr>
          <p:cNvPr id="7" name="TextBox 6">
            <a:extLst>
              <a:ext uri="{FF2B5EF4-FFF2-40B4-BE49-F238E27FC236}">
                <a16:creationId xmlns:a16="http://schemas.microsoft.com/office/drawing/2014/main" id="{BAFA3A78-BF63-4C33-A531-F57D0DFCE342}"/>
              </a:ext>
            </a:extLst>
          </p:cNvPr>
          <p:cNvSpPr txBox="1"/>
          <p:nvPr/>
        </p:nvSpPr>
        <p:spPr>
          <a:xfrm>
            <a:off x="4553528" y="6095567"/>
            <a:ext cx="1390073" cy="400110"/>
          </a:xfrm>
          <a:prstGeom prst="rect">
            <a:avLst/>
          </a:prstGeom>
          <a:noFill/>
        </p:spPr>
        <p:txBody>
          <a:bodyPr wrap="square" rtlCol="0">
            <a:spAutoFit/>
          </a:bodyPr>
          <a:lstStyle/>
          <a:p>
            <a:r>
              <a:rPr lang="en-US" sz="2000" dirty="0"/>
              <a:t>Memory</a:t>
            </a:r>
            <a:endParaRPr lang="en-US" dirty="0"/>
          </a:p>
        </p:txBody>
      </p:sp>
      <p:sp>
        <p:nvSpPr>
          <p:cNvPr id="8" name="Rectangle 7">
            <a:extLst>
              <a:ext uri="{FF2B5EF4-FFF2-40B4-BE49-F238E27FC236}">
                <a16:creationId xmlns:a16="http://schemas.microsoft.com/office/drawing/2014/main" id="{69D9E6F1-5413-4A0A-A5FA-457E03BA79F0}"/>
              </a:ext>
            </a:extLst>
          </p:cNvPr>
          <p:cNvSpPr/>
          <p:nvPr/>
        </p:nvSpPr>
        <p:spPr>
          <a:xfrm>
            <a:off x="1076037" y="2969491"/>
            <a:ext cx="854362" cy="15470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4B9CE6-4288-439C-8DC7-77910DC8E1ED}"/>
              </a:ext>
            </a:extLst>
          </p:cNvPr>
          <p:cNvSpPr/>
          <p:nvPr/>
        </p:nvSpPr>
        <p:spPr>
          <a:xfrm>
            <a:off x="2290622" y="2195945"/>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071644-7EC9-4860-8FFA-9FC6EC5EA29D}"/>
              </a:ext>
            </a:extLst>
          </p:cNvPr>
          <p:cNvSpPr/>
          <p:nvPr/>
        </p:nvSpPr>
        <p:spPr>
          <a:xfrm>
            <a:off x="2281386" y="3248892"/>
            <a:ext cx="854362" cy="71350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57F0C7-661D-46A8-87FF-1015E44713A6}"/>
              </a:ext>
            </a:extLst>
          </p:cNvPr>
          <p:cNvSpPr/>
          <p:nvPr/>
        </p:nvSpPr>
        <p:spPr>
          <a:xfrm>
            <a:off x="2295245" y="4287977"/>
            <a:ext cx="854362" cy="13554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9AE100-4E74-4BF8-A0D2-6CBE11BD91D1}"/>
              </a:ext>
            </a:extLst>
          </p:cNvPr>
          <p:cNvSpPr/>
          <p:nvPr/>
        </p:nvSpPr>
        <p:spPr>
          <a:xfrm>
            <a:off x="2286008" y="2643914"/>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4F41D1-FFA1-4B34-8C1F-E843FDEA2524}"/>
              </a:ext>
            </a:extLst>
          </p:cNvPr>
          <p:cNvSpPr/>
          <p:nvPr/>
        </p:nvSpPr>
        <p:spPr>
          <a:xfrm>
            <a:off x="4262586" y="2216732"/>
            <a:ext cx="1528614"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396E10-8EC5-4A32-B65A-129313CCDC22}"/>
              </a:ext>
            </a:extLst>
          </p:cNvPr>
          <p:cNvSpPr/>
          <p:nvPr/>
        </p:nvSpPr>
        <p:spPr>
          <a:xfrm>
            <a:off x="4257972" y="2849420"/>
            <a:ext cx="1528614" cy="8081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883B12-12FC-4399-B3E0-61719DE46C73}"/>
              </a:ext>
            </a:extLst>
          </p:cNvPr>
          <p:cNvSpPr/>
          <p:nvPr/>
        </p:nvSpPr>
        <p:spPr>
          <a:xfrm>
            <a:off x="4257972" y="4147136"/>
            <a:ext cx="1528614" cy="149628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E93660-9332-4B92-9EF1-61D0EF527A71}"/>
              </a:ext>
            </a:extLst>
          </p:cNvPr>
          <p:cNvSpPr txBox="1"/>
          <p:nvPr/>
        </p:nvSpPr>
        <p:spPr>
          <a:xfrm>
            <a:off x="1239981" y="3558370"/>
            <a:ext cx="517237" cy="369332"/>
          </a:xfrm>
          <a:prstGeom prst="rect">
            <a:avLst/>
          </a:prstGeom>
          <a:noFill/>
        </p:spPr>
        <p:txBody>
          <a:bodyPr wrap="square" rtlCol="0">
            <a:spAutoFit/>
          </a:bodyPr>
          <a:lstStyle/>
          <a:p>
            <a:r>
              <a:rPr lang="en-US" dirty="0"/>
              <a:t>LLC</a:t>
            </a:r>
          </a:p>
        </p:txBody>
      </p:sp>
      <p:sp>
        <p:nvSpPr>
          <p:cNvPr id="18" name="TextBox 17">
            <a:extLst>
              <a:ext uri="{FF2B5EF4-FFF2-40B4-BE49-F238E27FC236}">
                <a16:creationId xmlns:a16="http://schemas.microsoft.com/office/drawing/2014/main" id="{4EE804BB-A29C-4F52-A340-8825F55ABD48}"/>
              </a:ext>
            </a:extLst>
          </p:cNvPr>
          <p:cNvSpPr txBox="1"/>
          <p:nvPr/>
        </p:nvSpPr>
        <p:spPr>
          <a:xfrm>
            <a:off x="2260607" y="2252965"/>
            <a:ext cx="1126833" cy="323165"/>
          </a:xfrm>
          <a:prstGeom prst="rect">
            <a:avLst/>
          </a:prstGeom>
          <a:noFill/>
        </p:spPr>
        <p:txBody>
          <a:bodyPr wrap="square" rtlCol="0">
            <a:spAutoFit/>
          </a:bodyPr>
          <a:lstStyle/>
          <a:p>
            <a:r>
              <a:rPr lang="en-US" sz="1500" dirty="0"/>
              <a:t>MT ROOT</a:t>
            </a:r>
          </a:p>
        </p:txBody>
      </p:sp>
      <p:sp>
        <p:nvSpPr>
          <p:cNvPr id="19" name="TextBox 18">
            <a:extLst>
              <a:ext uri="{FF2B5EF4-FFF2-40B4-BE49-F238E27FC236}">
                <a16:creationId xmlns:a16="http://schemas.microsoft.com/office/drawing/2014/main" id="{37E3D371-BA89-42E2-8916-AFF9DF6DFDD1}"/>
              </a:ext>
            </a:extLst>
          </p:cNvPr>
          <p:cNvSpPr txBox="1"/>
          <p:nvPr/>
        </p:nvSpPr>
        <p:spPr>
          <a:xfrm>
            <a:off x="2274464" y="2719404"/>
            <a:ext cx="1126833" cy="323165"/>
          </a:xfrm>
          <a:prstGeom prst="rect">
            <a:avLst/>
          </a:prstGeom>
          <a:noFill/>
        </p:spPr>
        <p:txBody>
          <a:bodyPr wrap="square" rtlCol="0">
            <a:spAutoFit/>
          </a:bodyPr>
          <a:lstStyle/>
          <a:p>
            <a:r>
              <a:rPr lang="en-US" sz="1500" dirty="0"/>
              <a:t>MT Cache</a:t>
            </a:r>
          </a:p>
        </p:txBody>
      </p:sp>
      <p:sp>
        <p:nvSpPr>
          <p:cNvPr id="20" name="TextBox 19">
            <a:extLst>
              <a:ext uri="{FF2B5EF4-FFF2-40B4-BE49-F238E27FC236}">
                <a16:creationId xmlns:a16="http://schemas.microsoft.com/office/drawing/2014/main" id="{A72CC729-FEA9-4E79-9ABD-61C46B41CFB9}"/>
              </a:ext>
            </a:extLst>
          </p:cNvPr>
          <p:cNvSpPr txBox="1"/>
          <p:nvPr/>
        </p:nvSpPr>
        <p:spPr>
          <a:xfrm>
            <a:off x="2145150" y="3339129"/>
            <a:ext cx="1126833" cy="553998"/>
          </a:xfrm>
          <a:prstGeom prst="rect">
            <a:avLst/>
          </a:prstGeom>
          <a:noFill/>
        </p:spPr>
        <p:txBody>
          <a:bodyPr wrap="square" rtlCol="0">
            <a:spAutoFit/>
          </a:bodyPr>
          <a:lstStyle/>
          <a:p>
            <a:pPr algn="ctr"/>
            <a:r>
              <a:rPr lang="en-US" sz="1500" dirty="0"/>
              <a:t>Counter Cache</a:t>
            </a:r>
          </a:p>
        </p:txBody>
      </p:sp>
      <p:sp>
        <p:nvSpPr>
          <p:cNvPr id="21" name="TextBox 20">
            <a:extLst>
              <a:ext uri="{FF2B5EF4-FFF2-40B4-BE49-F238E27FC236}">
                <a16:creationId xmlns:a16="http://schemas.microsoft.com/office/drawing/2014/main" id="{2CBF1484-5FE1-429C-A6B9-14B0DE3DFDAF}"/>
              </a:ext>
            </a:extLst>
          </p:cNvPr>
          <p:cNvSpPr txBox="1"/>
          <p:nvPr/>
        </p:nvSpPr>
        <p:spPr>
          <a:xfrm>
            <a:off x="2145150" y="4374512"/>
            <a:ext cx="1126833" cy="1246495"/>
          </a:xfrm>
          <a:prstGeom prst="rect">
            <a:avLst/>
          </a:prstGeom>
          <a:noFill/>
        </p:spPr>
        <p:txBody>
          <a:bodyPr wrap="square" rtlCol="0">
            <a:spAutoFit/>
          </a:bodyPr>
          <a:lstStyle/>
          <a:p>
            <a:pPr algn="ctr"/>
            <a:r>
              <a:rPr lang="en-US" sz="1500" dirty="0"/>
              <a:t>Memory</a:t>
            </a:r>
          </a:p>
          <a:p>
            <a:pPr algn="ctr"/>
            <a:r>
              <a:rPr lang="en-US" sz="1500" dirty="0"/>
              <a:t>Controller</a:t>
            </a:r>
          </a:p>
          <a:p>
            <a:pPr algn="ctr"/>
            <a:r>
              <a:rPr lang="en-US" sz="1500" dirty="0"/>
              <a:t>+ </a:t>
            </a:r>
          </a:p>
          <a:p>
            <a:pPr algn="ctr"/>
            <a:r>
              <a:rPr lang="en-US" sz="1500" dirty="0"/>
              <a:t>AES</a:t>
            </a:r>
          </a:p>
          <a:p>
            <a:pPr algn="ctr"/>
            <a:r>
              <a:rPr lang="en-US" sz="1500" dirty="0"/>
              <a:t> Engine</a:t>
            </a:r>
          </a:p>
        </p:txBody>
      </p:sp>
      <p:sp>
        <p:nvSpPr>
          <p:cNvPr id="22" name="TextBox 21">
            <a:extLst>
              <a:ext uri="{FF2B5EF4-FFF2-40B4-BE49-F238E27FC236}">
                <a16:creationId xmlns:a16="http://schemas.microsoft.com/office/drawing/2014/main" id="{03577B08-0FD9-4A71-B175-53A413810E93}"/>
              </a:ext>
            </a:extLst>
          </p:cNvPr>
          <p:cNvSpPr txBox="1"/>
          <p:nvPr/>
        </p:nvSpPr>
        <p:spPr>
          <a:xfrm>
            <a:off x="4535055" y="2268740"/>
            <a:ext cx="1126833" cy="323165"/>
          </a:xfrm>
          <a:prstGeom prst="rect">
            <a:avLst/>
          </a:prstGeom>
          <a:noFill/>
        </p:spPr>
        <p:txBody>
          <a:bodyPr wrap="square" rtlCol="0">
            <a:spAutoFit/>
          </a:bodyPr>
          <a:lstStyle/>
          <a:p>
            <a:r>
              <a:rPr lang="en-US" sz="1500" dirty="0"/>
              <a:t>MT Block</a:t>
            </a:r>
          </a:p>
        </p:txBody>
      </p:sp>
      <p:sp>
        <p:nvSpPr>
          <p:cNvPr id="23" name="TextBox 22">
            <a:extLst>
              <a:ext uri="{FF2B5EF4-FFF2-40B4-BE49-F238E27FC236}">
                <a16:creationId xmlns:a16="http://schemas.microsoft.com/office/drawing/2014/main" id="{E7BB180B-0DA7-4B6F-865C-2E6BF30B669B}"/>
              </a:ext>
            </a:extLst>
          </p:cNvPr>
          <p:cNvSpPr txBox="1"/>
          <p:nvPr/>
        </p:nvSpPr>
        <p:spPr>
          <a:xfrm>
            <a:off x="4488882" y="2991769"/>
            <a:ext cx="1126833" cy="553998"/>
          </a:xfrm>
          <a:prstGeom prst="rect">
            <a:avLst/>
          </a:prstGeom>
          <a:noFill/>
        </p:spPr>
        <p:txBody>
          <a:bodyPr wrap="square" rtlCol="0">
            <a:spAutoFit/>
          </a:bodyPr>
          <a:lstStyle/>
          <a:p>
            <a:pPr algn="ctr"/>
            <a:r>
              <a:rPr lang="en-US" sz="1500" dirty="0"/>
              <a:t>Counter Block</a:t>
            </a:r>
          </a:p>
        </p:txBody>
      </p:sp>
      <p:sp>
        <p:nvSpPr>
          <p:cNvPr id="24" name="TextBox 23">
            <a:extLst>
              <a:ext uri="{FF2B5EF4-FFF2-40B4-BE49-F238E27FC236}">
                <a16:creationId xmlns:a16="http://schemas.microsoft.com/office/drawing/2014/main" id="{828B9C45-5786-4D42-93BD-9C17CBDA2390}"/>
              </a:ext>
            </a:extLst>
          </p:cNvPr>
          <p:cNvSpPr txBox="1"/>
          <p:nvPr/>
        </p:nvSpPr>
        <p:spPr>
          <a:xfrm>
            <a:off x="4484259" y="4606823"/>
            <a:ext cx="1126833" cy="323165"/>
          </a:xfrm>
          <a:prstGeom prst="rect">
            <a:avLst/>
          </a:prstGeom>
          <a:noFill/>
        </p:spPr>
        <p:txBody>
          <a:bodyPr wrap="square" rtlCol="0">
            <a:spAutoFit/>
          </a:bodyPr>
          <a:lstStyle/>
          <a:p>
            <a:pPr algn="ctr"/>
            <a:r>
              <a:rPr lang="en-US" sz="1500" dirty="0"/>
              <a:t>Data Block</a:t>
            </a:r>
          </a:p>
        </p:txBody>
      </p:sp>
      <p:cxnSp>
        <p:nvCxnSpPr>
          <p:cNvPr id="28" name="Straight Arrow Connector 27">
            <a:extLst>
              <a:ext uri="{FF2B5EF4-FFF2-40B4-BE49-F238E27FC236}">
                <a16:creationId xmlns:a16="http://schemas.microsoft.com/office/drawing/2014/main" id="{7E0D6EB6-DC1D-4C44-8CF1-4216B9E188F7}"/>
              </a:ext>
            </a:extLst>
          </p:cNvPr>
          <p:cNvCxnSpPr>
            <a:stCxn id="8" idx="3"/>
          </p:cNvCxnSpPr>
          <p:nvPr/>
        </p:nvCxnSpPr>
        <p:spPr>
          <a:xfrm>
            <a:off x="1930399" y="3743037"/>
            <a:ext cx="360223" cy="125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53AA09-8525-4663-9C01-C90C1A6CF16A}"/>
              </a:ext>
            </a:extLst>
          </p:cNvPr>
          <p:cNvCxnSpPr>
            <a:cxnSpLocks/>
          </p:cNvCxnSpPr>
          <p:nvPr/>
        </p:nvCxnSpPr>
        <p:spPr>
          <a:xfrm flipV="1">
            <a:off x="3129978" y="3374370"/>
            <a:ext cx="1061026" cy="159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8C3FA6-6215-4F6A-A49B-0AE6AD490746}"/>
              </a:ext>
            </a:extLst>
          </p:cNvPr>
          <p:cNvCxnSpPr>
            <a:cxnSpLocks/>
          </p:cNvCxnSpPr>
          <p:nvPr/>
        </p:nvCxnSpPr>
        <p:spPr>
          <a:xfrm flipV="1">
            <a:off x="3083222" y="4768407"/>
            <a:ext cx="1107782" cy="248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41385BD-DFDA-49AD-8F26-4C6A20F2335D}"/>
              </a:ext>
            </a:extLst>
          </p:cNvPr>
          <p:cNvCxnSpPr>
            <a:cxnSpLocks/>
            <a:endCxn id="14" idx="1"/>
          </p:cNvCxnSpPr>
          <p:nvPr/>
        </p:nvCxnSpPr>
        <p:spPr>
          <a:xfrm flipV="1">
            <a:off x="3147292" y="2430323"/>
            <a:ext cx="1115294" cy="249966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06E63F7-8020-46CE-B006-E95CA851E6C5}"/>
              </a:ext>
            </a:extLst>
          </p:cNvPr>
          <p:cNvSpPr txBox="1"/>
          <p:nvPr/>
        </p:nvSpPr>
        <p:spPr>
          <a:xfrm>
            <a:off x="3083222" y="1333495"/>
            <a:ext cx="1071418" cy="400110"/>
          </a:xfrm>
          <a:prstGeom prst="rect">
            <a:avLst/>
          </a:prstGeom>
          <a:noFill/>
        </p:spPr>
        <p:txBody>
          <a:bodyPr wrap="square" rtlCol="0">
            <a:spAutoFit/>
          </a:bodyPr>
          <a:lstStyle/>
          <a:p>
            <a:r>
              <a:rPr lang="en-US" sz="2000" dirty="0"/>
              <a:t>Normal</a:t>
            </a:r>
            <a:endParaRPr lang="en-US" dirty="0"/>
          </a:p>
        </p:txBody>
      </p:sp>
      <p:sp>
        <p:nvSpPr>
          <p:cNvPr id="29" name="Rectangle 28">
            <a:extLst>
              <a:ext uri="{FF2B5EF4-FFF2-40B4-BE49-F238E27FC236}">
                <a16:creationId xmlns:a16="http://schemas.microsoft.com/office/drawing/2014/main" id="{0EF0B22D-EE72-4CD7-9B20-BB0BF6014626}"/>
              </a:ext>
            </a:extLst>
          </p:cNvPr>
          <p:cNvSpPr/>
          <p:nvPr/>
        </p:nvSpPr>
        <p:spPr>
          <a:xfrm>
            <a:off x="6430273" y="1903883"/>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CD2752-3266-4009-85F2-79FA2F0F4237}"/>
              </a:ext>
            </a:extLst>
          </p:cNvPr>
          <p:cNvSpPr/>
          <p:nvPr/>
        </p:nvSpPr>
        <p:spPr>
          <a:xfrm>
            <a:off x="9224272" y="1917737"/>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D5203EC-BC46-445F-9FD1-B4CDEF4B07B3}"/>
              </a:ext>
            </a:extLst>
          </p:cNvPr>
          <p:cNvSpPr txBox="1"/>
          <p:nvPr/>
        </p:nvSpPr>
        <p:spPr>
          <a:xfrm>
            <a:off x="7136855" y="6078286"/>
            <a:ext cx="1071418" cy="400110"/>
          </a:xfrm>
          <a:prstGeom prst="rect">
            <a:avLst/>
          </a:prstGeom>
          <a:noFill/>
        </p:spPr>
        <p:txBody>
          <a:bodyPr wrap="square" rtlCol="0">
            <a:spAutoFit/>
          </a:bodyPr>
          <a:lstStyle/>
          <a:p>
            <a:r>
              <a:rPr lang="en-US" sz="2000" dirty="0"/>
              <a:t>On-chip</a:t>
            </a:r>
            <a:endParaRPr lang="en-US" dirty="0"/>
          </a:p>
        </p:txBody>
      </p:sp>
      <p:sp>
        <p:nvSpPr>
          <p:cNvPr id="34" name="TextBox 33">
            <a:extLst>
              <a:ext uri="{FF2B5EF4-FFF2-40B4-BE49-F238E27FC236}">
                <a16:creationId xmlns:a16="http://schemas.microsoft.com/office/drawing/2014/main" id="{E0FC6C34-D4E7-4C2A-9E9A-A597DB87BFC2}"/>
              </a:ext>
            </a:extLst>
          </p:cNvPr>
          <p:cNvSpPr txBox="1"/>
          <p:nvPr/>
        </p:nvSpPr>
        <p:spPr>
          <a:xfrm>
            <a:off x="10050927" y="6078286"/>
            <a:ext cx="1390073" cy="400110"/>
          </a:xfrm>
          <a:prstGeom prst="rect">
            <a:avLst/>
          </a:prstGeom>
          <a:noFill/>
        </p:spPr>
        <p:txBody>
          <a:bodyPr wrap="square" rtlCol="0">
            <a:spAutoFit/>
          </a:bodyPr>
          <a:lstStyle/>
          <a:p>
            <a:r>
              <a:rPr lang="en-US" sz="2000" dirty="0"/>
              <a:t>Memory</a:t>
            </a:r>
            <a:endParaRPr lang="en-US" dirty="0"/>
          </a:p>
        </p:txBody>
      </p:sp>
      <p:sp>
        <p:nvSpPr>
          <p:cNvPr id="36" name="Rectangle 35">
            <a:extLst>
              <a:ext uri="{FF2B5EF4-FFF2-40B4-BE49-F238E27FC236}">
                <a16:creationId xmlns:a16="http://schemas.microsoft.com/office/drawing/2014/main" id="{118F00D0-1F90-4E36-A135-EED0BDCAA10D}"/>
              </a:ext>
            </a:extLst>
          </p:cNvPr>
          <p:cNvSpPr/>
          <p:nvPr/>
        </p:nvSpPr>
        <p:spPr>
          <a:xfrm>
            <a:off x="6573436" y="2952210"/>
            <a:ext cx="854362" cy="15470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85BD0A-DAD6-435F-AA5E-333BE595FA22}"/>
              </a:ext>
            </a:extLst>
          </p:cNvPr>
          <p:cNvSpPr/>
          <p:nvPr/>
        </p:nvSpPr>
        <p:spPr>
          <a:xfrm>
            <a:off x="7788021" y="2178664"/>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983FB9-A7AC-4D62-B5B2-709296447B94}"/>
              </a:ext>
            </a:extLst>
          </p:cNvPr>
          <p:cNvSpPr/>
          <p:nvPr/>
        </p:nvSpPr>
        <p:spPr>
          <a:xfrm>
            <a:off x="7778785" y="3231611"/>
            <a:ext cx="854362" cy="71350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AB73B26-40BE-44BC-BA4A-D6C6E7003060}"/>
              </a:ext>
            </a:extLst>
          </p:cNvPr>
          <p:cNvSpPr/>
          <p:nvPr/>
        </p:nvSpPr>
        <p:spPr>
          <a:xfrm>
            <a:off x="7792644" y="4270696"/>
            <a:ext cx="854362" cy="13554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1FA998C-D8C3-4099-875D-F06582C6EC77}"/>
              </a:ext>
            </a:extLst>
          </p:cNvPr>
          <p:cNvSpPr/>
          <p:nvPr/>
        </p:nvSpPr>
        <p:spPr>
          <a:xfrm>
            <a:off x="7783407" y="2626633"/>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098F2AD-7D94-429E-97C8-BADADF0D835E}"/>
              </a:ext>
            </a:extLst>
          </p:cNvPr>
          <p:cNvSpPr/>
          <p:nvPr/>
        </p:nvSpPr>
        <p:spPr>
          <a:xfrm>
            <a:off x="9759985" y="2199451"/>
            <a:ext cx="1528614"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0183655-2F80-45BA-8E71-94CD78534240}"/>
              </a:ext>
            </a:extLst>
          </p:cNvPr>
          <p:cNvSpPr/>
          <p:nvPr/>
        </p:nvSpPr>
        <p:spPr>
          <a:xfrm>
            <a:off x="9755371" y="2832139"/>
            <a:ext cx="1528614" cy="8081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067709B-8A40-465C-861F-04858EA72B0C}"/>
              </a:ext>
            </a:extLst>
          </p:cNvPr>
          <p:cNvSpPr/>
          <p:nvPr/>
        </p:nvSpPr>
        <p:spPr>
          <a:xfrm>
            <a:off x="9755371" y="4129855"/>
            <a:ext cx="1528614" cy="149628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4F7E171-7477-4B8F-B3EF-59E2D96CEA28}"/>
              </a:ext>
            </a:extLst>
          </p:cNvPr>
          <p:cNvSpPr txBox="1"/>
          <p:nvPr/>
        </p:nvSpPr>
        <p:spPr>
          <a:xfrm>
            <a:off x="6737380" y="3541089"/>
            <a:ext cx="517237" cy="369332"/>
          </a:xfrm>
          <a:prstGeom prst="rect">
            <a:avLst/>
          </a:prstGeom>
          <a:noFill/>
        </p:spPr>
        <p:txBody>
          <a:bodyPr wrap="square" rtlCol="0">
            <a:spAutoFit/>
          </a:bodyPr>
          <a:lstStyle/>
          <a:p>
            <a:r>
              <a:rPr lang="en-US" dirty="0"/>
              <a:t>LLC</a:t>
            </a:r>
          </a:p>
        </p:txBody>
      </p:sp>
      <p:sp>
        <p:nvSpPr>
          <p:cNvPr id="46" name="TextBox 45">
            <a:extLst>
              <a:ext uri="{FF2B5EF4-FFF2-40B4-BE49-F238E27FC236}">
                <a16:creationId xmlns:a16="http://schemas.microsoft.com/office/drawing/2014/main" id="{960CA254-1D9D-4BAB-8632-02281DE65A7A}"/>
              </a:ext>
            </a:extLst>
          </p:cNvPr>
          <p:cNvSpPr txBox="1"/>
          <p:nvPr/>
        </p:nvSpPr>
        <p:spPr>
          <a:xfrm>
            <a:off x="7758006" y="2235684"/>
            <a:ext cx="1126833" cy="323165"/>
          </a:xfrm>
          <a:prstGeom prst="rect">
            <a:avLst/>
          </a:prstGeom>
          <a:noFill/>
        </p:spPr>
        <p:txBody>
          <a:bodyPr wrap="square" rtlCol="0">
            <a:spAutoFit/>
          </a:bodyPr>
          <a:lstStyle/>
          <a:p>
            <a:r>
              <a:rPr lang="en-US" sz="1500" dirty="0"/>
              <a:t>MT ROOT</a:t>
            </a:r>
          </a:p>
        </p:txBody>
      </p:sp>
      <p:sp>
        <p:nvSpPr>
          <p:cNvPr id="47" name="TextBox 46">
            <a:extLst>
              <a:ext uri="{FF2B5EF4-FFF2-40B4-BE49-F238E27FC236}">
                <a16:creationId xmlns:a16="http://schemas.microsoft.com/office/drawing/2014/main" id="{A8F03505-914A-4A49-8CF8-F1B602E0AE86}"/>
              </a:ext>
            </a:extLst>
          </p:cNvPr>
          <p:cNvSpPr txBox="1"/>
          <p:nvPr/>
        </p:nvSpPr>
        <p:spPr>
          <a:xfrm>
            <a:off x="7771863" y="2702123"/>
            <a:ext cx="1126833" cy="323165"/>
          </a:xfrm>
          <a:prstGeom prst="rect">
            <a:avLst/>
          </a:prstGeom>
          <a:noFill/>
        </p:spPr>
        <p:txBody>
          <a:bodyPr wrap="square" rtlCol="0">
            <a:spAutoFit/>
          </a:bodyPr>
          <a:lstStyle/>
          <a:p>
            <a:r>
              <a:rPr lang="en-US" sz="1500" dirty="0"/>
              <a:t>MT Cache</a:t>
            </a:r>
          </a:p>
        </p:txBody>
      </p:sp>
      <p:sp>
        <p:nvSpPr>
          <p:cNvPr id="48" name="TextBox 47">
            <a:extLst>
              <a:ext uri="{FF2B5EF4-FFF2-40B4-BE49-F238E27FC236}">
                <a16:creationId xmlns:a16="http://schemas.microsoft.com/office/drawing/2014/main" id="{0B3DB88E-9148-42A2-976A-DBE8349F6801}"/>
              </a:ext>
            </a:extLst>
          </p:cNvPr>
          <p:cNvSpPr txBox="1"/>
          <p:nvPr/>
        </p:nvSpPr>
        <p:spPr>
          <a:xfrm>
            <a:off x="7642549" y="3321848"/>
            <a:ext cx="1126833" cy="553998"/>
          </a:xfrm>
          <a:prstGeom prst="rect">
            <a:avLst/>
          </a:prstGeom>
          <a:noFill/>
        </p:spPr>
        <p:txBody>
          <a:bodyPr wrap="square" rtlCol="0">
            <a:spAutoFit/>
          </a:bodyPr>
          <a:lstStyle/>
          <a:p>
            <a:pPr algn="ctr"/>
            <a:r>
              <a:rPr lang="en-US" sz="1500" dirty="0"/>
              <a:t>Counter Cache</a:t>
            </a:r>
          </a:p>
        </p:txBody>
      </p:sp>
      <p:sp>
        <p:nvSpPr>
          <p:cNvPr id="49" name="TextBox 48">
            <a:extLst>
              <a:ext uri="{FF2B5EF4-FFF2-40B4-BE49-F238E27FC236}">
                <a16:creationId xmlns:a16="http://schemas.microsoft.com/office/drawing/2014/main" id="{84CEA430-AB3B-47D0-95B9-8F9144CA32C0}"/>
              </a:ext>
            </a:extLst>
          </p:cNvPr>
          <p:cNvSpPr txBox="1"/>
          <p:nvPr/>
        </p:nvSpPr>
        <p:spPr>
          <a:xfrm>
            <a:off x="7642549" y="4357231"/>
            <a:ext cx="1126833" cy="1246495"/>
          </a:xfrm>
          <a:prstGeom prst="rect">
            <a:avLst/>
          </a:prstGeom>
          <a:noFill/>
        </p:spPr>
        <p:txBody>
          <a:bodyPr wrap="square" rtlCol="0">
            <a:spAutoFit/>
          </a:bodyPr>
          <a:lstStyle/>
          <a:p>
            <a:pPr algn="ctr"/>
            <a:r>
              <a:rPr lang="en-US" sz="1500" dirty="0"/>
              <a:t>Memory</a:t>
            </a:r>
          </a:p>
          <a:p>
            <a:pPr algn="ctr"/>
            <a:r>
              <a:rPr lang="en-US" sz="1500" dirty="0"/>
              <a:t>Controller</a:t>
            </a:r>
          </a:p>
          <a:p>
            <a:pPr algn="ctr"/>
            <a:r>
              <a:rPr lang="en-US" sz="1500" dirty="0"/>
              <a:t>+ </a:t>
            </a:r>
          </a:p>
          <a:p>
            <a:pPr algn="ctr"/>
            <a:r>
              <a:rPr lang="en-US" sz="1500" dirty="0"/>
              <a:t>AES</a:t>
            </a:r>
          </a:p>
          <a:p>
            <a:pPr algn="ctr"/>
            <a:r>
              <a:rPr lang="en-US" sz="1500" dirty="0"/>
              <a:t> Engine</a:t>
            </a:r>
          </a:p>
        </p:txBody>
      </p:sp>
      <p:sp>
        <p:nvSpPr>
          <p:cNvPr id="50" name="TextBox 49">
            <a:extLst>
              <a:ext uri="{FF2B5EF4-FFF2-40B4-BE49-F238E27FC236}">
                <a16:creationId xmlns:a16="http://schemas.microsoft.com/office/drawing/2014/main" id="{85669FB2-C0EE-4952-A433-B255F0888558}"/>
              </a:ext>
            </a:extLst>
          </p:cNvPr>
          <p:cNvSpPr txBox="1"/>
          <p:nvPr/>
        </p:nvSpPr>
        <p:spPr>
          <a:xfrm>
            <a:off x="10032454" y="2251459"/>
            <a:ext cx="1126833" cy="323165"/>
          </a:xfrm>
          <a:prstGeom prst="rect">
            <a:avLst/>
          </a:prstGeom>
          <a:noFill/>
        </p:spPr>
        <p:txBody>
          <a:bodyPr wrap="square" rtlCol="0">
            <a:spAutoFit/>
          </a:bodyPr>
          <a:lstStyle/>
          <a:p>
            <a:r>
              <a:rPr lang="en-US" sz="1500" dirty="0"/>
              <a:t>MT Block</a:t>
            </a:r>
          </a:p>
        </p:txBody>
      </p:sp>
      <p:cxnSp>
        <p:nvCxnSpPr>
          <p:cNvPr id="53" name="Straight Arrow Connector 52">
            <a:extLst>
              <a:ext uri="{FF2B5EF4-FFF2-40B4-BE49-F238E27FC236}">
                <a16:creationId xmlns:a16="http://schemas.microsoft.com/office/drawing/2014/main" id="{50764617-02B2-48BC-91CF-8330C6B52108}"/>
              </a:ext>
            </a:extLst>
          </p:cNvPr>
          <p:cNvCxnSpPr>
            <a:stCxn id="36" idx="3"/>
          </p:cNvCxnSpPr>
          <p:nvPr/>
        </p:nvCxnSpPr>
        <p:spPr>
          <a:xfrm>
            <a:off x="7427798" y="3725756"/>
            <a:ext cx="360223" cy="125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9B5CBB8-4AB8-4A76-B4A9-6666969B783D}"/>
              </a:ext>
            </a:extLst>
          </p:cNvPr>
          <p:cNvCxnSpPr>
            <a:cxnSpLocks/>
          </p:cNvCxnSpPr>
          <p:nvPr/>
        </p:nvCxnSpPr>
        <p:spPr>
          <a:xfrm flipV="1">
            <a:off x="8627377" y="3357089"/>
            <a:ext cx="1061026" cy="159132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7A333B4-6221-469C-8EAC-094EDE093ABD}"/>
              </a:ext>
            </a:extLst>
          </p:cNvPr>
          <p:cNvCxnSpPr>
            <a:cxnSpLocks/>
          </p:cNvCxnSpPr>
          <p:nvPr/>
        </p:nvCxnSpPr>
        <p:spPr>
          <a:xfrm flipV="1">
            <a:off x="8580621" y="4751126"/>
            <a:ext cx="1107782" cy="24811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986EFAE-7FB1-40CF-B50E-AEAA9B765939}"/>
              </a:ext>
            </a:extLst>
          </p:cNvPr>
          <p:cNvSpPr txBox="1"/>
          <p:nvPr/>
        </p:nvSpPr>
        <p:spPr>
          <a:xfrm>
            <a:off x="8580621" y="1316214"/>
            <a:ext cx="1071418" cy="400110"/>
          </a:xfrm>
          <a:prstGeom prst="rect">
            <a:avLst/>
          </a:prstGeom>
          <a:noFill/>
        </p:spPr>
        <p:txBody>
          <a:bodyPr wrap="square" rtlCol="0">
            <a:spAutoFit/>
          </a:bodyPr>
          <a:lstStyle/>
          <a:p>
            <a:r>
              <a:rPr lang="en-US" sz="2000" dirty="0"/>
              <a:t>Crash</a:t>
            </a:r>
            <a:endParaRPr lang="en-US" dirty="0"/>
          </a:p>
        </p:txBody>
      </p:sp>
      <p:graphicFrame>
        <p:nvGraphicFramePr>
          <p:cNvPr id="3" name="Table 9">
            <a:extLst>
              <a:ext uri="{FF2B5EF4-FFF2-40B4-BE49-F238E27FC236}">
                <a16:creationId xmlns:a16="http://schemas.microsoft.com/office/drawing/2014/main" id="{8E72B927-D081-47C5-A297-83AE2A38D0AA}"/>
              </a:ext>
            </a:extLst>
          </p:cNvPr>
          <p:cNvGraphicFramePr>
            <a:graphicFrameLocks noGrp="1"/>
          </p:cNvGraphicFramePr>
          <p:nvPr>
            <p:extLst>
              <p:ext uri="{D42A27DB-BD31-4B8C-83A1-F6EECF244321}">
                <p14:modId xmlns:p14="http://schemas.microsoft.com/office/powerpoint/2010/main" val="3152896208"/>
              </p:ext>
            </p:extLst>
          </p:nvPr>
        </p:nvGraphicFramePr>
        <p:xfrm>
          <a:off x="9912380" y="4155208"/>
          <a:ext cx="1275164" cy="1463040"/>
        </p:xfrm>
        <a:graphic>
          <a:graphicData uri="http://schemas.openxmlformats.org/drawingml/2006/table">
            <a:tbl>
              <a:tblPr firstRow="1" bandRow="1">
                <a:tableStyleId>{5940675A-B579-460E-94D1-54222C63F5DA}</a:tableStyleId>
              </a:tblPr>
              <a:tblGrid>
                <a:gridCol w="318791">
                  <a:extLst>
                    <a:ext uri="{9D8B030D-6E8A-4147-A177-3AD203B41FA5}">
                      <a16:colId xmlns:a16="http://schemas.microsoft.com/office/drawing/2014/main" val="4234969423"/>
                    </a:ext>
                  </a:extLst>
                </a:gridCol>
                <a:gridCol w="318791">
                  <a:extLst>
                    <a:ext uri="{9D8B030D-6E8A-4147-A177-3AD203B41FA5}">
                      <a16:colId xmlns:a16="http://schemas.microsoft.com/office/drawing/2014/main" val="1639344368"/>
                    </a:ext>
                  </a:extLst>
                </a:gridCol>
                <a:gridCol w="318791">
                  <a:extLst>
                    <a:ext uri="{9D8B030D-6E8A-4147-A177-3AD203B41FA5}">
                      <a16:colId xmlns:a16="http://schemas.microsoft.com/office/drawing/2014/main" val="2304304612"/>
                    </a:ext>
                  </a:extLst>
                </a:gridCol>
                <a:gridCol w="318791">
                  <a:extLst>
                    <a:ext uri="{9D8B030D-6E8A-4147-A177-3AD203B41FA5}">
                      <a16:colId xmlns:a16="http://schemas.microsoft.com/office/drawing/2014/main" val="679605463"/>
                    </a:ext>
                  </a:extLst>
                </a:gridCol>
              </a:tblGrid>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1823200431"/>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788073665"/>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2166976775"/>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3451855609"/>
                  </a:ext>
                </a:extLst>
              </a:tr>
            </a:tbl>
          </a:graphicData>
        </a:graphic>
      </p:graphicFrame>
      <p:graphicFrame>
        <p:nvGraphicFramePr>
          <p:cNvPr id="58" name="Table 9">
            <a:extLst>
              <a:ext uri="{FF2B5EF4-FFF2-40B4-BE49-F238E27FC236}">
                <a16:creationId xmlns:a16="http://schemas.microsoft.com/office/drawing/2014/main" id="{9B2B9D34-F745-4385-9676-F12A8DC8AD64}"/>
              </a:ext>
            </a:extLst>
          </p:cNvPr>
          <p:cNvGraphicFramePr>
            <a:graphicFrameLocks noGrp="1"/>
          </p:cNvGraphicFramePr>
          <p:nvPr>
            <p:extLst>
              <p:ext uri="{D42A27DB-BD31-4B8C-83A1-F6EECF244321}">
                <p14:modId xmlns:p14="http://schemas.microsoft.com/office/powerpoint/2010/main" val="413683740"/>
              </p:ext>
            </p:extLst>
          </p:nvPr>
        </p:nvGraphicFramePr>
        <p:xfrm>
          <a:off x="9890177" y="2880986"/>
          <a:ext cx="1275164" cy="731520"/>
        </p:xfrm>
        <a:graphic>
          <a:graphicData uri="http://schemas.openxmlformats.org/drawingml/2006/table">
            <a:tbl>
              <a:tblPr firstRow="1" bandRow="1">
                <a:tableStyleId>{5940675A-B579-460E-94D1-54222C63F5DA}</a:tableStyleId>
              </a:tblPr>
              <a:tblGrid>
                <a:gridCol w="318791">
                  <a:extLst>
                    <a:ext uri="{9D8B030D-6E8A-4147-A177-3AD203B41FA5}">
                      <a16:colId xmlns:a16="http://schemas.microsoft.com/office/drawing/2014/main" val="4234969423"/>
                    </a:ext>
                  </a:extLst>
                </a:gridCol>
                <a:gridCol w="318791">
                  <a:extLst>
                    <a:ext uri="{9D8B030D-6E8A-4147-A177-3AD203B41FA5}">
                      <a16:colId xmlns:a16="http://schemas.microsoft.com/office/drawing/2014/main" val="1639344368"/>
                    </a:ext>
                  </a:extLst>
                </a:gridCol>
                <a:gridCol w="318791">
                  <a:extLst>
                    <a:ext uri="{9D8B030D-6E8A-4147-A177-3AD203B41FA5}">
                      <a16:colId xmlns:a16="http://schemas.microsoft.com/office/drawing/2014/main" val="2304304612"/>
                    </a:ext>
                  </a:extLst>
                </a:gridCol>
                <a:gridCol w="318791">
                  <a:extLst>
                    <a:ext uri="{9D8B030D-6E8A-4147-A177-3AD203B41FA5}">
                      <a16:colId xmlns:a16="http://schemas.microsoft.com/office/drawing/2014/main" val="679605463"/>
                    </a:ext>
                  </a:extLst>
                </a:gridCol>
              </a:tblGrid>
              <a:tr h="331391">
                <a:tc>
                  <a:txBody>
                    <a:bodyPr/>
                    <a:lstStyle/>
                    <a:p>
                      <a:r>
                        <a:rPr lang="en-US" dirty="0">
                          <a:solidFill>
                            <a:srgbClr val="FF0000"/>
                          </a:solidFill>
                        </a:rPr>
                        <a:t>X</a:t>
                      </a:r>
                    </a:p>
                  </a:txBody>
                  <a:tcPr/>
                </a:tc>
                <a:tc>
                  <a:txBody>
                    <a:bodyPr/>
                    <a:lstStyle/>
                    <a:p>
                      <a:r>
                        <a:rPr lang="en-US" dirty="0">
                          <a:solidFill>
                            <a:srgbClr val="FF0000"/>
                          </a:solidFill>
                        </a:rPr>
                        <a:t>X</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1823200431"/>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788073665"/>
                  </a:ext>
                </a:extLst>
              </a:tr>
            </a:tbl>
          </a:graphicData>
        </a:graphic>
      </p:graphicFrame>
    </p:spTree>
    <p:extLst>
      <p:ext uri="{BB962C8B-B14F-4D97-AF65-F5344CB8AC3E}">
        <p14:creationId xmlns:p14="http://schemas.microsoft.com/office/powerpoint/2010/main" val="1785300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8419-716A-4DB7-B2BD-50A0125C10B3}"/>
              </a:ext>
            </a:extLst>
          </p:cNvPr>
          <p:cNvSpPr>
            <a:spLocks noGrp="1"/>
          </p:cNvSpPr>
          <p:nvPr>
            <p:ph type="title"/>
          </p:nvPr>
        </p:nvSpPr>
        <p:spPr>
          <a:xfrm>
            <a:off x="838200" y="336845"/>
            <a:ext cx="10515600" cy="1325563"/>
          </a:xfrm>
        </p:spPr>
        <p:txBody>
          <a:bodyPr/>
          <a:lstStyle/>
          <a:p>
            <a:r>
              <a:rPr lang="en-US" dirty="0"/>
              <a:t>Problem</a:t>
            </a:r>
          </a:p>
        </p:txBody>
      </p:sp>
      <p:sp>
        <p:nvSpPr>
          <p:cNvPr id="4" name="Rectangle 3">
            <a:extLst>
              <a:ext uri="{FF2B5EF4-FFF2-40B4-BE49-F238E27FC236}">
                <a16:creationId xmlns:a16="http://schemas.microsoft.com/office/drawing/2014/main" id="{54B74822-4189-4E16-91A0-6DB35BE0C2B3}"/>
              </a:ext>
            </a:extLst>
          </p:cNvPr>
          <p:cNvSpPr/>
          <p:nvPr/>
        </p:nvSpPr>
        <p:spPr>
          <a:xfrm>
            <a:off x="932874" y="1921164"/>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8685D7-0647-4639-B6D1-60DD26554387}"/>
              </a:ext>
            </a:extLst>
          </p:cNvPr>
          <p:cNvSpPr/>
          <p:nvPr/>
        </p:nvSpPr>
        <p:spPr>
          <a:xfrm>
            <a:off x="3726873" y="1935018"/>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4FEFC1-651B-4A25-AFC5-1F0CADCAF0A2}"/>
              </a:ext>
            </a:extLst>
          </p:cNvPr>
          <p:cNvSpPr txBox="1"/>
          <p:nvPr/>
        </p:nvSpPr>
        <p:spPr>
          <a:xfrm>
            <a:off x="1639456" y="6095567"/>
            <a:ext cx="1071418" cy="400110"/>
          </a:xfrm>
          <a:prstGeom prst="rect">
            <a:avLst/>
          </a:prstGeom>
          <a:noFill/>
        </p:spPr>
        <p:txBody>
          <a:bodyPr wrap="square" rtlCol="0">
            <a:spAutoFit/>
          </a:bodyPr>
          <a:lstStyle/>
          <a:p>
            <a:r>
              <a:rPr lang="en-US" sz="2000" dirty="0"/>
              <a:t>On-chip</a:t>
            </a:r>
            <a:endParaRPr lang="en-US" dirty="0"/>
          </a:p>
        </p:txBody>
      </p:sp>
      <p:sp>
        <p:nvSpPr>
          <p:cNvPr id="7" name="TextBox 6">
            <a:extLst>
              <a:ext uri="{FF2B5EF4-FFF2-40B4-BE49-F238E27FC236}">
                <a16:creationId xmlns:a16="http://schemas.microsoft.com/office/drawing/2014/main" id="{BAFA3A78-BF63-4C33-A531-F57D0DFCE342}"/>
              </a:ext>
            </a:extLst>
          </p:cNvPr>
          <p:cNvSpPr txBox="1"/>
          <p:nvPr/>
        </p:nvSpPr>
        <p:spPr>
          <a:xfrm>
            <a:off x="4553528" y="6095567"/>
            <a:ext cx="1390073" cy="400110"/>
          </a:xfrm>
          <a:prstGeom prst="rect">
            <a:avLst/>
          </a:prstGeom>
          <a:noFill/>
        </p:spPr>
        <p:txBody>
          <a:bodyPr wrap="square" rtlCol="0">
            <a:spAutoFit/>
          </a:bodyPr>
          <a:lstStyle/>
          <a:p>
            <a:r>
              <a:rPr lang="en-US" sz="2000" dirty="0"/>
              <a:t>Memory</a:t>
            </a:r>
            <a:endParaRPr lang="en-US" dirty="0"/>
          </a:p>
        </p:txBody>
      </p:sp>
      <p:sp>
        <p:nvSpPr>
          <p:cNvPr id="8" name="Rectangle 7">
            <a:extLst>
              <a:ext uri="{FF2B5EF4-FFF2-40B4-BE49-F238E27FC236}">
                <a16:creationId xmlns:a16="http://schemas.microsoft.com/office/drawing/2014/main" id="{69D9E6F1-5413-4A0A-A5FA-457E03BA79F0}"/>
              </a:ext>
            </a:extLst>
          </p:cNvPr>
          <p:cNvSpPr/>
          <p:nvPr/>
        </p:nvSpPr>
        <p:spPr>
          <a:xfrm>
            <a:off x="1076037" y="2969491"/>
            <a:ext cx="854362" cy="15470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4B9CE6-4288-439C-8DC7-77910DC8E1ED}"/>
              </a:ext>
            </a:extLst>
          </p:cNvPr>
          <p:cNvSpPr/>
          <p:nvPr/>
        </p:nvSpPr>
        <p:spPr>
          <a:xfrm>
            <a:off x="2290622" y="2195945"/>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071644-7EC9-4860-8FFA-9FC6EC5EA29D}"/>
              </a:ext>
            </a:extLst>
          </p:cNvPr>
          <p:cNvSpPr/>
          <p:nvPr/>
        </p:nvSpPr>
        <p:spPr>
          <a:xfrm>
            <a:off x="2281386" y="3248892"/>
            <a:ext cx="854362" cy="71350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57F0C7-661D-46A8-87FF-1015E44713A6}"/>
              </a:ext>
            </a:extLst>
          </p:cNvPr>
          <p:cNvSpPr/>
          <p:nvPr/>
        </p:nvSpPr>
        <p:spPr>
          <a:xfrm>
            <a:off x="2295245" y="4287977"/>
            <a:ext cx="854362" cy="13554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9AE100-4E74-4BF8-A0D2-6CBE11BD91D1}"/>
              </a:ext>
            </a:extLst>
          </p:cNvPr>
          <p:cNvSpPr/>
          <p:nvPr/>
        </p:nvSpPr>
        <p:spPr>
          <a:xfrm>
            <a:off x="2286008" y="2643914"/>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4F41D1-FFA1-4B34-8C1F-E843FDEA2524}"/>
              </a:ext>
            </a:extLst>
          </p:cNvPr>
          <p:cNvSpPr/>
          <p:nvPr/>
        </p:nvSpPr>
        <p:spPr>
          <a:xfrm>
            <a:off x="4262586" y="2216732"/>
            <a:ext cx="1528614"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396E10-8EC5-4A32-B65A-129313CCDC22}"/>
              </a:ext>
            </a:extLst>
          </p:cNvPr>
          <p:cNvSpPr/>
          <p:nvPr/>
        </p:nvSpPr>
        <p:spPr>
          <a:xfrm>
            <a:off x="4257972" y="2849420"/>
            <a:ext cx="1528614" cy="8081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883B12-12FC-4399-B3E0-61719DE46C73}"/>
              </a:ext>
            </a:extLst>
          </p:cNvPr>
          <p:cNvSpPr/>
          <p:nvPr/>
        </p:nvSpPr>
        <p:spPr>
          <a:xfrm>
            <a:off x="4257972" y="4147136"/>
            <a:ext cx="1528614" cy="149628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E93660-9332-4B92-9EF1-61D0EF527A71}"/>
              </a:ext>
            </a:extLst>
          </p:cNvPr>
          <p:cNvSpPr txBox="1"/>
          <p:nvPr/>
        </p:nvSpPr>
        <p:spPr>
          <a:xfrm>
            <a:off x="1239981" y="3558370"/>
            <a:ext cx="517237" cy="369332"/>
          </a:xfrm>
          <a:prstGeom prst="rect">
            <a:avLst/>
          </a:prstGeom>
          <a:noFill/>
        </p:spPr>
        <p:txBody>
          <a:bodyPr wrap="square" rtlCol="0">
            <a:spAutoFit/>
          </a:bodyPr>
          <a:lstStyle/>
          <a:p>
            <a:r>
              <a:rPr lang="en-US" dirty="0"/>
              <a:t>LLC</a:t>
            </a:r>
          </a:p>
        </p:txBody>
      </p:sp>
      <p:sp>
        <p:nvSpPr>
          <p:cNvPr id="18" name="TextBox 17">
            <a:extLst>
              <a:ext uri="{FF2B5EF4-FFF2-40B4-BE49-F238E27FC236}">
                <a16:creationId xmlns:a16="http://schemas.microsoft.com/office/drawing/2014/main" id="{4EE804BB-A29C-4F52-A340-8825F55ABD48}"/>
              </a:ext>
            </a:extLst>
          </p:cNvPr>
          <p:cNvSpPr txBox="1"/>
          <p:nvPr/>
        </p:nvSpPr>
        <p:spPr>
          <a:xfrm>
            <a:off x="2260607" y="2252965"/>
            <a:ext cx="1126833" cy="323165"/>
          </a:xfrm>
          <a:prstGeom prst="rect">
            <a:avLst/>
          </a:prstGeom>
          <a:noFill/>
        </p:spPr>
        <p:txBody>
          <a:bodyPr wrap="square" rtlCol="0">
            <a:spAutoFit/>
          </a:bodyPr>
          <a:lstStyle/>
          <a:p>
            <a:r>
              <a:rPr lang="en-US" sz="1500" dirty="0"/>
              <a:t>MT ROOT</a:t>
            </a:r>
          </a:p>
        </p:txBody>
      </p:sp>
      <p:sp>
        <p:nvSpPr>
          <p:cNvPr id="19" name="TextBox 18">
            <a:extLst>
              <a:ext uri="{FF2B5EF4-FFF2-40B4-BE49-F238E27FC236}">
                <a16:creationId xmlns:a16="http://schemas.microsoft.com/office/drawing/2014/main" id="{37E3D371-BA89-42E2-8916-AFF9DF6DFDD1}"/>
              </a:ext>
            </a:extLst>
          </p:cNvPr>
          <p:cNvSpPr txBox="1"/>
          <p:nvPr/>
        </p:nvSpPr>
        <p:spPr>
          <a:xfrm>
            <a:off x="2274464" y="2719404"/>
            <a:ext cx="1126833" cy="323165"/>
          </a:xfrm>
          <a:prstGeom prst="rect">
            <a:avLst/>
          </a:prstGeom>
          <a:noFill/>
        </p:spPr>
        <p:txBody>
          <a:bodyPr wrap="square" rtlCol="0">
            <a:spAutoFit/>
          </a:bodyPr>
          <a:lstStyle/>
          <a:p>
            <a:r>
              <a:rPr lang="en-US" sz="1500" dirty="0"/>
              <a:t>MT Cache</a:t>
            </a:r>
          </a:p>
        </p:txBody>
      </p:sp>
      <p:sp>
        <p:nvSpPr>
          <p:cNvPr id="20" name="TextBox 19">
            <a:extLst>
              <a:ext uri="{FF2B5EF4-FFF2-40B4-BE49-F238E27FC236}">
                <a16:creationId xmlns:a16="http://schemas.microsoft.com/office/drawing/2014/main" id="{A72CC729-FEA9-4E79-9ABD-61C46B41CFB9}"/>
              </a:ext>
            </a:extLst>
          </p:cNvPr>
          <p:cNvSpPr txBox="1"/>
          <p:nvPr/>
        </p:nvSpPr>
        <p:spPr>
          <a:xfrm>
            <a:off x="2145150" y="3339129"/>
            <a:ext cx="1126833" cy="553998"/>
          </a:xfrm>
          <a:prstGeom prst="rect">
            <a:avLst/>
          </a:prstGeom>
          <a:noFill/>
        </p:spPr>
        <p:txBody>
          <a:bodyPr wrap="square" rtlCol="0">
            <a:spAutoFit/>
          </a:bodyPr>
          <a:lstStyle/>
          <a:p>
            <a:pPr algn="ctr"/>
            <a:r>
              <a:rPr lang="en-US" sz="1500" dirty="0"/>
              <a:t>Counter Cache</a:t>
            </a:r>
          </a:p>
        </p:txBody>
      </p:sp>
      <p:sp>
        <p:nvSpPr>
          <p:cNvPr id="21" name="TextBox 20">
            <a:extLst>
              <a:ext uri="{FF2B5EF4-FFF2-40B4-BE49-F238E27FC236}">
                <a16:creationId xmlns:a16="http://schemas.microsoft.com/office/drawing/2014/main" id="{2CBF1484-5FE1-429C-A6B9-14B0DE3DFDAF}"/>
              </a:ext>
            </a:extLst>
          </p:cNvPr>
          <p:cNvSpPr txBox="1"/>
          <p:nvPr/>
        </p:nvSpPr>
        <p:spPr>
          <a:xfrm>
            <a:off x="2145150" y="4374512"/>
            <a:ext cx="1126833" cy="1246495"/>
          </a:xfrm>
          <a:prstGeom prst="rect">
            <a:avLst/>
          </a:prstGeom>
          <a:noFill/>
        </p:spPr>
        <p:txBody>
          <a:bodyPr wrap="square" rtlCol="0">
            <a:spAutoFit/>
          </a:bodyPr>
          <a:lstStyle/>
          <a:p>
            <a:pPr algn="ctr"/>
            <a:r>
              <a:rPr lang="en-US" sz="1500" dirty="0"/>
              <a:t>Memory</a:t>
            </a:r>
          </a:p>
          <a:p>
            <a:pPr algn="ctr"/>
            <a:r>
              <a:rPr lang="en-US" sz="1500" dirty="0"/>
              <a:t>Controller</a:t>
            </a:r>
          </a:p>
          <a:p>
            <a:pPr algn="ctr"/>
            <a:r>
              <a:rPr lang="en-US" sz="1500" dirty="0"/>
              <a:t>+ </a:t>
            </a:r>
          </a:p>
          <a:p>
            <a:pPr algn="ctr"/>
            <a:r>
              <a:rPr lang="en-US" sz="1500" dirty="0"/>
              <a:t>AES</a:t>
            </a:r>
          </a:p>
          <a:p>
            <a:pPr algn="ctr"/>
            <a:r>
              <a:rPr lang="en-US" sz="1500" dirty="0"/>
              <a:t> Engine</a:t>
            </a:r>
          </a:p>
        </p:txBody>
      </p:sp>
      <p:sp>
        <p:nvSpPr>
          <p:cNvPr id="22" name="TextBox 21">
            <a:extLst>
              <a:ext uri="{FF2B5EF4-FFF2-40B4-BE49-F238E27FC236}">
                <a16:creationId xmlns:a16="http://schemas.microsoft.com/office/drawing/2014/main" id="{03577B08-0FD9-4A71-B175-53A413810E93}"/>
              </a:ext>
            </a:extLst>
          </p:cNvPr>
          <p:cNvSpPr txBox="1"/>
          <p:nvPr/>
        </p:nvSpPr>
        <p:spPr>
          <a:xfrm>
            <a:off x="4535055" y="2268740"/>
            <a:ext cx="1126833" cy="323165"/>
          </a:xfrm>
          <a:prstGeom prst="rect">
            <a:avLst/>
          </a:prstGeom>
          <a:noFill/>
        </p:spPr>
        <p:txBody>
          <a:bodyPr wrap="square" rtlCol="0">
            <a:spAutoFit/>
          </a:bodyPr>
          <a:lstStyle/>
          <a:p>
            <a:r>
              <a:rPr lang="en-US" sz="1500" dirty="0"/>
              <a:t>MT Block</a:t>
            </a:r>
          </a:p>
        </p:txBody>
      </p:sp>
      <p:sp>
        <p:nvSpPr>
          <p:cNvPr id="23" name="TextBox 22">
            <a:extLst>
              <a:ext uri="{FF2B5EF4-FFF2-40B4-BE49-F238E27FC236}">
                <a16:creationId xmlns:a16="http://schemas.microsoft.com/office/drawing/2014/main" id="{E7BB180B-0DA7-4B6F-865C-2E6BF30B669B}"/>
              </a:ext>
            </a:extLst>
          </p:cNvPr>
          <p:cNvSpPr txBox="1"/>
          <p:nvPr/>
        </p:nvSpPr>
        <p:spPr>
          <a:xfrm>
            <a:off x="4488882" y="2991769"/>
            <a:ext cx="1126833" cy="553998"/>
          </a:xfrm>
          <a:prstGeom prst="rect">
            <a:avLst/>
          </a:prstGeom>
          <a:noFill/>
        </p:spPr>
        <p:txBody>
          <a:bodyPr wrap="square" rtlCol="0">
            <a:spAutoFit/>
          </a:bodyPr>
          <a:lstStyle/>
          <a:p>
            <a:pPr algn="ctr"/>
            <a:r>
              <a:rPr lang="en-US" sz="1500" dirty="0"/>
              <a:t>Counter Block</a:t>
            </a:r>
          </a:p>
        </p:txBody>
      </p:sp>
      <p:sp>
        <p:nvSpPr>
          <p:cNvPr id="24" name="TextBox 23">
            <a:extLst>
              <a:ext uri="{FF2B5EF4-FFF2-40B4-BE49-F238E27FC236}">
                <a16:creationId xmlns:a16="http://schemas.microsoft.com/office/drawing/2014/main" id="{828B9C45-5786-4D42-93BD-9C17CBDA2390}"/>
              </a:ext>
            </a:extLst>
          </p:cNvPr>
          <p:cNvSpPr txBox="1"/>
          <p:nvPr/>
        </p:nvSpPr>
        <p:spPr>
          <a:xfrm>
            <a:off x="4484259" y="4606823"/>
            <a:ext cx="1126833" cy="323165"/>
          </a:xfrm>
          <a:prstGeom prst="rect">
            <a:avLst/>
          </a:prstGeom>
          <a:noFill/>
        </p:spPr>
        <p:txBody>
          <a:bodyPr wrap="square" rtlCol="0">
            <a:spAutoFit/>
          </a:bodyPr>
          <a:lstStyle/>
          <a:p>
            <a:pPr algn="ctr"/>
            <a:r>
              <a:rPr lang="en-US" sz="1500" dirty="0"/>
              <a:t>Data Block</a:t>
            </a:r>
          </a:p>
        </p:txBody>
      </p:sp>
      <p:cxnSp>
        <p:nvCxnSpPr>
          <p:cNvPr id="28" name="Straight Arrow Connector 27">
            <a:extLst>
              <a:ext uri="{FF2B5EF4-FFF2-40B4-BE49-F238E27FC236}">
                <a16:creationId xmlns:a16="http://schemas.microsoft.com/office/drawing/2014/main" id="{7E0D6EB6-DC1D-4C44-8CF1-4216B9E188F7}"/>
              </a:ext>
            </a:extLst>
          </p:cNvPr>
          <p:cNvCxnSpPr>
            <a:stCxn id="8" idx="3"/>
          </p:cNvCxnSpPr>
          <p:nvPr/>
        </p:nvCxnSpPr>
        <p:spPr>
          <a:xfrm>
            <a:off x="1930399" y="3743037"/>
            <a:ext cx="360223" cy="125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53AA09-8525-4663-9C01-C90C1A6CF16A}"/>
              </a:ext>
            </a:extLst>
          </p:cNvPr>
          <p:cNvCxnSpPr>
            <a:cxnSpLocks/>
          </p:cNvCxnSpPr>
          <p:nvPr/>
        </p:nvCxnSpPr>
        <p:spPr>
          <a:xfrm flipV="1">
            <a:off x="3129978" y="3374370"/>
            <a:ext cx="1061026" cy="159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8C3FA6-6215-4F6A-A49B-0AE6AD490746}"/>
              </a:ext>
            </a:extLst>
          </p:cNvPr>
          <p:cNvCxnSpPr>
            <a:cxnSpLocks/>
          </p:cNvCxnSpPr>
          <p:nvPr/>
        </p:nvCxnSpPr>
        <p:spPr>
          <a:xfrm flipV="1">
            <a:off x="3083222" y="4768407"/>
            <a:ext cx="1107782" cy="248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41385BD-DFDA-49AD-8F26-4C6A20F2335D}"/>
              </a:ext>
            </a:extLst>
          </p:cNvPr>
          <p:cNvCxnSpPr>
            <a:cxnSpLocks/>
            <a:endCxn id="14" idx="1"/>
          </p:cNvCxnSpPr>
          <p:nvPr/>
        </p:nvCxnSpPr>
        <p:spPr>
          <a:xfrm flipV="1">
            <a:off x="3147292" y="2430323"/>
            <a:ext cx="1115294" cy="249966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06E63F7-8020-46CE-B006-E95CA851E6C5}"/>
              </a:ext>
            </a:extLst>
          </p:cNvPr>
          <p:cNvSpPr txBox="1"/>
          <p:nvPr/>
        </p:nvSpPr>
        <p:spPr>
          <a:xfrm>
            <a:off x="3083222" y="1333495"/>
            <a:ext cx="1071418" cy="400110"/>
          </a:xfrm>
          <a:prstGeom prst="rect">
            <a:avLst/>
          </a:prstGeom>
          <a:noFill/>
        </p:spPr>
        <p:txBody>
          <a:bodyPr wrap="square" rtlCol="0">
            <a:spAutoFit/>
          </a:bodyPr>
          <a:lstStyle/>
          <a:p>
            <a:r>
              <a:rPr lang="en-US" sz="2000" dirty="0"/>
              <a:t>Normal</a:t>
            </a:r>
            <a:endParaRPr lang="en-US" dirty="0"/>
          </a:p>
        </p:txBody>
      </p:sp>
      <p:sp>
        <p:nvSpPr>
          <p:cNvPr id="29" name="Rectangle 28">
            <a:extLst>
              <a:ext uri="{FF2B5EF4-FFF2-40B4-BE49-F238E27FC236}">
                <a16:creationId xmlns:a16="http://schemas.microsoft.com/office/drawing/2014/main" id="{0EF0B22D-EE72-4CD7-9B20-BB0BF6014626}"/>
              </a:ext>
            </a:extLst>
          </p:cNvPr>
          <p:cNvSpPr/>
          <p:nvPr/>
        </p:nvSpPr>
        <p:spPr>
          <a:xfrm>
            <a:off x="6430273" y="1903883"/>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CD2752-3266-4009-85F2-79FA2F0F4237}"/>
              </a:ext>
            </a:extLst>
          </p:cNvPr>
          <p:cNvSpPr/>
          <p:nvPr/>
        </p:nvSpPr>
        <p:spPr>
          <a:xfrm>
            <a:off x="9224272" y="1917737"/>
            <a:ext cx="2484582" cy="394392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D5203EC-BC46-445F-9FD1-B4CDEF4B07B3}"/>
              </a:ext>
            </a:extLst>
          </p:cNvPr>
          <p:cNvSpPr txBox="1"/>
          <p:nvPr/>
        </p:nvSpPr>
        <p:spPr>
          <a:xfrm>
            <a:off x="7136855" y="6078286"/>
            <a:ext cx="1071418" cy="400110"/>
          </a:xfrm>
          <a:prstGeom prst="rect">
            <a:avLst/>
          </a:prstGeom>
          <a:noFill/>
        </p:spPr>
        <p:txBody>
          <a:bodyPr wrap="square" rtlCol="0">
            <a:spAutoFit/>
          </a:bodyPr>
          <a:lstStyle/>
          <a:p>
            <a:r>
              <a:rPr lang="en-US" sz="2000" dirty="0"/>
              <a:t>On-chip</a:t>
            </a:r>
            <a:endParaRPr lang="en-US" dirty="0"/>
          </a:p>
        </p:txBody>
      </p:sp>
      <p:sp>
        <p:nvSpPr>
          <p:cNvPr id="34" name="TextBox 33">
            <a:extLst>
              <a:ext uri="{FF2B5EF4-FFF2-40B4-BE49-F238E27FC236}">
                <a16:creationId xmlns:a16="http://schemas.microsoft.com/office/drawing/2014/main" id="{E0FC6C34-D4E7-4C2A-9E9A-A597DB87BFC2}"/>
              </a:ext>
            </a:extLst>
          </p:cNvPr>
          <p:cNvSpPr txBox="1"/>
          <p:nvPr/>
        </p:nvSpPr>
        <p:spPr>
          <a:xfrm>
            <a:off x="10050927" y="6078286"/>
            <a:ext cx="1390073" cy="400110"/>
          </a:xfrm>
          <a:prstGeom prst="rect">
            <a:avLst/>
          </a:prstGeom>
          <a:noFill/>
        </p:spPr>
        <p:txBody>
          <a:bodyPr wrap="square" rtlCol="0">
            <a:spAutoFit/>
          </a:bodyPr>
          <a:lstStyle/>
          <a:p>
            <a:r>
              <a:rPr lang="en-US" sz="2000" dirty="0"/>
              <a:t>Memory</a:t>
            </a:r>
            <a:endParaRPr lang="en-US" dirty="0"/>
          </a:p>
        </p:txBody>
      </p:sp>
      <p:sp>
        <p:nvSpPr>
          <p:cNvPr id="36" name="Rectangle 35">
            <a:extLst>
              <a:ext uri="{FF2B5EF4-FFF2-40B4-BE49-F238E27FC236}">
                <a16:creationId xmlns:a16="http://schemas.microsoft.com/office/drawing/2014/main" id="{118F00D0-1F90-4E36-A135-EED0BDCAA10D}"/>
              </a:ext>
            </a:extLst>
          </p:cNvPr>
          <p:cNvSpPr/>
          <p:nvPr/>
        </p:nvSpPr>
        <p:spPr>
          <a:xfrm>
            <a:off x="6573436" y="2952210"/>
            <a:ext cx="854362" cy="15470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85BD0A-DAD6-435F-AA5E-333BE595FA22}"/>
              </a:ext>
            </a:extLst>
          </p:cNvPr>
          <p:cNvSpPr/>
          <p:nvPr/>
        </p:nvSpPr>
        <p:spPr>
          <a:xfrm>
            <a:off x="7788021" y="2178664"/>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983FB9-A7AC-4D62-B5B2-709296447B94}"/>
              </a:ext>
            </a:extLst>
          </p:cNvPr>
          <p:cNvSpPr/>
          <p:nvPr/>
        </p:nvSpPr>
        <p:spPr>
          <a:xfrm>
            <a:off x="7778785" y="3231611"/>
            <a:ext cx="854362" cy="71350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AB73B26-40BE-44BC-BA4A-D6C6E7003060}"/>
              </a:ext>
            </a:extLst>
          </p:cNvPr>
          <p:cNvSpPr/>
          <p:nvPr/>
        </p:nvSpPr>
        <p:spPr>
          <a:xfrm>
            <a:off x="7792644" y="4270696"/>
            <a:ext cx="854362" cy="13554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1FA998C-D8C3-4099-875D-F06582C6EC77}"/>
              </a:ext>
            </a:extLst>
          </p:cNvPr>
          <p:cNvSpPr/>
          <p:nvPr/>
        </p:nvSpPr>
        <p:spPr>
          <a:xfrm>
            <a:off x="7783407" y="2626633"/>
            <a:ext cx="854362"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098F2AD-7D94-429E-97C8-BADADF0D835E}"/>
              </a:ext>
            </a:extLst>
          </p:cNvPr>
          <p:cNvSpPr/>
          <p:nvPr/>
        </p:nvSpPr>
        <p:spPr>
          <a:xfrm>
            <a:off x="9759985" y="2199451"/>
            <a:ext cx="1528614" cy="4271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0183655-2F80-45BA-8E71-94CD78534240}"/>
              </a:ext>
            </a:extLst>
          </p:cNvPr>
          <p:cNvSpPr/>
          <p:nvPr/>
        </p:nvSpPr>
        <p:spPr>
          <a:xfrm>
            <a:off x="9755371" y="2832139"/>
            <a:ext cx="1528614" cy="8081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067709B-8A40-465C-861F-04858EA72B0C}"/>
              </a:ext>
            </a:extLst>
          </p:cNvPr>
          <p:cNvSpPr/>
          <p:nvPr/>
        </p:nvSpPr>
        <p:spPr>
          <a:xfrm>
            <a:off x="9755371" y="4129855"/>
            <a:ext cx="1528614" cy="149628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4F7E171-7477-4B8F-B3EF-59E2D96CEA28}"/>
              </a:ext>
            </a:extLst>
          </p:cNvPr>
          <p:cNvSpPr txBox="1"/>
          <p:nvPr/>
        </p:nvSpPr>
        <p:spPr>
          <a:xfrm>
            <a:off x="6737380" y="3541089"/>
            <a:ext cx="517237" cy="369332"/>
          </a:xfrm>
          <a:prstGeom prst="rect">
            <a:avLst/>
          </a:prstGeom>
          <a:noFill/>
        </p:spPr>
        <p:txBody>
          <a:bodyPr wrap="square" rtlCol="0">
            <a:spAutoFit/>
          </a:bodyPr>
          <a:lstStyle/>
          <a:p>
            <a:r>
              <a:rPr lang="en-US" dirty="0"/>
              <a:t>LLC</a:t>
            </a:r>
          </a:p>
        </p:txBody>
      </p:sp>
      <p:sp>
        <p:nvSpPr>
          <p:cNvPr id="46" name="TextBox 45">
            <a:extLst>
              <a:ext uri="{FF2B5EF4-FFF2-40B4-BE49-F238E27FC236}">
                <a16:creationId xmlns:a16="http://schemas.microsoft.com/office/drawing/2014/main" id="{960CA254-1D9D-4BAB-8632-02281DE65A7A}"/>
              </a:ext>
            </a:extLst>
          </p:cNvPr>
          <p:cNvSpPr txBox="1"/>
          <p:nvPr/>
        </p:nvSpPr>
        <p:spPr>
          <a:xfrm>
            <a:off x="7758006" y="2235684"/>
            <a:ext cx="1126833" cy="323165"/>
          </a:xfrm>
          <a:prstGeom prst="rect">
            <a:avLst/>
          </a:prstGeom>
          <a:noFill/>
        </p:spPr>
        <p:txBody>
          <a:bodyPr wrap="square" rtlCol="0">
            <a:spAutoFit/>
          </a:bodyPr>
          <a:lstStyle/>
          <a:p>
            <a:r>
              <a:rPr lang="en-US" sz="1500" dirty="0"/>
              <a:t>MT ROOT</a:t>
            </a:r>
          </a:p>
        </p:txBody>
      </p:sp>
      <p:sp>
        <p:nvSpPr>
          <p:cNvPr id="47" name="TextBox 46">
            <a:extLst>
              <a:ext uri="{FF2B5EF4-FFF2-40B4-BE49-F238E27FC236}">
                <a16:creationId xmlns:a16="http://schemas.microsoft.com/office/drawing/2014/main" id="{A8F03505-914A-4A49-8CF8-F1B602E0AE86}"/>
              </a:ext>
            </a:extLst>
          </p:cNvPr>
          <p:cNvSpPr txBox="1"/>
          <p:nvPr/>
        </p:nvSpPr>
        <p:spPr>
          <a:xfrm>
            <a:off x="7771863" y="2702123"/>
            <a:ext cx="1126833" cy="323165"/>
          </a:xfrm>
          <a:prstGeom prst="rect">
            <a:avLst/>
          </a:prstGeom>
          <a:noFill/>
        </p:spPr>
        <p:txBody>
          <a:bodyPr wrap="square" rtlCol="0">
            <a:spAutoFit/>
          </a:bodyPr>
          <a:lstStyle/>
          <a:p>
            <a:r>
              <a:rPr lang="en-US" sz="1500" dirty="0"/>
              <a:t>MT Cache</a:t>
            </a:r>
          </a:p>
        </p:txBody>
      </p:sp>
      <p:sp>
        <p:nvSpPr>
          <p:cNvPr id="48" name="TextBox 47">
            <a:extLst>
              <a:ext uri="{FF2B5EF4-FFF2-40B4-BE49-F238E27FC236}">
                <a16:creationId xmlns:a16="http://schemas.microsoft.com/office/drawing/2014/main" id="{0B3DB88E-9148-42A2-976A-DBE8349F6801}"/>
              </a:ext>
            </a:extLst>
          </p:cNvPr>
          <p:cNvSpPr txBox="1"/>
          <p:nvPr/>
        </p:nvSpPr>
        <p:spPr>
          <a:xfrm>
            <a:off x="7642549" y="3321848"/>
            <a:ext cx="1126833" cy="553998"/>
          </a:xfrm>
          <a:prstGeom prst="rect">
            <a:avLst/>
          </a:prstGeom>
          <a:noFill/>
        </p:spPr>
        <p:txBody>
          <a:bodyPr wrap="square" rtlCol="0">
            <a:spAutoFit/>
          </a:bodyPr>
          <a:lstStyle/>
          <a:p>
            <a:pPr algn="ctr"/>
            <a:r>
              <a:rPr lang="en-US" sz="1500" dirty="0"/>
              <a:t>Counter Cache</a:t>
            </a:r>
          </a:p>
        </p:txBody>
      </p:sp>
      <p:sp>
        <p:nvSpPr>
          <p:cNvPr id="49" name="TextBox 48">
            <a:extLst>
              <a:ext uri="{FF2B5EF4-FFF2-40B4-BE49-F238E27FC236}">
                <a16:creationId xmlns:a16="http://schemas.microsoft.com/office/drawing/2014/main" id="{84CEA430-AB3B-47D0-95B9-8F9144CA32C0}"/>
              </a:ext>
            </a:extLst>
          </p:cNvPr>
          <p:cNvSpPr txBox="1"/>
          <p:nvPr/>
        </p:nvSpPr>
        <p:spPr>
          <a:xfrm>
            <a:off x="7642549" y="4357231"/>
            <a:ext cx="1126833" cy="1246495"/>
          </a:xfrm>
          <a:prstGeom prst="rect">
            <a:avLst/>
          </a:prstGeom>
          <a:noFill/>
        </p:spPr>
        <p:txBody>
          <a:bodyPr wrap="square" rtlCol="0">
            <a:spAutoFit/>
          </a:bodyPr>
          <a:lstStyle/>
          <a:p>
            <a:pPr algn="ctr"/>
            <a:r>
              <a:rPr lang="en-US" sz="1500" dirty="0"/>
              <a:t>Memory</a:t>
            </a:r>
          </a:p>
          <a:p>
            <a:pPr algn="ctr"/>
            <a:r>
              <a:rPr lang="en-US" sz="1500" dirty="0"/>
              <a:t>Controller</a:t>
            </a:r>
          </a:p>
          <a:p>
            <a:pPr algn="ctr"/>
            <a:r>
              <a:rPr lang="en-US" sz="1500" dirty="0"/>
              <a:t>+ </a:t>
            </a:r>
          </a:p>
          <a:p>
            <a:pPr algn="ctr"/>
            <a:r>
              <a:rPr lang="en-US" sz="1500" dirty="0"/>
              <a:t>AES</a:t>
            </a:r>
          </a:p>
          <a:p>
            <a:pPr algn="ctr"/>
            <a:r>
              <a:rPr lang="en-US" sz="1500" dirty="0"/>
              <a:t> Engine</a:t>
            </a:r>
          </a:p>
        </p:txBody>
      </p:sp>
      <p:sp>
        <p:nvSpPr>
          <p:cNvPr id="50" name="TextBox 49">
            <a:extLst>
              <a:ext uri="{FF2B5EF4-FFF2-40B4-BE49-F238E27FC236}">
                <a16:creationId xmlns:a16="http://schemas.microsoft.com/office/drawing/2014/main" id="{85669FB2-C0EE-4952-A433-B255F0888558}"/>
              </a:ext>
            </a:extLst>
          </p:cNvPr>
          <p:cNvSpPr txBox="1"/>
          <p:nvPr/>
        </p:nvSpPr>
        <p:spPr>
          <a:xfrm>
            <a:off x="10032454" y="2251459"/>
            <a:ext cx="1126833" cy="323165"/>
          </a:xfrm>
          <a:prstGeom prst="rect">
            <a:avLst/>
          </a:prstGeom>
          <a:noFill/>
        </p:spPr>
        <p:txBody>
          <a:bodyPr wrap="square" rtlCol="0">
            <a:spAutoFit/>
          </a:bodyPr>
          <a:lstStyle/>
          <a:p>
            <a:r>
              <a:rPr lang="en-US" sz="1500" dirty="0"/>
              <a:t>MT Block</a:t>
            </a:r>
          </a:p>
        </p:txBody>
      </p:sp>
      <p:cxnSp>
        <p:nvCxnSpPr>
          <p:cNvPr id="53" name="Straight Arrow Connector 52">
            <a:extLst>
              <a:ext uri="{FF2B5EF4-FFF2-40B4-BE49-F238E27FC236}">
                <a16:creationId xmlns:a16="http://schemas.microsoft.com/office/drawing/2014/main" id="{50764617-02B2-48BC-91CF-8330C6B52108}"/>
              </a:ext>
            </a:extLst>
          </p:cNvPr>
          <p:cNvCxnSpPr>
            <a:stCxn id="36" idx="3"/>
          </p:cNvCxnSpPr>
          <p:nvPr/>
        </p:nvCxnSpPr>
        <p:spPr>
          <a:xfrm>
            <a:off x="7427798" y="3725756"/>
            <a:ext cx="360223" cy="125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9B5CBB8-4AB8-4A76-B4A9-6666969B783D}"/>
              </a:ext>
            </a:extLst>
          </p:cNvPr>
          <p:cNvCxnSpPr>
            <a:cxnSpLocks/>
          </p:cNvCxnSpPr>
          <p:nvPr/>
        </p:nvCxnSpPr>
        <p:spPr>
          <a:xfrm flipV="1">
            <a:off x="8627377" y="3357089"/>
            <a:ext cx="1061026" cy="159132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7A333B4-6221-469C-8EAC-094EDE093ABD}"/>
              </a:ext>
            </a:extLst>
          </p:cNvPr>
          <p:cNvCxnSpPr>
            <a:cxnSpLocks/>
          </p:cNvCxnSpPr>
          <p:nvPr/>
        </p:nvCxnSpPr>
        <p:spPr>
          <a:xfrm flipV="1">
            <a:off x="8580621" y="4751126"/>
            <a:ext cx="1107782" cy="24811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986EFAE-7FB1-40CF-B50E-AEAA9B765939}"/>
              </a:ext>
            </a:extLst>
          </p:cNvPr>
          <p:cNvSpPr txBox="1"/>
          <p:nvPr/>
        </p:nvSpPr>
        <p:spPr>
          <a:xfrm>
            <a:off x="8580621" y="1316214"/>
            <a:ext cx="1071418" cy="400110"/>
          </a:xfrm>
          <a:prstGeom prst="rect">
            <a:avLst/>
          </a:prstGeom>
          <a:noFill/>
        </p:spPr>
        <p:txBody>
          <a:bodyPr wrap="square" rtlCol="0">
            <a:spAutoFit/>
          </a:bodyPr>
          <a:lstStyle/>
          <a:p>
            <a:r>
              <a:rPr lang="en-US" sz="2000" dirty="0"/>
              <a:t>Crash</a:t>
            </a:r>
            <a:endParaRPr lang="en-US" dirty="0"/>
          </a:p>
        </p:txBody>
      </p:sp>
      <p:graphicFrame>
        <p:nvGraphicFramePr>
          <p:cNvPr id="3" name="Table 9">
            <a:extLst>
              <a:ext uri="{FF2B5EF4-FFF2-40B4-BE49-F238E27FC236}">
                <a16:creationId xmlns:a16="http://schemas.microsoft.com/office/drawing/2014/main" id="{8E72B927-D081-47C5-A297-83AE2A38D0AA}"/>
              </a:ext>
            </a:extLst>
          </p:cNvPr>
          <p:cNvGraphicFramePr>
            <a:graphicFrameLocks noGrp="1"/>
          </p:cNvGraphicFramePr>
          <p:nvPr/>
        </p:nvGraphicFramePr>
        <p:xfrm>
          <a:off x="9912380" y="4155208"/>
          <a:ext cx="1275164" cy="1463040"/>
        </p:xfrm>
        <a:graphic>
          <a:graphicData uri="http://schemas.openxmlformats.org/drawingml/2006/table">
            <a:tbl>
              <a:tblPr firstRow="1" bandRow="1">
                <a:tableStyleId>{5940675A-B579-460E-94D1-54222C63F5DA}</a:tableStyleId>
              </a:tblPr>
              <a:tblGrid>
                <a:gridCol w="318791">
                  <a:extLst>
                    <a:ext uri="{9D8B030D-6E8A-4147-A177-3AD203B41FA5}">
                      <a16:colId xmlns:a16="http://schemas.microsoft.com/office/drawing/2014/main" val="4234969423"/>
                    </a:ext>
                  </a:extLst>
                </a:gridCol>
                <a:gridCol w="318791">
                  <a:extLst>
                    <a:ext uri="{9D8B030D-6E8A-4147-A177-3AD203B41FA5}">
                      <a16:colId xmlns:a16="http://schemas.microsoft.com/office/drawing/2014/main" val="1639344368"/>
                    </a:ext>
                  </a:extLst>
                </a:gridCol>
                <a:gridCol w="318791">
                  <a:extLst>
                    <a:ext uri="{9D8B030D-6E8A-4147-A177-3AD203B41FA5}">
                      <a16:colId xmlns:a16="http://schemas.microsoft.com/office/drawing/2014/main" val="2304304612"/>
                    </a:ext>
                  </a:extLst>
                </a:gridCol>
                <a:gridCol w="318791">
                  <a:extLst>
                    <a:ext uri="{9D8B030D-6E8A-4147-A177-3AD203B41FA5}">
                      <a16:colId xmlns:a16="http://schemas.microsoft.com/office/drawing/2014/main" val="679605463"/>
                    </a:ext>
                  </a:extLst>
                </a:gridCol>
              </a:tblGrid>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1823200431"/>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788073665"/>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2166976775"/>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3451855609"/>
                  </a:ext>
                </a:extLst>
              </a:tr>
            </a:tbl>
          </a:graphicData>
        </a:graphic>
      </p:graphicFrame>
      <p:graphicFrame>
        <p:nvGraphicFramePr>
          <p:cNvPr id="58" name="Table 9">
            <a:extLst>
              <a:ext uri="{FF2B5EF4-FFF2-40B4-BE49-F238E27FC236}">
                <a16:creationId xmlns:a16="http://schemas.microsoft.com/office/drawing/2014/main" id="{9B2B9D34-F745-4385-9676-F12A8DC8AD64}"/>
              </a:ext>
            </a:extLst>
          </p:cNvPr>
          <p:cNvGraphicFramePr>
            <a:graphicFrameLocks noGrp="1"/>
          </p:cNvGraphicFramePr>
          <p:nvPr/>
        </p:nvGraphicFramePr>
        <p:xfrm>
          <a:off x="9890177" y="2880986"/>
          <a:ext cx="1275164" cy="731520"/>
        </p:xfrm>
        <a:graphic>
          <a:graphicData uri="http://schemas.openxmlformats.org/drawingml/2006/table">
            <a:tbl>
              <a:tblPr firstRow="1" bandRow="1">
                <a:tableStyleId>{5940675A-B579-460E-94D1-54222C63F5DA}</a:tableStyleId>
              </a:tblPr>
              <a:tblGrid>
                <a:gridCol w="318791">
                  <a:extLst>
                    <a:ext uri="{9D8B030D-6E8A-4147-A177-3AD203B41FA5}">
                      <a16:colId xmlns:a16="http://schemas.microsoft.com/office/drawing/2014/main" val="4234969423"/>
                    </a:ext>
                  </a:extLst>
                </a:gridCol>
                <a:gridCol w="318791">
                  <a:extLst>
                    <a:ext uri="{9D8B030D-6E8A-4147-A177-3AD203B41FA5}">
                      <a16:colId xmlns:a16="http://schemas.microsoft.com/office/drawing/2014/main" val="1639344368"/>
                    </a:ext>
                  </a:extLst>
                </a:gridCol>
                <a:gridCol w="318791">
                  <a:extLst>
                    <a:ext uri="{9D8B030D-6E8A-4147-A177-3AD203B41FA5}">
                      <a16:colId xmlns:a16="http://schemas.microsoft.com/office/drawing/2014/main" val="2304304612"/>
                    </a:ext>
                  </a:extLst>
                </a:gridCol>
                <a:gridCol w="318791">
                  <a:extLst>
                    <a:ext uri="{9D8B030D-6E8A-4147-A177-3AD203B41FA5}">
                      <a16:colId xmlns:a16="http://schemas.microsoft.com/office/drawing/2014/main" val="679605463"/>
                    </a:ext>
                  </a:extLst>
                </a:gridCol>
              </a:tblGrid>
              <a:tr h="331391">
                <a:tc>
                  <a:txBody>
                    <a:bodyPr/>
                    <a:lstStyle/>
                    <a:p>
                      <a:r>
                        <a:rPr lang="en-US" dirty="0">
                          <a:solidFill>
                            <a:srgbClr val="FF0000"/>
                          </a:solidFill>
                        </a:rPr>
                        <a:t>X</a:t>
                      </a:r>
                    </a:p>
                  </a:txBody>
                  <a:tcPr/>
                </a:tc>
                <a:tc>
                  <a:txBody>
                    <a:bodyPr/>
                    <a:lstStyle/>
                    <a:p>
                      <a:r>
                        <a:rPr lang="en-US" dirty="0">
                          <a:solidFill>
                            <a:srgbClr val="FF0000"/>
                          </a:solidFill>
                        </a:rPr>
                        <a:t>X</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1823200431"/>
                  </a:ext>
                </a:extLst>
              </a:tr>
              <a:tr h="331391">
                <a:tc>
                  <a:txBody>
                    <a:bodyPr/>
                    <a:lstStyle/>
                    <a:p>
                      <a:r>
                        <a:rPr lang="en-US" dirty="0"/>
                        <a:t>V</a:t>
                      </a:r>
                    </a:p>
                  </a:txBody>
                  <a:tcPr/>
                </a:tc>
                <a:tc>
                  <a:txBody>
                    <a:bodyPr/>
                    <a:lstStyle/>
                    <a:p>
                      <a:r>
                        <a:rPr lang="en-US" dirty="0"/>
                        <a:t>V</a:t>
                      </a:r>
                    </a:p>
                  </a:txBody>
                  <a:tcPr/>
                </a:tc>
                <a:tc>
                  <a:txBody>
                    <a:bodyPr/>
                    <a:lstStyle/>
                    <a:p>
                      <a:r>
                        <a:rPr lang="en-US" dirty="0"/>
                        <a:t>V</a:t>
                      </a:r>
                    </a:p>
                  </a:txBody>
                  <a:tcPr/>
                </a:tc>
                <a:tc>
                  <a:txBody>
                    <a:bodyPr/>
                    <a:lstStyle/>
                    <a:p>
                      <a:r>
                        <a:rPr lang="en-US" dirty="0"/>
                        <a:t>V</a:t>
                      </a:r>
                    </a:p>
                  </a:txBody>
                  <a:tcPr/>
                </a:tc>
                <a:extLst>
                  <a:ext uri="{0D108BD9-81ED-4DB2-BD59-A6C34878D82A}">
                    <a16:rowId xmlns:a16="http://schemas.microsoft.com/office/drawing/2014/main" val="788073665"/>
                  </a:ext>
                </a:extLst>
              </a:tr>
            </a:tbl>
          </a:graphicData>
        </a:graphic>
      </p:graphicFrame>
      <p:sp>
        <p:nvSpPr>
          <p:cNvPr id="52" name="Rectangle 51">
            <a:extLst>
              <a:ext uri="{FF2B5EF4-FFF2-40B4-BE49-F238E27FC236}">
                <a16:creationId xmlns:a16="http://schemas.microsoft.com/office/drawing/2014/main" id="{4B20F8A9-DC79-4509-90F5-6562EEF7DEF6}"/>
              </a:ext>
            </a:extLst>
          </p:cNvPr>
          <p:cNvSpPr/>
          <p:nvPr/>
        </p:nvSpPr>
        <p:spPr>
          <a:xfrm>
            <a:off x="8118764" y="3149600"/>
            <a:ext cx="2158462" cy="1121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MISSMATCH</a:t>
            </a:r>
          </a:p>
          <a:p>
            <a:pPr algn="ctr"/>
            <a:r>
              <a:rPr lang="en-US" dirty="0"/>
              <a:t>Incorrect Decryption</a:t>
            </a:r>
          </a:p>
        </p:txBody>
      </p:sp>
    </p:spTree>
    <p:extLst>
      <p:ext uri="{BB962C8B-B14F-4D97-AF65-F5344CB8AC3E}">
        <p14:creationId xmlns:p14="http://schemas.microsoft.com/office/powerpoint/2010/main" val="2166271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2CAE3-E82F-4254-B170-DF3256A922E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b="1" kern="1200">
                <a:solidFill>
                  <a:schemeClr val="tx1"/>
                </a:solidFill>
                <a:latin typeface="+mj-lt"/>
                <a:ea typeface="+mj-ea"/>
                <a:cs typeface="+mj-cs"/>
              </a:rPr>
              <a:t>Osiris: A Low-Cost Mechanism to Enable Restoration of Secure Non-Volatile Memories</a:t>
            </a:r>
            <a:br>
              <a:rPr lang="en-US" sz="4900" kern="1200">
                <a:solidFill>
                  <a:schemeClr val="tx1"/>
                </a:solidFill>
                <a:latin typeface="+mj-lt"/>
                <a:ea typeface="+mj-ea"/>
                <a:cs typeface="+mj-cs"/>
              </a:rPr>
            </a:br>
            <a:r>
              <a:rPr lang="en-US" sz="4900" b="1" kern="1200">
                <a:solidFill>
                  <a:schemeClr val="tx1"/>
                </a:solidFill>
                <a:latin typeface="+mj-lt"/>
                <a:ea typeface="+mj-ea"/>
                <a:cs typeface="+mj-cs"/>
              </a:rPr>
              <a:t>(Micro 2018)</a:t>
            </a:r>
            <a:endParaRPr lang="en-US" sz="4900" kern="120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55102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5F08-5394-41B9-939C-3CB5C61C72E2}"/>
              </a:ext>
            </a:extLst>
          </p:cNvPr>
          <p:cNvSpPr>
            <a:spLocks noGrp="1"/>
          </p:cNvSpPr>
          <p:nvPr>
            <p:ph type="title"/>
          </p:nvPr>
        </p:nvSpPr>
        <p:spPr>
          <a:xfrm>
            <a:off x="4965430" y="629268"/>
            <a:ext cx="6586491" cy="1286160"/>
          </a:xfrm>
        </p:spPr>
        <p:txBody>
          <a:bodyPr anchor="b">
            <a:normAutofit/>
          </a:bodyPr>
          <a:lstStyle/>
          <a:p>
            <a:r>
              <a:rPr lang="en-US" dirty="0">
                <a:cs typeface="Calibri Light"/>
              </a:rPr>
              <a:t>Osiris</a:t>
            </a:r>
            <a:endParaRPr lang="en-US" dirty="0"/>
          </a:p>
        </p:txBody>
      </p:sp>
      <p:pic>
        <p:nvPicPr>
          <p:cNvPr id="4" name="Picture 4" descr="A picture containing indoor, looking, black, wearing&#10;&#10;Description generated with very high confidence">
            <a:extLst>
              <a:ext uri="{FF2B5EF4-FFF2-40B4-BE49-F238E27FC236}">
                <a16:creationId xmlns:a16="http://schemas.microsoft.com/office/drawing/2014/main" id="{3DA0193A-FE21-4C5F-ADF8-894193ABCD9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33" r="-2" b="-2"/>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BB1247F6-4D55-4AB5-A8AB-365ED75C58E4}"/>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a:cs typeface="Calibri"/>
              </a:rPr>
              <a:t>Goal : Provide a scheme to bridge the gap between performance and reliability  of secure non-volatile memory due to counter persistency issue.</a:t>
            </a:r>
          </a:p>
        </p:txBody>
      </p:sp>
      <p:sp>
        <p:nvSpPr>
          <p:cNvPr id="6" name="TextBox 5">
            <a:extLst>
              <a:ext uri="{FF2B5EF4-FFF2-40B4-BE49-F238E27FC236}">
                <a16:creationId xmlns:a16="http://schemas.microsoft.com/office/drawing/2014/main" id="{413F556E-F52D-4B86-9B00-A4FD3E8F21A0}"/>
              </a:ext>
            </a:extLst>
          </p:cNvPr>
          <p:cNvSpPr txBox="1"/>
          <p:nvPr/>
        </p:nvSpPr>
        <p:spPr>
          <a:xfrm>
            <a:off x="2314123"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67083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5F08-5394-41B9-939C-3CB5C61C72E2}"/>
              </a:ext>
            </a:extLst>
          </p:cNvPr>
          <p:cNvSpPr>
            <a:spLocks noGrp="1"/>
          </p:cNvSpPr>
          <p:nvPr>
            <p:ph type="title"/>
          </p:nvPr>
        </p:nvSpPr>
        <p:spPr/>
        <p:txBody>
          <a:bodyPr/>
          <a:lstStyle/>
          <a:p>
            <a:r>
              <a:rPr lang="en-US" dirty="0">
                <a:cs typeface="Calibri Light"/>
              </a:rPr>
              <a:t>Osiris</a:t>
            </a:r>
            <a:endParaRPr lang="en-US" dirty="0"/>
          </a:p>
        </p:txBody>
      </p:sp>
      <p:sp>
        <p:nvSpPr>
          <p:cNvPr id="3" name="Content Placeholder 2">
            <a:extLst>
              <a:ext uri="{FF2B5EF4-FFF2-40B4-BE49-F238E27FC236}">
                <a16:creationId xmlns:a16="http://schemas.microsoft.com/office/drawing/2014/main" id="{BB1247F6-4D55-4AB5-A8AB-365ED75C58E4}"/>
              </a:ext>
            </a:extLst>
          </p:cNvPr>
          <p:cNvSpPr>
            <a:spLocks noGrp="1"/>
          </p:cNvSpPr>
          <p:nvPr>
            <p:ph idx="1"/>
          </p:nvPr>
        </p:nvSpPr>
        <p:spPr/>
        <p:txBody>
          <a:bodyPr vert="horz" lIns="91440" tIns="45720" rIns="91440" bIns="45720" rtlCol="0" anchor="t">
            <a:normAutofit/>
          </a:bodyPr>
          <a:lstStyle/>
          <a:p>
            <a:pPr algn="just"/>
            <a:r>
              <a:rPr lang="en-US" dirty="0">
                <a:cs typeface="Calibri"/>
              </a:rPr>
              <a:t>Recover the counter using Error Correcting mechanism (ECC bits).</a:t>
            </a:r>
            <a:endParaRPr lang="en-US"/>
          </a:p>
          <a:p>
            <a:pPr algn="just"/>
            <a:r>
              <a:rPr lang="en-US" dirty="0">
                <a:cs typeface="Calibri"/>
              </a:rPr>
              <a:t>Error-correcting code (ECC) used for making sanity-check for encryption counter</a:t>
            </a:r>
          </a:p>
          <a:p>
            <a:pPr algn="just"/>
            <a:endParaRPr lang="en-US" dirty="0">
              <a:cs typeface="Calibri"/>
            </a:endParaRPr>
          </a:p>
          <a:p>
            <a:pPr algn="just"/>
            <a:r>
              <a:rPr lang="en-US" dirty="0">
                <a:cs typeface="Calibri"/>
              </a:rPr>
              <a:t>Memory Controller writes a cache block to the memory it also </a:t>
            </a:r>
            <a:r>
              <a:rPr lang="en-US" dirty="0" err="1">
                <a:cs typeface="Calibri"/>
              </a:rPr>
              <a:t>calculcate</a:t>
            </a:r>
            <a:r>
              <a:rPr lang="en-US" dirty="0">
                <a:cs typeface="Calibri"/>
              </a:rPr>
              <a:t> its ECC. The </a:t>
            </a:r>
            <a:r>
              <a:rPr lang="en-US" dirty="0" err="1">
                <a:cs typeface="Calibri"/>
              </a:rPr>
              <a:t>tupple</a:t>
            </a:r>
            <a:r>
              <a:rPr lang="en-US" dirty="0">
                <a:cs typeface="Calibri"/>
              </a:rPr>
              <a:t> that will be written to memory will be :</a:t>
            </a:r>
          </a:p>
          <a:p>
            <a:pPr marL="0" indent="0" algn="ctr">
              <a:buNone/>
            </a:pPr>
            <a:r>
              <a:rPr lang="en-US" dirty="0">
                <a:cs typeface="Calibri"/>
              </a:rPr>
              <a:t>{X, ECC(X)}</a:t>
            </a:r>
          </a:p>
          <a:p>
            <a:pPr algn="just"/>
            <a:endParaRPr lang="en-US" dirty="0">
              <a:cs typeface="Calibri"/>
            </a:endParaRPr>
          </a:p>
          <a:p>
            <a:pPr marL="0" indent="0" algn="just">
              <a:buNone/>
            </a:pPr>
            <a:endParaRPr lang="en-US" dirty="0">
              <a:cs typeface="Calibri"/>
            </a:endParaRPr>
          </a:p>
          <a:p>
            <a:pPr marL="0" indent="0" algn="just">
              <a:buNone/>
            </a:pPr>
            <a:endParaRPr lang="en-US" dirty="0">
              <a:cs typeface="Calibri"/>
            </a:endParaRPr>
          </a:p>
        </p:txBody>
      </p:sp>
    </p:spTree>
    <p:extLst>
      <p:ext uri="{BB962C8B-B14F-4D97-AF65-F5344CB8AC3E}">
        <p14:creationId xmlns:p14="http://schemas.microsoft.com/office/powerpoint/2010/main" val="2543695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3140-6D96-4D57-B022-F4FE7319481A}"/>
              </a:ext>
            </a:extLst>
          </p:cNvPr>
          <p:cNvSpPr>
            <a:spLocks noGrp="1"/>
          </p:cNvSpPr>
          <p:nvPr>
            <p:ph type="title"/>
          </p:nvPr>
        </p:nvSpPr>
        <p:spPr/>
        <p:txBody>
          <a:bodyPr/>
          <a:lstStyle/>
          <a:p>
            <a:r>
              <a:rPr lang="en-US">
                <a:cs typeface="Calibri Light"/>
              </a:rPr>
              <a:t>Osiris Operation</a:t>
            </a:r>
            <a:endParaRPr lang="en-US"/>
          </a:p>
        </p:txBody>
      </p:sp>
      <p:pic>
        <p:nvPicPr>
          <p:cNvPr id="8" name="Picture 8" descr="A picture containing map&#10;&#10;Description generated with very high confidence">
            <a:extLst>
              <a:ext uri="{FF2B5EF4-FFF2-40B4-BE49-F238E27FC236}">
                <a16:creationId xmlns:a16="http://schemas.microsoft.com/office/drawing/2014/main" id="{DEE41669-C55A-4490-9C87-55693ECD74CA}"/>
              </a:ext>
            </a:extLst>
          </p:cNvPr>
          <p:cNvPicPr>
            <a:picLocks noGrp="1" noChangeAspect="1"/>
          </p:cNvPicPr>
          <p:nvPr>
            <p:ph idx="1"/>
          </p:nvPr>
        </p:nvPicPr>
        <p:blipFill>
          <a:blip r:embed="rId2"/>
          <a:stretch>
            <a:fillRect/>
          </a:stretch>
        </p:blipFill>
        <p:spPr>
          <a:xfrm>
            <a:off x="257804" y="1788887"/>
            <a:ext cx="3970128" cy="3360887"/>
          </a:xfrm>
        </p:spPr>
      </p:pic>
      <p:pic>
        <p:nvPicPr>
          <p:cNvPr id="12" name="Picture 12" descr="A close up of a device&#10;&#10;Description generated with high confidence">
            <a:extLst>
              <a:ext uri="{FF2B5EF4-FFF2-40B4-BE49-F238E27FC236}">
                <a16:creationId xmlns:a16="http://schemas.microsoft.com/office/drawing/2014/main" id="{AAE20023-0B9E-4429-A0A5-289B79387FA1}"/>
              </a:ext>
            </a:extLst>
          </p:cNvPr>
          <p:cNvPicPr>
            <a:picLocks noChangeAspect="1"/>
          </p:cNvPicPr>
          <p:nvPr/>
        </p:nvPicPr>
        <p:blipFill>
          <a:blip r:embed="rId3"/>
          <a:stretch>
            <a:fillRect/>
          </a:stretch>
        </p:blipFill>
        <p:spPr>
          <a:xfrm>
            <a:off x="4264325" y="2015416"/>
            <a:ext cx="3835878" cy="3229733"/>
          </a:xfrm>
          <a:prstGeom prst="rect">
            <a:avLst/>
          </a:prstGeom>
        </p:spPr>
      </p:pic>
      <p:pic>
        <p:nvPicPr>
          <p:cNvPr id="14" name="Picture 14" descr="A close up of a map&#10;&#10;Description generated with very high confidence">
            <a:extLst>
              <a:ext uri="{FF2B5EF4-FFF2-40B4-BE49-F238E27FC236}">
                <a16:creationId xmlns:a16="http://schemas.microsoft.com/office/drawing/2014/main" id="{25BB9A26-BFCF-4342-BAC6-6646D34D2583}"/>
              </a:ext>
            </a:extLst>
          </p:cNvPr>
          <p:cNvPicPr>
            <a:picLocks noChangeAspect="1"/>
          </p:cNvPicPr>
          <p:nvPr/>
        </p:nvPicPr>
        <p:blipFill>
          <a:blip r:embed="rId4"/>
          <a:stretch>
            <a:fillRect/>
          </a:stretch>
        </p:blipFill>
        <p:spPr>
          <a:xfrm>
            <a:off x="8117457" y="1954527"/>
            <a:ext cx="3706483" cy="3294003"/>
          </a:xfrm>
          <a:prstGeom prst="rect">
            <a:avLst/>
          </a:prstGeom>
        </p:spPr>
      </p:pic>
    </p:spTree>
    <p:extLst>
      <p:ext uri="{BB962C8B-B14F-4D97-AF65-F5344CB8AC3E}">
        <p14:creationId xmlns:p14="http://schemas.microsoft.com/office/powerpoint/2010/main" val="1332905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2CAE3-E82F-4254-B170-DF3256A922E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b="1" kern="1200">
                <a:solidFill>
                  <a:schemeClr val="tx1"/>
                </a:solidFill>
                <a:latin typeface="+mj-lt"/>
                <a:ea typeface="+mj-ea"/>
                <a:cs typeface="+mj-cs"/>
              </a:rPr>
              <a:t>Anubis: Low-Overhead and Practical Recovery Time for Secure Non-Volatile Memories </a:t>
            </a:r>
            <a:br>
              <a:rPr lang="en-US" sz="4900" b="1" kern="1200">
                <a:solidFill>
                  <a:schemeClr val="tx1"/>
                </a:solidFill>
                <a:latin typeface="+mj-lt"/>
                <a:ea typeface="+mj-ea"/>
                <a:cs typeface="+mj-cs"/>
              </a:rPr>
            </a:br>
            <a:r>
              <a:rPr lang="en-US" sz="4900" b="1" kern="1200">
                <a:solidFill>
                  <a:schemeClr val="tx1"/>
                </a:solidFill>
                <a:latin typeface="+mj-lt"/>
                <a:ea typeface="+mj-ea"/>
                <a:cs typeface="+mj-cs"/>
              </a:rPr>
              <a:t>(ISCA 2019)</a:t>
            </a:r>
            <a:endParaRPr lang="en-US" sz="4900" kern="120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296511"/>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214C3-9658-4C1A-8CFF-6B1210882418}"/>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a:solidFill>
                  <a:schemeClr val="bg1"/>
                </a:solidFill>
                <a:latin typeface="+mj-lt"/>
                <a:ea typeface="+mj-ea"/>
                <a:cs typeface="+mj-cs"/>
              </a:rPr>
              <a:t>Anubis</a:t>
            </a: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shirt&#10;&#10;Description generated with very high confidence">
            <a:extLst>
              <a:ext uri="{FF2B5EF4-FFF2-40B4-BE49-F238E27FC236}">
                <a16:creationId xmlns:a16="http://schemas.microsoft.com/office/drawing/2014/main" id="{6ACB0951-3187-47F2-A435-3E6EA654E4A7}"/>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388759" y="489204"/>
            <a:ext cx="2109089" cy="4511421"/>
          </a:xfrm>
          <a:prstGeom prst="rect">
            <a:avLst/>
          </a:prstGeom>
        </p:spPr>
      </p:pic>
      <p:sp>
        <p:nvSpPr>
          <p:cNvPr id="6" name="TextBox 5">
            <a:extLst>
              <a:ext uri="{FF2B5EF4-FFF2-40B4-BE49-F238E27FC236}">
                <a16:creationId xmlns:a16="http://schemas.microsoft.com/office/drawing/2014/main" id="{1ABC6C0D-8973-43F6-BE03-B6D20624A0EC}"/>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361105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B8B0-09FA-4113-8BE8-310B7815C580}"/>
              </a:ext>
            </a:extLst>
          </p:cNvPr>
          <p:cNvSpPr>
            <a:spLocks noGrp="1"/>
          </p:cNvSpPr>
          <p:nvPr>
            <p:ph type="title"/>
          </p:nvPr>
        </p:nvSpPr>
        <p:spPr/>
        <p:txBody>
          <a:bodyPr>
            <a:noAutofit/>
          </a:bodyPr>
          <a:lstStyle/>
          <a:p>
            <a:r>
              <a:rPr lang="en-US" sz="3200" dirty="0"/>
              <a:t>Problem Description</a:t>
            </a:r>
          </a:p>
        </p:txBody>
      </p:sp>
      <p:sp>
        <p:nvSpPr>
          <p:cNvPr id="3" name="Content Placeholder 2">
            <a:extLst>
              <a:ext uri="{FF2B5EF4-FFF2-40B4-BE49-F238E27FC236}">
                <a16:creationId xmlns:a16="http://schemas.microsoft.com/office/drawing/2014/main" id="{62F527C8-133D-4374-AE9C-322E7D50FB90}"/>
              </a:ext>
            </a:extLst>
          </p:cNvPr>
          <p:cNvSpPr>
            <a:spLocks noGrp="1"/>
          </p:cNvSpPr>
          <p:nvPr>
            <p:ph idx="1"/>
          </p:nvPr>
        </p:nvSpPr>
        <p:spPr/>
        <p:txBody>
          <a:bodyPr>
            <a:normAutofit/>
          </a:bodyPr>
          <a:lstStyle/>
          <a:p>
            <a:r>
              <a:rPr lang="en-US" b="1" i="1" dirty="0"/>
              <a:t>Endurance of NVM</a:t>
            </a:r>
          </a:p>
          <a:p>
            <a:pPr marL="457200" lvl="1" indent="0">
              <a:buNone/>
            </a:pPr>
            <a:r>
              <a:rPr lang="en-US" dirty="0"/>
              <a:t>   –limited write endurance [107~109 for PCM, 108~1012 for ReRAM]</a:t>
            </a:r>
          </a:p>
          <a:p>
            <a:pPr marL="457200" lvl="1" indent="0">
              <a:buNone/>
            </a:pPr>
            <a:r>
              <a:rPr lang="en-US" dirty="0"/>
              <a:t>   – Writes have much higher latency than reads</a:t>
            </a:r>
          </a:p>
          <a:p>
            <a:pPr marL="457200" lvl="1" indent="0">
              <a:buNone/>
            </a:pPr>
            <a:r>
              <a:rPr lang="en-US" dirty="0"/>
              <a:t>   – Write reduction matters for NVM</a:t>
            </a:r>
          </a:p>
          <a:p>
            <a:r>
              <a:rPr lang="en-US" b="1" i="1" dirty="0"/>
              <a:t>Security of NVM</a:t>
            </a:r>
            <a:endParaRPr lang="en-US" dirty="0"/>
          </a:p>
          <a:p>
            <a:pPr marL="0" indent="0">
              <a:buNone/>
            </a:pPr>
            <a:r>
              <a:rPr lang="en-US" sz="2400" dirty="0"/>
              <a:t>      – NVM non-volatility makes it vulnerable to stolen main memory attack</a:t>
            </a:r>
          </a:p>
          <a:p>
            <a:pPr marL="0" indent="0">
              <a:buNone/>
            </a:pPr>
            <a:r>
              <a:rPr lang="en-US" sz="2400" dirty="0"/>
              <a:t>      – Memory encryption matters for NVM</a:t>
            </a:r>
          </a:p>
          <a:p>
            <a:pPr marL="0" indent="0">
              <a:buNone/>
            </a:pPr>
            <a:endParaRPr lang="en-US" b="1" dirty="0"/>
          </a:p>
        </p:txBody>
      </p:sp>
      <p:sp>
        <p:nvSpPr>
          <p:cNvPr id="4" name="TextBox 3">
            <a:extLst>
              <a:ext uri="{FF2B5EF4-FFF2-40B4-BE49-F238E27FC236}">
                <a16:creationId xmlns:a16="http://schemas.microsoft.com/office/drawing/2014/main" id="{C05E370D-01F9-4715-A747-C582B43B27D2}"/>
              </a:ext>
            </a:extLst>
          </p:cNvPr>
          <p:cNvSpPr txBox="1"/>
          <p:nvPr/>
        </p:nvSpPr>
        <p:spPr>
          <a:xfrm>
            <a:off x="2147454" y="2837726"/>
            <a:ext cx="7398327" cy="1015663"/>
          </a:xfrm>
          <a:prstGeom prst="rect">
            <a:avLst/>
          </a:prstGeom>
          <a:solidFill>
            <a:srgbClr val="FFC000"/>
          </a:solidFill>
        </p:spPr>
        <p:txBody>
          <a:bodyPr wrap="square" rtlCol="0">
            <a:spAutoFit/>
          </a:bodyPr>
          <a:lstStyle/>
          <a:p>
            <a:pPr algn="ctr"/>
            <a:endParaRPr lang="en-US" sz="2000" b="1" dirty="0"/>
          </a:p>
          <a:p>
            <a:pPr algn="ctr"/>
            <a:r>
              <a:rPr lang="en-US" sz="2000" b="1" dirty="0"/>
              <a:t>However, memory encryption techniques increases writes to NVM.</a:t>
            </a:r>
            <a:endParaRPr lang="en-US" sz="2000" dirty="0"/>
          </a:p>
          <a:p>
            <a:pPr algn="ctr"/>
            <a:endParaRPr lang="en-US" sz="2000" dirty="0"/>
          </a:p>
        </p:txBody>
      </p:sp>
    </p:spTree>
    <p:extLst>
      <p:ext uri="{BB962C8B-B14F-4D97-AF65-F5344CB8AC3E}">
        <p14:creationId xmlns:p14="http://schemas.microsoft.com/office/powerpoint/2010/main" val="249713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A0CC-D956-4193-B67F-26D06FEF95A5}"/>
              </a:ext>
            </a:extLst>
          </p:cNvPr>
          <p:cNvSpPr>
            <a:spLocks noGrp="1"/>
          </p:cNvSpPr>
          <p:nvPr>
            <p:ph type="title"/>
          </p:nvPr>
        </p:nvSpPr>
        <p:spPr/>
        <p:txBody>
          <a:bodyPr/>
          <a:lstStyle/>
          <a:p>
            <a:r>
              <a:rPr lang="en-US">
                <a:cs typeface="Calibri Light"/>
              </a:rPr>
              <a:t>Anubis</a:t>
            </a:r>
            <a:endParaRPr lang="en-US"/>
          </a:p>
        </p:txBody>
      </p:sp>
      <p:sp>
        <p:nvSpPr>
          <p:cNvPr id="3" name="Content Placeholder 2">
            <a:extLst>
              <a:ext uri="{FF2B5EF4-FFF2-40B4-BE49-F238E27FC236}">
                <a16:creationId xmlns:a16="http://schemas.microsoft.com/office/drawing/2014/main" id="{FCD08115-38B3-4713-8571-2B2C51E4C6B7}"/>
              </a:ext>
            </a:extLst>
          </p:cNvPr>
          <p:cNvSpPr>
            <a:spLocks noGrp="1"/>
          </p:cNvSpPr>
          <p:nvPr>
            <p:ph idx="1"/>
          </p:nvPr>
        </p:nvSpPr>
        <p:spPr/>
        <p:txBody>
          <a:bodyPr vert="horz" lIns="91440" tIns="45720" rIns="91440" bIns="45720" rtlCol="0" anchor="t">
            <a:normAutofit/>
          </a:bodyPr>
          <a:lstStyle/>
          <a:p>
            <a:r>
              <a:rPr lang="en-US">
                <a:cs typeface="Calibri"/>
              </a:rPr>
              <a:t>Goal : Reducing recovery time i.e. merkle tree reconstruction </a:t>
            </a:r>
            <a:endParaRPr lang="en-US"/>
          </a:p>
        </p:txBody>
      </p:sp>
      <p:sp>
        <p:nvSpPr>
          <p:cNvPr id="4" name="Rectangle 3">
            <a:extLst>
              <a:ext uri="{FF2B5EF4-FFF2-40B4-BE49-F238E27FC236}">
                <a16:creationId xmlns:a16="http://schemas.microsoft.com/office/drawing/2014/main" id="{FD445051-16BE-428E-B6B7-7A80F31DD4E7}"/>
              </a:ext>
            </a:extLst>
          </p:cNvPr>
          <p:cNvSpPr/>
          <p:nvPr/>
        </p:nvSpPr>
        <p:spPr>
          <a:xfrm>
            <a:off x="1598762" y="5502215"/>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5" name="Rectangle 4">
            <a:extLst>
              <a:ext uri="{FF2B5EF4-FFF2-40B4-BE49-F238E27FC236}">
                <a16:creationId xmlns:a16="http://schemas.microsoft.com/office/drawing/2014/main" id="{232E86A4-B83C-4444-A406-DE2A3A97E89A}"/>
              </a:ext>
            </a:extLst>
          </p:cNvPr>
          <p:cNvSpPr/>
          <p:nvPr/>
        </p:nvSpPr>
        <p:spPr>
          <a:xfrm>
            <a:off x="2648309" y="5516592"/>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6" name="Rectangle 5">
            <a:extLst>
              <a:ext uri="{FF2B5EF4-FFF2-40B4-BE49-F238E27FC236}">
                <a16:creationId xmlns:a16="http://schemas.microsoft.com/office/drawing/2014/main" id="{2E0E226B-5E94-4736-8D79-A18BD53339EF}"/>
              </a:ext>
            </a:extLst>
          </p:cNvPr>
          <p:cNvSpPr/>
          <p:nvPr/>
        </p:nvSpPr>
        <p:spPr>
          <a:xfrm>
            <a:off x="3856007" y="5516592"/>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7" name="Rectangle 6">
            <a:extLst>
              <a:ext uri="{FF2B5EF4-FFF2-40B4-BE49-F238E27FC236}">
                <a16:creationId xmlns:a16="http://schemas.microsoft.com/office/drawing/2014/main" id="{69B7075B-494A-4A49-BD78-4968A505BF19}"/>
              </a:ext>
            </a:extLst>
          </p:cNvPr>
          <p:cNvSpPr/>
          <p:nvPr/>
        </p:nvSpPr>
        <p:spPr>
          <a:xfrm>
            <a:off x="4905554" y="5530969"/>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8" name="Rectangle 7">
            <a:extLst>
              <a:ext uri="{FF2B5EF4-FFF2-40B4-BE49-F238E27FC236}">
                <a16:creationId xmlns:a16="http://schemas.microsoft.com/office/drawing/2014/main" id="{67AD4D8A-386F-4D6B-B0E9-B719957895A7}"/>
              </a:ext>
            </a:extLst>
          </p:cNvPr>
          <p:cNvSpPr/>
          <p:nvPr/>
        </p:nvSpPr>
        <p:spPr>
          <a:xfrm>
            <a:off x="6026988" y="5502214"/>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9" name="Rectangle 8">
            <a:extLst>
              <a:ext uri="{FF2B5EF4-FFF2-40B4-BE49-F238E27FC236}">
                <a16:creationId xmlns:a16="http://schemas.microsoft.com/office/drawing/2014/main" id="{05474C6C-5735-4E06-9C17-AC69B336488B}"/>
              </a:ext>
            </a:extLst>
          </p:cNvPr>
          <p:cNvSpPr/>
          <p:nvPr/>
        </p:nvSpPr>
        <p:spPr>
          <a:xfrm>
            <a:off x="7076535" y="5516591"/>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10" name="Rectangle 9">
            <a:extLst>
              <a:ext uri="{FF2B5EF4-FFF2-40B4-BE49-F238E27FC236}">
                <a16:creationId xmlns:a16="http://schemas.microsoft.com/office/drawing/2014/main" id="{57F010A4-6756-4A84-9148-980B207E0A3F}"/>
              </a:ext>
            </a:extLst>
          </p:cNvPr>
          <p:cNvSpPr/>
          <p:nvPr/>
        </p:nvSpPr>
        <p:spPr>
          <a:xfrm>
            <a:off x="8284233" y="5516591"/>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11" name="Rectangle 10">
            <a:extLst>
              <a:ext uri="{FF2B5EF4-FFF2-40B4-BE49-F238E27FC236}">
                <a16:creationId xmlns:a16="http://schemas.microsoft.com/office/drawing/2014/main" id="{DC276D8A-29F8-45BF-AF91-9F96764FFA16}"/>
              </a:ext>
            </a:extLst>
          </p:cNvPr>
          <p:cNvSpPr/>
          <p:nvPr/>
        </p:nvSpPr>
        <p:spPr>
          <a:xfrm>
            <a:off x="9333780" y="5530968"/>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cxnSp>
        <p:nvCxnSpPr>
          <p:cNvPr id="12" name="Straight Arrow Connector 11">
            <a:extLst>
              <a:ext uri="{FF2B5EF4-FFF2-40B4-BE49-F238E27FC236}">
                <a16:creationId xmlns:a16="http://schemas.microsoft.com/office/drawing/2014/main" id="{B89C1EFC-41B3-4A1B-B25A-36949293114B}"/>
              </a:ext>
            </a:extLst>
          </p:cNvPr>
          <p:cNvCxnSpPr/>
          <p:nvPr/>
        </p:nvCxnSpPr>
        <p:spPr>
          <a:xfrm flipV="1">
            <a:off x="1842279" y="4977980"/>
            <a:ext cx="166779"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92B8A9-D5C4-4D06-A1C8-6991573FF578}"/>
              </a:ext>
            </a:extLst>
          </p:cNvPr>
          <p:cNvCxnSpPr>
            <a:cxnSpLocks/>
          </p:cNvCxnSpPr>
          <p:nvPr/>
        </p:nvCxnSpPr>
        <p:spPr>
          <a:xfrm flipH="1" flipV="1">
            <a:off x="2612906" y="4977980"/>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8FE1AE3-904B-4130-A4F5-7A7185B88042}"/>
              </a:ext>
            </a:extLst>
          </p:cNvPr>
          <p:cNvSpPr/>
          <p:nvPr/>
        </p:nvSpPr>
        <p:spPr>
          <a:xfrm>
            <a:off x="2044460" y="4423912"/>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sp>
        <p:nvSpPr>
          <p:cNvPr id="19" name="Rectangle 18">
            <a:extLst>
              <a:ext uri="{FF2B5EF4-FFF2-40B4-BE49-F238E27FC236}">
                <a16:creationId xmlns:a16="http://schemas.microsoft.com/office/drawing/2014/main" id="{C322677B-0D4C-4016-AB5F-1555A7A38F86}"/>
              </a:ext>
            </a:extLst>
          </p:cNvPr>
          <p:cNvSpPr/>
          <p:nvPr/>
        </p:nvSpPr>
        <p:spPr>
          <a:xfrm>
            <a:off x="4359214" y="4467043"/>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sp>
        <p:nvSpPr>
          <p:cNvPr id="22" name="Rectangle 21">
            <a:extLst>
              <a:ext uri="{FF2B5EF4-FFF2-40B4-BE49-F238E27FC236}">
                <a16:creationId xmlns:a16="http://schemas.microsoft.com/office/drawing/2014/main" id="{89BA7073-9616-4F37-BC7F-1C8201DAC59D}"/>
              </a:ext>
            </a:extLst>
          </p:cNvPr>
          <p:cNvSpPr/>
          <p:nvPr/>
        </p:nvSpPr>
        <p:spPr>
          <a:xfrm>
            <a:off x="6530195" y="4423912"/>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sp>
        <p:nvSpPr>
          <p:cNvPr id="25" name="Rectangle 24">
            <a:extLst>
              <a:ext uri="{FF2B5EF4-FFF2-40B4-BE49-F238E27FC236}">
                <a16:creationId xmlns:a16="http://schemas.microsoft.com/office/drawing/2014/main" id="{52E73800-C231-4B4E-B75E-406574334A27}"/>
              </a:ext>
            </a:extLst>
          </p:cNvPr>
          <p:cNvSpPr/>
          <p:nvPr/>
        </p:nvSpPr>
        <p:spPr>
          <a:xfrm>
            <a:off x="8744308" y="4467043"/>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cxnSp>
        <p:nvCxnSpPr>
          <p:cNvPr id="26" name="Straight Arrow Connector 25">
            <a:extLst>
              <a:ext uri="{FF2B5EF4-FFF2-40B4-BE49-F238E27FC236}">
                <a16:creationId xmlns:a16="http://schemas.microsoft.com/office/drawing/2014/main" id="{D5315333-32E4-4556-A257-C69C83D9AF87}"/>
              </a:ext>
            </a:extLst>
          </p:cNvPr>
          <p:cNvCxnSpPr/>
          <p:nvPr/>
        </p:nvCxnSpPr>
        <p:spPr>
          <a:xfrm flipV="1">
            <a:off x="2344588" y="4071309"/>
            <a:ext cx="698740" cy="350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A7B16F-EDC1-44A4-B2C5-F964551DEDF5}"/>
              </a:ext>
            </a:extLst>
          </p:cNvPr>
          <p:cNvCxnSpPr>
            <a:cxnSpLocks/>
          </p:cNvCxnSpPr>
          <p:nvPr/>
        </p:nvCxnSpPr>
        <p:spPr>
          <a:xfrm flipH="1" flipV="1">
            <a:off x="3862838" y="4071308"/>
            <a:ext cx="767749" cy="40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C0E770F-C920-497D-8535-CE7B9EDFEA7A}"/>
              </a:ext>
            </a:extLst>
          </p:cNvPr>
          <p:cNvSpPr/>
          <p:nvPr/>
        </p:nvSpPr>
        <p:spPr>
          <a:xfrm>
            <a:off x="3122762" y="3575647"/>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cxnSp>
        <p:nvCxnSpPr>
          <p:cNvPr id="29" name="Straight Arrow Connector 28">
            <a:extLst>
              <a:ext uri="{FF2B5EF4-FFF2-40B4-BE49-F238E27FC236}">
                <a16:creationId xmlns:a16="http://schemas.microsoft.com/office/drawing/2014/main" id="{ACCD3337-9545-4AD2-9A48-2EDD92086030}"/>
              </a:ext>
            </a:extLst>
          </p:cNvPr>
          <p:cNvCxnSpPr>
            <a:cxnSpLocks/>
          </p:cNvCxnSpPr>
          <p:nvPr/>
        </p:nvCxnSpPr>
        <p:spPr>
          <a:xfrm flipV="1">
            <a:off x="6801569" y="4128818"/>
            <a:ext cx="698740" cy="350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C0AEC9-C4D0-45AA-966B-B705728AD042}"/>
              </a:ext>
            </a:extLst>
          </p:cNvPr>
          <p:cNvCxnSpPr>
            <a:cxnSpLocks/>
          </p:cNvCxnSpPr>
          <p:nvPr/>
        </p:nvCxnSpPr>
        <p:spPr>
          <a:xfrm flipH="1" flipV="1">
            <a:off x="8132913" y="4128817"/>
            <a:ext cx="724618" cy="350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8BA6797-3B1E-495E-A96C-33D92A435AB0}"/>
              </a:ext>
            </a:extLst>
          </p:cNvPr>
          <p:cNvSpPr/>
          <p:nvPr/>
        </p:nvSpPr>
        <p:spPr>
          <a:xfrm>
            <a:off x="7507855" y="3618779"/>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cxnSp>
        <p:nvCxnSpPr>
          <p:cNvPr id="32" name="Straight Arrow Connector 31">
            <a:extLst>
              <a:ext uri="{FF2B5EF4-FFF2-40B4-BE49-F238E27FC236}">
                <a16:creationId xmlns:a16="http://schemas.microsoft.com/office/drawing/2014/main" id="{DA25DD9F-619D-4005-B28F-FD8BF89F9AAE}"/>
              </a:ext>
            </a:extLst>
          </p:cNvPr>
          <p:cNvCxnSpPr>
            <a:cxnSpLocks/>
          </p:cNvCxnSpPr>
          <p:nvPr/>
        </p:nvCxnSpPr>
        <p:spPr>
          <a:xfrm flipV="1">
            <a:off x="4142656" y="5006734"/>
            <a:ext cx="166779"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60330E-6E69-46F2-99F8-24F44A0F7BD6}"/>
              </a:ext>
            </a:extLst>
          </p:cNvPr>
          <p:cNvCxnSpPr>
            <a:cxnSpLocks/>
          </p:cNvCxnSpPr>
          <p:nvPr/>
        </p:nvCxnSpPr>
        <p:spPr>
          <a:xfrm flipH="1" flipV="1">
            <a:off x="4913283" y="5006734"/>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48AFBF5-CB0A-4E21-81DC-9EEA70DDDF4D}"/>
              </a:ext>
            </a:extLst>
          </p:cNvPr>
          <p:cNvCxnSpPr>
            <a:cxnSpLocks/>
          </p:cNvCxnSpPr>
          <p:nvPr/>
        </p:nvCxnSpPr>
        <p:spPr>
          <a:xfrm flipV="1">
            <a:off x="6313637" y="4992356"/>
            <a:ext cx="238665"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7D23F13-8ED9-44B2-B08C-2B6E28018BB7}"/>
              </a:ext>
            </a:extLst>
          </p:cNvPr>
          <p:cNvCxnSpPr>
            <a:cxnSpLocks/>
          </p:cNvCxnSpPr>
          <p:nvPr/>
        </p:nvCxnSpPr>
        <p:spPr>
          <a:xfrm flipH="1" flipV="1">
            <a:off x="7084264" y="4977979"/>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476867-BE78-464B-834C-4E6E4305503E}"/>
              </a:ext>
            </a:extLst>
          </p:cNvPr>
          <p:cNvCxnSpPr>
            <a:cxnSpLocks/>
          </p:cNvCxnSpPr>
          <p:nvPr/>
        </p:nvCxnSpPr>
        <p:spPr>
          <a:xfrm flipV="1">
            <a:off x="8542127" y="5006733"/>
            <a:ext cx="166779"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4CE52D-9972-4A3A-8424-E616C42CFF47}"/>
              </a:ext>
            </a:extLst>
          </p:cNvPr>
          <p:cNvCxnSpPr>
            <a:cxnSpLocks/>
          </p:cNvCxnSpPr>
          <p:nvPr/>
        </p:nvCxnSpPr>
        <p:spPr>
          <a:xfrm flipH="1" flipV="1">
            <a:off x="9312754" y="5006733"/>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B90C144-BDAD-4C98-A96C-6343F490EFC1}"/>
              </a:ext>
            </a:extLst>
          </p:cNvPr>
          <p:cNvSpPr/>
          <p:nvPr/>
        </p:nvSpPr>
        <p:spPr>
          <a:xfrm>
            <a:off x="5121214" y="2540476"/>
            <a:ext cx="1308339" cy="575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Root</a:t>
            </a:r>
            <a:endParaRPr lang="en-US" sz="2800" dirty="0">
              <a:cs typeface="Calibri"/>
            </a:endParaRPr>
          </a:p>
        </p:txBody>
      </p:sp>
      <p:cxnSp>
        <p:nvCxnSpPr>
          <p:cNvPr id="39" name="Straight Arrow Connector 38">
            <a:extLst>
              <a:ext uri="{FF2B5EF4-FFF2-40B4-BE49-F238E27FC236}">
                <a16:creationId xmlns:a16="http://schemas.microsoft.com/office/drawing/2014/main" id="{13EEDAA1-3D57-47BD-A265-EC59EEE5976F}"/>
              </a:ext>
            </a:extLst>
          </p:cNvPr>
          <p:cNvCxnSpPr/>
          <p:nvPr/>
        </p:nvCxnSpPr>
        <p:spPr>
          <a:xfrm flipV="1">
            <a:off x="3410309" y="3152954"/>
            <a:ext cx="2021458" cy="39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5C2E50E-E5FF-44E3-899A-A86FB9941710}"/>
              </a:ext>
            </a:extLst>
          </p:cNvPr>
          <p:cNvCxnSpPr/>
          <p:nvPr/>
        </p:nvCxnSpPr>
        <p:spPr>
          <a:xfrm flipH="1" flipV="1">
            <a:off x="5977208" y="3180811"/>
            <a:ext cx="1802920" cy="42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EC4824-438D-4EB3-8BB2-5C6D5CEEA9E4}"/>
              </a:ext>
            </a:extLst>
          </p:cNvPr>
          <p:cNvCxnSpPr/>
          <p:nvPr/>
        </p:nvCxnSpPr>
        <p:spPr>
          <a:xfrm flipV="1">
            <a:off x="1109932" y="3345611"/>
            <a:ext cx="10380451" cy="14377"/>
          </a:xfrm>
          <a:prstGeom prst="straightConnector1">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1B6AA0-C85E-41AA-97D6-EF52552254FC}"/>
              </a:ext>
            </a:extLst>
          </p:cNvPr>
          <p:cNvSpPr txBox="1"/>
          <p:nvPr/>
        </p:nvSpPr>
        <p:spPr>
          <a:xfrm>
            <a:off x="9338633" y="26531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Secure Boundary</a:t>
            </a:r>
          </a:p>
        </p:txBody>
      </p:sp>
      <p:sp>
        <p:nvSpPr>
          <p:cNvPr id="43" name="Right Brace 42">
            <a:extLst>
              <a:ext uri="{FF2B5EF4-FFF2-40B4-BE49-F238E27FC236}">
                <a16:creationId xmlns:a16="http://schemas.microsoft.com/office/drawing/2014/main" id="{D9147638-933E-41D5-94CD-2FB2CAFEED38}"/>
              </a:ext>
            </a:extLst>
          </p:cNvPr>
          <p:cNvSpPr/>
          <p:nvPr/>
        </p:nvSpPr>
        <p:spPr>
          <a:xfrm>
            <a:off x="10015182" y="3575649"/>
            <a:ext cx="531961" cy="1452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5454D965-248E-4BC3-997B-86B05B59319B}"/>
              </a:ext>
            </a:extLst>
          </p:cNvPr>
          <p:cNvSpPr txBox="1"/>
          <p:nvPr/>
        </p:nvSpPr>
        <p:spPr>
          <a:xfrm>
            <a:off x="10618217" y="4134029"/>
            <a:ext cx="14204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Intermediate</a:t>
            </a:r>
          </a:p>
          <a:p>
            <a:pPr algn="ctr"/>
            <a:r>
              <a:rPr lang="en-US">
                <a:cs typeface="Calibri"/>
              </a:rPr>
              <a:t>Node</a:t>
            </a:r>
            <a:endParaRPr lang="en-US" dirty="0">
              <a:cs typeface="Calibri"/>
            </a:endParaRPr>
          </a:p>
        </p:txBody>
      </p:sp>
    </p:spTree>
    <p:extLst>
      <p:ext uri="{BB962C8B-B14F-4D97-AF65-F5344CB8AC3E}">
        <p14:creationId xmlns:p14="http://schemas.microsoft.com/office/powerpoint/2010/main" val="3969453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1FEE-914F-4A97-8055-5335D18AE6D1}"/>
              </a:ext>
            </a:extLst>
          </p:cNvPr>
          <p:cNvSpPr>
            <a:spLocks noGrp="1"/>
          </p:cNvSpPr>
          <p:nvPr>
            <p:ph type="title"/>
          </p:nvPr>
        </p:nvSpPr>
        <p:spPr/>
        <p:txBody>
          <a:bodyPr/>
          <a:lstStyle/>
          <a:p>
            <a:r>
              <a:rPr lang="en-US">
                <a:cs typeface="Calibri Light"/>
              </a:rPr>
              <a:t>Anubis</a:t>
            </a:r>
            <a:endParaRPr lang="en-US"/>
          </a:p>
        </p:txBody>
      </p:sp>
      <p:sp>
        <p:nvSpPr>
          <p:cNvPr id="3" name="Content Placeholder 2">
            <a:extLst>
              <a:ext uri="{FF2B5EF4-FFF2-40B4-BE49-F238E27FC236}">
                <a16:creationId xmlns:a16="http://schemas.microsoft.com/office/drawing/2014/main" id="{556563FC-13FA-40E7-84B5-CB8B5ACB8515}"/>
              </a:ext>
            </a:extLst>
          </p:cNvPr>
          <p:cNvSpPr>
            <a:spLocks noGrp="1"/>
          </p:cNvSpPr>
          <p:nvPr>
            <p:ph idx="1"/>
          </p:nvPr>
        </p:nvSpPr>
        <p:spPr/>
        <p:txBody>
          <a:bodyPr vert="horz" lIns="91440" tIns="45720" rIns="91440" bIns="45720" rtlCol="0" anchor="t">
            <a:normAutofit/>
          </a:bodyPr>
          <a:lstStyle/>
          <a:p>
            <a:r>
              <a:rPr lang="en-US">
                <a:cs typeface="Calibri"/>
              </a:rPr>
              <a:t>The  system needs to only rebuild affected parts of the tree</a:t>
            </a:r>
          </a:p>
          <a:p>
            <a:endParaRPr lang="en-US" dirty="0">
              <a:cs typeface="Calibri"/>
            </a:endParaRPr>
          </a:p>
          <a:p>
            <a:endParaRPr lang="en-US" dirty="0">
              <a:cs typeface="Calibri"/>
            </a:endParaRPr>
          </a:p>
        </p:txBody>
      </p:sp>
      <p:sp>
        <p:nvSpPr>
          <p:cNvPr id="5" name="Rectangle 4">
            <a:extLst>
              <a:ext uri="{FF2B5EF4-FFF2-40B4-BE49-F238E27FC236}">
                <a16:creationId xmlns:a16="http://schemas.microsoft.com/office/drawing/2014/main" id="{0F041348-60DE-451E-AE47-259DCF0B549C}"/>
              </a:ext>
            </a:extLst>
          </p:cNvPr>
          <p:cNvSpPr/>
          <p:nvPr/>
        </p:nvSpPr>
        <p:spPr>
          <a:xfrm>
            <a:off x="1598762" y="5502215"/>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7" name="Rectangle 6">
            <a:extLst>
              <a:ext uri="{FF2B5EF4-FFF2-40B4-BE49-F238E27FC236}">
                <a16:creationId xmlns:a16="http://schemas.microsoft.com/office/drawing/2014/main" id="{D94CEF96-8EA0-4FBE-9EBE-7432C7BE6286}"/>
              </a:ext>
            </a:extLst>
          </p:cNvPr>
          <p:cNvSpPr/>
          <p:nvPr/>
        </p:nvSpPr>
        <p:spPr>
          <a:xfrm>
            <a:off x="2648309" y="5516592"/>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9" name="Rectangle 8">
            <a:extLst>
              <a:ext uri="{FF2B5EF4-FFF2-40B4-BE49-F238E27FC236}">
                <a16:creationId xmlns:a16="http://schemas.microsoft.com/office/drawing/2014/main" id="{8B4B69C0-3514-47E3-89A6-0B3C3F99A190}"/>
              </a:ext>
            </a:extLst>
          </p:cNvPr>
          <p:cNvSpPr/>
          <p:nvPr/>
        </p:nvSpPr>
        <p:spPr>
          <a:xfrm>
            <a:off x="3856007" y="5516592"/>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11" name="Rectangle 10">
            <a:extLst>
              <a:ext uri="{FF2B5EF4-FFF2-40B4-BE49-F238E27FC236}">
                <a16:creationId xmlns:a16="http://schemas.microsoft.com/office/drawing/2014/main" id="{8C29325B-95FD-44D4-AAC1-E3D54FBECDAB}"/>
              </a:ext>
            </a:extLst>
          </p:cNvPr>
          <p:cNvSpPr/>
          <p:nvPr/>
        </p:nvSpPr>
        <p:spPr>
          <a:xfrm>
            <a:off x="4905554" y="5530969"/>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13" name="Rectangle 12">
            <a:extLst>
              <a:ext uri="{FF2B5EF4-FFF2-40B4-BE49-F238E27FC236}">
                <a16:creationId xmlns:a16="http://schemas.microsoft.com/office/drawing/2014/main" id="{DB61B310-3788-4504-8469-76422FB4A809}"/>
              </a:ext>
            </a:extLst>
          </p:cNvPr>
          <p:cNvSpPr/>
          <p:nvPr/>
        </p:nvSpPr>
        <p:spPr>
          <a:xfrm>
            <a:off x="6026988" y="5502214"/>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15" name="Rectangle 14">
            <a:extLst>
              <a:ext uri="{FF2B5EF4-FFF2-40B4-BE49-F238E27FC236}">
                <a16:creationId xmlns:a16="http://schemas.microsoft.com/office/drawing/2014/main" id="{948EC5BE-B29B-428C-A5D4-042F7F0B414E}"/>
              </a:ext>
            </a:extLst>
          </p:cNvPr>
          <p:cNvSpPr/>
          <p:nvPr/>
        </p:nvSpPr>
        <p:spPr>
          <a:xfrm>
            <a:off x="7076535" y="5516591"/>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17" name="Rectangle 16">
            <a:extLst>
              <a:ext uri="{FF2B5EF4-FFF2-40B4-BE49-F238E27FC236}">
                <a16:creationId xmlns:a16="http://schemas.microsoft.com/office/drawing/2014/main" id="{1CD9EA9B-6408-4FE7-A109-331203152674}"/>
              </a:ext>
            </a:extLst>
          </p:cNvPr>
          <p:cNvSpPr/>
          <p:nvPr/>
        </p:nvSpPr>
        <p:spPr>
          <a:xfrm>
            <a:off x="8284233" y="5516591"/>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sp>
        <p:nvSpPr>
          <p:cNvPr id="19" name="Rectangle 18">
            <a:extLst>
              <a:ext uri="{FF2B5EF4-FFF2-40B4-BE49-F238E27FC236}">
                <a16:creationId xmlns:a16="http://schemas.microsoft.com/office/drawing/2014/main" id="{78315985-D46E-4CD1-A70B-AE1AF839F3ED}"/>
              </a:ext>
            </a:extLst>
          </p:cNvPr>
          <p:cNvSpPr/>
          <p:nvPr/>
        </p:nvSpPr>
        <p:spPr>
          <a:xfrm>
            <a:off x="9333780" y="5530968"/>
            <a:ext cx="546339" cy="5607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a:t>
            </a:r>
            <a:endParaRPr lang="en-US" sz="2800"/>
          </a:p>
        </p:txBody>
      </p:sp>
      <p:cxnSp>
        <p:nvCxnSpPr>
          <p:cNvPr id="21" name="Straight Arrow Connector 20">
            <a:extLst>
              <a:ext uri="{FF2B5EF4-FFF2-40B4-BE49-F238E27FC236}">
                <a16:creationId xmlns:a16="http://schemas.microsoft.com/office/drawing/2014/main" id="{878FAE41-6F2A-4F06-B1F9-57ED56DBCB9C}"/>
              </a:ext>
            </a:extLst>
          </p:cNvPr>
          <p:cNvCxnSpPr/>
          <p:nvPr/>
        </p:nvCxnSpPr>
        <p:spPr>
          <a:xfrm flipV="1">
            <a:off x="1842279" y="4977980"/>
            <a:ext cx="166779"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58A37FE-CCF2-4776-ACA4-AD9B17BB6F41}"/>
              </a:ext>
            </a:extLst>
          </p:cNvPr>
          <p:cNvCxnSpPr>
            <a:cxnSpLocks/>
          </p:cNvCxnSpPr>
          <p:nvPr/>
        </p:nvCxnSpPr>
        <p:spPr>
          <a:xfrm flipH="1" flipV="1">
            <a:off x="2612906" y="4977980"/>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3F44AC5-B25C-4599-8804-E9A48B609B69}"/>
              </a:ext>
            </a:extLst>
          </p:cNvPr>
          <p:cNvSpPr/>
          <p:nvPr/>
        </p:nvSpPr>
        <p:spPr>
          <a:xfrm>
            <a:off x="2044460" y="4423912"/>
            <a:ext cx="546339" cy="560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sp>
        <p:nvSpPr>
          <p:cNvPr id="27" name="Rectangle 26">
            <a:extLst>
              <a:ext uri="{FF2B5EF4-FFF2-40B4-BE49-F238E27FC236}">
                <a16:creationId xmlns:a16="http://schemas.microsoft.com/office/drawing/2014/main" id="{0417CF62-D925-4992-943F-B7BF8287E954}"/>
              </a:ext>
            </a:extLst>
          </p:cNvPr>
          <p:cNvSpPr/>
          <p:nvPr/>
        </p:nvSpPr>
        <p:spPr>
          <a:xfrm>
            <a:off x="4359214" y="4467043"/>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sp>
        <p:nvSpPr>
          <p:cNvPr id="29" name="Rectangle 28">
            <a:extLst>
              <a:ext uri="{FF2B5EF4-FFF2-40B4-BE49-F238E27FC236}">
                <a16:creationId xmlns:a16="http://schemas.microsoft.com/office/drawing/2014/main" id="{A1E0F9E8-B1C7-4DDC-9AD9-2442879F185B}"/>
              </a:ext>
            </a:extLst>
          </p:cNvPr>
          <p:cNvSpPr/>
          <p:nvPr/>
        </p:nvSpPr>
        <p:spPr>
          <a:xfrm>
            <a:off x="6530195" y="4423912"/>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sp>
        <p:nvSpPr>
          <p:cNvPr id="31" name="Rectangle 30">
            <a:extLst>
              <a:ext uri="{FF2B5EF4-FFF2-40B4-BE49-F238E27FC236}">
                <a16:creationId xmlns:a16="http://schemas.microsoft.com/office/drawing/2014/main" id="{352240D1-0A51-41A8-B21F-D5E39235E46F}"/>
              </a:ext>
            </a:extLst>
          </p:cNvPr>
          <p:cNvSpPr/>
          <p:nvPr/>
        </p:nvSpPr>
        <p:spPr>
          <a:xfrm>
            <a:off x="8744308" y="4467043"/>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cxnSp>
        <p:nvCxnSpPr>
          <p:cNvPr id="33" name="Straight Arrow Connector 32">
            <a:extLst>
              <a:ext uri="{FF2B5EF4-FFF2-40B4-BE49-F238E27FC236}">
                <a16:creationId xmlns:a16="http://schemas.microsoft.com/office/drawing/2014/main" id="{18A5DF08-0FF0-4B12-86A3-82130DE31CBD}"/>
              </a:ext>
            </a:extLst>
          </p:cNvPr>
          <p:cNvCxnSpPr/>
          <p:nvPr/>
        </p:nvCxnSpPr>
        <p:spPr>
          <a:xfrm flipV="1">
            <a:off x="2344588" y="4071309"/>
            <a:ext cx="698740" cy="350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AC3D79-54C9-4582-A3CF-E71B59558A98}"/>
              </a:ext>
            </a:extLst>
          </p:cNvPr>
          <p:cNvCxnSpPr>
            <a:cxnSpLocks/>
          </p:cNvCxnSpPr>
          <p:nvPr/>
        </p:nvCxnSpPr>
        <p:spPr>
          <a:xfrm flipH="1" flipV="1">
            <a:off x="3862838" y="4071308"/>
            <a:ext cx="767749" cy="40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7173AF3-D826-470A-88BB-C6C63AFC0C9B}"/>
              </a:ext>
            </a:extLst>
          </p:cNvPr>
          <p:cNvSpPr/>
          <p:nvPr/>
        </p:nvSpPr>
        <p:spPr>
          <a:xfrm>
            <a:off x="3122762" y="3575647"/>
            <a:ext cx="546339" cy="560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cxnSp>
        <p:nvCxnSpPr>
          <p:cNvPr id="39" name="Straight Arrow Connector 38">
            <a:extLst>
              <a:ext uri="{FF2B5EF4-FFF2-40B4-BE49-F238E27FC236}">
                <a16:creationId xmlns:a16="http://schemas.microsoft.com/office/drawing/2014/main" id="{4957B163-3526-410C-A3F2-3784545694DA}"/>
              </a:ext>
            </a:extLst>
          </p:cNvPr>
          <p:cNvCxnSpPr>
            <a:cxnSpLocks/>
          </p:cNvCxnSpPr>
          <p:nvPr/>
        </p:nvCxnSpPr>
        <p:spPr>
          <a:xfrm flipV="1">
            <a:off x="6801569" y="4128818"/>
            <a:ext cx="698740" cy="350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43CEA8-B825-4BF4-9A7B-5D66A1F49997}"/>
              </a:ext>
            </a:extLst>
          </p:cNvPr>
          <p:cNvCxnSpPr>
            <a:cxnSpLocks/>
          </p:cNvCxnSpPr>
          <p:nvPr/>
        </p:nvCxnSpPr>
        <p:spPr>
          <a:xfrm flipH="1" flipV="1">
            <a:off x="8132913" y="4128817"/>
            <a:ext cx="724618" cy="350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48881D1-04C9-4E96-92D0-4F6880AFB97C}"/>
              </a:ext>
            </a:extLst>
          </p:cNvPr>
          <p:cNvSpPr/>
          <p:nvPr/>
        </p:nvSpPr>
        <p:spPr>
          <a:xfrm>
            <a:off x="7507855" y="3618779"/>
            <a:ext cx="546339" cy="56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cs typeface="Calibri"/>
            </a:endParaRPr>
          </a:p>
        </p:txBody>
      </p:sp>
      <p:cxnSp>
        <p:nvCxnSpPr>
          <p:cNvPr id="45" name="Straight Arrow Connector 44">
            <a:extLst>
              <a:ext uri="{FF2B5EF4-FFF2-40B4-BE49-F238E27FC236}">
                <a16:creationId xmlns:a16="http://schemas.microsoft.com/office/drawing/2014/main" id="{DC551430-AAA9-486C-8FC0-B1E99A44263D}"/>
              </a:ext>
            </a:extLst>
          </p:cNvPr>
          <p:cNvCxnSpPr>
            <a:cxnSpLocks/>
          </p:cNvCxnSpPr>
          <p:nvPr/>
        </p:nvCxnSpPr>
        <p:spPr>
          <a:xfrm flipV="1">
            <a:off x="4142656" y="5006734"/>
            <a:ext cx="166779"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DD682EF-E613-4C18-BC66-12D62E0DAFE0}"/>
              </a:ext>
            </a:extLst>
          </p:cNvPr>
          <p:cNvCxnSpPr>
            <a:cxnSpLocks/>
          </p:cNvCxnSpPr>
          <p:nvPr/>
        </p:nvCxnSpPr>
        <p:spPr>
          <a:xfrm flipH="1" flipV="1">
            <a:off x="4913283" y="5006734"/>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08AF81-139A-4CF8-A0D3-67470FB3ECF4}"/>
              </a:ext>
            </a:extLst>
          </p:cNvPr>
          <p:cNvCxnSpPr>
            <a:cxnSpLocks/>
          </p:cNvCxnSpPr>
          <p:nvPr/>
        </p:nvCxnSpPr>
        <p:spPr>
          <a:xfrm flipV="1">
            <a:off x="6313637" y="4992356"/>
            <a:ext cx="238665"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38933DA-1C16-48E8-8538-1783ED0B4D79}"/>
              </a:ext>
            </a:extLst>
          </p:cNvPr>
          <p:cNvCxnSpPr>
            <a:cxnSpLocks/>
          </p:cNvCxnSpPr>
          <p:nvPr/>
        </p:nvCxnSpPr>
        <p:spPr>
          <a:xfrm flipH="1" flipV="1">
            <a:off x="7084264" y="4977979"/>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729F713-58D2-44C6-82A2-3C6AC255DBBB}"/>
              </a:ext>
            </a:extLst>
          </p:cNvPr>
          <p:cNvCxnSpPr>
            <a:cxnSpLocks/>
          </p:cNvCxnSpPr>
          <p:nvPr/>
        </p:nvCxnSpPr>
        <p:spPr>
          <a:xfrm flipV="1">
            <a:off x="8542127" y="5006733"/>
            <a:ext cx="166779" cy="5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FA89F59-736A-4106-A2DD-B0D87E6CA211}"/>
              </a:ext>
            </a:extLst>
          </p:cNvPr>
          <p:cNvCxnSpPr>
            <a:cxnSpLocks/>
          </p:cNvCxnSpPr>
          <p:nvPr/>
        </p:nvCxnSpPr>
        <p:spPr>
          <a:xfrm flipH="1" flipV="1">
            <a:off x="9312754" y="5006733"/>
            <a:ext cx="293297" cy="58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CA950B1F-68CC-492C-9D1C-EBC6F56BAA25}"/>
              </a:ext>
            </a:extLst>
          </p:cNvPr>
          <p:cNvSpPr/>
          <p:nvPr/>
        </p:nvSpPr>
        <p:spPr>
          <a:xfrm>
            <a:off x="5121214" y="2540476"/>
            <a:ext cx="1308339" cy="575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cs typeface="Calibri"/>
              </a:rPr>
              <a:t>Root</a:t>
            </a:r>
            <a:endParaRPr lang="en-US" sz="2800" dirty="0">
              <a:cs typeface="Calibri"/>
            </a:endParaRPr>
          </a:p>
        </p:txBody>
      </p:sp>
      <p:cxnSp>
        <p:nvCxnSpPr>
          <p:cNvPr id="59" name="Straight Arrow Connector 58">
            <a:extLst>
              <a:ext uri="{FF2B5EF4-FFF2-40B4-BE49-F238E27FC236}">
                <a16:creationId xmlns:a16="http://schemas.microsoft.com/office/drawing/2014/main" id="{58EA8570-3C9B-4206-B658-41AD17F19AA8}"/>
              </a:ext>
            </a:extLst>
          </p:cNvPr>
          <p:cNvCxnSpPr/>
          <p:nvPr/>
        </p:nvCxnSpPr>
        <p:spPr>
          <a:xfrm flipV="1">
            <a:off x="3410309" y="3152954"/>
            <a:ext cx="2021458" cy="39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41ACE5B-B297-478C-BB1B-906045545425}"/>
              </a:ext>
            </a:extLst>
          </p:cNvPr>
          <p:cNvCxnSpPr/>
          <p:nvPr/>
        </p:nvCxnSpPr>
        <p:spPr>
          <a:xfrm flipH="1" flipV="1">
            <a:off x="5977208" y="3180811"/>
            <a:ext cx="1802920" cy="42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D2654C1-5E42-4951-89CB-6BDF2B912173}"/>
              </a:ext>
            </a:extLst>
          </p:cNvPr>
          <p:cNvCxnSpPr/>
          <p:nvPr/>
        </p:nvCxnSpPr>
        <p:spPr>
          <a:xfrm flipV="1">
            <a:off x="1109932" y="3345611"/>
            <a:ext cx="10380451" cy="14377"/>
          </a:xfrm>
          <a:prstGeom prst="straightConnector1">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B4FA2737-C601-4B58-90B3-93F5F2B730C3}"/>
              </a:ext>
            </a:extLst>
          </p:cNvPr>
          <p:cNvSpPr/>
          <p:nvPr/>
        </p:nvSpPr>
        <p:spPr>
          <a:xfrm>
            <a:off x="10015182" y="3575649"/>
            <a:ext cx="531961" cy="1452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E98D4516-2863-4424-A912-C927D2508C88}"/>
              </a:ext>
            </a:extLst>
          </p:cNvPr>
          <p:cNvSpPr txBox="1"/>
          <p:nvPr/>
        </p:nvSpPr>
        <p:spPr>
          <a:xfrm>
            <a:off x="10618217" y="4134029"/>
            <a:ext cx="14204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Intermediate</a:t>
            </a:r>
          </a:p>
          <a:p>
            <a:pPr algn="ctr"/>
            <a:r>
              <a:rPr lang="en-US">
                <a:cs typeface="Calibri"/>
              </a:rPr>
              <a:t>Node</a:t>
            </a:r>
            <a:endParaRPr lang="en-US" dirty="0">
              <a:cs typeface="Calibri"/>
            </a:endParaRPr>
          </a:p>
        </p:txBody>
      </p:sp>
    </p:spTree>
    <p:extLst>
      <p:ext uri="{BB962C8B-B14F-4D97-AF65-F5344CB8AC3E}">
        <p14:creationId xmlns:p14="http://schemas.microsoft.com/office/powerpoint/2010/main" val="4210134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761E-315E-42A2-9B2E-13FB513C2337}"/>
              </a:ext>
            </a:extLst>
          </p:cNvPr>
          <p:cNvSpPr>
            <a:spLocks noGrp="1"/>
          </p:cNvSpPr>
          <p:nvPr>
            <p:ph type="title"/>
          </p:nvPr>
        </p:nvSpPr>
        <p:spPr/>
        <p:txBody>
          <a:bodyPr/>
          <a:lstStyle/>
          <a:p>
            <a:r>
              <a:rPr lang="en-US">
                <a:cs typeface="Calibri Light"/>
              </a:rPr>
              <a:t>Anubis</a:t>
            </a:r>
            <a:endParaRPr lang="en-US"/>
          </a:p>
        </p:txBody>
      </p:sp>
      <p:pic>
        <p:nvPicPr>
          <p:cNvPr id="8" name="Picture 8" descr="A close up of a map&#10;&#10;Description generated with high confidence">
            <a:extLst>
              <a:ext uri="{FF2B5EF4-FFF2-40B4-BE49-F238E27FC236}">
                <a16:creationId xmlns:a16="http://schemas.microsoft.com/office/drawing/2014/main" id="{FFA9CE3D-792E-4AC9-BE79-CCE05D92DF4B}"/>
              </a:ext>
            </a:extLst>
          </p:cNvPr>
          <p:cNvPicPr>
            <a:picLocks noGrp="1" noChangeAspect="1"/>
          </p:cNvPicPr>
          <p:nvPr>
            <p:ph idx="1"/>
          </p:nvPr>
        </p:nvPicPr>
        <p:blipFill>
          <a:blip r:embed="rId2"/>
          <a:stretch>
            <a:fillRect/>
          </a:stretch>
        </p:blipFill>
        <p:spPr>
          <a:xfrm>
            <a:off x="2353034" y="1699568"/>
            <a:ext cx="7600950" cy="4143375"/>
          </a:xfrm>
        </p:spPr>
      </p:pic>
      <p:sp>
        <p:nvSpPr>
          <p:cNvPr id="10" name="TextBox 9">
            <a:extLst>
              <a:ext uri="{FF2B5EF4-FFF2-40B4-BE49-F238E27FC236}">
                <a16:creationId xmlns:a16="http://schemas.microsoft.com/office/drawing/2014/main" id="{B3A3F82B-AFDD-43AE-B7A8-6DF638FDB1D3}"/>
              </a:ext>
            </a:extLst>
          </p:cNvPr>
          <p:cNvSpPr txBox="1"/>
          <p:nvPr/>
        </p:nvSpPr>
        <p:spPr>
          <a:xfrm>
            <a:off x="4566249" y="584583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Shadow Table</a:t>
            </a:r>
            <a:endParaRPr lang="en-US" sz="2400" b="1">
              <a:cs typeface="Calibri"/>
            </a:endParaRPr>
          </a:p>
        </p:txBody>
      </p:sp>
    </p:spTree>
    <p:extLst>
      <p:ext uri="{BB962C8B-B14F-4D97-AF65-F5344CB8AC3E}">
        <p14:creationId xmlns:p14="http://schemas.microsoft.com/office/powerpoint/2010/main" val="1598198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2CAE3-E82F-4254-B170-DF3256A922E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b="1" kern="1200">
                <a:solidFill>
                  <a:schemeClr val="tx1"/>
                </a:solidFill>
                <a:latin typeface="+mj-lt"/>
                <a:ea typeface="+mj-ea"/>
                <a:cs typeface="+mj-cs"/>
              </a:rPr>
              <a:t>Triad-NVM: Persistency for Integrity-Protected and Encrypted Non-Volatile Memories</a:t>
            </a:r>
            <a:r>
              <a:rPr lang="en-US" sz="4900" kern="1200">
                <a:solidFill>
                  <a:schemeClr val="tx1"/>
                </a:solidFill>
                <a:latin typeface="+mj-lt"/>
                <a:ea typeface="+mj-ea"/>
                <a:cs typeface="+mj-cs"/>
              </a:rPr>
              <a:t> </a:t>
            </a:r>
            <a:br>
              <a:rPr lang="en-US" sz="4900" b="1" kern="1200">
                <a:solidFill>
                  <a:schemeClr val="tx1"/>
                </a:solidFill>
                <a:latin typeface="+mj-lt"/>
                <a:ea typeface="+mj-ea"/>
                <a:cs typeface="+mj-cs"/>
              </a:rPr>
            </a:br>
            <a:r>
              <a:rPr lang="en-US" sz="4900" b="1" kern="1200">
                <a:solidFill>
                  <a:schemeClr val="tx1"/>
                </a:solidFill>
                <a:latin typeface="+mj-lt"/>
                <a:ea typeface="+mj-ea"/>
                <a:cs typeface="+mj-cs"/>
              </a:rPr>
              <a:t>(ISCA 2019)</a:t>
            </a:r>
            <a:endParaRPr lang="en-US" sz="4900" kern="120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4689"/>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B515-C09A-4355-97E6-EB00EFBC97D8}"/>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cs typeface="Calibri Light"/>
              </a:rPr>
              <a:t>Triad-NVM</a:t>
            </a:r>
            <a:endParaRPr lang="en-US" sz="2800"/>
          </a:p>
        </p:txBody>
      </p:sp>
      <p:sp>
        <p:nvSpPr>
          <p:cNvPr id="3" name="Content Placeholder 2">
            <a:extLst>
              <a:ext uri="{FF2B5EF4-FFF2-40B4-BE49-F238E27FC236}">
                <a16:creationId xmlns:a16="http://schemas.microsoft.com/office/drawing/2014/main" id="{CD8C577E-AC0A-4881-BC1B-DF797B4D34CC}"/>
              </a:ext>
            </a:extLst>
          </p:cNvPr>
          <p:cNvSpPr>
            <a:spLocks noGrp="1"/>
          </p:cNvSpPr>
          <p:nvPr>
            <p:ph idx="1"/>
          </p:nvPr>
        </p:nvSpPr>
        <p:spPr>
          <a:xfrm>
            <a:off x="643468" y="2638043"/>
            <a:ext cx="3363974" cy="3415623"/>
          </a:xfrm>
        </p:spPr>
        <p:txBody>
          <a:bodyPr vert="horz" lIns="91440" tIns="45720" rIns="91440" bIns="45720" rtlCol="0">
            <a:normAutofit/>
          </a:bodyPr>
          <a:lstStyle/>
          <a:p>
            <a:pPr marL="0" indent="0">
              <a:buNone/>
            </a:pPr>
            <a:r>
              <a:rPr lang="en-US" sz="2000">
                <a:cs typeface="Calibri"/>
              </a:rPr>
              <a:t>Goal : Triad-NVM tackles resilience, performance, recovering system with both persistent and non-persistent regions</a:t>
            </a:r>
          </a:p>
        </p:txBody>
      </p:sp>
      <p:pic>
        <p:nvPicPr>
          <p:cNvPr id="4" name="Picture 4" descr="A screenshot of a cell phone&#10;&#10;Description generated with very high confidence">
            <a:extLst>
              <a:ext uri="{FF2B5EF4-FFF2-40B4-BE49-F238E27FC236}">
                <a16:creationId xmlns:a16="http://schemas.microsoft.com/office/drawing/2014/main" id="{D0D10FAA-7709-4D16-A849-23D808FABC4E}"/>
              </a:ext>
            </a:extLst>
          </p:cNvPr>
          <p:cNvPicPr>
            <a:picLocks noChangeAspect="1"/>
          </p:cNvPicPr>
          <p:nvPr/>
        </p:nvPicPr>
        <p:blipFill>
          <a:blip r:embed="rId2"/>
          <a:stretch>
            <a:fillRect/>
          </a:stretch>
        </p:blipFill>
        <p:spPr>
          <a:xfrm>
            <a:off x="5053348" y="1868744"/>
            <a:ext cx="6581448" cy="3117794"/>
          </a:xfrm>
          <a:prstGeom prst="rect">
            <a:avLst/>
          </a:prstGeom>
        </p:spPr>
      </p:pic>
    </p:spTree>
    <p:extLst>
      <p:ext uri="{BB962C8B-B14F-4D97-AF65-F5344CB8AC3E}">
        <p14:creationId xmlns:p14="http://schemas.microsoft.com/office/powerpoint/2010/main" val="3551053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7214CA-B41E-4DC6-A248-941114088426}"/>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Triad-NVM</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B8432E93-9AA7-478A-B5B6-B585E3D067EB}"/>
              </a:ext>
            </a:extLst>
          </p:cNvPr>
          <p:cNvGraphicFramePr>
            <a:graphicFrameLocks noGrp="1"/>
          </p:cNvGraphicFramePr>
          <p:nvPr>
            <p:ph idx="1"/>
            <p:extLst>
              <p:ext uri="{D42A27DB-BD31-4B8C-83A1-F6EECF244321}">
                <p14:modId xmlns:p14="http://schemas.microsoft.com/office/powerpoint/2010/main" val="15885542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054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5523-9780-4E78-9EF2-8204A2F1DB68}"/>
              </a:ext>
            </a:extLst>
          </p:cNvPr>
          <p:cNvSpPr>
            <a:spLocks noGrp="1"/>
          </p:cNvSpPr>
          <p:nvPr>
            <p:ph type="title"/>
          </p:nvPr>
        </p:nvSpPr>
        <p:spPr>
          <a:xfrm>
            <a:off x="838200" y="365125"/>
            <a:ext cx="10515600" cy="1325563"/>
          </a:xfrm>
        </p:spPr>
        <p:txBody>
          <a:bodyPr/>
          <a:lstStyle/>
          <a:p>
            <a:r>
              <a:rPr lang="en-US" dirty="0">
                <a:cs typeface="Calibri Light"/>
              </a:rPr>
              <a:t>Triad-NVM</a:t>
            </a:r>
            <a:endParaRPr lang="en-US" dirty="0"/>
          </a:p>
        </p:txBody>
      </p:sp>
      <p:pic>
        <p:nvPicPr>
          <p:cNvPr id="4" name="Picture 4" descr="A close up of a map&#10;&#10;Description generated with high confidence">
            <a:extLst>
              <a:ext uri="{FF2B5EF4-FFF2-40B4-BE49-F238E27FC236}">
                <a16:creationId xmlns:a16="http://schemas.microsoft.com/office/drawing/2014/main" id="{51194A91-1E72-4390-9604-5532562F659F}"/>
              </a:ext>
            </a:extLst>
          </p:cNvPr>
          <p:cNvPicPr>
            <a:picLocks noGrp="1" noChangeAspect="1"/>
          </p:cNvPicPr>
          <p:nvPr>
            <p:ph idx="1"/>
          </p:nvPr>
        </p:nvPicPr>
        <p:blipFill>
          <a:blip r:embed="rId2"/>
          <a:stretch>
            <a:fillRect/>
          </a:stretch>
        </p:blipFill>
        <p:spPr>
          <a:xfrm>
            <a:off x="3232405" y="1681851"/>
            <a:ext cx="5727190" cy="4351338"/>
          </a:xfrm>
        </p:spPr>
      </p:pic>
      <p:sp>
        <p:nvSpPr>
          <p:cNvPr id="6" name="TextBox 5">
            <a:extLst>
              <a:ext uri="{FF2B5EF4-FFF2-40B4-BE49-F238E27FC236}">
                <a16:creationId xmlns:a16="http://schemas.microsoft.com/office/drawing/2014/main" id="{D645E9E1-A3C3-4667-90D5-2E58E955F142}"/>
              </a:ext>
            </a:extLst>
          </p:cNvPr>
          <p:cNvSpPr txBox="1"/>
          <p:nvPr/>
        </p:nvSpPr>
        <p:spPr>
          <a:xfrm>
            <a:off x="3344174" y="6162136"/>
            <a:ext cx="59924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High-level overview of Write Operation on </a:t>
            </a:r>
            <a:r>
              <a:rPr lang="en-US" sz="2000" b="1" dirty="0" err="1"/>
              <a:t>TriadNVM</a:t>
            </a:r>
            <a:endParaRPr lang="en-US" sz="2000" b="1" dirty="0">
              <a:cs typeface="Calibri"/>
            </a:endParaRPr>
          </a:p>
        </p:txBody>
      </p:sp>
    </p:spTree>
    <p:extLst>
      <p:ext uri="{BB962C8B-B14F-4D97-AF65-F5344CB8AC3E}">
        <p14:creationId xmlns:p14="http://schemas.microsoft.com/office/powerpoint/2010/main" val="1976687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6617-C466-48A9-95DC-8CA89799F6FC}"/>
              </a:ext>
            </a:extLst>
          </p:cNvPr>
          <p:cNvSpPr>
            <a:spLocks noGrp="1"/>
          </p:cNvSpPr>
          <p:nvPr>
            <p:ph type="title"/>
          </p:nvPr>
        </p:nvSpPr>
        <p:spPr>
          <a:xfrm>
            <a:off x="243167" y="0"/>
            <a:ext cx="10506456" cy="1010264"/>
          </a:xfrm>
        </p:spPr>
        <p:txBody>
          <a:bodyPr anchor="ctr">
            <a:normAutofit/>
          </a:bodyPr>
          <a:lstStyle/>
          <a:p>
            <a:r>
              <a:rPr lang="en-US" dirty="0">
                <a:cs typeface="Calibri Light"/>
              </a:rPr>
              <a:t>Comparison &amp;  Analysis</a:t>
            </a:r>
            <a:endParaRPr lang="en-US" dirty="0"/>
          </a:p>
        </p:txBody>
      </p:sp>
      <p:graphicFrame>
        <p:nvGraphicFramePr>
          <p:cNvPr id="4" name="Table 4">
            <a:extLst>
              <a:ext uri="{FF2B5EF4-FFF2-40B4-BE49-F238E27FC236}">
                <a16:creationId xmlns:a16="http://schemas.microsoft.com/office/drawing/2014/main" id="{FA685FE4-73AD-4803-99DA-34657C94BA68}"/>
              </a:ext>
            </a:extLst>
          </p:cNvPr>
          <p:cNvGraphicFramePr>
            <a:graphicFrameLocks noGrp="1"/>
          </p:cNvGraphicFramePr>
          <p:nvPr>
            <p:ph idx="1"/>
            <p:extLst>
              <p:ext uri="{D42A27DB-BD31-4B8C-83A1-F6EECF244321}">
                <p14:modId xmlns:p14="http://schemas.microsoft.com/office/powerpoint/2010/main" val="1771760918"/>
              </p:ext>
            </p:extLst>
          </p:nvPr>
        </p:nvGraphicFramePr>
        <p:xfrm>
          <a:off x="243167" y="817844"/>
          <a:ext cx="11705666" cy="5856989"/>
        </p:xfrm>
        <a:graphic>
          <a:graphicData uri="http://schemas.openxmlformats.org/drawingml/2006/table">
            <a:tbl>
              <a:tblPr firstRow="1" bandRow="1">
                <a:tableStyleId>{5C22544A-7EE6-4342-B048-85BDC9FD1C3A}</a:tableStyleId>
              </a:tblPr>
              <a:tblGrid>
                <a:gridCol w="1488259">
                  <a:extLst>
                    <a:ext uri="{9D8B030D-6E8A-4147-A177-3AD203B41FA5}">
                      <a16:colId xmlns:a16="http://schemas.microsoft.com/office/drawing/2014/main" val="3800964239"/>
                    </a:ext>
                  </a:extLst>
                </a:gridCol>
                <a:gridCol w="1907420">
                  <a:extLst>
                    <a:ext uri="{9D8B030D-6E8A-4147-A177-3AD203B41FA5}">
                      <a16:colId xmlns:a16="http://schemas.microsoft.com/office/drawing/2014/main" val="3894781732"/>
                    </a:ext>
                  </a:extLst>
                </a:gridCol>
                <a:gridCol w="1757119">
                  <a:extLst>
                    <a:ext uri="{9D8B030D-6E8A-4147-A177-3AD203B41FA5}">
                      <a16:colId xmlns:a16="http://schemas.microsoft.com/office/drawing/2014/main" val="1541897541"/>
                    </a:ext>
                  </a:extLst>
                </a:gridCol>
                <a:gridCol w="2232077">
                  <a:extLst>
                    <a:ext uri="{9D8B030D-6E8A-4147-A177-3AD203B41FA5}">
                      <a16:colId xmlns:a16="http://schemas.microsoft.com/office/drawing/2014/main" val="769602145"/>
                    </a:ext>
                  </a:extLst>
                </a:gridCol>
                <a:gridCol w="4320791">
                  <a:extLst>
                    <a:ext uri="{9D8B030D-6E8A-4147-A177-3AD203B41FA5}">
                      <a16:colId xmlns:a16="http://schemas.microsoft.com/office/drawing/2014/main" val="3526511373"/>
                    </a:ext>
                  </a:extLst>
                </a:gridCol>
              </a:tblGrid>
              <a:tr h="452079">
                <a:tc>
                  <a:txBody>
                    <a:bodyPr/>
                    <a:lstStyle/>
                    <a:p>
                      <a:pPr algn="ctr"/>
                      <a:r>
                        <a:rPr lang="en-US" sz="1800" dirty="0"/>
                        <a:t>Technique</a:t>
                      </a:r>
                    </a:p>
                  </a:txBody>
                  <a:tcPr marL="114990" marR="114990" marT="57495" marB="57495"/>
                </a:tc>
                <a:tc>
                  <a:txBody>
                    <a:bodyPr/>
                    <a:lstStyle/>
                    <a:p>
                      <a:pPr algn="ctr"/>
                      <a:r>
                        <a:rPr lang="en-US" sz="1800" dirty="0"/>
                        <a:t>Problem</a:t>
                      </a:r>
                    </a:p>
                  </a:txBody>
                  <a:tcPr marL="114990" marR="114990" marT="57495" marB="57495"/>
                </a:tc>
                <a:tc>
                  <a:txBody>
                    <a:bodyPr/>
                    <a:lstStyle/>
                    <a:p>
                      <a:pPr algn="ctr"/>
                      <a:r>
                        <a:rPr lang="en-US" sz="1800" dirty="0"/>
                        <a:t>Threat Model</a:t>
                      </a:r>
                    </a:p>
                  </a:txBody>
                  <a:tcPr marL="114990" marR="114990" marT="57495" marB="57495"/>
                </a:tc>
                <a:tc>
                  <a:txBody>
                    <a:bodyPr/>
                    <a:lstStyle/>
                    <a:p>
                      <a:pPr algn="ctr"/>
                      <a:r>
                        <a:rPr lang="en-US" sz="1800" dirty="0"/>
                        <a:t>Solution</a:t>
                      </a:r>
                    </a:p>
                  </a:txBody>
                  <a:tcPr marL="114990" marR="114990" marT="57495" marB="57495"/>
                </a:tc>
                <a:tc>
                  <a:txBody>
                    <a:bodyPr/>
                    <a:lstStyle/>
                    <a:p>
                      <a:pPr algn="ctr"/>
                      <a:r>
                        <a:rPr lang="en-US" sz="1800" dirty="0"/>
                        <a:t>Critique</a:t>
                      </a:r>
                    </a:p>
                  </a:txBody>
                  <a:tcPr marL="114990" marR="114990" marT="57495" marB="57495"/>
                </a:tc>
                <a:extLst>
                  <a:ext uri="{0D108BD9-81ED-4DB2-BD59-A6C34878D82A}">
                    <a16:rowId xmlns:a16="http://schemas.microsoft.com/office/drawing/2014/main" val="3121830239"/>
                  </a:ext>
                </a:extLst>
              </a:tr>
              <a:tr h="923988">
                <a:tc>
                  <a:txBody>
                    <a:bodyPr/>
                    <a:lstStyle/>
                    <a:p>
                      <a:pPr algn="ctr"/>
                      <a:r>
                        <a:rPr lang="en-US" sz="1800" b="1" dirty="0"/>
                        <a:t>Osiris</a:t>
                      </a:r>
                    </a:p>
                  </a:txBody>
                  <a:tcPr marL="114990" marR="114990" marT="57495" marB="57495"/>
                </a:tc>
                <a:tc>
                  <a:txBody>
                    <a:bodyPr/>
                    <a:lstStyle/>
                    <a:p>
                      <a:pPr algn="ctr"/>
                      <a:r>
                        <a:rPr lang="en-US" sz="1400" b="1" dirty="0"/>
                        <a:t>Recovery Counter</a:t>
                      </a:r>
                    </a:p>
                  </a:txBody>
                  <a:tcPr marL="114990" marR="114990" marT="57495" marB="57495"/>
                </a:tc>
                <a:tc>
                  <a:txBody>
                    <a:bodyPr/>
                    <a:lstStyle/>
                    <a:p>
                      <a:pPr algn="ctr"/>
                      <a:r>
                        <a:rPr lang="en-US" sz="1400" b="1" dirty="0"/>
                        <a:t>Physical access</a:t>
                      </a:r>
                    </a:p>
                    <a:p>
                      <a:pPr algn="ctr"/>
                      <a:r>
                        <a:rPr lang="en-US" sz="1400" b="1" dirty="0"/>
                        <a:t>(bus snooping and stolen NVM)</a:t>
                      </a:r>
                    </a:p>
                    <a:p>
                      <a:pPr algn="ctr"/>
                      <a:endParaRPr lang="en-US" sz="1400" b="1" dirty="0"/>
                    </a:p>
                  </a:txBody>
                  <a:tcPr marL="114990" marR="114990" marT="57495" marB="57495"/>
                </a:tc>
                <a:tc>
                  <a:txBody>
                    <a:bodyPr/>
                    <a:lstStyle/>
                    <a:p>
                      <a:pPr algn="ctr"/>
                      <a:r>
                        <a:rPr lang="en-US" sz="1400" b="1" dirty="0"/>
                        <a:t>Repurpose ECC bits</a:t>
                      </a:r>
                    </a:p>
                  </a:txBody>
                  <a:tcPr marL="114990" marR="114990" marT="57495" marB="57495"/>
                </a:tc>
                <a:tc>
                  <a:txBody>
                    <a:bodyPr/>
                    <a:lstStyle/>
                    <a:p>
                      <a:pPr lvl="0" algn="ctr">
                        <a:buNone/>
                      </a:pPr>
                      <a:r>
                        <a:rPr lang="en-US" sz="1400" b="1" i="0" u="none" strike="noStrike" noProof="0" dirty="0">
                          <a:latin typeface="Calibri"/>
                        </a:rPr>
                        <a:t>There is no area overhead</a:t>
                      </a:r>
                      <a:endParaRPr lang="en-US" sz="900" b="1" dirty="0"/>
                    </a:p>
                  </a:txBody>
                  <a:tcPr marL="114990" marR="114990" marT="57495" marB="57495"/>
                </a:tc>
                <a:extLst>
                  <a:ext uri="{0D108BD9-81ED-4DB2-BD59-A6C34878D82A}">
                    <a16:rowId xmlns:a16="http://schemas.microsoft.com/office/drawing/2014/main" val="4073377255"/>
                  </a:ext>
                </a:extLst>
              </a:tr>
              <a:tr h="923988">
                <a:tc>
                  <a:txBody>
                    <a:bodyPr/>
                    <a:lstStyle/>
                    <a:p>
                      <a:pPr algn="ctr"/>
                      <a:r>
                        <a:rPr lang="en-US" sz="1800" b="1" dirty="0"/>
                        <a:t>Anubis</a:t>
                      </a:r>
                    </a:p>
                  </a:txBody>
                  <a:tcPr marL="114990" marR="114990" marT="57495" marB="57495"/>
                </a:tc>
                <a:tc>
                  <a:txBody>
                    <a:bodyPr/>
                    <a:lstStyle/>
                    <a:p>
                      <a:pPr algn="ctr"/>
                      <a:r>
                        <a:rPr lang="en-US" sz="1400" b="1" dirty="0"/>
                        <a:t>Speedup the Merkle Tree reconstruction</a:t>
                      </a:r>
                      <a:endParaRPr lang="en-US" sz="1400" b="1"/>
                    </a:p>
                  </a:txBody>
                  <a:tcPr marL="114990" marR="114990" marT="57495" marB="57495"/>
                </a:tc>
                <a:tc>
                  <a:txBody>
                    <a:bodyPr/>
                    <a:lstStyle/>
                    <a:p>
                      <a:pPr algn="ctr"/>
                      <a:r>
                        <a:rPr lang="en-US" sz="1400" b="1" dirty="0"/>
                        <a:t>Physical access</a:t>
                      </a:r>
                    </a:p>
                    <a:p>
                      <a:pPr algn="ctr"/>
                      <a:r>
                        <a:rPr lang="en-US" sz="1400" b="1" dirty="0"/>
                        <a:t>(bus snooping and stolen NVM)</a:t>
                      </a:r>
                    </a:p>
                    <a:p>
                      <a:pPr algn="ctr"/>
                      <a:endParaRPr lang="en-US" sz="1400" b="1" dirty="0"/>
                    </a:p>
                  </a:txBody>
                  <a:tcPr marL="114990" marR="114990" marT="57495" marB="57495"/>
                </a:tc>
                <a:tc>
                  <a:txBody>
                    <a:bodyPr/>
                    <a:lstStyle/>
                    <a:p>
                      <a:pPr algn="ctr"/>
                      <a:r>
                        <a:rPr lang="en-US" sz="1400" b="1" dirty="0"/>
                        <a:t>Create a shadow table for tracking the affected tree</a:t>
                      </a:r>
                    </a:p>
                  </a:txBody>
                  <a:tcPr marL="114990" marR="114990" marT="57495" marB="57495"/>
                </a:tc>
                <a:tc>
                  <a:txBody>
                    <a:bodyPr/>
                    <a:lstStyle/>
                    <a:p>
                      <a:pPr algn="ctr"/>
                      <a:r>
                        <a:rPr lang="en-US" sz="1400" b="1" dirty="0"/>
                        <a:t>Incurs high extra write for Intel SGX style Merkle Tree</a:t>
                      </a:r>
                    </a:p>
                  </a:txBody>
                  <a:tcPr marL="114990" marR="114990" marT="57495" marB="57495"/>
                </a:tc>
                <a:extLst>
                  <a:ext uri="{0D108BD9-81ED-4DB2-BD59-A6C34878D82A}">
                    <a16:rowId xmlns:a16="http://schemas.microsoft.com/office/drawing/2014/main" val="1130296676"/>
                  </a:ext>
                </a:extLst>
              </a:tr>
              <a:tr h="1331125">
                <a:tc>
                  <a:txBody>
                    <a:bodyPr/>
                    <a:lstStyle/>
                    <a:p>
                      <a:pPr algn="ctr"/>
                      <a:r>
                        <a:rPr lang="en-US" sz="1800" b="1" dirty="0"/>
                        <a:t>Triad-NVM</a:t>
                      </a:r>
                    </a:p>
                  </a:txBody>
                  <a:tcPr marL="114990" marR="114990" marT="57495" marB="57495"/>
                </a:tc>
                <a:tc>
                  <a:txBody>
                    <a:bodyPr/>
                    <a:lstStyle/>
                    <a:p>
                      <a:pPr lvl="0" algn="ctr">
                        <a:buNone/>
                      </a:pPr>
                      <a:r>
                        <a:rPr lang="en-US" sz="1400" b="1" i="0" u="none" strike="noStrike" noProof="0" dirty="0">
                          <a:latin typeface="Calibri"/>
                        </a:rPr>
                        <a:t>tradeoff between recovery time and performance, and reduces the recovery time by persisting N levels of the MT</a:t>
                      </a:r>
                      <a:endParaRPr lang="en-US" sz="900" b="1" dirty="0"/>
                    </a:p>
                  </a:txBody>
                  <a:tcPr marL="114990" marR="114990" marT="57495" marB="57495"/>
                </a:tc>
                <a:tc>
                  <a:txBody>
                    <a:bodyPr/>
                    <a:lstStyle/>
                    <a:p>
                      <a:pPr algn="ctr"/>
                      <a:r>
                        <a:rPr lang="en-US" sz="1400" b="1" dirty="0"/>
                        <a:t>Physical access</a:t>
                      </a:r>
                    </a:p>
                    <a:p>
                      <a:pPr algn="ctr"/>
                      <a:r>
                        <a:rPr lang="en-US" sz="1400" b="1" dirty="0"/>
                        <a:t>(bus snooping and stolen NVM)</a:t>
                      </a:r>
                    </a:p>
                    <a:p>
                      <a:pPr lvl="0" algn="ctr">
                        <a:buNone/>
                      </a:pPr>
                      <a:endParaRPr lang="en-US" sz="900" b="1" dirty="0"/>
                    </a:p>
                  </a:txBody>
                  <a:tcPr marL="114990" marR="114990" marT="57495" marB="57495"/>
                </a:tc>
                <a:tc>
                  <a:txBody>
                    <a:bodyPr/>
                    <a:lstStyle/>
                    <a:p>
                      <a:pPr lvl="0" algn="ctr">
                        <a:buNone/>
                      </a:pPr>
                      <a:r>
                        <a:rPr lang="en-US" sz="1400" b="1" dirty="0"/>
                        <a:t>Splitting the Merkle Tree</a:t>
                      </a:r>
                    </a:p>
                  </a:txBody>
                  <a:tcPr marL="114990" marR="114990" marT="57495" marB="57495"/>
                </a:tc>
                <a:tc>
                  <a:txBody>
                    <a:bodyPr/>
                    <a:lstStyle/>
                    <a:p>
                      <a:pPr lvl="0" algn="ctr">
                        <a:buNone/>
                      </a:pPr>
                      <a:r>
                        <a:rPr lang="en-US" sz="1400" b="1" i="0" u="none" strike="noStrike" noProof="0" dirty="0">
                          <a:latin typeface="Calibri"/>
                        </a:rPr>
                        <a:t>requires persisting multiple levels of the integrity tree</a:t>
                      </a:r>
                      <a:endParaRPr lang="en-US" sz="900" b="1" dirty="0"/>
                    </a:p>
                  </a:txBody>
                  <a:tcPr marL="114990" marR="114990" marT="57495" marB="57495"/>
                </a:tc>
                <a:extLst>
                  <a:ext uri="{0D108BD9-81ED-4DB2-BD59-A6C34878D82A}">
                    <a16:rowId xmlns:a16="http://schemas.microsoft.com/office/drawing/2014/main" val="2414885263"/>
                  </a:ext>
                </a:extLst>
              </a:tr>
              <a:tr h="923988">
                <a:tc>
                  <a:txBody>
                    <a:bodyPr/>
                    <a:lstStyle/>
                    <a:p>
                      <a:pPr algn="ctr"/>
                      <a:r>
                        <a:rPr lang="en-US" sz="1800" b="1" dirty="0" err="1"/>
                        <a:t>DeWrite</a:t>
                      </a:r>
                      <a:endParaRPr lang="en-US" sz="1800" b="1" dirty="0"/>
                    </a:p>
                  </a:txBody>
                  <a:tcPr marL="114990" marR="114990" marT="57495" marB="57495"/>
                </a:tc>
                <a:tc>
                  <a:txBody>
                    <a:bodyPr/>
                    <a:lstStyle/>
                    <a:p>
                      <a:pPr algn="ctr"/>
                      <a:r>
                        <a:rPr lang="en-US" sz="1400" b="1" dirty="0"/>
                        <a:t>NVM limited </a:t>
                      </a:r>
                      <a:r>
                        <a:rPr lang="en-US" sz="1400" b="1" dirty="0" err="1"/>
                        <a:t>Wr</a:t>
                      </a:r>
                      <a:r>
                        <a:rPr lang="en-US" sz="1400" b="1" dirty="0"/>
                        <a:t> endurance when using encryption</a:t>
                      </a:r>
                    </a:p>
                  </a:txBody>
                  <a:tcPr marL="114990" marR="114990" marT="57495" marB="57495"/>
                </a:tc>
                <a:tc>
                  <a:txBody>
                    <a:bodyPr/>
                    <a:lstStyle/>
                    <a:p>
                      <a:pPr algn="ctr"/>
                      <a:r>
                        <a:rPr lang="en-US" sz="1400" b="1" dirty="0"/>
                        <a:t>Physical access</a:t>
                      </a:r>
                    </a:p>
                    <a:p>
                      <a:pPr algn="ctr"/>
                      <a:r>
                        <a:rPr lang="en-US" sz="1400" b="1" dirty="0"/>
                        <a:t>(bus snooping and stolen NVM)</a:t>
                      </a:r>
                    </a:p>
                  </a:txBody>
                  <a:tcPr marL="114990" marR="114990" marT="57495" marB="57495"/>
                </a:tc>
                <a:tc>
                  <a:txBody>
                    <a:bodyPr/>
                    <a:lstStyle/>
                    <a:p>
                      <a:pPr algn="ctr"/>
                      <a:r>
                        <a:rPr lang="en-US" sz="1400" b="1" dirty="0"/>
                        <a:t>Parallelizing deduplication and encryption</a:t>
                      </a:r>
                    </a:p>
                  </a:txBody>
                  <a:tcPr marL="114990" marR="114990" marT="57495" marB="57495"/>
                </a:tc>
                <a:tc>
                  <a:txBody>
                    <a:bodyPr/>
                    <a:lstStyle/>
                    <a:p>
                      <a:pPr algn="ctr"/>
                      <a:r>
                        <a:rPr lang="en-US" sz="1400" b="1" dirty="0"/>
                        <a:t>They have assumed the baseline a very </a:t>
                      </a:r>
                      <a:r>
                        <a:rPr lang="en-US" sz="1400" b="1"/>
                        <a:t>traditional counter-based </a:t>
                      </a:r>
                      <a:r>
                        <a:rPr lang="en-US" sz="1400" b="1" dirty="0"/>
                        <a:t>encryption and they have not provided discussion on how their design will fit with commercial products like SGX.</a:t>
                      </a:r>
                    </a:p>
                  </a:txBody>
                  <a:tcPr marL="114990" marR="114990" marT="57495" marB="57495"/>
                </a:tc>
                <a:extLst>
                  <a:ext uri="{0D108BD9-81ED-4DB2-BD59-A6C34878D82A}">
                    <a16:rowId xmlns:a16="http://schemas.microsoft.com/office/drawing/2014/main" val="742935140"/>
                  </a:ext>
                </a:extLst>
              </a:tr>
              <a:tr h="1104470">
                <a:tc>
                  <a:txBody>
                    <a:bodyPr/>
                    <a:lstStyle/>
                    <a:p>
                      <a:pPr lvl="0" algn="ctr">
                        <a:buNone/>
                      </a:pPr>
                      <a:r>
                        <a:rPr lang="en-US" sz="1800" b="1" kern="1200" dirty="0">
                          <a:solidFill>
                            <a:schemeClr val="dk1"/>
                          </a:solidFill>
                          <a:latin typeface="+mn-lt"/>
                          <a:ea typeface="+mn-ea"/>
                          <a:cs typeface="+mn-cs"/>
                        </a:rPr>
                        <a:t>Morph. Ctr</a:t>
                      </a:r>
                    </a:p>
                  </a:txBody>
                  <a:tcPr marL="167640" marR="167640" marT="83820" marB="83820"/>
                </a:tc>
                <a:tc>
                  <a:txBody>
                    <a:bodyPr/>
                    <a:lstStyle/>
                    <a:p>
                      <a:pPr lvl="0" algn="ctr">
                        <a:buNone/>
                      </a:pPr>
                      <a:r>
                        <a:rPr lang="en-US" sz="1400" b="1" kern="1200" dirty="0">
                          <a:solidFill>
                            <a:schemeClr val="dk1"/>
                          </a:solidFill>
                          <a:latin typeface="+mn-lt"/>
                          <a:ea typeface="+mn-ea"/>
                          <a:cs typeface="+mn-cs"/>
                        </a:rPr>
                        <a:t>Counters overflow overhead</a:t>
                      </a:r>
                    </a:p>
                  </a:txBody>
                  <a:tcPr marL="167640" marR="167640" marT="83820" marB="83820"/>
                </a:tc>
                <a:tc>
                  <a:txBody>
                    <a:bodyPr/>
                    <a:lstStyle/>
                    <a:p>
                      <a:pPr lvl="0" algn="ctr">
                        <a:buNone/>
                      </a:pPr>
                      <a:r>
                        <a:rPr lang="en-US" sz="1400" b="1" kern="1200" dirty="0">
                          <a:solidFill>
                            <a:schemeClr val="dk1"/>
                          </a:solidFill>
                          <a:latin typeface="+mn-lt"/>
                          <a:ea typeface="+mn-ea"/>
                          <a:cs typeface="+mn-cs"/>
                        </a:rPr>
                        <a:t>Physical access</a:t>
                      </a:r>
                    </a:p>
                    <a:p>
                      <a:pPr lvl="0" algn="ctr">
                        <a:buNone/>
                      </a:pPr>
                      <a:r>
                        <a:rPr lang="en-US" sz="1400" b="1" kern="1200" dirty="0">
                          <a:solidFill>
                            <a:schemeClr val="dk1"/>
                          </a:solidFill>
                          <a:latin typeface="+mn-lt"/>
                          <a:ea typeface="+mn-ea"/>
                          <a:cs typeface="+mn-cs"/>
                        </a:rPr>
                        <a:t>(replay attack)</a:t>
                      </a:r>
                    </a:p>
                  </a:txBody>
                  <a:tcPr marL="167640" marR="167640" marT="83820" marB="83820"/>
                </a:tc>
                <a:tc>
                  <a:txBody>
                    <a:bodyPr/>
                    <a:lstStyle/>
                    <a:p>
                      <a:pPr lvl="0" algn="ctr">
                        <a:buNone/>
                      </a:pPr>
                      <a:r>
                        <a:rPr lang="en-US" sz="1400" b="1" kern="1200" dirty="0">
                          <a:solidFill>
                            <a:schemeClr val="dk1"/>
                          </a:solidFill>
                          <a:latin typeface="+mn-lt"/>
                          <a:ea typeface="+mn-ea"/>
                          <a:cs typeface="+mn-cs"/>
                        </a:rPr>
                        <a:t>Compress Zero Counters,</a:t>
                      </a:r>
                    </a:p>
                    <a:p>
                      <a:pPr lvl="0" algn="ctr">
                        <a:buNone/>
                      </a:pPr>
                      <a:r>
                        <a:rPr lang="en-US" sz="1400" b="1" kern="1200" dirty="0">
                          <a:solidFill>
                            <a:schemeClr val="dk1"/>
                          </a:solidFill>
                          <a:latin typeface="+mn-lt"/>
                          <a:ea typeface="+mn-ea"/>
                          <a:cs typeface="+mn-cs"/>
                        </a:rPr>
                        <a:t>Flexible in size,</a:t>
                      </a:r>
                    </a:p>
                    <a:p>
                      <a:pPr lvl="0" algn="ctr">
                        <a:buNone/>
                      </a:pPr>
                      <a:r>
                        <a:rPr lang="en-US" sz="1400" b="1" kern="1200" dirty="0">
                          <a:solidFill>
                            <a:schemeClr val="dk1"/>
                          </a:solidFill>
                          <a:latin typeface="+mn-lt"/>
                          <a:ea typeface="+mn-ea"/>
                          <a:cs typeface="+mn-cs"/>
                        </a:rPr>
                        <a:t>Make overflow less freq.</a:t>
                      </a:r>
                    </a:p>
                  </a:txBody>
                  <a:tcPr marL="167640" marR="167640" marT="83820" marB="83820"/>
                </a:tc>
                <a:tc>
                  <a:txBody>
                    <a:bodyPr/>
                    <a:lstStyle/>
                    <a:p>
                      <a:pPr marL="0" lvl="0" algn="ctr" defTabSz="914400" rtl="0" eaLnBrk="1" latinLnBrk="0" hangingPunct="1">
                        <a:buNone/>
                      </a:pPr>
                      <a:r>
                        <a:rPr lang="en-US" sz="1400" b="1" kern="1200" dirty="0">
                          <a:solidFill>
                            <a:schemeClr val="dk1"/>
                          </a:solidFill>
                          <a:latin typeface="+mn-lt"/>
                          <a:ea typeface="+mn-ea"/>
                          <a:cs typeface="+mn-cs"/>
                        </a:rPr>
                        <a:t>The paper does not discuss about how write propagation is done when the node in the cache is updated and how context switch affects it.</a:t>
                      </a:r>
                    </a:p>
                  </a:txBody>
                  <a:tcPr marL="167640" marR="167640" marT="83820" marB="83820"/>
                </a:tc>
                <a:extLst>
                  <a:ext uri="{0D108BD9-81ED-4DB2-BD59-A6C34878D82A}">
                    <a16:rowId xmlns:a16="http://schemas.microsoft.com/office/drawing/2014/main" val="2008955995"/>
                  </a:ext>
                </a:extLst>
              </a:tr>
            </a:tbl>
          </a:graphicData>
        </a:graphic>
      </p:graphicFrame>
      <p:sp>
        <p:nvSpPr>
          <p:cNvPr id="3" name="TextBox 2">
            <a:extLst>
              <a:ext uri="{FF2B5EF4-FFF2-40B4-BE49-F238E27FC236}">
                <a16:creationId xmlns:a16="http://schemas.microsoft.com/office/drawing/2014/main" id="{6CA3E043-8655-425A-B58E-1A2CFF0F1BCE}"/>
              </a:ext>
            </a:extLst>
          </p:cNvPr>
          <p:cNvSpPr txBox="1"/>
          <p:nvPr/>
        </p:nvSpPr>
        <p:spPr>
          <a:xfrm>
            <a:off x="435429" y="1730938"/>
            <a:ext cx="1175656" cy="369332"/>
          </a:xfrm>
          <a:prstGeom prst="rect">
            <a:avLst/>
          </a:prstGeom>
          <a:noFill/>
        </p:spPr>
        <p:txBody>
          <a:bodyPr wrap="square" rtlCol="0">
            <a:spAutoFit/>
          </a:bodyPr>
          <a:lstStyle/>
          <a:p>
            <a:r>
              <a:rPr lang="en-US" b="1" dirty="0">
                <a:solidFill>
                  <a:srgbClr val="FF0000"/>
                </a:solidFill>
              </a:rPr>
              <a:t>(General)</a:t>
            </a:r>
          </a:p>
        </p:txBody>
      </p:sp>
      <p:sp>
        <p:nvSpPr>
          <p:cNvPr id="5" name="TextBox 4">
            <a:extLst>
              <a:ext uri="{FF2B5EF4-FFF2-40B4-BE49-F238E27FC236}">
                <a16:creationId xmlns:a16="http://schemas.microsoft.com/office/drawing/2014/main" id="{D24DDD67-E49C-4B3B-8F71-C73C1F5C817D}"/>
              </a:ext>
            </a:extLst>
          </p:cNvPr>
          <p:cNvSpPr txBox="1"/>
          <p:nvPr/>
        </p:nvSpPr>
        <p:spPr>
          <a:xfrm>
            <a:off x="435429" y="2610938"/>
            <a:ext cx="1175656" cy="369332"/>
          </a:xfrm>
          <a:prstGeom prst="rect">
            <a:avLst/>
          </a:prstGeom>
          <a:noFill/>
        </p:spPr>
        <p:txBody>
          <a:bodyPr wrap="square" rtlCol="0">
            <a:spAutoFit/>
          </a:bodyPr>
          <a:lstStyle/>
          <a:p>
            <a:r>
              <a:rPr lang="en-US" b="1" dirty="0">
                <a:solidFill>
                  <a:srgbClr val="FF0000"/>
                </a:solidFill>
              </a:rPr>
              <a:t>(General)</a:t>
            </a:r>
          </a:p>
        </p:txBody>
      </p:sp>
      <p:sp>
        <p:nvSpPr>
          <p:cNvPr id="6" name="TextBox 5">
            <a:extLst>
              <a:ext uri="{FF2B5EF4-FFF2-40B4-BE49-F238E27FC236}">
                <a16:creationId xmlns:a16="http://schemas.microsoft.com/office/drawing/2014/main" id="{1AAC9B0A-3642-48B1-9E44-A679CFCDCAC5}"/>
              </a:ext>
            </a:extLst>
          </p:cNvPr>
          <p:cNvSpPr txBox="1"/>
          <p:nvPr/>
        </p:nvSpPr>
        <p:spPr>
          <a:xfrm>
            <a:off x="435429" y="3632274"/>
            <a:ext cx="1175656" cy="369332"/>
          </a:xfrm>
          <a:prstGeom prst="rect">
            <a:avLst/>
          </a:prstGeom>
          <a:noFill/>
        </p:spPr>
        <p:txBody>
          <a:bodyPr wrap="square" rtlCol="0">
            <a:spAutoFit/>
          </a:bodyPr>
          <a:lstStyle/>
          <a:p>
            <a:r>
              <a:rPr lang="en-US" b="1" dirty="0">
                <a:solidFill>
                  <a:srgbClr val="FF0000"/>
                </a:solidFill>
              </a:rPr>
              <a:t>(General)</a:t>
            </a:r>
          </a:p>
        </p:txBody>
      </p:sp>
      <p:sp>
        <p:nvSpPr>
          <p:cNvPr id="7" name="TextBox 6">
            <a:extLst>
              <a:ext uri="{FF2B5EF4-FFF2-40B4-BE49-F238E27FC236}">
                <a16:creationId xmlns:a16="http://schemas.microsoft.com/office/drawing/2014/main" id="{F3719E16-A7FC-4F65-AC8B-03C00F2AE5F3}"/>
              </a:ext>
            </a:extLst>
          </p:cNvPr>
          <p:cNvSpPr txBox="1"/>
          <p:nvPr/>
        </p:nvSpPr>
        <p:spPr>
          <a:xfrm>
            <a:off x="249867" y="5148369"/>
            <a:ext cx="1987567" cy="307777"/>
          </a:xfrm>
          <a:prstGeom prst="rect">
            <a:avLst/>
          </a:prstGeom>
          <a:noFill/>
        </p:spPr>
        <p:txBody>
          <a:bodyPr wrap="square" rtlCol="0">
            <a:spAutoFit/>
          </a:bodyPr>
          <a:lstStyle/>
          <a:p>
            <a:r>
              <a:rPr lang="en-US" sz="1400" b="1" dirty="0">
                <a:solidFill>
                  <a:srgbClr val="FF0000"/>
                </a:solidFill>
              </a:rPr>
              <a:t>(App </a:t>
            </a:r>
            <a:r>
              <a:rPr lang="en-US" sz="1400" b="1" dirty="0" err="1">
                <a:solidFill>
                  <a:srgbClr val="FF0000"/>
                </a:solidFill>
              </a:rPr>
              <a:t>behaviour</a:t>
            </a:r>
            <a:r>
              <a:rPr lang="en-US" sz="1400" b="1" dirty="0">
                <a:solidFill>
                  <a:srgbClr val="FF0000"/>
                </a:solidFill>
              </a:rPr>
              <a:t> based)</a:t>
            </a:r>
          </a:p>
        </p:txBody>
      </p:sp>
      <p:sp>
        <p:nvSpPr>
          <p:cNvPr id="8" name="TextBox 7">
            <a:extLst>
              <a:ext uri="{FF2B5EF4-FFF2-40B4-BE49-F238E27FC236}">
                <a16:creationId xmlns:a16="http://schemas.microsoft.com/office/drawing/2014/main" id="{847972F2-9239-447E-A57C-E0C87331F676}"/>
              </a:ext>
            </a:extLst>
          </p:cNvPr>
          <p:cNvSpPr txBox="1"/>
          <p:nvPr/>
        </p:nvSpPr>
        <p:spPr>
          <a:xfrm>
            <a:off x="243167" y="6039079"/>
            <a:ext cx="1987567" cy="307777"/>
          </a:xfrm>
          <a:prstGeom prst="rect">
            <a:avLst/>
          </a:prstGeom>
          <a:noFill/>
        </p:spPr>
        <p:txBody>
          <a:bodyPr wrap="square" rtlCol="0">
            <a:spAutoFit/>
          </a:bodyPr>
          <a:lstStyle/>
          <a:p>
            <a:r>
              <a:rPr lang="en-US" sz="1400" b="1" dirty="0">
                <a:solidFill>
                  <a:srgbClr val="FF0000"/>
                </a:solidFill>
              </a:rPr>
              <a:t>(App </a:t>
            </a:r>
            <a:r>
              <a:rPr lang="en-US" sz="1400" b="1" dirty="0" err="1">
                <a:solidFill>
                  <a:srgbClr val="FF0000"/>
                </a:solidFill>
              </a:rPr>
              <a:t>behaviour</a:t>
            </a:r>
            <a:r>
              <a:rPr lang="en-US" sz="1400" b="1" dirty="0">
                <a:solidFill>
                  <a:srgbClr val="FF0000"/>
                </a:solidFill>
              </a:rPr>
              <a:t> based)</a:t>
            </a:r>
          </a:p>
        </p:txBody>
      </p:sp>
    </p:spTree>
    <p:extLst>
      <p:ext uri="{BB962C8B-B14F-4D97-AF65-F5344CB8AC3E}">
        <p14:creationId xmlns:p14="http://schemas.microsoft.com/office/powerpoint/2010/main" val="27975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03F7-B70C-4241-90C6-572D19A143AF}"/>
              </a:ext>
            </a:extLst>
          </p:cNvPr>
          <p:cNvSpPr>
            <a:spLocks noGrp="1"/>
          </p:cNvSpPr>
          <p:nvPr>
            <p:ph type="title"/>
          </p:nvPr>
        </p:nvSpPr>
        <p:spPr>
          <a:xfrm>
            <a:off x="4224495" y="2103437"/>
            <a:ext cx="7019610" cy="1325563"/>
          </a:xfrm>
        </p:spPr>
        <p:txBody>
          <a:bodyPr/>
          <a:lstStyle/>
          <a:p>
            <a:r>
              <a:rPr lang="en-US" dirty="0"/>
              <a:t>Questions?</a:t>
            </a:r>
          </a:p>
        </p:txBody>
      </p:sp>
    </p:spTree>
    <p:extLst>
      <p:ext uri="{BB962C8B-B14F-4D97-AF65-F5344CB8AC3E}">
        <p14:creationId xmlns:p14="http://schemas.microsoft.com/office/powerpoint/2010/main" val="211519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9C24-D748-4B2B-AB7D-0CA45BA41B2C}"/>
              </a:ext>
            </a:extLst>
          </p:cNvPr>
          <p:cNvSpPr>
            <a:spLocks noGrp="1"/>
          </p:cNvSpPr>
          <p:nvPr>
            <p:ph type="title"/>
          </p:nvPr>
        </p:nvSpPr>
        <p:spPr/>
        <p:txBody>
          <a:bodyPr/>
          <a:lstStyle/>
          <a:p>
            <a:r>
              <a:rPr lang="en-US" dirty="0"/>
              <a:t>Motivation</a:t>
            </a:r>
          </a:p>
        </p:txBody>
      </p:sp>
      <p:pic>
        <p:nvPicPr>
          <p:cNvPr id="4" name="Content Placeholder 3">
            <a:extLst>
              <a:ext uri="{FF2B5EF4-FFF2-40B4-BE49-F238E27FC236}">
                <a16:creationId xmlns:a16="http://schemas.microsoft.com/office/drawing/2014/main" id="{AF20742C-1035-4F49-AD98-26C99737692F}"/>
              </a:ext>
            </a:extLst>
          </p:cNvPr>
          <p:cNvPicPr>
            <a:picLocks noGrp="1" noChangeAspect="1"/>
          </p:cNvPicPr>
          <p:nvPr>
            <p:ph idx="1"/>
          </p:nvPr>
        </p:nvPicPr>
        <p:blipFill>
          <a:blip r:embed="rId2"/>
          <a:stretch>
            <a:fillRect/>
          </a:stretch>
        </p:blipFill>
        <p:spPr>
          <a:xfrm>
            <a:off x="1513609" y="1386844"/>
            <a:ext cx="7691626" cy="3702632"/>
          </a:xfrm>
          <a:prstGeom prst="rect">
            <a:avLst/>
          </a:prstGeom>
        </p:spPr>
      </p:pic>
      <p:sp>
        <p:nvSpPr>
          <p:cNvPr id="5" name="Rectangle 4">
            <a:extLst>
              <a:ext uri="{FF2B5EF4-FFF2-40B4-BE49-F238E27FC236}">
                <a16:creationId xmlns:a16="http://schemas.microsoft.com/office/drawing/2014/main" id="{FE5AB1D5-E2FD-4C84-9692-FEDD3FD2C36F}"/>
              </a:ext>
            </a:extLst>
          </p:cNvPr>
          <p:cNvSpPr/>
          <p:nvPr/>
        </p:nvSpPr>
        <p:spPr>
          <a:xfrm>
            <a:off x="1405081" y="5252659"/>
            <a:ext cx="8719127" cy="584775"/>
          </a:xfrm>
          <a:prstGeom prst="rect">
            <a:avLst/>
          </a:prstGeom>
        </p:spPr>
        <p:txBody>
          <a:bodyPr wrap="square">
            <a:spAutoFit/>
          </a:bodyPr>
          <a:lstStyle/>
          <a:p>
            <a:r>
              <a:rPr lang="en-US" dirty="0"/>
              <a:t>18</a:t>
            </a:r>
            <a:r>
              <a:rPr lang="en-US" i="1" dirty="0"/>
              <a:t>.</a:t>
            </a:r>
            <a:r>
              <a:rPr lang="en-US" dirty="0"/>
              <a:t>6% to 98</a:t>
            </a:r>
            <a:r>
              <a:rPr lang="en-US" i="1" dirty="0"/>
              <a:t>.</a:t>
            </a:r>
            <a:r>
              <a:rPr lang="en-US" dirty="0"/>
              <a:t>4% across the 20 applications </a:t>
            </a:r>
            <a:r>
              <a:rPr lang="en-US" dirty="0">
                <a:solidFill>
                  <a:srgbClr val="363639"/>
                </a:solidFill>
                <a:latin typeface="Arial" panose="020B0604020202020204" pitchFamily="34" charset="0"/>
              </a:rPr>
              <a:t>duplicates exist in real-world applications.</a:t>
            </a:r>
          </a:p>
          <a:p>
            <a:r>
              <a:rPr lang="en-US" sz="1400" dirty="0"/>
              <a:t>(The first 12 applications from the SPEC CPU2006 and the following 8 applications from the PARSEC.)</a:t>
            </a:r>
          </a:p>
        </p:txBody>
      </p:sp>
      <p:sp>
        <p:nvSpPr>
          <p:cNvPr id="6" name="TextBox 5">
            <a:extLst>
              <a:ext uri="{FF2B5EF4-FFF2-40B4-BE49-F238E27FC236}">
                <a16:creationId xmlns:a16="http://schemas.microsoft.com/office/drawing/2014/main" id="{C32A0FF3-82D0-47BC-A3ED-8C8810E874F1}"/>
              </a:ext>
            </a:extLst>
          </p:cNvPr>
          <p:cNvSpPr txBox="1"/>
          <p:nvPr/>
        </p:nvSpPr>
        <p:spPr>
          <a:xfrm>
            <a:off x="850899" y="2854422"/>
            <a:ext cx="9827492" cy="954107"/>
          </a:xfrm>
          <a:prstGeom prst="rect">
            <a:avLst/>
          </a:prstGeom>
          <a:solidFill>
            <a:srgbClr val="FFC000"/>
          </a:solidFill>
        </p:spPr>
        <p:txBody>
          <a:bodyPr wrap="square" rtlCol="0">
            <a:spAutoFit/>
          </a:bodyPr>
          <a:lstStyle/>
          <a:p>
            <a:endParaRPr lang="en-US" b="1" dirty="0"/>
          </a:p>
          <a:p>
            <a:r>
              <a:rPr lang="en-US" b="1" dirty="0"/>
              <a:t>Improving performance and endurance of encrypted NVM through deduplicating entire-line writes.</a:t>
            </a:r>
          </a:p>
          <a:p>
            <a:endParaRPr lang="en-US" sz="2000" dirty="0"/>
          </a:p>
        </p:txBody>
      </p:sp>
    </p:spTree>
    <p:extLst>
      <p:ext uri="{BB962C8B-B14F-4D97-AF65-F5344CB8AC3E}">
        <p14:creationId xmlns:p14="http://schemas.microsoft.com/office/powerpoint/2010/main" val="110674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C90C-F82F-4C53-947E-7044578AD677}"/>
              </a:ext>
            </a:extLst>
          </p:cNvPr>
          <p:cNvSpPr>
            <a:spLocks noGrp="1"/>
          </p:cNvSpPr>
          <p:nvPr>
            <p:ph type="title"/>
          </p:nvPr>
        </p:nvSpPr>
        <p:spPr/>
        <p:txBody>
          <a:bodyPr/>
          <a:lstStyle/>
          <a:p>
            <a:r>
              <a:rPr lang="en-US" dirty="0"/>
              <a:t>Solution: </a:t>
            </a:r>
            <a:r>
              <a:rPr lang="en-US" dirty="0" err="1"/>
              <a:t>DeWrite</a:t>
            </a:r>
            <a:endParaRPr lang="en-US" dirty="0"/>
          </a:p>
        </p:txBody>
      </p:sp>
      <p:pic>
        <p:nvPicPr>
          <p:cNvPr id="4" name="Content Placeholder 3">
            <a:extLst>
              <a:ext uri="{FF2B5EF4-FFF2-40B4-BE49-F238E27FC236}">
                <a16:creationId xmlns:a16="http://schemas.microsoft.com/office/drawing/2014/main" id="{772D3712-3262-4DCF-9EF7-CD086CEE0984}"/>
              </a:ext>
            </a:extLst>
          </p:cNvPr>
          <p:cNvPicPr>
            <a:picLocks noGrp="1" noChangeAspect="1"/>
          </p:cNvPicPr>
          <p:nvPr>
            <p:ph idx="1"/>
          </p:nvPr>
        </p:nvPicPr>
        <p:blipFill>
          <a:blip r:embed="rId2"/>
          <a:stretch>
            <a:fillRect/>
          </a:stretch>
        </p:blipFill>
        <p:spPr>
          <a:xfrm>
            <a:off x="768694" y="1530657"/>
            <a:ext cx="4216261" cy="3394844"/>
          </a:xfrm>
          <a:prstGeom prst="rect">
            <a:avLst/>
          </a:prstGeom>
        </p:spPr>
      </p:pic>
      <p:pic>
        <p:nvPicPr>
          <p:cNvPr id="5" name="Picture 4">
            <a:extLst>
              <a:ext uri="{FF2B5EF4-FFF2-40B4-BE49-F238E27FC236}">
                <a16:creationId xmlns:a16="http://schemas.microsoft.com/office/drawing/2014/main" id="{6DAC2E79-84F7-4C6C-BC95-B813C97907F3}"/>
              </a:ext>
            </a:extLst>
          </p:cNvPr>
          <p:cNvPicPr>
            <a:picLocks noChangeAspect="1"/>
          </p:cNvPicPr>
          <p:nvPr/>
        </p:nvPicPr>
        <p:blipFill>
          <a:blip r:embed="rId3"/>
          <a:stretch>
            <a:fillRect/>
          </a:stretch>
        </p:blipFill>
        <p:spPr>
          <a:xfrm>
            <a:off x="7128155" y="1530657"/>
            <a:ext cx="4050412" cy="3394844"/>
          </a:xfrm>
          <a:prstGeom prst="rect">
            <a:avLst/>
          </a:prstGeom>
        </p:spPr>
      </p:pic>
      <p:sp>
        <p:nvSpPr>
          <p:cNvPr id="6" name="Rectangle 5">
            <a:extLst>
              <a:ext uri="{FF2B5EF4-FFF2-40B4-BE49-F238E27FC236}">
                <a16:creationId xmlns:a16="http://schemas.microsoft.com/office/drawing/2014/main" id="{7876E864-3511-4C73-B1F0-7E90E16D8455}"/>
              </a:ext>
            </a:extLst>
          </p:cNvPr>
          <p:cNvSpPr/>
          <p:nvPr/>
        </p:nvSpPr>
        <p:spPr>
          <a:xfrm>
            <a:off x="678426" y="5082119"/>
            <a:ext cx="3696929" cy="646331"/>
          </a:xfrm>
          <a:prstGeom prst="rect">
            <a:avLst/>
          </a:prstGeom>
        </p:spPr>
        <p:txBody>
          <a:bodyPr wrap="square">
            <a:spAutoFit/>
          </a:bodyPr>
          <a:lstStyle/>
          <a:p>
            <a:r>
              <a:rPr lang="en-US" dirty="0">
                <a:solidFill>
                  <a:srgbClr val="363639"/>
                </a:solidFill>
                <a:latin typeface="Arial" panose="020B0604020202020204" pitchFamily="34" charset="0"/>
              </a:rPr>
              <a:t>Serial execution</a:t>
            </a:r>
          </a:p>
          <a:p>
            <a:r>
              <a:rPr lang="en-US" dirty="0">
                <a:solidFill>
                  <a:srgbClr val="363639"/>
                </a:solidFill>
                <a:latin typeface="Arial" panose="020B0604020202020204" pitchFamily="34" charset="0"/>
              </a:rPr>
              <a:t>inefficient for </a:t>
            </a:r>
            <a:r>
              <a:rPr lang="en-US" dirty="0">
                <a:solidFill>
                  <a:srgbClr val="F0715E"/>
                </a:solidFill>
                <a:latin typeface="Arial" panose="020B0604020202020204" pitchFamily="34" charset="0"/>
              </a:rPr>
              <a:t>non-duplicate writes</a:t>
            </a:r>
            <a:endParaRPr lang="en-US" dirty="0"/>
          </a:p>
        </p:txBody>
      </p:sp>
      <p:sp>
        <p:nvSpPr>
          <p:cNvPr id="7" name="Rectangle 6">
            <a:extLst>
              <a:ext uri="{FF2B5EF4-FFF2-40B4-BE49-F238E27FC236}">
                <a16:creationId xmlns:a16="http://schemas.microsoft.com/office/drawing/2014/main" id="{B320622C-4360-4945-890F-4BE49562545B}"/>
              </a:ext>
            </a:extLst>
          </p:cNvPr>
          <p:cNvSpPr/>
          <p:nvPr/>
        </p:nvSpPr>
        <p:spPr>
          <a:xfrm>
            <a:off x="7304896" y="5082119"/>
            <a:ext cx="3696929" cy="646331"/>
          </a:xfrm>
          <a:prstGeom prst="rect">
            <a:avLst/>
          </a:prstGeom>
        </p:spPr>
        <p:txBody>
          <a:bodyPr wrap="square">
            <a:spAutoFit/>
          </a:bodyPr>
          <a:lstStyle/>
          <a:p>
            <a:r>
              <a:rPr lang="en-US" dirty="0">
                <a:solidFill>
                  <a:srgbClr val="363639"/>
                </a:solidFill>
                <a:latin typeface="Arial" panose="020B0604020202020204" pitchFamily="34" charset="0"/>
              </a:rPr>
              <a:t>Unnecessary encryption</a:t>
            </a:r>
          </a:p>
          <a:p>
            <a:r>
              <a:rPr lang="en-US" dirty="0">
                <a:solidFill>
                  <a:srgbClr val="363639"/>
                </a:solidFill>
                <a:latin typeface="Arial" panose="020B0604020202020204" pitchFamily="34" charset="0"/>
              </a:rPr>
              <a:t>inefficient for </a:t>
            </a:r>
            <a:r>
              <a:rPr lang="en-US" dirty="0">
                <a:solidFill>
                  <a:srgbClr val="F0715E"/>
                </a:solidFill>
                <a:latin typeface="Arial" panose="020B0604020202020204" pitchFamily="34" charset="0"/>
              </a:rPr>
              <a:t>duplicate writes</a:t>
            </a:r>
            <a:endParaRPr lang="en-US" dirty="0"/>
          </a:p>
        </p:txBody>
      </p:sp>
      <p:sp>
        <p:nvSpPr>
          <p:cNvPr id="8" name="Oval 7">
            <a:extLst>
              <a:ext uri="{FF2B5EF4-FFF2-40B4-BE49-F238E27FC236}">
                <a16:creationId xmlns:a16="http://schemas.microsoft.com/office/drawing/2014/main" id="{2125E3C3-05E5-4FFD-B20D-1CD60154E223}"/>
              </a:ext>
            </a:extLst>
          </p:cNvPr>
          <p:cNvSpPr/>
          <p:nvPr/>
        </p:nvSpPr>
        <p:spPr>
          <a:xfrm>
            <a:off x="4803062" y="5728450"/>
            <a:ext cx="1794536" cy="75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a:p>
            <a:pPr algn="ctr"/>
            <a:r>
              <a:rPr lang="en-US" dirty="0"/>
              <a:t>Policy</a:t>
            </a:r>
          </a:p>
        </p:txBody>
      </p:sp>
      <p:cxnSp>
        <p:nvCxnSpPr>
          <p:cNvPr id="10" name="Connector: Elbow 9">
            <a:extLst>
              <a:ext uri="{FF2B5EF4-FFF2-40B4-BE49-F238E27FC236}">
                <a16:creationId xmlns:a16="http://schemas.microsoft.com/office/drawing/2014/main" id="{86B92C17-6E08-49DE-8322-69DA7F05A812}"/>
              </a:ext>
            </a:extLst>
          </p:cNvPr>
          <p:cNvCxnSpPr>
            <a:stCxn id="8" idx="6"/>
            <a:endCxn id="7" idx="2"/>
          </p:cNvCxnSpPr>
          <p:nvPr/>
        </p:nvCxnSpPr>
        <p:spPr>
          <a:xfrm flipV="1">
            <a:off x="6597598" y="5728450"/>
            <a:ext cx="2555763" cy="3785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3B389A7-C338-413F-9022-BEBFD22C2B83}"/>
              </a:ext>
            </a:extLst>
          </p:cNvPr>
          <p:cNvCxnSpPr>
            <a:stCxn id="8" idx="2"/>
            <a:endCxn id="6" idx="2"/>
          </p:cNvCxnSpPr>
          <p:nvPr/>
        </p:nvCxnSpPr>
        <p:spPr>
          <a:xfrm rot="10800000">
            <a:off x="2526892" y="5728450"/>
            <a:ext cx="2276171" cy="3785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8A3A44F-1E71-4E41-B8B0-8322810D1554}"/>
              </a:ext>
            </a:extLst>
          </p:cNvPr>
          <p:cNvSpPr/>
          <p:nvPr/>
        </p:nvSpPr>
        <p:spPr>
          <a:xfrm>
            <a:off x="3541766" y="6123543"/>
            <a:ext cx="1107996" cy="369332"/>
          </a:xfrm>
          <a:prstGeom prst="rect">
            <a:avLst/>
          </a:prstGeom>
        </p:spPr>
        <p:txBody>
          <a:bodyPr wrap="none">
            <a:spAutoFit/>
          </a:bodyPr>
          <a:lstStyle/>
          <a:p>
            <a:r>
              <a:rPr lang="en-US">
                <a:solidFill>
                  <a:srgbClr val="F0715E"/>
                </a:solidFill>
                <a:latin typeface="Arial" panose="020B0604020202020204" pitchFamily="34" charset="0"/>
              </a:rPr>
              <a:t>duplicate</a:t>
            </a:r>
            <a:endParaRPr lang="en-US" dirty="0"/>
          </a:p>
        </p:txBody>
      </p:sp>
      <p:sp>
        <p:nvSpPr>
          <p:cNvPr id="14" name="Rectangle 13">
            <a:extLst>
              <a:ext uri="{FF2B5EF4-FFF2-40B4-BE49-F238E27FC236}">
                <a16:creationId xmlns:a16="http://schemas.microsoft.com/office/drawing/2014/main" id="{FD3691CE-EA8D-4111-99F6-B75285A4F13F}"/>
              </a:ext>
            </a:extLst>
          </p:cNvPr>
          <p:cNvSpPr/>
          <p:nvPr/>
        </p:nvSpPr>
        <p:spPr>
          <a:xfrm>
            <a:off x="7304896" y="6123543"/>
            <a:ext cx="1556836" cy="369332"/>
          </a:xfrm>
          <a:prstGeom prst="rect">
            <a:avLst/>
          </a:prstGeom>
        </p:spPr>
        <p:txBody>
          <a:bodyPr wrap="none">
            <a:spAutoFit/>
          </a:bodyPr>
          <a:lstStyle/>
          <a:p>
            <a:r>
              <a:rPr lang="en-US" dirty="0">
                <a:solidFill>
                  <a:srgbClr val="F0715E"/>
                </a:solidFill>
                <a:latin typeface="Arial" panose="020B0604020202020204" pitchFamily="34" charset="0"/>
              </a:rPr>
              <a:t>non duplicate</a:t>
            </a:r>
            <a:endParaRPr lang="en-US" dirty="0"/>
          </a:p>
        </p:txBody>
      </p:sp>
    </p:spTree>
    <p:extLst>
      <p:ext uri="{BB962C8B-B14F-4D97-AF65-F5344CB8AC3E}">
        <p14:creationId xmlns:p14="http://schemas.microsoft.com/office/powerpoint/2010/main" val="39436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sp>
        <p:nvSpPr>
          <p:cNvPr id="3" name="Content Placeholder 2">
            <a:extLst>
              <a:ext uri="{FF2B5EF4-FFF2-40B4-BE49-F238E27FC236}">
                <a16:creationId xmlns:a16="http://schemas.microsoft.com/office/drawing/2014/main" id="{677C3A15-DCB2-41ED-89D8-2F2C0C97A5D7}"/>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spTree>
    <p:extLst>
      <p:ext uri="{BB962C8B-B14F-4D97-AF65-F5344CB8AC3E}">
        <p14:creationId xmlns:p14="http://schemas.microsoft.com/office/powerpoint/2010/main" val="77574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sp>
        <p:nvSpPr>
          <p:cNvPr id="3" name="Content Placeholder 2">
            <a:extLst>
              <a:ext uri="{FF2B5EF4-FFF2-40B4-BE49-F238E27FC236}">
                <a16:creationId xmlns:a16="http://schemas.microsoft.com/office/drawing/2014/main" id="{677C3A15-DCB2-41ED-89D8-2F2C0C97A5D7}"/>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pic>
        <p:nvPicPr>
          <p:cNvPr id="5" name="Picture 4">
            <a:extLst>
              <a:ext uri="{FF2B5EF4-FFF2-40B4-BE49-F238E27FC236}">
                <a16:creationId xmlns:a16="http://schemas.microsoft.com/office/drawing/2014/main" id="{88556A8F-8669-4FEC-B62C-AE4ECB8C9B60}"/>
              </a:ext>
            </a:extLst>
          </p:cNvPr>
          <p:cNvPicPr>
            <a:picLocks noChangeAspect="1"/>
          </p:cNvPicPr>
          <p:nvPr/>
        </p:nvPicPr>
        <p:blipFill>
          <a:blip r:embed="rId3"/>
          <a:stretch>
            <a:fillRect/>
          </a:stretch>
        </p:blipFill>
        <p:spPr>
          <a:xfrm>
            <a:off x="2563458" y="3457574"/>
            <a:ext cx="6410325" cy="2771775"/>
          </a:xfrm>
          <a:prstGeom prst="rect">
            <a:avLst/>
          </a:prstGeom>
        </p:spPr>
      </p:pic>
    </p:spTree>
    <p:extLst>
      <p:ext uri="{BB962C8B-B14F-4D97-AF65-F5344CB8AC3E}">
        <p14:creationId xmlns:p14="http://schemas.microsoft.com/office/powerpoint/2010/main" val="291059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AC6-6878-4D3B-A796-C6A01A3E9382}"/>
              </a:ext>
            </a:extLst>
          </p:cNvPr>
          <p:cNvSpPr>
            <a:spLocks noGrp="1"/>
          </p:cNvSpPr>
          <p:nvPr>
            <p:ph type="title"/>
          </p:nvPr>
        </p:nvSpPr>
        <p:spPr/>
        <p:txBody>
          <a:bodyPr/>
          <a:lstStyle/>
          <a:p>
            <a:r>
              <a:rPr lang="en-US" dirty="0"/>
              <a:t>Prediction Policy</a:t>
            </a:r>
          </a:p>
        </p:txBody>
      </p:sp>
      <p:sp>
        <p:nvSpPr>
          <p:cNvPr id="3" name="Content Placeholder 2">
            <a:extLst>
              <a:ext uri="{FF2B5EF4-FFF2-40B4-BE49-F238E27FC236}">
                <a16:creationId xmlns:a16="http://schemas.microsoft.com/office/drawing/2014/main" id="{677C3A15-DCB2-41ED-89D8-2F2C0C97A5D7}"/>
              </a:ext>
            </a:extLst>
          </p:cNvPr>
          <p:cNvSpPr>
            <a:spLocks noGrp="1"/>
          </p:cNvSpPr>
          <p:nvPr>
            <p:ph idx="1"/>
          </p:nvPr>
        </p:nvSpPr>
        <p:spPr/>
        <p:txBody>
          <a:bodyPr>
            <a:normAutofit/>
          </a:bodyPr>
          <a:lstStyle/>
          <a:p>
            <a:r>
              <a:rPr lang="en-US" sz="2400" dirty="0"/>
              <a:t>If the most recent memory writes are mostly duplicate (or non-duplicate), the next memory write is predicted to be duplicate (or non-duplicate). (temporal locality)</a:t>
            </a:r>
          </a:p>
          <a:p>
            <a:r>
              <a:rPr lang="en-US" sz="2400" dirty="0"/>
              <a:t>3 bits window history</a:t>
            </a:r>
          </a:p>
        </p:txBody>
      </p:sp>
      <p:pic>
        <p:nvPicPr>
          <p:cNvPr id="4" name="Picture 3">
            <a:extLst>
              <a:ext uri="{FF2B5EF4-FFF2-40B4-BE49-F238E27FC236}">
                <a16:creationId xmlns:a16="http://schemas.microsoft.com/office/drawing/2014/main" id="{762704F0-AB1E-4EB5-9808-08E36C3265A4}"/>
              </a:ext>
            </a:extLst>
          </p:cNvPr>
          <p:cNvPicPr>
            <a:picLocks noChangeAspect="1"/>
          </p:cNvPicPr>
          <p:nvPr/>
        </p:nvPicPr>
        <p:blipFill>
          <a:blip r:embed="rId2"/>
          <a:stretch>
            <a:fillRect/>
          </a:stretch>
        </p:blipFill>
        <p:spPr>
          <a:xfrm>
            <a:off x="2563458" y="3429000"/>
            <a:ext cx="6543675" cy="2828925"/>
          </a:xfrm>
          <a:prstGeom prst="rect">
            <a:avLst/>
          </a:prstGeom>
        </p:spPr>
      </p:pic>
      <p:pic>
        <p:nvPicPr>
          <p:cNvPr id="5" name="Picture 4">
            <a:extLst>
              <a:ext uri="{FF2B5EF4-FFF2-40B4-BE49-F238E27FC236}">
                <a16:creationId xmlns:a16="http://schemas.microsoft.com/office/drawing/2014/main" id="{88556A8F-8669-4FEC-B62C-AE4ECB8C9B60}"/>
              </a:ext>
            </a:extLst>
          </p:cNvPr>
          <p:cNvPicPr>
            <a:picLocks noChangeAspect="1"/>
          </p:cNvPicPr>
          <p:nvPr/>
        </p:nvPicPr>
        <p:blipFill>
          <a:blip r:embed="rId3"/>
          <a:stretch>
            <a:fillRect/>
          </a:stretch>
        </p:blipFill>
        <p:spPr>
          <a:xfrm>
            <a:off x="2563458" y="3486150"/>
            <a:ext cx="6410325" cy="2771775"/>
          </a:xfrm>
          <a:prstGeom prst="rect">
            <a:avLst/>
          </a:prstGeom>
        </p:spPr>
      </p:pic>
      <p:pic>
        <p:nvPicPr>
          <p:cNvPr id="6" name="Picture 5">
            <a:extLst>
              <a:ext uri="{FF2B5EF4-FFF2-40B4-BE49-F238E27FC236}">
                <a16:creationId xmlns:a16="http://schemas.microsoft.com/office/drawing/2014/main" id="{500F6D86-EF56-4952-9A5A-080FA21767AE}"/>
              </a:ext>
            </a:extLst>
          </p:cNvPr>
          <p:cNvPicPr>
            <a:picLocks noChangeAspect="1"/>
          </p:cNvPicPr>
          <p:nvPr/>
        </p:nvPicPr>
        <p:blipFill>
          <a:blip r:embed="rId4"/>
          <a:stretch>
            <a:fillRect/>
          </a:stretch>
        </p:blipFill>
        <p:spPr>
          <a:xfrm>
            <a:off x="2563458" y="3418618"/>
            <a:ext cx="6486525" cy="2867025"/>
          </a:xfrm>
          <a:prstGeom prst="rect">
            <a:avLst/>
          </a:prstGeom>
        </p:spPr>
      </p:pic>
    </p:spTree>
    <p:extLst>
      <p:ext uri="{BB962C8B-B14F-4D97-AF65-F5344CB8AC3E}">
        <p14:creationId xmlns:p14="http://schemas.microsoft.com/office/powerpoint/2010/main" val="161242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1757</Words>
  <Application>Microsoft Office PowerPoint</Application>
  <PresentationFormat>Widescreen</PresentationFormat>
  <Paragraphs>392</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NimbusRomNo9L-Regu</vt:lpstr>
      <vt:lpstr>Office Theme</vt:lpstr>
      <vt:lpstr>Recent Security Techniques in   (Non-Volatile) Main Memories</vt:lpstr>
      <vt:lpstr>Selected Papers</vt:lpstr>
      <vt:lpstr>Improving the Performance and Endurance of Encrypted Non-volatile Main Memory through Deduplicating Writes  (Micro 2018)</vt:lpstr>
      <vt:lpstr>Problem Description</vt:lpstr>
      <vt:lpstr>Motivation</vt:lpstr>
      <vt:lpstr>Solution: DeWrite</vt:lpstr>
      <vt:lpstr>Prediction Policy</vt:lpstr>
      <vt:lpstr>Prediction Policy</vt:lpstr>
      <vt:lpstr>Prediction Policy</vt:lpstr>
      <vt:lpstr>Prediction Policy</vt:lpstr>
      <vt:lpstr>Prediction Policy</vt:lpstr>
      <vt:lpstr>Prediction Policy</vt:lpstr>
      <vt:lpstr>Prediction Policy</vt:lpstr>
      <vt:lpstr>Prediction Policy</vt:lpstr>
      <vt:lpstr>Analysis</vt:lpstr>
      <vt:lpstr>Evaluation</vt:lpstr>
      <vt:lpstr>Morphable Counters: Enabling Compact Integrity Trees For Low-Overhead Secure Memories (Micro 2018)</vt:lpstr>
      <vt:lpstr>Problem Description</vt:lpstr>
      <vt:lpstr>Motivation</vt:lpstr>
      <vt:lpstr>Motivation</vt:lpstr>
      <vt:lpstr>Motivation</vt:lpstr>
      <vt:lpstr>Morphable Counters</vt:lpstr>
      <vt:lpstr>Morphable Counters</vt:lpstr>
      <vt:lpstr>Morphable Counters</vt:lpstr>
      <vt:lpstr>Morphable Counters</vt:lpstr>
      <vt:lpstr>Overflow Handling</vt:lpstr>
      <vt:lpstr>Overflow Handling</vt:lpstr>
      <vt:lpstr>Overflow Handling</vt:lpstr>
      <vt:lpstr>Evaluation</vt:lpstr>
      <vt:lpstr>Rest of the Papers</vt:lpstr>
      <vt:lpstr>Problem</vt:lpstr>
      <vt:lpstr>Problem</vt:lpstr>
      <vt:lpstr>Problem</vt:lpstr>
      <vt:lpstr>Osiris: A Low-Cost Mechanism to Enable Restoration of Secure Non-Volatile Memories (Micro 2018)</vt:lpstr>
      <vt:lpstr>Osiris</vt:lpstr>
      <vt:lpstr>Osiris</vt:lpstr>
      <vt:lpstr>Osiris Operation</vt:lpstr>
      <vt:lpstr>Anubis: Low-Overhead and Practical Recovery Time for Secure Non-Volatile Memories  (ISCA 2019)</vt:lpstr>
      <vt:lpstr>Anubis</vt:lpstr>
      <vt:lpstr>Anubis</vt:lpstr>
      <vt:lpstr>Anubis</vt:lpstr>
      <vt:lpstr>Anubis</vt:lpstr>
      <vt:lpstr>Triad-NVM: Persistency for Integrity-Protected and Encrypted Non-Volatile Memories  (ISCA 2019)</vt:lpstr>
      <vt:lpstr>Triad-NVM</vt:lpstr>
      <vt:lpstr>Triad-NVM</vt:lpstr>
      <vt:lpstr>Triad-NVM</vt:lpstr>
      <vt:lpstr>Comparison &amp;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Security Techniques in   (Non-Volatile) Main Memories</dc:title>
  <dc:creator>Maryam Babaie</dc:creator>
  <cp:lastModifiedBy>Maryam Babaie</cp:lastModifiedBy>
  <cp:revision>2</cp:revision>
  <dcterms:created xsi:type="dcterms:W3CDTF">2019-12-02T20:32:02Z</dcterms:created>
  <dcterms:modified xsi:type="dcterms:W3CDTF">2019-12-04T20:24:13Z</dcterms:modified>
</cp:coreProperties>
</file>