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ccia" initials="MB" lastIdx="1" clrIdx="0">
    <p:extLst>
      <p:ext uri="{19B8F6BF-5375-455C-9EA6-DF929625EA0E}">
        <p15:presenceInfo xmlns:p15="http://schemas.microsoft.com/office/powerpoint/2012/main" userId="35daec5bebed7a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GDB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Baccia</a:t>
            </a:r>
          </a:p>
        </p:txBody>
      </p:sp>
      <p:pic>
        <p:nvPicPr>
          <p:cNvPr id="1026" name="Picture 2" descr="https://upload.wikimedia.org/wikipedia/commons/thumb/3/3f/Git_icon.svg/1024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61" y="2821868"/>
            <a:ext cx="2882544" cy="288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29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clear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&lt;location&gt;</a:t>
            </a:r>
          </a:p>
          <a:p>
            <a:pPr lvl="1"/>
            <a:r>
              <a:rPr lang="en-US" dirty="0"/>
              <a:t>Clears a previously set breakpoint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continue</a:t>
            </a:r>
          </a:p>
          <a:p>
            <a:pPr lvl="1"/>
            <a:r>
              <a:rPr lang="en-US" dirty="0"/>
              <a:t>Resumes execution after a breakpoint</a:t>
            </a:r>
          </a:p>
        </p:txBody>
      </p:sp>
    </p:spTree>
    <p:extLst>
      <p:ext uri="{BB962C8B-B14F-4D97-AF65-F5344CB8AC3E}">
        <p14:creationId xmlns:p14="http://schemas.microsoft.com/office/powerpoint/2010/main" val="191855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step</a:t>
            </a:r>
            <a:r>
              <a:rPr lang="en-US" dirty="0"/>
              <a:t> [n]</a:t>
            </a:r>
          </a:p>
          <a:p>
            <a:pPr lvl="1"/>
            <a:r>
              <a:rPr lang="en-US" dirty="0"/>
              <a:t>Step through n (default 1) lines in the source code.</a:t>
            </a:r>
          </a:p>
          <a:p>
            <a:pPr lvl="1"/>
            <a:r>
              <a:rPr lang="en-US" dirty="0"/>
              <a:t>Note: step will step </a:t>
            </a:r>
            <a:r>
              <a:rPr lang="en-US" i="1" dirty="0"/>
              <a:t>into</a:t>
            </a:r>
            <a:r>
              <a:rPr lang="en-US" dirty="0"/>
              <a:t> any embedded functions</a:t>
            </a:r>
          </a:p>
          <a:p>
            <a:pPr lvl="2"/>
            <a:r>
              <a:rPr lang="en-US" dirty="0"/>
              <a:t>Example: foo(</a:t>
            </a:r>
            <a:r>
              <a:rPr lang="en-US" dirty="0">
                <a:solidFill>
                  <a:srgbClr val="92D050"/>
                </a:solidFill>
              </a:rPr>
              <a:t>bar(</a:t>
            </a:r>
            <a:r>
              <a:rPr lang="en-US" dirty="0" err="1">
                <a:solidFill>
                  <a:srgbClr val="92D050"/>
                </a:solidFill>
              </a:rPr>
              <a:t>var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next</a:t>
            </a:r>
            <a:r>
              <a:rPr lang="en-US" dirty="0"/>
              <a:t> [n]</a:t>
            </a:r>
          </a:p>
          <a:p>
            <a:pPr lvl="1"/>
            <a:r>
              <a:rPr lang="en-US" dirty="0"/>
              <a:t>Similar to step, but will </a:t>
            </a:r>
            <a:r>
              <a:rPr lang="en-US" i="1" dirty="0"/>
              <a:t>not</a:t>
            </a:r>
            <a:r>
              <a:rPr lang="en-US" dirty="0"/>
              <a:t> step into embedded functions.</a:t>
            </a:r>
          </a:p>
        </p:txBody>
      </p:sp>
    </p:spTree>
    <p:extLst>
      <p:ext uri="{BB962C8B-B14F-4D97-AF65-F5344CB8AC3E}">
        <p14:creationId xmlns:p14="http://schemas.microsoft.com/office/powerpoint/2010/main" val="251991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847613"/>
          </a:xfrm>
        </p:spPr>
        <p:txBody>
          <a:bodyPr>
            <a:no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list</a:t>
            </a:r>
            <a:r>
              <a:rPr lang="en-US" sz="1500" dirty="0"/>
              <a:t> &lt;location&gt;</a:t>
            </a:r>
          </a:p>
          <a:p>
            <a:pPr lvl="1"/>
            <a:r>
              <a:rPr lang="en-US" sz="1500" dirty="0"/>
              <a:t>Lists lines (default 10) of source code starting at location.</a:t>
            </a:r>
          </a:p>
          <a:p>
            <a:pPr lvl="2"/>
            <a:r>
              <a:rPr lang="en-US" sz="1500" dirty="0"/>
              <a:t>Use </a:t>
            </a:r>
            <a:r>
              <a:rPr lang="en-US" sz="1500" dirty="0">
                <a:solidFill>
                  <a:srgbClr val="FF0000"/>
                </a:solidFill>
              </a:rPr>
              <a:t>set </a:t>
            </a:r>
            <a:r>
              <a:rPr lang="en-US" sz="1500" dirty="0" err="1">
                <a:solidFill>
                  <a:srgbClr val="FF0000"/>
                </a:solidFill>
              </a:rPr>
              <a:t>listsize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/>
              <a:t>to change the default.</a:t>
            </a:r>
          </a:p>
          <a:p>
            <a:pPr lvl="1"/>
            <a:r>
              <a:rPr lang="en-US" sz="1500" dirty="0"/>
              <a:t>Location is specified similar to </a:t>
            </a:r>
            <a:r>
              <a:rPr lang="en-US" sz="1500" b="1" dirty="0">
                <a:solidFill>
                  <a:srgbClr val="FF0000"/>
                </a:solidFill>
              </a:rPr>
              <a:t>break</a:t>
            </a:r>
            <a:r>
              <a:rPr lang="en-US" sz="1500" dirty="0"/>
              <a:t>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disassemble</a:t>
            </a:r>
            <a:r>
              <a:rPr lang="en-US" sz="1500" dirty="0"/>
              <a:t> [location]</a:t>
            </a:r>
          </a:p>
          <a:p>
            <a:pPr lvl="1"/>
            <a:r>
              <a:rPr lang="en-US" sz="1500" dirty="0"/>
              <a:t>Lists assembly instructions focused around location (or current execution line if none specified).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info</a:t>
            </a:r>
            <a:r>
              <a:rPr lang="en-US" sz="1500" dirty="0"/>
              <a:t> &lt;command&gt;</a:t>
            </a:r>
          </a:p>
          <a:p>
            <a:pPr lvl="1"/>
            <a:r>
              <a:rPr lang="en-US" sz="1500" dirty="0"/>
              <a:t>Many subcommands available, although most used one will probably be </a:t>
            </a:r>
            <a:r>
              <a:rPr lang="en-US" sz="1500" dirty="0" err="1"/>
              <a:t>reg</a:t>
            </a:r>
            <a:r>
              <a:rPr lang="en-US" sz="1500" dirty="0"/>
              <a:t> (info registers).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p</a:t>
            </a:r>
            <a:r>
              <a:rPr lang="en-US" sz="1500" dirty="0"/>
              <a:t> &lt;expression&gt;</a:t>
            </a:r>
          </a:p>
          <a:p>
            <a:pPr lvl="1"/>
            <a:r>
              <a:rPr lang="en-US" sz="1500" dirty="0"/>
              <a:t>Prints the value of the expression. </a:t>
            </a:r>
          </a:p>
          <a:p>
            <a:pPr lvl="2"/>
            <a:r>
              <a:rPr lang="en-US" sz="1300" dirty="0"/>
              <a:t>p </a:t>
            </a:r>
            <a:r>
              <a:rPr lang="en-US" sz="1300" dirty="0" err="1"/>
              <a:t>buf</a:t>
            </a:r>
            <a:r>
              <a:rPr lang="en-US" sz="1300" dirty="0"/>
              <a:t> (print the value of </a:t>
            </a:r>
            <a:r>
              <a:rPr lang="en-US" sz="1300" dirty="0" err="1"/>
              <a:t>buf</a:t>
            </a:r>
            <a:r>
              <a:rPr lang="en-US" sz="1300" dirty="0"/>
              <a:t>)</a:t>
            </a:r>
          </a:p>
          <a:p>
            <a:pPr lvl="2"/>
            <a:r>
              <a:rPr lang="en-US" sz="1300" dirty="0"/>
              <a:t>p &amp;</a:t>
            </a:r>
            <a:r>
              <a:rPr lang="en-US" sz="1300" dirty="0" err="1"/>
              <a:t>buf</a:t>
            </a:r>
            <a:r>
              <a:rPr lang="en-US" sz="1300" dirty="0"/>
              <a:t> (print the address of </a:t>
            </a:r>
            <a:r>
              <a:rPr lang="en-US" sz="1300" dirty="0" err="1"/>
              <a:t>buf</a:t>
            </a:r>
            <a:r>
              <a:rPr lang="en-US" sz="1300" dirty="0"/>
              <a:t>)</a:t>
            </a:r>
          </a:p>
          <a:p>
            <a:pPr lvl="2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4632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508152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/&lt;format&gt; &lt;address&gt;</a:t>
            </a:r>
          </a:p>
          <a:p>
            <a:pPr lvl="1"/>
            <a:r>
              <a:rPr lang="en-US" dirty="0"/>
              <a:t>Print out value in the specified format at address.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66" y="2307265"/>
            <a:ext cx="7343935" cy="360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Memory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set</a:t>
            </a:r>
            <a:endParaRPr lang="en-US" dirty="0"/>
          </a:p>
          <a:p>
            <a:pPr lvl="1"/>
            <a:r>
              <a:rPr lang="en-US" dirty="0"/>
              <a:t>Sets a variable, address, register etc. to the specified value</a:t>
            </a:r>
          </a:p>
          <a:p>
            <a:pPr lvl="1"/>
            <a:r>
              <a:rPr lang="en-US" dirty="0"/>
              <a:t>Can look a little messy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148032"/>
            <a:ext cx="8562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4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4763"/>
            <a:ext cx="8946541" cy="51886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layout</a:t>
            </a:r>
            <a:r>
              <a:rPr lang="en-US" dirty="0"/>
              <a:t> &lt;</a:t>
            </a:r>
            <a:r>
              <a:rPr lang="en-US" dirty="0" err="1"/>
              <a:t>asm</a:t>
            </a:r>
            <a:r>
              <a:rPr lang="en-US" dirty="0"/>
              <a:t> | </a:t>
            </a:r>
            <a:r>
              <a:rPr lang="en-US" dirty="0" err="1"/>
              <a:t>regs</a:t>
            </a:r>
            <a:r>
              <a:rPr lang="en-US" dirty="0"/>
              <a:t> | </a:t>
            </a:r>
            <a:r>
              <a:rPr lang="en-US" dirty="0" err="1"/>
              <a:t>src</a:t>
            </a:r>
            <a:r>
              <a:rPr lang="en-US" dirty="0"/>
              <a:t> | split&gt;</a:t>
            </a:r>
          </a:p>
          <a:p>
            <a:pPr lvl="1"/>
            <a:r>
              <a:rPr lang="en-US" dirty="0"/>
              <a:t>Displays assembly, registers, source code or a combination of them!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focus</a:t>
            </a:r>
            <a:r>
              <a:rPr lang="en-US" dirty="0"/>
              <a:t> &lt;</a:t>
            </a:r>
            <a:r>
              <a:rPr lang="en-US" dirty="0" err="1"/>
              <a:t>asm</a:t>
            </a:r>
            <a:r>
              <a:rPr lang="en-US" dirty="0"/>
              <a:t> | </a:t>
            </a:r>
            <a:r>
              <a:rPr lang="en-US" dirty="0" err="1"/>
              <a:t>regs</a:t>
            </a:r>
            <a:r>
              <a:rPr lang="en-US" dirty="0"/>
              <a:t> | </a:t>
            </a:r>
            <a:r>
              <a:rPr lang="en-US" dirty="0" err="1"/>
              <a:t>src</a:t>
            </a:r>
            <a:r>
              <a:rPr lang="en-US" dirty="0"/>
              <a:t> | </a:t>
            </a:r>
            <a:r>
              <a:rPr lang="en-US" dirty="0" err="1"/>
              <a:t>cmd</a:t>
            </a:r>
            <a:r>
              <a:rPr lang="en-US" dirty="0"/>
              <a:t> | next | </a:t>
            </a:r>
            <a:r>
              <a:rPr lang="en-US" dirty="0" err="1"/>
              <a:t>prev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Change focus to specified pane.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34" y="2258006"/>
            <a:ext cx="5512076" cy="33020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71860" y="3306726"/>
            <a:ext cx="2307266" cy="1573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61228" y="3306726"/>
            <a:ext cx="2317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Tip:</a:t>
            </a:r>
          </a:p>
          <a:p>
            <a:pPr algn="ctr"/>
            <a:r>
              <a:rPr lang="en-US" dirty="0"/>
              <a:t>Use ‘Ctrl + x’ followed by ‘a’ to return to the normal interface.</a:t>
            </a:r>
          </a:p>
        </p:txBody>
      </p:sp>
    </p:spTree>
    <p:extLst>
      <p:ext uri="{BB962C8B-B14F-4D97-AF65-F5344CB8AC3E}">
        <p14:creationId xmlns:p14="http://schemas.microsoft.com/office/powerpoint/2010/main" val="264405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Vice President of LUG</a:t>
            </a:r>
          </a:p>
          <a:p>
            <a:r>
              <a:rPr lang="en-US" dirty="0"/>
              <a:t>Final year at UIC! ;(</a:t>
            </a:r>
          </a:p>
          <a:p>
            <a:r>
              <a:rPr lang="en-US" dirty="0"/>
              <a:t>Interest in Security</a:t>
            </a:r>
          </a:p>
          <a:p>
            <a:pPr lvl="1"/>
            <a:r>
              <a:rPr lang="en-US" dirty="0"/>
              <a:t>Shameless plug for my SIG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72" y="3937577"/>
            <a:ext cx="7473820" cy="1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Linux? No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recently added Bash for Windows with the Anniversary update!</a:t>
            </a:r>
          </a:p>
          <a:p>
            <a:r>
              <a:rPr lang="en-US" dirty="0"/>
              <a:t>Enable in control panel under Programs and Features -&gt; Turn features on or off: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96" y="3640822"/>
            <a:ext cx="2288608" cy="302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86" y="3727880"/>
            <a:ext cx="4688735" cy="28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/>
              <a:t>NU Project </a:t>
            </a:r>
            <a:r>
              <a:rPr lang="en-US" dirty="0" err="1">
                <a:solidFill>
                  <a:srgbClr val="FFFF00"/>
                </a:solidFill>
              </a:rPr>
              <a:t>D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FF00"/>
                </a:solidFill>
              </a:rPr>
              <a:t>B</a:t>
            </a:r>
            <a:r>
              <a:rPr lang="en-US" dirty="0" err="1"/>
              <a:t>ugger</a:t>
            </a:r>
            <a:endParaRPr lang="en-US" dirty="0"/>
          </a:p>
          <a:p>
            <a:r>
              <a:rPr lang="en-US" dirty="0"/>
              <a:t>Multi-Platform debugger for C, C++, Objective-C and others.</a:t>
            </a:r>
          </a:p>
          <a:p>
            <a:r>
              <a:rPr lang="en-US" dirty="0"/>
              <a:t>Command-line interface</a:t>
            </a:r>
          </a:p>
          <a:p>
            <a:r>
              <a:rPr lang="en-US" dirty="0"/>
              <a:t>Many debugger act as a graphical interface to GDB, while others can interface with it!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debugger (front-end)</a:t>
            </a:r>
          </a:p>
          <a:p>
            <a:pPr lvl="1"/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, </a:t>
            </a:r>
            <a:r>
              <a:rPr lang="en-US" dirty="0" err="1"/>
              <a:t>Qt</a:t>
            </a:r>
            <a:r>
              <a:rPr lang="en-US" dirty="0"/>
              <a:t> Creator, Visual Studio (interface)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help on a command, use the help command!</a:t>
            </a:r>
          </a:p>
          <a:p>
            <a:pPr lvl="1"/>
            <a:r>
              <a:rPr lang="en-US" dirty="0"/>
              <a:t>help &lt;command&gt;</a:t>
            </a:r>
          </a:p>
          <a:p>
            <a:pPr lvl="1"/>
            <a:endParaRPr lang="en-US" dirty="0"/>
          </a:p>
          <a:p>
            <a:r>
              <a:rPr lang="en-US" dirty="0"/>
              <a:t>Read the manual!!!</a:t>
            </a:r>
          </a:p>
        </p:txBody>
      </p:sp>
    </p:spTree>
    <p:extLst>
      <p:ext uri="{BB962C8B-B14F-4D97-AF65-F5344CB8AC3E}">
        <p14:creationId xmlns:p14="http://schemas.microsoft.com/office/powerpoint/2010/main" val="63467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93" y="1441413"/>
            <a:ext cx="7370357" cy="49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0"/>
            <a:ext cx="8946541" cy="4195481"/>
          </a:xfrm>
        </p:spPr>
        <p:txBody>
          <a:bodyPr/>
          <a:lstStyle/>
          <a:p>
            <a:r>
              <a:rPr lang="en-US" dirty="0"/>
              <a:t>Load a binary into </a:t>
            </a:r>
            <a:r>
              <a:rPr lang="en-US" dirty="0" err="1"/>
              <a:t>gdb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gdb</a:t>
            </a:r>
            <a:r>
              <a:rPr lang="en-US" dirty="0"/>
              <a:t> [binary]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6111" y="3083440"/>
            <a:ext cx="1076362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43" y="2560784"/>
            <a:ext cx="7600950" cy="36290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84292" y="5802661"/>
            <a:ext cx="2509283" cy="45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67266" y="3339453"/>
            <a:ext cx="2033236" cy="127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67266" y="3390457"/>
            <a:ext cx="2034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Tip:</a:t>
            </a:r>
          </a:p>
          <a:p>
            <a:pPr algn="ctr"/>
            <a:r>
              <a:rPr lang="en-US" sz="1400" dirty="0"/>
              <a:t>Compile with gcc using the –g flag to generate debugging symbols!</a:t>
            </a:r>
          </a:p>
        </p:txBody>
      </p:sp>
    </p:spTree>
    <p:extLst>
      <p:ext uri="{BB962C8B-B14F-4D97-AF65-F5344CB8AC3E}">
        <p14:creationId xmlns:p14="http://schemas.microsoft.com/office/powerpoint/2010/main" val="230460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0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 </a:t>
            </a:r>
            <a:r>
              <a:rPr lang="en-US" dirty="0"/>
              <a:t>[param1 ] […</a:t>
            </a:r>
            <a:r>
              <a:rPr lang="en-US" dirty="0" err="1"/>
              <a:t>param</a:t>
            </a:r>
            <a:r>
              <a:rPr lang="en-US" dirty="0"/>
              <a:t> n]</a:t>
            </a:r>
          </a:p>
          <a:p>
            <a:pPr lvl="1"/>
            <a:r>
              <a:rPr lang="en-US" dirty="0"/>
              <a:t>begin execution of program with optional arguments.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88" y="2402680"/>
            <a:ext cx="7600950" cy="3629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53066" y="2636871"/>
            <a:ext cx="2339163" cy="9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53066" y="2636872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Tip:</a:t>
            </a:r>
          </a:p>
          <a:p>
            <a:pPr algn="ctr"/>
            <a:r>
              <a:rPr lang="en-US" dirty="0"/>
              <a:t>Use Ctrl + L to clear your screen!</a:t>
            </a:r>
          </a:p>
        </p:txBody>
      </p:sp>
    </p:spTree>
    <p:extLst>
      <p:ext uri="{BB962C8B-B14F-4D97-AF65-F5344CB8AC3E}">
        <p14:creationId xmlns:p14="http://schemas.microsoft.com/office/powerpoint/2010/main" val="384694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3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break </a:t>
            </a:r>
            <a:r>
              <a:rPr lang="en-US" dirty="0"/>
              <a:t>&lt;location&gt;</a:t>
            </a:r>
          </a:p>
          <a:p>
            <a:pPr lvl="1"/>
            <a:r>
              <a:rPr lang="en-US" dirty="0"/>
              <a:t>Creates a breakpoint in the program, halting when execution reaches &lt;location&gt;.</a:t>
            </a:r>
          </a:p>
          <a:p>
            <a:pPr lvl="1"/>
            <a:r>
              <a:rPr lang="en-US" dirty="0"/>
              <a:t>The breakpoint can be specified in a couple of formats</a:t>
            </a:r>
          </a:p>
          <a:p>
            <a:pPr lvl="2"/>
            <a:r>
              <a:rPr lang="en-US" dirty="0"/>
              <a:t>By function name (ex. break main)</a:t>
            </a:r>
          </a:p>
          <a:p>
            <a:pPr lvl="2"/>
            <a:r>
              <a:rPr lang="en-US" dirty="0"/>
              <a:t>By source code line (ex. break 15)</a:t>
            </a:r>
          </a:p>
          <a:p>
            <a:pPr lvl="2"/>
            <a:endParaRPr lang="en-US" dirty="0"/>
          </a:p>
          <a:p>
            <a:r>
              <a:rPr lang="en-US" dirty="0"/>
              <a:t>Break is actually more flexible than this, see the help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818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508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GDB and Git</vt:lpstr>
      <vt:lpstr>Who am I?</vt:lpstr>
      <vt:lpstr>No Linux? No problem!</vt:lpstr>
      <vt:lpstr>What is GDB?</vt:lpstr>
      <vt:lpstr>#1 Takeaway</vt:lpstr>
      <vt:lpstr>Interface</vt:lpstr>
      <vt:lpstr>Basic Commands</vt:lpstr>
      <vt:lpstr>Basic Commands</vt:lpstr>
      <vt:lpstr>Flow Control</vt:lpstr>
      <vt:lpstr>Flow Control</vt:lpstr>
      <vt:lpstr>Flow Control</vt:lpstr>
      <vt:lpstr>Printing</vt:lpstr>
      <vt:lpstr>Printing</vt:lpstr>
      <vt:lpstr>Manipulating Memory</vt:lpstr>
      <vt:lpstr>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and Git</dc:title>
  <dc:creator>Michael Baccia</dc:creator>
  <cp:lastModifiedBy>Michael Baccia</cp:lastModifiedBy>
  <cp:revision>18</cp:revision>
  <dcterms:created xsi:type="dcterms:W3CDTF">2016-08-09T22:57:18Z</dcterms:created>
  <dcterms:modified xsi:type="dcterms:W3CDTF">2016-08-17T05:58:11Z</dcterms:modified>
</cp:coreProperties>
</file>