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71" r:id="rId2"/>
    <p:sldId id="272" r:id="rId3"/>
    <p:sldId id="273" r:id="rId4"/>
    <p:sldId id="274" r:id="rId5"/>
    <p:sldId id="256" r:id="rId6"/>
    <p:sldId id="257" r:id="rId7"/>
    <p:sldId id="258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59" r:id="rId21"/>
    <p:sldId id="264" r:id="rId22"/>
    <p:sldId id="260" r:id="rId23"/>
    <p:sldId id="261" r:id="rId24"/>
    <p:sldId id="262" r:id="rId25"/>
    <p:sldId id="263" r:id="rId26"/>
    <p:sldId id="265" r:id="rId27"/>
    <p:sldId id="266" r:id="rId28"/>
    <p:sldId id="267" r:id="rId29"/>
    <p:sldId id="268" r:id="rId30"/>
    <p:sldId id="269" r:id="rId31"/>
    <p:sldId id="27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ccia" initials="MB" lastIdx="1" clrIdx="0">
    <p:extLst>
      <p:ext uri="{19B8F6BF-5375-455C-9EA6-DF929625EA0E}">
        <p15:presenceInfo xmlns:p15="http://schemas.microsoft.com/office/powerpoint/2012/main" userId="35daec5bebed7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AD805-3849-41FC-BE80-01378E4DC40D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AC60A-695F-480C-9592-49810D165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2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4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9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0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103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777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2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IMG_20151023_170810.jpg"/>
          <p:cNvPicPr preferRelativeResize="0"/>
          <p:nvPr/>
        </p:nvPicPr>
        <p:blipFill rotWithShape="1">
          <a:blip r:embed="rId3">
            <a:alphaModFix/>
          </a:blip>
          <a:srcRect l="8434" t="1097" r="6876"/>
          <a:stretch/>
        </p:blipFill>
        <p:spPr>
          <a:xfrm>
            <a:off x="8693133" y="0"/>
            <a:ext cx="3498864" cy="3064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067" y="3632200"/>
            <a:ext cx="2514600" cy="3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53667" y="1402867"/>
            <a:ext cx="5841600" cy="4753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sz="1867" dirty="0"/>
              <a:t>For individuals interested in </a:t>
            </a:r>
          </a:p>
          <a:p>
            <a:r>
              <a:rPr lang="en" sz="1867" dirty="0"/>
              <a:t>Linux, Unix, and their byproducts.</a:t>
            </a:r>
          </a:p>
          <a:p>
            <a:r>
              <a:rPr lang="en" sz="1867" dirty="0"/>
              <a:t>We are also in the ACM office (SEL 2264).</a:t>
            </a:r>
          </a:p>
          <a:p>
            <a:endParaRPr sz="1867" dirty="0"/>
          </a:p>
          <a:p>
            <a:r>
              <a:rPr lang="en" sz="1867" dirty="0"/>
              <a:t>Resources:</a:t>
            </a:r>
          </a:p>
          <a:p>
            <a:pPr marL="609585" indent="-423323">
              <a:buChar char="●"/>
            </a:pPr>
            <a:r>
              <a:rPr lang="en" sz="1867" dirty="0"/>
              <a:t>3D Printing (10 cents/gram)</a:t>
            </a:r>
          </a:p>
          <a:p>
            <a:pPr marL="609585" indent="-423323">
              <a:buChar char="●"/>
            </a:pPr>
            <a:r>
              <a:rPr lang="en" sz="1867" dirty="0"/>
              <a:t>Arduino</a:t>
            </a:r>
          </a:p>
          <a:p>
            <a:pPr marL="609585" indent="-423323">
              <a:buChar char="●"/>
            </a:pPr>
            <a:r>
              <a:rPr lang="en" sz="1867" dirty="0"/>
              <a:t>Raspberry Pi</a:t>
            </a:r>
          </a:p>
          <a:p>
            <a:pPr marL="609585" indent="-423323">
              <a:buChar char="●"/>
            </a:pPr>
            <a:r>
              <a:rPr lang="en" sz="1867" dirty="0"/>
              <a:t>Test Servers</a:t>
            </a:r>
          </a:p>
          <a:p>
            <a:pPr marL="609585" indent="-423323">
              <a:buChar char="●"/>
            </a:pPr>
            <a:r>
              <a:rPr lang="en" sz="1867" dirty="0"/>
              <a:t>Tiled Displays</a:t>
            </a:r>
          </a:p>
          <a:p>
            <a:pPr marL="609585" indent="-423323">
              <a:buChar char="●"/>
            </a:pPr>
            <a:r>
              <a:rPr lang="en" sz="1867" dirty="0"/>
              <a:t>Linux Machines</a:t>
            </a:r>
          </a:p>
          <a:p>
            <a:endParaRPr sz="1867" dirty="0"/>
          </a:p>
          <a:p>
            <a:r>
              <a:rPr lang="en" sz="1867" dirty="0"/>
              <a:t>Sign up for our listserv at! E-mail listserv@uic.edu </a:t>
            </a:r>
          </a:p>
          <a:p>
            <a:r>
              <a:rPr lang="en" sz="1867" dirty="0"/>
              <a:t>with the body “SUBSCRIBE LUG”</a:t>
            </a:r>
          </a:p>
          <a:p>
            <a:endParaRPr sz="1867" dirty="0"/>
          </a:p>
          <a:p>
            <a:r>
              <a:rPr lang="en" sz="1867" dirty="0"/>
              <a:t>Officer E-mail: lug-uic-officers@googlegroups.com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33500" y="389000"/>
            <a:ext cx="10513600" cy="1100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6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Linux Users Group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6495267" y="1701267"/>
            <a:ext cx="0" cy="436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4"/>
          <p:cNvSpPr txBox="1"/>
          <p:nvPr/>
        </p:nvSpPr>
        <p:spPr>
          <a:xfrm>
            <a:off x="6827033" y="1489400"/>
            <a:ext cx="4680000" cy="466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Upcoming Events</a:t>
            </a:r>
          </a:p>
          <a:p>
            <a:pPr marL="609585" indent="-457189"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Newbie Week</a:t>
            </a:r>
          </a:p>
          <a:p>
            <a:pPr marL="1219170" lvl="1" indent="-457189"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9/6, 9/7, 9/9, 9/12, 9/13 5-6 PM</a:t>
            </a:r>
          </a:p>
          <a:p>
            <a:pPr marL="1219170" lvl="1" indent="-457189"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SEL 2254</a:t>
            </a:r>
          </a:p>
          <a:p>
            <a:pPr marL="609585" indent="-457189">
              <a:buClr>
                <a:srgbClr val="FFFFFF"/>
              </a:buClr>
              <a:buSzPct val="100000"/>
              <a:buFont typeface="Proxima Nova"/>
              <a:buChar char="●"/>
            </a:pPr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Fest</a:t>
            </a:r>
          </a:p>
          <a:p>
            <a:pPr marL="1219170" lvl="1" indent="-457189"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9/14 5-7 PM</a:t>
            </a:r>
          </a:p>
          <a:p>
            <a:pPr marL="1219170" lvl="1" indent="-457189">
              <a:buClr>
                <a:srgbClr val="FFFFFF"/>
              </a:buClr>
              <a:buSzPct val="100000"/>
              <a:buFont typeface="Proxima Nova"/>
              <a:buChar char="○"/>
            </a:pPr>
            <a:r>
              <a:rPr lang="en" sz="24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SEL 2254</a:t>
            </a:r>
          </a:p>
        </p:txBody>
      </p:sp>
    </p:spTree>
    <p:extLst>
      <p:ext uri="{BB962C8B-B14F-4D97-AF65-F5344CB8AC3E}">
        <p14:creationId xmlns:p14="http://schemas.microsoft.com/office/powerpoint/2010/main" val="320808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Git</a:t>
            </a:r>
            <a:r>
              <a:rPr lang="en-US" dirty="0"/>
              <a:t> work?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5" y="1983868"/>
            <a:ext cx="10316817" cy="41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4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8" y="2105166"/>
            <a:ext cx="10631557" cy="35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6" y="1570746"/>
            <a:ext cx="9786730" cy="47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with Master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4" y="1978861"/>
            <a:ext cx="9990483" cy="39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7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Master is ahead?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5" y="1736038"/>
            <a:ext cx="10094843" cy="43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5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then push!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5" y="2167844"/>
            <a:ext cx="10323443" cy="34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1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needs to know who to associate with your commits!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config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--global user.name “Michael Baccia”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config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--global </a:t>
            </a:r>
            <a:r>
              <a:rPr lang="en-US" dirty="0" err="1"/>
              <a:t>user.email</a:t>
            </a:r>
            <a:r>
              <a:rPr lang="en-US" dirty="0"/>
              <a:t> “mbacci3@uic.edu”</a:t>
            </a:r>
          </a:p>
        </p:txBody>
      </p:sp>
    </p:spTree>
    <p:extLst>
      <p:ext uri="{BB962C8B-B14F-4D97-AF65-F5344CB8AC3E}">
        <p14:creationId xmlns:p14="http://schemas.microsoft.com/office/powerpoint/2010/main" val="46497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1844"/>
            <a:ext cx="8946541" cy="4195481"/>
          </a:xfrm>
        </p:spPr>
        <p:txBody>
          <a:bodyPr>
            <a:no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git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init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Initialize an empty repository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git</a:t>
            </a:r>
            <a:r>
              <a:rPr lang="en-US" sz="1600" b="1" dirty="0">
                <a:solidFill>
                  <a:srgbClr val="FF0000"/>
                </a:solidFill>
              </a:rPr>
              <a:t> status</a:t>
            </a:r>
          </a:p>
          <a:p>
            <a:pPr lvl="1"/>
            <a:r>
              <a:rPr lang="en-US" sz="1600" dirty="0"/>
              <a:t>shows what’s currently in the staging area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git</a:t>
            </a:r>
            <a:r>
              <a:rPr lang="en-US" sz="1600" b="1" dirty="0">
                <a:solidFill>
                  <a:srgbClr val="FF0000"/>
                </a:solidFill>
              </a:rPr>
              <a:t> log</a:t>
            </a:r>
          </a:p>
          <a:p>
            <a:pPr lvl="1"/>
            <a:r>
              <a:rPr lang="en-US" sz="1600" dirty="0"/>
              <a:t>shows commit history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git</a:t>
            </a:r>
            <a:r>
              <a:rPr lang="en-US" sz="1600" b="1" dirty="0">
                <a:solidFill>
                  <a:srgbClr val="FF0000"/>
                </a:solidFill>
              </a:rPr>
              <a:t> add </a:t>
            </a:r>
            <a:r>
              <a:rPr lang="en-US" sz="1600" dirty="0"/>
              <a:t>&lt;filenames&gt; </a:t>
            </a:r>
          </a:p>
          <a:p>
            <a:pPr lvl="1"/>
            <a:r>
              <a:rPr lang="en-US" sz="1600" dirty="0"/>
              <a:t>add files to the staging area</a:t>
            </a:r>
          </a:p>
          <a:p>
            <a:pPr lvl="1"/>
            <a:r>
              <a:rPr lang="en-US" sz="1600" dirty="0"/>
              <a:t>can use * to add all files</a:t>
            </a:r>
          </a:p>
          <a:p>
            <a:pPr lvl="2"/>
            <a:r>
              <a:rPr lang="en-US" dirty="0"/>
              <a:t>will ignore files in your .</a:t>
            </a:r>
            <a:r>
              <a:rPr lang="en-US" dirty="0" err="1"/>
              <a:t>gitignore</a:t>
            </a:r>
            <a:r>
              <a:rPr lang="en-US" dirty="0"/>
              <a:t> file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git</a:t>
            </a:r>
            <a:r>
              <a:rPr lang="en-US" sz="1600" b="1" dirty="0">
                <a:solidFill>
                  <a:srgbClr val="FF0000"/>
                </a:solidFill>
              </a:rPr>
              <a:t> commit </a:t>
            </a:r>
            <a:r>
              <a:rPr lang="en-US" sz="1600" dirty="0"/>
              <a:t>[-m “message”]</a:t>
            </a:r>
          </a:p>
          <a:p>
            <a:pPr lvl="1"/>
            <a:r>
              <a:rPr lang="en-US" sz="1600" dirty="0"/>
              <a:t>commit what’s currently in the staging area</a:t>
            </a:r>
          </a:p>
          <a:p>
            <a:r>
              <a:rPr lang="en-US" sz="1600" b="1" dirty="0" err="1">
                <a:solidFill>
                  <a:srgbClr val="FF0000"/>
                </a:solidFill>
              </a:rPr>
              <a:t>git</a:t>
            </a:r>
            <a:r>
              <a:rPr lang="en-US" sz="1600" b="1" dirty="0">
                <a:solidFill>
                  <a:srgbClr val="FF0000"/>
                </a:solidFill>
              </a:rPr>
              <a:t> reset </a:t>
            </a:r>
            <a:r>
              <a:rPr lang="en-US" sz="1600" dirty="0"/>
              <a:t>[--soft | --mixed | --hard]</a:t>
            </a:r>
          </a:p>
          <a:p>
            <a:pPr lvl="1"/>
            <a:r>
              <a:rPr lang="en-US" sz="1600" dirty="0"/>
              <a:t>resets to a prior commit</a:t>
            </a:r>
          </a:p>
        </p:txBody>
      </p:sp>
    </p:spTree>
    <p:extLst>
      <p:ext uri="{BB962C8B-B14F-4D97-AF65-F5344CB8AC3E}">
        <p14:creationId xmlns:p14="http://schemas.microsoft.com/office/powerpoint/2010/main" val="239545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clone </a:t>
            </a:r>
            <a:r>
              <a:rPr lang="en-US" dirty="0"/>
              <a:t>&lt; remote repository &gt; </a:t>
            </a:r>
          </a:p>
          <a:p>
            <a:pPr lvl="1"/>
            <a:r>
              <a:rPr lang="en-US" dirty="0"/>
              <a:t>Creates a local copy of the given repository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fetch </a:t>
            </a:r>
            <a:r>
              <a:rPr lang="en-US" dirty="0"/>
              <a:t>[ repository ] [ branch ]</a:t>
            </a:r>
          </a:p>
          <a:p>
            <a:pPr lvl="1"/>
            <a:r>
              <a:rPr lang="en-US" dirty="0"/>
              <a:t>Grabs new remote branches and tags WITHOUT merging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merge </a:t>
            </a:r>
            <a:r>
              <a:rPr lang="en-US" dirty="0"/>
              <a:t>[ remote ] [ branch ]</a:t>
            </a:r>
          </a:p>
          <a:p>
            <a:pPr lvl="1"/>
            <a:r>
              <a:rPr lang="en-US" dirty="0"/>
              <a:t>Merge the remote tracked branch into the local branch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pull </a:t>
            </a:r>
            <a:r>
              <a:rPr lang="en-US" dirty="0"/>
              <a:t>[ remote ] [ branch ]</a:t>
            </a:r>
          </a:p>
          <a:p>
            <a:pPr lvl="1"/>
            <a:r>
              <a:rPr lang="en-US" dirty="0"/>
              <a:t>Performs a </a:t>
            </a:r>
            <a:r>
              <a:rPr lang="en-US" dirty="0" err="1"/>
              <a:t>git</a:t>
            </a:r>
            <a:r>
              <a:rPr lang="en-US" dirty="0"/>
              <a:t> fetch followed by a </a:t>
            </a: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git</a:t>
            </a:r>
            <a:r>
              <a:rPr lang="en-US" b="1" dirty="0">
                <a:solidFill>
                  <a:srgbClr val="FF0000"/>
                </a:solidFill>
              </a:rPr>
              <a:t> push </a:t>
            </a:r>
            <a:r>
              <a:rPr lang="en-US" dirty="0"/>
              <a:t>[ remote ] [ branch ]</a:t>
            </a:r>
          </a:p>
          <a:p>
            <a:pPr lvl="1"/>
            <a:r>
              <a:rPr lang="en-US" dirty="0"/>
              <a:t>Pushes local commits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802792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</p:spTree>
    <p:extLst>
      <p:ext uri="{BB962C8B-B14F-4D97-AF65-F5344CB8AC3E}">
        <p14:creationId xmlns:p14="http://schemas.microsoft.com/office/powerpoint/2010/main" val="332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Welcome to NEWBIE Week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Welcome everyone to the first Linux User’s Group event of the year.</a:t>
            </a:r>
          </a:p>
          <a:p>
            <a:pPr marL="609585" indent="-304792"/>
            <a:r>
              <a:rPr lang="en"/>
              <a:t>This is mostly going to be geared towards students who want to use Linux, but do not know how.</a:t>
            </a:r>
          </a:p>
          <a:p>
            <a:pPr marL="609585" indent="-304792"/>
            <a:r>
              <a:rPr lang="en"/>
              <a:t>There will be more events during the year geared towards more advanced users of Linux as well.</a:t>
            </a:r>
          </a:p>
          <a:p>
            <a:pPr marL="609585" indent="-304792"/>
            <a:r>
              <a:rPr lang="en"/>
              <a:t>After NEWBIE week, we will be holding an event called install fest. This will give opportunities to students to install LINUX as a dualboot or however they would like. We will have many different distros to choose from.</a:t>
            </a:r>
          </a:p>
        </p:txBody>
      </p:sp>
    </p:spTree>
    <p:extLst>
      <p:ext uri="{BB962C8B-B14F-4D97-AF65-F5344CB8AC3E}">
        <p14:creationId xmlns:p14="http://schemas.microsoft.com/office/powerpoint/2010/main" val="303183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dirty="0"/>
              <a:t>NU Project </a:t>
            </a:r>
            <a:r>
              <a:rPr lang="en-US" dirty="0" err="1">
                <a:solidFill>
                  <a:srgbClr val="FFFF00"/>
                </a:solidFill>
              </a:rPr>
              <a:t>D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B</a:t>
            </a:r>
            <a:r>
              <a:rPr lang="en-US" dirty="0" err="1"/>
              <a:t>ugger</a:t>
            </a:r>
            <a:endParaRPr lang="en-US" dirty="0"/>
          </a:p>
          <a:p>
            <a:r>
              <a:rPr lang="en-US" dirty="0"/>
              <a:t>Multi-Platform debugger for C, C++, Objective-C and others.</a:t>
            </a:r>
          </a:p>
          <a:p>
            <a:r>
              <a:rPr lang="en-US" dirty="0"/>
              <a:t>Command-line interface</a:t>
            </a:r>
          </a:p>
          <a:p>
            <a:r>
              <a:rPr lang="en-US" dirty="0"/>
              <a:t>Many debugger act as a graphical interface to GDB, while others can interface with it!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debugger (front-end)</a:t>
            </a:r>
          </a:p>
          <a:p>
            <a:pPr lvl="1"/>
            <a:r>
              <a:rPr lang="en-US" dirty="0"/>
              <a:t>Eclipse, </a:t>
            </a:r>
            <a:r>
              <a:rPr lang="en-US" dirty="0" err="1"/>
              <a:t>Netbeans</a:t>
            </a:r>
            <a:r>
              <a:rPr lang="en-US" dirty="0"/>
              <a:t>, </a:t>
            </a:r>
            <a:r>
              <a:rPr lang="en-US" dirty="0" err="1"/>
              <a:t>Qt</a:t>
            </a:r>
            <a:r>
              <a:rPr lang="en-US" dirty="0"/>
              <a:t> Creator, Visual Studio (interface)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help on a command, use the help command!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help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&lt;command&gt;</a:t>
            </a:r>
          </a:p>
          <a:p>
            <a:pPr lvl="1"/>
            <a:endParaRPr lang="en-US" dirty="0"/>
          </a:p>
          <a:p>
            <a:r>
              <a:rPr lang="en-US" dirty="0"/>
              <a:t>Read the manual!!!</a:t>
            </a:r>
          </a:p>
        </p:txBody>
      </p:sp>
    </p:spTree>
    <p:extLst>
      <p:ext uri="{BB962C8B-B14F-4D97-AF65-F5344CB8AC3E}">
        <p14:creationId xmlns:p14="http://schemas.microsoft.com/office/powerpoint/2010/main" val="63467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93" y="1441413"/>
            <a:ext cx="7370357" cy="49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9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0"/>
            <a:ext cx="8946541" cy="4195481"/>
          </a:xfrm>
        </p:spPr>
        <p:txBody>
          <a:bodyPr/>
          <a:lstStyle/>
          <a:p>
            <a:r>
              <a:rPr lang="en-US" dirty="0"/>
              <a:t>Load a binary into </a:t>
            </a:r>
            <a:r>
              <a:rPr lang="en-US" dirty="0" err="1"/>
              <a:t>gdb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gdb</a:t>
            </a:r>
            <a:r>
              <a:rPr lang="en-US" dirty="0"/>
              <a:t> [binary]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6111" y="3083440"/>
            <a:ext cx="1076362" cy="1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43" y="2560784"/>
            <a:ext cx="7600950" cy="36290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84292" y="5802661"/>
            <a:ext cx="2509283" cy="45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67266" y="3339453"/>
            <a:ext cx="2033236" cy="127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7266" y="3390457"/>
            <a:ext cx="2034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Tip:</a:t>
            </a:r>
          </a:p>
          <a:p>
            <a:pPr algn="ctr"/>
            <a:r>
              <a:rPr lang="en-US" sz="1400" dirty="0"/>
              <a:t>Compile with gcc using the –g flag to generate debugging symbols!</a:t>
            </a:r>
          </a:p>
        </p:txBody>
      </p:sp>
    </p:spTree>
    <p:extLst>
      <p:ext uri="{BB962C8B-B14F-4D97-AF65-F5344CB8AC3E}">
        <p14:creationId xmlns:p14="http://schemas.microsoft.com/office/powerpoint/2010/main" val="2304603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0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b="1" dirty="0"/>
              <a:t> </a:t>
            </a:r>
            <a:r>
              <a:rPr lang="en-US" dirty="0"/>
              <a:t>[param1 ] […</a:t>
            </a:r>
            <a:r>
              <a:rPr lang="en-US" dirty="0" err="1"/>
              <a:t>param</a:t>
            </a:r>
            <a:r>
              <a:rPr lang="en-US" dirty="0"/>
              <a:t> n]</a:t>
            </a:r>
          </a:p>
          <a:p>
            <a:pPr lvl="1"/>
            <a:r>
              <a:rPr lang="en-US" dirty="0"/>
              <a:t>begin execution of program with optional arguments.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88" y="2402680"/>
            <a:ext cx="7600950" cy="3629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3066" y="2636871"/>
            <a:ext cx="2339163" cy="9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53066" y="2636872"/>
            <a:ext cx="2339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Tip:</a:t>
            </a:r>
          </a:p>
          <a:p>
            <a:pPr algn="ctr"/>
            <a:r>
              <a:rPr lang="en-US" dirty="0"/>
              <a:t>Use Ctrl + L to refresh your screen!</a:t>
            </a:r>
          </a:p>
        </p:txBody>
      </p:sp>
    </p:spTree>
    <p:extLst>
      <p:ext uri="{BB962C8B-B14F-4D97-AF65-F5344CB8AC3E}">
        <p14:creationId xmlns:p14="http://schemas.microsoft.com/office/powerpoint/2010/main" val="384694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3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break </a:t>
            </a:r>
            <a:r>
              <a:rPr lang="en-US" dirty="0"/>
              <a:t>&lt;location&gt;</a:t>
            </a:r>
          </a:p>
          <a:p>
            <a:pPr lvl="1"/>
            <a:r>
              <a:rPr lang="en-US" dirty="0"/>
              <a:t>Creates a breakpoint in the program, halting when execution reaches &lt;location&gt;.</a:t>
            </a:r>
          </a:p>
          <a:p>
            <a:pPr lvl="1"/>
            <a:r>
              <a:rPr lang="en-US" dirty="0"/>
              <a:t>The breakpoint can be specified in a couple of formats</a:t>
            </a:r>
          </a:p>
          <a:p>
            <a:pPr lvl="2"/>
            <a:r>
              <a:rPr lang="en-US" dirty="0"/>
              <a:t>By function name (ex. break main)</a:t>
            </a:r>
          </a:p>
          <a:p>
            <a:pPr lvl="2"/>
            <a:r>
              <a:rPr lang="en-US" dirty="0"/>
              <a:t>By source code line (ex. break 15)</a:t>
            </a:r>
          </a:p>
          <a:p>
            <a:pPr lvl="2"/>
            <a:endParaRPr lang="en-US" dirty="0"/>
          </a:p>
          <a:p>
            <a:r>
              <a:rPr lang="en-US" dirty="0"/>
              <a:t>Break is actually more flexible than this, see the help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18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clear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&lt;location&gt;</a:t>
            </a:r>
          </a:p>
          <a:p>
            <a:pPr lvl="1"/>
            <a:r>
              <a:rPr lang="en-US" dirty="0"/>
              <a:t>Clears a previously set breakpoint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continue</a:t>
            </a:r>
          </a:p>
          <a:p>
            <a:pPr lvl="1"/>
            <a:r>
              <a:rPr lang="en-US" dirty="0"/>
              <a:t>Resumes execution after a breakpoint</a:t>
            </a:r>
          </a:p>
        </p:txBody>
      </p:sp>
    </p:spTree>
    <p:extLst>
      <p:ext uri="{BB962C8B-B14F-4D97-AF65-F5344CB8AC3E}">
        <p14:creationId xmlns:p14="http://schemas.microsoft.com/office/powerpoint/2010/main" val="191855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step</a:t>
            </a:r>
            <a:r>
              <a:rPr lang="en-US" dirty="0"/>
              <a:t> [n]</a:t>
            </a:r>
          </a:p>
          <a:p>
            <a:pPr lvl="1"/>
            <a:r>
              <a:rPr lang="en-US" dirty="0"/>
              <a:t>Step through n (default 1) lines in the source code.</a:t>
            </a:r>
          </a:p>
          <a:p>
            <a:pPr lvl="1"/>
            <a:r>
              <a:rPr lang="en-US" dirty="0"/>
              <a:t>Note: step will step </a:t>
            </a:r>
            <a:r>
              <a:rPr lang="en-US" i="1" dirty="0"/>
              <a:t>into</a:t>
            </a:r>
            <a:r>
              <a:rPr lang="en-US" dirty="0"/>
              <a:t> any embedded functions</a:t>
            </a:r>
          </a:p>
          <a:p>
            <a:pPr lvl="2"/>
            <a:r>
              <a:rPr lang="en-US" dirty="0"/>
              <a:t>Example: foo(</a:t>
            </a:r>
            <a:r>
              <a:rPr lang="en-US" dirty="0">
                <a:solidFill>
                  <a:srgbClr val="92D050"/>
                </a:solidFill>
              </a:rPr>
              <a:t>bar(</a:t>
            </a:r>
            <a:r>
              <a:rPr lang="en-US" dirty="0" err="1">
                <a:solidFill>
                  <a:srgbClr val="92D050"/>
                </a:solidFill>
              </a:rPr>
              <a:t>var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dirty="0"/>
              <a:t> [n]</a:t>
            </a:r>
          </a:p>
          <a:p>
            <a:pPr lvl="1"/>
            <a:r>
              <a:rPr lang="en-US" dirty="0"/>
              <a:t>Similar to step, but will </a:t>
            </a:r>
            <a:r>
              <a:rPr lang="en-US" i="1" dirty="0"/>
              <a:t>not</a:t>
            </a:r>
            <a:r>
              <a:rPr lang="en-US" dirty="0"/>
              <a:t> step into embedded functions.</a:t>
            </a:r>
          </a:p>
        </p:txBody>
      </p:sp>
    </p:spTree>
    <p:extLst>
      <p:ext uri="{BB962C8B-B14F-4D97-AF65-F5344CB8AC3E}">
        <p14:creationId xmlns:p14="http://schemas.microsoft.com/office/powerpoint/2010/main" val="251991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847613"/>
          </a:xfrm>
        </p:spPr>
        <p:txBody>
          <a:bodyPr>
            <a:no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list</a:t>
            </a:r>
            <a:r>
              <a:rPr lang="en-US" sz="1500" dirty="0"/>
              <a:t> &lt;location&gt;</a:t>
            </a:r>
          </a:p>
          <a:p>
            <a:pPr lvl="1"/>
            <a:r>
              <a:rPr lang="en-US" sz="1500" dirty="0"/>
              <a:t>Lists lines (default 10) of source code starting at location.</a:t>
            </a:r>
          </a:p>
          <a:p>
            <a:pPr lvl="2"/>
            <a:r>
              <a:rPr lang="en-US" sz="1500" dirty="0"/>
              <a:t>Use </a:t>
            </a:r>
            <a:r>
              <a:rPr lang="en-US" sz="1500" dirty="0">
                <a:solidFill>
                  <a:srgbClr val="FF0000"/>
                </a:solidFill>
              </a:rPr>
              <a:t>set </a:t>
            </a:r>
            <a:r>
              <a:rPr lang="en-US" sz="1500" dirty="0" err="1">
                <a:solidFill>
                  <a:srgbClr val="FF0000"/>
                </a:solidFill>
              </a:rPr>
              <a:t>listsize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/>
              <a:t>to change the default.</a:t>
            </a:r>
          </a:p>
          <a:p>
            <a:pPr lvl="1"/>
            <a:r>
              <a:rPr lang="en-US" sz="1500" dirty="0"/>
              <a:t>Location is specified similar to </a:t>
            </a:r>
            <a:r>
              <a:rPr lang="en-US" sz="1500" b="1" dirty="0">
                <a:solidFill>
                  <a:srgbClr val="FF0000"/>
                </a:solidFill>
              </a:rPr>
              <a:t>break</a:t>
            </a:r>
            <a:r>
              <a:rPr lang="en-US" sz="1500" dirty="0"/>
              <a:t>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disassemble</a:t>
            </a:r>
            <a:r>
              <a:rPr lang="en-US" sz="1500" dirty="0"/>
              <a:t> [location]</a:t>
            </a:r>
          </a:p>
          <a:p>
            <a:pPr lvl="1"/>
            <a:r>
              <a:rPr lang="en-US" sz="1500" dirty="0"/>
              <a:t>Lists assembly instructions focused around location (or current execution line if none specified).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info</a:t>
            </a:r>
            <a:r>
              <a:rPr lang="en-US" sz="1500" dirty="0"/>
              <a:t> &lt;command&gt;</a:t>
            </a:r>
          </a:p>
          <a:p>
            <a:pPr lvl="1"/>
            <a:r>
              <a:rPr lang="en-US" sz="1500" dirty="0"/>
              <a:t>Many subcommands available, although most used one will probably be </a:t>
            </a:r>
            <a:r>
              <a:rPr lang="en-US" sz="1500" dirty="0" err="1"/>
              <a:t>reg</a:t>
            </a:r>
            <a:r>
              <a:rPr lang="en-US" sz="1500" dirty="0"/>
              <a:t> (info registers).</a:t>
            </a:r>
          </a:p>
          <a:p>
            <a:r>
              <a:rPr lang="en-US" sz="1500" b="1" dirty="0">
                <a:solidFill>
                  <a:srgbClr val="FF0000"/>
                </a:solidFill>
              </a:rPr>
              <a:t>p</a:t>
            </a:r>
            <a:r>
              <a:rPr lang="en-US" sz="1500" dirty="0"/>
              <a:t> &lt;expression&gt;</a:t>
            </a:r>
          </a:p>
          <a:p>
            <a:pPr lvl="1"/>
            <a:r>
              <a:rPr lang="en-US" sz="1500" dirty="0"/>
              <a:t>Prints the value of the expression. </a:t>
            </a:r>
          </a:p>
          <a:p>
            <a:pPr lvl="2"/>
            <a:r>
              <a:rPr lang="en-US" sz="1300" dirty="0"/>
              <a:t>p </a:t>
            </a:r>
            <a:r>
              <a:rPr lang="en-US" sz="1300" dirty="0" err="1"/>
              <a:t>buf</a:t>
            </a:r>
            <a:r>
              <a:rPr lang="en-US" sz="1300" dirty="0"/>
              <a:t> (print the value of </a:t>
            </a:r>
            <a:r>
              <a:rPr lang="en-US" sz="1300" dirty="0" err="1"/>
              <a:t>buf</a:t>
            </a:r>
            <a:r>
              <a:rPr lang="en-US" sz="1300" dirty="0"/>
              <a:t>)</a:t>
            </a:r>
          </a:p>
          <a:p>
            <a:pPr lvl="2"/>
            <a:r>
              <a:rPr lang="en-US" sz="1300" dirty="0"/>
              <a:t>p &amp;</a:t>
            </a:r>
            <a:r>
              <a:rPr lang="en-US" sz="1300" dirty="0" err="1"/>
              <a:t>buf</a:t>
            </a:r>
            <a:r>
              <a:rPr lang="en-US" sz="1300" dirty="0"/>
              <a:t> (print the address of </a:t>
            </a:r>
            <a:r>
              <a:rPr lang="en-US" sz="1300" dirty="0" err="1"/>
              <a:t>buf</a:t>
            </a:r>
            <a:r>
              <a:rPr lang="en-US" sz="1300" dirty="0"/>
              <a:t>)</a:t>
            </a:r>
          </a:p>
          <a:p>
            <a:pPr lvl="2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46323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508152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/&lt;format&gt; &lt;address&gt;</a:t>
            </a:r>
          </a:p>
          <a:p>
            <a:pPr lvl="1"/>
            <a:r>
              <a:rPr lang="en-US" dirty="0"/>
              <a:t>Print out value in the specified format at address.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66" y="2307265"/>
            <a:ext cx="7343935" cy="36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Possible LUG Events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Command of the Week</a:t>
            </a:r>
          </a:p>
          <a:p>
            <a:pPr marL="1219170" lvl="1" indent="-304792"/>
            <a:r>
              <a:rPr lang="en"/>
              <a:t>Go over a new linux command every week.</a:t>
            </a:r>
          </a:p>
          <a:p>
            <a:pPr marL="1828754" lvl="2" indent="-304792"/>
            <a:r>
              <a:rPr lang="en"/>
              <a:t>A bit more easygoing.</a:t>
            </a:r>
          </a:p>
          <a:p>
            <a:pPr marL="609585" indent="-304792"/>
            <a:r>
              <a:rPr lang="en"/>
              <a:t>Linux From Scratch</a:t>
            </a:r>
          </a:p>
          <a:p>
            <a:pPr marL="1219170" lvl="1" indent="-304792"/>
            <a:r>
              <a:rPr lang="en"/>
              <a:t>Create a linux kernel from scratch.</a:t>
            </a:r>
          </a:p>
          <a:p>
            <a:pPr marL="1828754" lvl="2" indent="-304792"/>
            <a:r>
              <a:rPr lang="en"/>
              <a:t>Exciting, but be prepared to be challenged.</a:t>
            </a:r>
          </a:p>
          <a:p>
            <a:pPr marL="609585" indent="-304792"/>
            <a:r>
              <a:rPr lang="en"/>
              <a:t>Debugging Competition</a:t>
            </a:r>
          </a:p>
          <a:p>
            <a:pPr marL="1219170" lvl="1" indent="-304792"/>
            <a:r>
              <a:rPr lang="en"/>
              <a:t>Debug common linux problems. There will be varying levels of difficulty.</a:t>
            </a:r>
          </a:p>
        </p:txBody>
      </p:sp>
    </p:spTree>
    <p:extLst>
      <p:ext uri="{BB962C8B-B14F-4D97-AF65-F5344CB8AC3E}">
        <p14:creationId xmlns:p14="http://schemas.microsoft.com/office/powerpoint/2010/main" val="416624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Memory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04293" y="1489392"/>
            <a:ext cx="8946541" cy="419548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set</a:t>
            </a:r>
            <a:endParaRPr lang="en-US" dirty="0"/>
          </a:p>
          <a:p>
            <a:pPr lvl="1"/>
            <a:r>
              <a:rPr lang="en-US" dirty="0"/>
              <a:t>Sets a variable, address, register etc. to the specified value</a:t>
            </a:r>
          </a:p>
          <a:p>
            <a:pPr lvl="1"/>
            <a:r>
              <a:rPr lang="en-US" dirty="0"/>
              <a:t>Can look a little messy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148032"/>
            <a:ext cx="8562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9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4763"/>
            <a:ext cx="8946541" cy="51886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layout</a:t>
            </a:r>
            <a:r>
              <a:rPr lang="en-US" dirty="0"/>
              <a:t> &lt;</a:t>
            </a:r>
            <a:r>
              <a:rPr lang="en-US" dirty="0" err="1"/>
              <a:t>asm</a:t>
            </a:r>
            <a:r>
              <a:rPr lang="en-US" dirty="0"/>
              <a:t> | </a:t>
            </a:r>
            <a:r>
              <a:rPr lang="en-US" dirty="0" err="1"/>
              <a:t>regs</a:t>
            </a:r>
            <a:r>
              <a:rPr lang="en-US" dirty="0"/>
              <a:t> | </a:t>
            </a:r>
            <a:r>
              <a:rPr lang="en-US" dirty="0" err="1"/>
              <a:t>src</a:t>
            </a:r>
            <a:r>
              <a:rPr lang="en-US" dirty="0"/>
              <a:t> | split&gt;</a:t>
            </a:r>
          </a:p>
          <a:p>
            <a:pPr lvl="1"/>
            <a:r>
              <a:rPr lang="en-US" dirty="0"/>
              <a:t>Displays assembly, registers, source code or a combination of them!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focus</a:t>
            </a:r>
            <a:r>
              <a:rPr lang="en-US" dirty="0"/>
              <a:t> &lt;</a:t>
            </a:r>
            <a:r>
              <a:rPr lang="en-US" dirty="0" err="1"/>
              <a:t>asm</a:t>
            </a:r>
            <a:r>
              <a:rPr lang="en-US" dirty="0"/>
              <a:t> | </a:t>
            </a:r>
            <a:r>
              <a:rPr lang="en-US" dirty="0" err="1"/>
              <a:t>regs</a:t>
            </a:r>
            <a:r>
              <a:rPr lang="en-US" dirty="0"/>
              <a:t> | </a:t>
            </a:r>
            <a:r>
              <a:rPr lang="en-US" dirty="0" err="1"/>
              <a:t>src</a:t>
            </a:r>
            <a:r>
              <a:rPr lang="en-US" dirty="0"/>
              <a:t> | </a:t>
            </a:r>
            <a:r>
              <a:rPr lang="en-US" dirty="0" err="1"/>
              <a:t>cmd</a:t>
            </a:r>
            <a:r>
              <a:rPr lang="en-US" dirty="0"/>
              <a:t> | next | </a:t>
            </a:r>
            <a:r>
              <a:rPr lang="en-US" dirty="0" err="1"/>
              <a:t>prev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Change focus to specified pane.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34" y="2258006"/>
            <a:ext cx="5512076" cy="33020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71860" y="3306726"/>
            <a:ext cx="2307266" cy="1573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1228" y="3306726"/>
            <a:ext cx="2317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Tip:</a:t>
            </a:r>
          </a:p>
          <a:p>
            <a:pPr algn="ctr"/>
            <a:r>
              <a:rPr lang="en-US" dirty="0"/>
              <a:t>Use ‘Ctrl + x’ followed by ‘a’ to return to the normal interface.</a:t>
            </a:r>
          </a:p>
        </p:txBody>
      </p:sp>
    </p:spTree>
    <p:extLst>
      <p:ext uri="{BB962C8B-B14F-4D97-AF65-F5344CB8AC3E}">
        <p14:creationId xmlns:p14="http://schemas.microsoft.com/office/powerpoint/2010/main" val="2644054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Demo!</a:t>
            </a:r>
          </a:p>
        </p:txBody>
      </p:sp>
    </p:spTree>
    <p:extLst>
      <p:ext uri="{BB962C8B-B14F-4D97-AF65-F5344CB8AC3E}">
        <p14:creationId xmlns:p14="http://schemas.microsoft.com/office/powerpoint/2010/main" val="1538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LUG Install Fest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Held September 14th from 5 - 7 PM</a:t>
            </a:r>
          </a:p>
          <a:p>
            <a:pPr marL="1219170" lvl="1" indent="-304792"/>
            <a:r>
              <a:rPr lang="en"/>
              <a:t>We will help you install linux on your personal machines!</a:t>
            </a:r>
          </a:p>
          <a:p>
            <a:pPr marL="1828754" lvl="2" indent="-304792"/>
            <a:r>
              <a:rPr lang="en"/>
              <a:t>There will be a wide variety of linux distros to choose from.</a:t>
            </a:r>
          </a:p>
          <a:p>
            <a:pPr marL="2438339" lvl="3" indent="-304792"/>
            <a:r>
              <a:rPr lang="en"/>
              <a:t>Mint</a:t>
            </a:r>
          </a:p>
          <a:p>
            <a:pPr marL="2438339" lvl="3" indent="-304792"/>
            <a:r>
              <a:rPr lang="en"/>
              <a:t>Arch</a:t>
            </a:r>
          </a:p>
          <a:p>
            <a:pPr marL="2438339" lvl="3" indent="-304792"/>
            <a:r>
              <a:rPr lang="en"/>
              <a:t>Ubuntu</a:t>
            </a:r>
          </a:p>
          <a:p>
            <a:pPr marL="2438339" lvl="3" indent="-304792"/>
            <a:r>
              <a:rPr lang="en"/>
              <a:t>Fedora (Does not boot UEFI)</a:t>
            </a:r>
          </a:p>
          <a:p>
            <a:pPr marL="2438339" lvl="3" indent="-304792"/>
            <a:r>
              <a:rPr lang="en"/>
              <a:t>CentOS</a:t>
            </a:r>
          </a:p>
          <a:p>
            <a:pPr marL="2438339" lvl="3" indent="-304792"/>
            <a:r>
              <a:rPr lang="en"/>
              <a:t>OpenSUSE</a:t>
            </a:r>
          </a:p>
          <a:p>
            <a:pPr marL="2438339" lvl="3" indent="-304792"/>
            <a:r>
              <a:rPr lang="en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141060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GDB and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Baccia</a:t>
            </a:r>
          </a:p>
        </p:txBody>
      </p:sp>
      <p:pic>
        <p:nvPicPr>
          <p:cNvPr id="1026" name="Picture 2" descr="https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61" y="2821868"/>
            <a:ext cx="2882544" cy="28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29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Vice President of LUG</a:t>
            </a:r>
          </a:p>
          <a:p>
            <a:r>
              <a:rPr lang="en-US" dirty="0"/>
              <a:t>Final year at UIC! ;(</a:t>
            </a:r>
          </a:p>
          <a:p>
            <a:r>
              <a:rPr lang="en-US" dirty="0"/>
              <a:t>Interest in Security</a:t>
            </a:r>
          </a:p>
          <a:p>
            <a:pPr lvl="1"/>
            <a:r>
              <a:rPr lang="en-US" dirty="0"/>
              <a:t>Shameless plug for my SIG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72" y="3937577"/>
            <a:ext cx="7473820" cy="16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Linux? No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recently added Bash for Windows with the Anniversary update!</a:t>
            </a:r>
          </a:p>
          <a:p>
            <a:r>
              <a:rPr lang="en-US" dirty="0"/>
              <a:t>Enable in control panel under Programs and Features -&gt; Turn features on or off: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96" y="3640822"/>
            <a:ext cx="2288608" cy="302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086" y="3727880"/>
            <a:ext cx="4688735" cy="28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6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dirty="0"/>
              <a:t> is a free and open source distributed version control system</a:t>
            </a:r>
          </a:p>
          <a:p>
            <a:r>
              <a:rPr lang="en-US" dirty="0"/>
              <a:t>Manage the content of a project</a:t>
            </a:r>
          </a:p>
          <a:p>
            <a:r>
              <a:rPr lang="en-US" dirty="0"/>
              <a:t>Ease workflow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188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!=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2" descr="https://upload.wikimedia.org/wikipedia/commons/thumb/3/3f/Git_icon.svg/1024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09" y="2310003"/>
            <a:ext cx="2882544" cy="28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323" y="3151110"/>
            <a:ext cx="101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!=</a:t>
            </a:r>
          </a:p>
        </p:txBody>
      </p:sp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31" y="2226365"/>
            <a:ext cx="2925417" cy="2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5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</TotalTime>
  <Words>1022</Words>
  <Application>Microsoft Office PowerPoint</Application>
  <PresentationFormat>Widescreen</PresentationFormat>
  <Paragraphs>175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Proxima Nova</vt:lpstr>
      <vt:lpstr>Arial</vt:lpstr>
      <vt:lpstr>Calibri</vt:lpstr>
      <vt:lpstr>Century Gothic</vt:lpstr>
      <vt:lpstr>Wingdings 3</vt:lpstr>
      <vt:lpstr>Ion</vt:lpstr>
      <vt:lpstr>For individuals interested in  Linux, Unix, and their byproducts. We are also in the ACM office (SEL 2264).  Resources: 3D Printing (10 cents/gram) Arduino Raspberry Pi Test Servers Tiled Displays Linux Machines  Sign up for our listserv at! E-mail listserv@uic.edu  with the body “SUBSCRIBE LUG”  Officer E-mail: lug-uic-officers@googlegroups.com</vt:lpstr>
      <vt:lpstr>Welcome to NEWBIE Week</vt:lpstr>
      <vt:lpstr>Possible LUG Events</vt:lpstr>
      <vt:lpstr>LUG Install Fest</vt:lpstr>
      <vt:lpstr>GDB and Git</vt:lpstr>
      <vt:lpstr>Who am I?</vt:lpstr>
      <vt:lpstr>No Linux? No problem!</vt:lpstr>
      <vt:lpstr>What is Git?</vt:lpstr>
      <vt:lpstr>Git != Github</vt:lpstr>
      <vt:lpstr>How does Git work?</vt:lpstr>
      <vt:lpstr>Workflow</vt:lpstr>
      <vt:lpstr>Collaboration!</vt:lpstr>
      <vt:lpstr>Merging with Master</vt:lpstr>
      <vt:lpstr>What if Master is ahead?</vt:lpstr>
      <vt:lpstr>Merge then push!</vt:lpstr>
      <vt:lpstr>git config</vt:lpstr>
      <vt:lpstr>Basic Commands</vt:lpstr>
      <vt:lpstr>Remote Repo Commands</vt:lpstr>
      <vt:lpstr>Git Demo!</vt:lpstr>
      <vt:lpstr>What is GDB?</vt:lpstr>
      <vt:lpstr>#1 Takeaway</vt:lpstr>
      <vt:lpstr>Interface</vt:lpstr>
      <vt:lpstr>Basic Commands</vt:lpstr>
      <vt:lpstr>Basic Commands</vt:lpstr>
      <vt:lpstr>Flow Control</vt:lpstr>
      <vt:lpstr>Flow Control</vt:lpstr>
      <vt:lpstr>Flow Control</vt:lpstr>
      <vt:lpstr>Printing</vt:lpstr>
      <vt:lpstr>Printing</vt:lpstr>
      <vt:lpstr>Manipulating Memory</vt:lpstr>
      <vt:lpstr>Layouts</vt:lpstr>
      <vt:lpstr>GDB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GDB and Git</dc:title>
  <dc:creator>Michael Baccia</dc:creator>
  <cp:lastModifiedBy>Michael Baccia</cp:lastModifiedBy>
  <cp:revision>31</cp:revision>
  <dcterms:created xsi:type="dcterms:W3CDTF">2016-08-09T22:57:18Z</dcterms:created>
  <dcterms:modified xsi:type="dcterms:W3CDTF">2016-09-07T20:49:33Z</dcterms:modified>
</cp:coreProperties>
</file>