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5910" autoAdjust="0"/>
  </p:normalViewPr>
  <p:slideViewPr>
    <p:cSldViewPr snapToGrid="0">
      <p:cViewPr varScale="1">
        <p:scale>
          <a:sx n="77" d="100"/>
          <a:sy n="77" d="100"/>
        </p:scale>
        <p:origin x="75" y="5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065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89742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85974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443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400361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99916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70219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69694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3263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27816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F2B45D-32C0-47AA-8E29-B17361DF9352}"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9446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04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2B45D-32C0-47AA-8E29-B17361DF9352}"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8663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2B45D-32C0-47AA-8E29-B17361DF9352}"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487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2B45D-32C0-47AA-8E29-B17361DF9352}"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7087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6679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135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F2B45D-32C0-47AA-8E29-B17361DF9352}" type="datetimeFigureOut">
              <a:rPr lang="en-US" smtClean="0"/>
              <a:t>4/18/2017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95680A-B39B-417C-A030-7167F704039C}" type="slidenum">
              <a:rPr lang="en-US" smtClean="0"/>
              <a:t>‹#›</a:t>
            </a:fld>
            <a:endParaRPr lang="en-US"/>
          </a:p>
        </p:txBody>
      </p:sp>
    </p:spTree>
    <p:extLst>
      <p:ext uri="{BB962C8B-B14F-4D97-AF65-F5344CB8AC3E}">
        <p14:creationId xmlns:p14="http://schemas.microsoft.com/office/powerpoint/2010/main" val="223764510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scc.cyberquests.org/" TargetMode="External"/><Relationship Id="rId2" Type="http://schemas.openxmlformats.org/officeDocument/2006/relationships/hyperlink" Target="https://www.owasp.org/index.php/Category:OWASP_Top_Ten_Project#tab=OWASP_Top_10_for_2017_Release_Candida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yber.nj.gov/threat-profiles/botnet-variants/brickerbo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6600" dirty="0" err="1"/>
              <a:t>SIGSEC</a:t>
            </a:r>
            <a:endParaRPr lang="en-US" sz="6600" dirty="0"/>
          </a:p>
        </p:txBody>
      </p:sp>
      <p:sp>
        <p:nvSpPr>
          <p:cNvPr id="3" name="Subtitle 2"/>
          <p:cNvSpPr>
            <a:spLocks noGrp="1"/>
          </p:cNvSpPr>
          <p:nvPr>
            <p:ph type="subTitle" idx="1"/>
          </p:nvPr>
        </p:nvSpPr>
        <p:spPr/>
        <p:txBody>
          <a:bodyPr>
            <a:noAutofit/>
          </a:bodyPr>
          <a:lstStyle/>
          <a:p>
            <a:pPr algn="l"/>
            <a:br>
              <a:rPr lang="en-US" sz="2800" dirty="0"/>
            </a:br>
            <a:r>
              <a:rPr lang="en-US" sz="2800" dirty="0"/>
              <a:t>April 18, 2017</a:t>
            </a:r>
          </a:p>
        </p:txBody>
      </p:sp>
      <p:pic>
        <p:nvPicPr>
          <p:cNvPr id="5" name="Picture 2" descr="Image result for kali linux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345" y="1368972"/>
            <a:ext cx="4482663" cy="4482663"/>
          </a:xfrm>
          <a:prstGeom prst="rect">
            <a:avLst/>
          </a:prstGeom>
          <a:noFill/>
        </p:spPr>
      </p:pic>
    </p:spTree>
    <p:extLst>
      <p:ext uri="{BB962C8B-B14F-4D97-AF65-F5344CB8AC3E}">
        <p14:creationId xmlns:p14="http://schemas.microsoft.com/office/powerpoint/2010/main" val="285254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Browser Extensions</a:t>
            </a:r>
          </a:p>
        </p:txBody>
      </p:sp>
      <p:sp>
        <p:nvSpPr>
          <p:cNvPr id="3" name="Content Placeholder 2"/>
          <p:cNvSpPr>
            <a:spLocks noGrp="1"/>
          </p:cNvSpPr>
          <p:nvPr>
            <p:ph idx="1"/>
          </p:nvPr>
        </p:nvSpPr>
        <p:spPr/>
        <p:txBody>
          <a:bodyPr/>
          <a:lstStyle/>
          <a:p>
            <a:r>
              <a:rPr lang="en-US" dirty="0"/>
              <a:t>Various browser extensions are available to help keep your activities private</a:t>
            </a:r>
          </a:p>
          <a:p>
            <a:pPr lvl="1"/>
            <a:r>
              <a:rPr lang="en-US" dirty="0"/>
              <a:t>Disconnect</a:t>
            </a:r>
          </a:p>
          <a:p>
            <a:pPr lvl="1"/>
            <a:r>
              <a:rPr lang="en-US" dirty="0"/>
              <a:t>Privacy Badger and </a:t>
            </a:r>
            <a:r>
              <a:rPr lang="en-US" dirty="0" err="1"/>
              <a:t>Ghostery</a:t>
            </a:r>
            <a:endParaRPr lang="en-US" dirty="0"/>
          </a:p>
          <a:p>
            <a:pPr lvl="1"/>
            <a:r>
              <a:rPr lang="en-US" dirty="0" err="1"/>
              <a:t>uBlock</a:t>
            </a:r>
            <a:r>
              <a:rPr lang="en-US" dirty="0"/>
              <a:t> Origin/Matrix</a:t>
            </a:r>
          </a:p>
          <a:p>
            <a:pPr lvl="1"/>
            <a:r>
              <a:rPr lang="en-US" dirty="0"/>
              <a:t>Self-Destructing Cookies</a:t>
            </a:r>
          </a:p>
          <a:p>
            <a:pPr lvl="1"/>
            <a:r>
              <a:rPr lang="en-US" dirty="0" err="1"/>
              <a:t>NoScript</a:t>
            </a:r>
            <a:endParaRPr lang="en-US" dirty="0"/>
          </a:p>
          <a:p>
            <a:pPr lvl="1"/>
            <a:endParaRPr lang="en-US" dirty="0"/>
          </a:p>
        </p:txBody>
      </p:sp>
    </p:spTree>
    <p:extLst>
      <p:ext uri="{BB962C8B-B14F-4D97-AF65-F5344CB8AC3E}">
        <p14:creationId xmlns:p14="http://schemas.microsoft.com/office/powerpoint/2010/main" val="88000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sp>
        <p:nvSpPr>
          <p:cNvPr id="3" name="Content Placeholder 2"/>
          <p:cNvSpPr>
            <a:spLocks noGrp="1"/>
          </p:cNvSpPr>
          <p:nvPr>
            <p:ph idx="1"/>
          </p:nvPr>
        </p:nvSpPr>
        <p:spPr/>
        <p:txBody>
          <a:bodyPr/>
          <a:lstStyle/>
          <a:p>
            <a:r>
              <a:rPr lang="en-US" dirty="0"/>
              <a:t>The Onion Router!</a:t>
            </a:r>
            <a:br>
              <a:rPr lang="en-US" dirty="0"/>
            </a:br>
            <a:endParaRPr lang="en-US" dirty="0"/>
          </a:p>
          <a:p>
            <a:r>
              <a:rPr lang="en-US" dirty="0"/>
              <a:t>Masks the source and destination from eavesdroppers via multiple layers of encryption.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259" y="3072272"/>
            <a:ext cx="4972833" cy="3018773"/>
          </a:xfrm>
          <a:prstGeom prst="rect">
            <a:avLst/>
          </a:prstGeom>
        </p:spPr>
      </p:pic>
    </p:spTree>
    <p:extLst>
      <p:ext uri="{BB962C8B-B14F-4D97-AF65-F5344CB8AC3E}">
        <p14:creationId xmlns:p14="http://schemas.microsoft.com/office/powerpoint/2010/main" val="105902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049" y="1731963"/>
            <a:ext cx="6676376" cy="4059237"/>
          </a:xfrm>
        </p:spPr>
      </p:pic>
    </p:spTree>
    <p:extLst>
      <p:ext uri="{BB962C8B-B14F-4D97-AF65-F5344CB8AC3E}">
        <p14:creationId xmlns:p14="http://schemas.microsoft.com/office/powerpoint/2010/main" val="169733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pic>
        <p:nvPicPr>
          <p:cNvPr id="4" name="Content Placeholder 3"/>
          <p:cNvPicPr>
            <a:picLocks noGrp="1" noChangeAspect="1"/>
          </p:cNvPicPr>
          <p:nvPr>
            <p:ph idx="1"/>
          </p:nvPr>
        </p:nvPicPr>
        <p:blipFill>
          <a:blip r:embed="rId2"/>
          <a:stretch>
            <a:fillRect/>
          </a:stretch>
        </p:blipFill>
        <p:spPr>
          <a:xfrm>
            <a:off x="3438667" y="1731963"/>
            <a:ext cx="5305141" cy="4059237"/>
          </a:xfrm>
          <a:prstGeom prst="rect">
            <a:avLst/>
          </a:prstGeom>
        </p:spPr>
      </p:pic>
    </p:spTree>
    <p:extLst>
      <p:ext uri="{BB962C8B-B14F-4D97-AF65-F5344CB8AC3E}">
        <p14:creationId xmlns:p14="http://schemas.microsoft.com/office/powerpoint/2010/main" val="207227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pic>
        <p:nvPicPr>
          <p:cNvPr id="5" name="Content Placeholder 4"/>
          <p:cNvPicPr>
            <a:picLocks noGrp="1" noChangeAspect="1"/>
          </p:cNvPicPr>
          <p:nvPr>
            <p:ph idx="1"/>
          </p:nvPr>
        </p:nvPicPr>
        <p:blipFill>
          <a:blip r:embed="rId2"/>
          <a:stretch>
            <a:fillRect/>
          </a:stretch>
        </p:blipFill>
        <p:spPr>
          <a:xfrm>
            <a:off x="3438667" y="1731963"/>
            <a:ext cx="5305141" cy="4059237"/>
          </a:xfrm>
          <a:prstGeom prst="rect">
            <a:avLst/>
          </a:prstGeom>
        </p:spPr>
      </p:pic>
    </p:spTree>
    <p:extLst>
      <p:ext uri="{BB962C8B-B14F-4D97-AF65-F5344CB8AC3E}">
        <p14:creationId xmlns:p14="http://schemas.microsoft.com/office/powerpoint/2010/main" val="227328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pic>
        <p:nvPicPr>
          <p:cNvPr id="4" name="Content Placeholder 3"/>
          <p:cNvPicPr>
            <a:picLocks noGrp="1" noChangeAspect="1"/>
          </p:cNvPicPr>
          <p:nvPr>
            <p:ph idx="1"/>
          </p:nvPr>
        </p:nvPicPr>
        <p:blipFill>
          <a:blip r:embed="rId2"/>
          <a:stretch>
            <a:fillRect/>
          </a:stretch>
        </p:blipFill>
        <p:spPr>
          <a:xfrm>
            <a:off x="3438667" y="1731963"/>
            <a:ext cx="5305141" cy="4059237"/>
          </a:xfrm>
          <a:prstGeom prst="rect">
            <a:avLst/>
          </a:prstGeom>
        </p:spPr>
      </p:pic>
    </p:spTree>
    <p:extLst>
      <p:ext uri="{BB962C8B-B14F-4D97-AF65-F5344CB8AC3E}">
        <p14:creationId xmlns:p14="http://schemas.microsoft.com/office/powerpoint/2010/main" val="205357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pic>
        <p:nvPicPr>
          <p:cNvPr id="4" name="Content Placeholder 3"/>
          <p:cNvPicPr>
            <a:picLocks noGrp="1" noChangeAspect="1"/>
          </p:cNvPicPr>
          <p:nvPr>
            <p:ph idx="1"/>
          </p:nvPr>
        </p:nvPicPr>
        <p:blipFill>
          <a:blip r:embed="rId2"/>
          <a:stretch>
            <a:fillRect/>
          </a:stretch>
        </p:blipFill>
        <p:spPr>
          <a:xfrm>
            <a:off x="3438667" y="1731963"/>
            <a:ext cx="5305141" cy="4059237"/>
          </a:xfrm>
          <a:prstGeom prst="rect">
            <a:avLst/>
          </a:prstGeom>
        </p:spPr>
      </p:pic>
    </p:spTree>
    <p:extLst>
      <p:ext uri="{BB962C8B-B14F-4D97-AF65-F5344CB8AC3E}">
        <p14:creationId xmlns:p14="http://schemas.microsoft.com/office/powerpoint/2010/main" val="357061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sp>
        <p:nvSpPr>
          <p:cNvPr id="3" name="Content Placeholder 2"/>
          <p:cNvSpPr>
            <a:spLocks noGrp="1"/>
          </p:cNvSpPr>
          <p:nvPr>
            <p:ph idx="1"/>
          </p:nvPr>
        </p:nvSpPr>
        <p:spPr/>
        <p:txBody>
          <a:bodyPr/>
          <a:lstStyle/>
          <a:p>
            <a:r>
              <a:rPr lang="en-US" dirty="0"/>
              <a:t>Issues?</a:t>
            </a:r>
          </a:p>
        </p:txBody>
      </p:sp>
    </p:spTree>
    <p:extLst>
      <p:ext uri="{BB962C8B-B14F-4D97-AF65-F5344CB8AC3E}">
        <p14:creationId xmlns:p14="http://schemas.microsoft.com/office/powerpoint/2010/main" val="238277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a:t>
            </a:r>
          </a:p>
        </p:txBody>
      </p:sp>
      <p:sp>
        <p:nvSpPr>
          <p:cNvPr id="3" name="Content Placeholder 2"/>
          <p:cNvSpPr>
            <a:spLocks noGrp="1"/>
          </p:cNvSpPr>
          <p:nvPr>
            <p:ph idx="1"/>
          </p:nvPr>
        </p:nvSpPr>
        <p:spPr/>
        <p:txBody>
          <a:bodyPr>
            <a:normAutofit fontScale="92500" lnSpcReduction="20000"/>
          </a:bodyPr>
          <a:lstStyle/>
          <a:p>
            <a:r>
              <a:rPr lang="en-US" dirty="0"/>
              <a:t>Malicious Exit Nodes</a:t>
            </a:r>
          </a:p>
          <a:p>
            <a:pPr lvl="1"/>
            <a:r>
              <a:rPr lang="en-US" dirty="0"/>
              <a:t>Exit nodes see the data being sent.</a:t>
            </a:r>
          </a:p>
          <a:p>
            <a:pPr lvl="1"/>
            <a:r>
              <a:rPr lang="en-US" dirty="0"/>
              <a:t>Although they may not know the source address, it doesn’t matter if user credentials are provided in plain-text (http vs. https)!</a:t>
            </a:r>
          </a:p>
          <a:p>
            <a:pPr lvl="1"/>
            <a:endParaRPr lang="en-US" dirty="0"/>
          </a:p>
          <a:p>
            <a:r>
              <a:rPr lang="en-US" dirty="0"/>
              <a:t>Malicious Entry Nodes</a:t>
            </a:r>
          </a:p>
          <a:p>
            <a:pPr lvl="1"/>
            <a:r>
              <a:rPr lang="en-US" dirty="0"/>
              <a:t>If an adversary controls an entry node and has an idea of where that traffic is heading, its trivial to “mark” the IP packet headers and verify it at the destination.</a:t>
            </a:r>
            <a:br>
              <a:rPr lang="en-US" dirty="0"/>
            </a:br>
            <a:endParaRPr lang="en-US" dirty="0"/>
          </a:p>
          <a:p>
            <a:r>
              <a:rPr lang="en-US" dirty="0"/>
              <a:t>Traffic Correlation Attacks</a:t>
            </a:r>
          </a:p>
          <a:p>
            <a:pPr lvl="1"/>
            <a:r>
              <a:rPr lang="en-US" dirty="0"/>
              <a:t>Require an adversary to have significant wide reaching control over a network (i.e. ISPs, governments).</a:t>
            </a:r>
          </a:p>
          <a:p>
            <a:pPr lvl="1"/>
            <a:r>
              <a:rPr lang="en-US" dirty="0"/>
              <a:t>No real “scalable” solution...</a:t>
            </a:r>
          </a:p>
          <a:p>
            <a:pPr lvl="1"/>
            <a:endParaRPr lang="en-US" dirty="0"/>
          </a:p>
        </p:txBody>
      </p:sp>
    </p:spTree>
    <p:extLst>
      <p:ext uri="{BB962C8B-B14F-4D97-AF65-F5344CB8AC3E}">
        <p14:creationId xmlns:p14="http://schemas.microsoft.com/office/powerpoint/2010/main" val="57020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TOR (misc.)</a:t>
            </a:r>
          </a:p>
        </p:txBody>
      </p:sp>
      <p:sp>
        <p:nvSpPr>
          <p:cNvPr id="3" name="Content Placeholder 2"/>
          <p:cNvSpPr>
            <a:spLocks noGrp="1"/>
          </p:cNvSpPr>
          <p:nvPr>
            <p:ph idx="1"/>
          </p:nvPr>
        </p:nvSpPr>
        <p:spPr/>
        <p:txBody>
          <a:bodyPr/>
          <a:lstStyle/>
          <a:p>
            <a:r>
              <a:rPr lang="en-US" dirty="0"/>
              <a:t>VPN over TOR?</a:t>
            </a:r>
          </a:p>
          <a:p>
            <a:pPr lvl="1"/>
            <a:r>
              <a:rPr lang="en-US" dirty="0"/>
              <a:t>What if a malicious exit node routes that traffic to a false VPN service?</a:t>
            </a:r>
          </a:p>
          <a:p>
            <a:pPr lvl="2"/>
            <a:r>
              <a:rPr lang="en-US" dirty="0"/>
              <a:t>Not exactly easy, (good) VPNs will authenticate themselves to users.</a:t>
            </a:r>
          </a:p>
          <a:p>
            <a:pPr lvl="2"/>
            <a:endParaRPr lang="en-US" dirty="0"/>
          </a:p>
          <a:p>
            <a:r>
              <a:rPr lang="en-US" dirty="0"/>
              <a:t>TOR over VPN?</a:t>
            </a:r>
          </a:p>
          <a:p>
            <a:pPr lvl="1"/>
            <a:r>
              <a:rPr lang="en-US" dirty="0"/>
              <a:t>Do you trust your VPN?</a:t>
            </a:r>
          </a:p>
          <a:p>
            <a:pPr lvl="1"/>
            <a:r>
              <a:rPr lang="en-US" dirty="0"/>
              <a:t>What if your VPN creates a “false” TOR network that only returns you a list of nodes they control?</a:t>
            </a:r>
          </a:p>
          <a:p>
            <a:pPr lvl="2"/>
            <a:r>
              <a:rPr lang="en-US" dirty="0"/>
              <a:t>Easier to perform than the attack listed above.</a:t>
            </a:r>
          </a:p>
        </p:txBody>
      </p:sp>
    </p:spTree>
    <p:extLst>
      <p:ext uri="{BB962C8B-B14F-4D97-AF65-F5344CB8AC3E}">
        <p14:creationId xmlns:p14="http://schemas.microsoft.com/office/powerpoint/2010/main" val="305809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News and Events</a:t>
            </a:r>
          </a:p>
        </p:txBody>
      </p:sp>
      <p:sp>
        <p:nvSpPr>
          <p:cNvPr id="3" name="Content Placeholder 2"/>
          <p:cNvSpPr>
            <a:spLocks noGrp="1"/>
          </p:cNvSpPr>
          <p:nvPr>
            <p:ph idx="1"/>
          </p:nvPr>
        </p:nvSpPr>
        <p:spPr/>
        <p:txBody>
          <a:bodyPr>
            <a:normAutofit lnSpcReduction="10000"/>
          </a:bodyPr>
          <a:lstStyle/>
          <a:p>
            <a:r>
              <a:rPr lang="en-US" dirty="0" err="1"/>
              <a:t>OWASP</a:t>
            </a:r>
            <a:r>
              <a:rPr lang="en-US" dirty="0"/>
              <a:t> released their 2017 Top 10 release candidate!</a:t>
            </a:r>
          </a:p>
          <a:p>
            <a:pPr lvl="1"/>
            <a:r>
              <a:rPr lang="en-US" dirty="0"/>
              <a:t>Mostly same-old, with the addition of two new categories:</a:t>
            </a:r>
          </a:p>
          <a:p>
            <a:pPr lvl="2"/>
            <a:r>
              <a:rPr lang="en-US" dirty="0"/>
              <a:t>Insufficient Attack Protection</a:t>
            </a:r>
          </a:p>
          <a:p>
            <a:pPr lvl="2"/>
            <a:r>
              <a:rPr lang="en-US" dirty="0" err="1"/>
              <a:t>Underprotected</a:t>
            </a:r>
            <a:r>
              <a:rPr lang="en-US" dirty="0"/>
              <a:t> APIs </a:t>
            </a:r>
          </a:p>
          <a:p>
            <a:pPr lvl="1"/>
            <a:r>
              <a:rPr lang="en-US" dirty="0">
                <a:hlinkClick r:id="rId2"/>
              </a:rPr>
              <a:t>Link</a:t>
            </a:r>
            <a:br>
              <a:rPr lang="en-US" dirty="0"/>
            </a:br>
            <a:endParaRPr lang="en-US" dirty="0"/>
          </a:p>
          <a:p>
            <a:r>
              <a:rPr lang="en-US" dirty="0" err="1"/>
              <a:t>USCC</a:t>
            </a:r>
            <a:r>
              <a:rPr lang="en-US" dirty="0"/>
              <a:t> Cyber Quests deadline approaching:</a:t>
            </a:r>
          </a:p>
          <a:p>
            <a:pPr lvl="1"/>
            <a:r>
              <a:rPr lang="en-US" dirty="0"/>
              <a:t>April 22: Registration Closes</a:t>
            </a:r>
          </a:p>
          <a:p>
            <a:pPr lvl="1"/>
            <a:r>
              <a:rPr lang="en-US" dirty="0"/>
              <a:t>April 23: Quiz Closes</a:t>
            </a:r>
          </a:p>
          <a:p>
            <a:pPr lvl="1"/>
            <a:r>
              <a:rPr lang="en-US" dirty="0">
                <a:hlinkClick r:id="rId3"/>
              </a:rPr>
              <a:t>https://uscc.cyberquests.org/</a:t>
            </a:r>
            <a:br>
              <a:rPr lang="en-US" dirty="0"/>
            </a:br>
            <a:endParaRPr lang="en-US" dirty="0"/>
          </a:p>
          <a:p>
            <a:endParaRPr lang="en-US" dirty="0"/>
          </a:p>
        </p:txBody>
      </p:sp>
    </p:spTree>
    <p:extLst>
      <p:ext uri="{BB962C8B-B14F-4D97-AF65-F5344CB8AC3E}">
        <p14:creationId xmlns:p14="http://schemas.microsoft.com/office/powerpoint/2010/main" val="47701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811" y="2948474"/>
            <a:ext cx="10353762" cy="970450"/>
          </a:xfrm>
        </p:spPr>
        <p:txBody>
          <a:bodyPr/>
          <a:lstStyle/>
          <a:p>
            <a:r>
              <a:rPr lang="en-US" dirty="0"/>
              <a:t>Questions?</a:t>
            </a:r>
          </a:p>
        </p:txBody>
      </p:sp>
    </p:spTree>
    <p:extLst>
      <p:ext uri="{BB962C8B-B14F-4D97-AF65-F5344CB8AC3E}">
        <p14:creationId xmlns:p14="http://schemas.microsoft.com/office/powerpoint/2010/main" val="418263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Bricker “Botnet”</a:t>
            </a:r>
          </a:p>
        </p:txBody>
      </p:sp>
      <p:sp>
        <p:nvSpPr>
          <p:cNvPr id="3" name="Content Placeholder 2"/>
          <p:cNvSpPr>
            <a:spLocks noGrp="1"/>
          </p:cNvSpPr>
          <p:nvPr>
            <p:ph idx="1"/>
          </p:nvPr>
        </p:nvSpPr>
        <p:spPr/>
        <p:txBody>
          <a:bodyPr/>
          <a:lstStyle/>
          <a:p>
            <a:r>
              <a:rPr lang="en-US" dirty="0"/>
              <a:t>“</a:t>
            </a:r>
            <a:r>
              <a:rPr lang="en-US" dirty="0" err="1"/>
              <a:t>BrickerBot</a:t>
            </a:r>
            <a:r>
              <a:rPr lang="en-US" dirty="0"/>
              <a:t> is malware that targets Linux-based </a:t>
            </a:r>
            <a:r>
              <a:rPr lang="en-US" dirty="0" err="1"/>
              <a:t>IoT</a:t>
            </a:r>
            <a:r>
              <a:rPr lang="en-US" dirty="0"/>
              <a:t> devices running the </a:t>
            </a:r>
            <a:r>
              <a:rPr lang="en-US" dirty="0" err="1"/>
              <a:t>BusyBox</a:t>
            </a:r>
            <a:r>
              <a:rPr lang="en-US" dirty="0"/>
              <a:t> toolkit that have their Telnet ports open and publicly exposed. It conducts brute force attacks against the devices by using a list of known default credentials. This is similar to the attack vector conducted by the </a:t>
            </a:r>
            <a:r>
              <a:rPr lang="en-US" dirty="0" err="1"/>
              <a:t>Mirai</a:t>
            </a:r>
            <a:r>
              <a:rPr lang="en-US" dirty="0"/>
              <a:t> botnet. Once </a:t>
            </a:r>
            <a:r>
              <a:rPr lang="en-US" dirty="0" err="1"/>
              <a:t>BrickerBot</a:t>
            </a:r>
            <a:r>
              <a:rPr lang="en-US" dirty="0"/>
              <a:t> gains access to a vulnerable device, it conducts a Permanent Denial-of-Service (</a:t>
            </a:r>
            <a:r>
              <a:rPr lang="en-US" dirty="0" err="1"/>
              <a:t>PDoS</a:t>
            </a:r>
            <a:r>
              <a:rPr lang="en-US" dirty="0"/>
              <a:t>) attack by deploying a set of Linux commands designed to corrupt storage, disrupt internet connectivity, and delete all of the device's files. It writes random bits to the storage drives, rendering the device's flash storage unusable, disables TCP timestamps which hampers internet connectivity, stops all kernel operations, and then reboots the device. Within seconds of becoming infected, the targeted device will stop working, leaving the victim with only two options: reinstall the firmware or replace the device.”</a:t>
            </a:r>
          </a:p>
          <a:p>
            <a:pPr lvl="1"/>
            <a:r>
              <a:rPr lang="en-US" dirty="0">
                <a:hlinkClick r:id="rId2"/>
              </a:rPr>
              <a:t>https://www.cyber.nj.gov/threat-profiles/botnet-variants/brickerbot</a:t>
            </a:r>
            <a:endParaRPr lang="en-US" dirty="0"/>
          </a:p>
        </p:txBody>
      </p:sp>
    </p:spTree>
    <p:extLst>
      <p:ext uri="{BB962C8B-B14F-4D97-AF65-F5344CB8AC3E}">
        <p14:creationId xmlns:p14="http://schemas.microsoft.com/office/powerpoint/2010/main" val="368175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70450"/>
          </a:xfrm>
        </p:spPr>
        <p:txBody>
          <a:bodyPr/>
          <a:lstStyle/>
          <a:p>
            <a:pPr algn="l"/>
            <a:r>
              <a:rPr lang="en-US" dirty="0"/>
              <a:t>Privacy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668" y="1580050"/>
            <a:ext cx="8584016" cy="4292008"/>
          </a:xfrm>
        </p:spPr>
      </p:pic>
    </p:spTree>
    <p:extLst>
      <p:ext uri="{BB962C8B-B14F-4D97-AF65-F5344CB8AC3E}">
        <p14:creationId xmlns:p14="http://schemas.microsoft.com/office/powerpoint/2010/main" val="280709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Virtual Private Networks (VPNs)</a:t>
            </a:r>
          </a:p>
        </p:txBody>
      </p:sp>
      <p:sp>
        <p:nvSpPr>
          <p:cNvPr id="6" name="Content Placeholder 5"/>
          <p:cNvSpPr>
            <a:spLocks noGrp="1"/>
          </p:cNvSpPr>
          <p:nvPr>
            <p:ph idx="1"/>
          </p:nvPr>
        </p:nvSpPr>
        <p:spPr/>
        <p:txBody>
          <a:bodyPr/>
          <a:lstStyle/>
          <a:p>
            <a:r>
              <a:rPr lang="en-US" dirty="0"/>
              <a:t>Creates an encrypted tunnel between your machine and the VPN server.</a:t>
            </a:r>
            <a:br>
              <a:rPr lang="en-US" dirty="0"/>
            </a:br>
            <a:endParaRPr lang="en-US" dirty="0"/>
          </a:p>
          <a:p>
            <a:r>
              <a:rPr lang="en-US" dirty="0"/>
              <a:t>All traffic is first sent encrypted to the VPN server (in theory) before making its way to the final destination.</a:t>
            </a:r>
          </a:p>
          <a:p>
            <a:pPr lvl="1"/>
            <a:r>
              <a:rPr lang="en-US" dirty="0"/>
              <a:t>This masks the source address (your address) to that of the VPN server, making it appear that the traffic originated from the server.</a:t>
            </a:r>
          </a:p>
        </p:txBody>
      </p:sp>
    </p:spTree>
    <p:extLst>
      <p:ext uri="{BB962C8B-B14F-4D97-AF65-F5344CB8AC3E}">
        <p14:creationId xmlns:p14="http://schemas.microsoft.com/office/powerpoint/2010/main" val="37934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Virtual Private Networks (VPNs)</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368" y="2014280"/>
            <a:ext cx="8946616" cy="4013032"/>
          </a:xfrm>
        </p:spPr>
      </p:pic>
    </p:spTree>
    <p:extLst>
      <p:ext uri="{BB962C8B-B14F-4D97-AF65-F5344CB8AC3E}">
        <p14:creationId xmlns:p14="http://schemas.microsoft.com/office/powerpoint/2010/main" val="372298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Virtual Private Networks (VPNs)</a:t>
            </a:r>
          </a:p>
        </p:txBody>
      </p:sp>
      <p:sp>
        <p:nvSpPr>
          <p:cNvPr id="3" name="Content Placeholder 2"/>
          <p:cNvSpPr>
            <a:spLocks noGrp="1"/>
          </p:cNvSpPr>
          <p:nvPr>
            <p:ph idx="1"/>
          </p:nvPr>
        </p:nvSpPr>
        <p:spPr/>
        <p:txBody>
          <a:bodyPr/>
          <a:lstStyle/>
          <a:p>
            <a:r>
              <a:rPr lang="en-US" dirty="0"/>
              <a:t>In practice, there are a couple of ways for information to leak...</a:t>
            </a:r>
            <a:br>
              <a:rPr lang="en-US" dirty="0"/>
            </a:br>
            <a:endParaRPr lang="en-US" dirty="0"/>
          </a:p>
          <a:p>
            <a:r>
              <a:rPr lang="en-US" dirty="0"/>
              <a:t>DNS Leaks</a:t>
            </a:r>
          </a:p>
          <a:p>
            <a:pPr lvl="1"/>
            <a:r>
              <a:rPr lang="en-US" dirty="0"/>
              <a:t>Your DNS requests are still being made through your default DNS servers, leaking information about the websites/services you are visiting.</a:t>
            </a:r>
          </a:p>
          <a:p>
            <a:pPr lvl="1"/>
            <a:r>
              <a:rPr lang="en-US" dirty="0"/>
              <a:t>Could be caused by a client misconfiguration.</a:t>
            </a:r>
            <a:br>
              <a:rPr lang="en-US" dirty="0"/>
            </a:br>
            <a:endParaRPr lang="en-US" dirty="0"/>
          </a:p>
          <a:p>
            <a:r>
              <a:rPr lang="en-US" dirty="0"/>
              <a:t>Web Real Time Communication (WebRTC)</a:t>
            </a:r>
          </a:p>
          <a:p>
            <a:pPr lvl="1"/>
            <a:r>
              <a:rPr lang="en-US" dirty="0"/>
              <a:t>Used for browser-to-browser communication (video chat, file sharing, etc.)</a:t>
            </a:r>
          </a:p>
          <a:p>
            <a:pPr lvl="1"/>
            <a:r>
              <a:rPr lang="en-US" dirty="0"/>
              <a:t>Disable it in your browser settings!</a:t>
            </a:r>
          </a:p>
        </p:txBody>
      </p:sp>
    </p:spTree>
    <p:extLst>
      <p:ext uri="{BB962C8B-B14F-4D97-AF65-F5344CB8AC3E}">
        <p14:creationId xmlns:p14="http://schemas.microsoft.com/office/powerpoint/2010/main" val="129750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Cookies</a:t>
            </a:r>
          </a:p>
        </p:txBody>
      </p:sp>
      <p:sp>
        <p:nvSpPr>
          <p:cNvPr id="3" name="Content Placeholder 2"/>
          <p:cNvSpPr>
            <a:spLocks noGrp="1"/>
          </p:cNvSpPr>
          <p:nvPr>
            <p:ph idx="1"/>
          </p:nvPr>
        </p:nvSpPr>
        <p:spPr/>
        <p:txBody>
          <a:bodyPr/>
          <a:lstStyle/>
          <a:p>
            <a:r>
              <a:rPr lang="en-US" dirty="0"/>
              <a:t>Used to keep track of sessions, since HTTP is inherently a stateless protocol.</a:t>
            </a:r>
            <a:br>
              <a:rPr lang="en-US" dirty="0"/>
            </a:br>
            <a:endParaRPr lang="en-US" dirty="0"/>
          </a:p>
          <a:p>
            <a:r>
              <a:rPr lang="en-US" dirty="0"/>
              <a:t>Can also be used to track users.</a:t>
            </a:r>
            <a:br>
              <a:rPr lang="en-US" dirty="0"/>
            </a:br>
            <a:endParaRPr lang="en-US" dirty="0"/>
          </a:p>
          <a:p>
            <a:r>
              <a:rPr lang="en-US" dirty="0"/>
              <a:t>Lots of websites install third-party cookies in your browser.</a:t>
            </a:r>
          </a:p>
          <a:p>
            <a:pPr lvl="1"/>
            <a:r>
              <a:rPr lang="en-US" dirty="0"/>
              <a:t>Ex. The Facebook, Twitter and Google+ share buttons.</a:t>
            </a:r>
          </a:p>
          <a:p>
            <a:pPr lvl="1"/>
            <a:r>
              <a:rPr lang="en-US" dirty="0"/>
              <a:t>Can disable the use of third party cookies in your browser as well.</a:t>
            </a:r>
          </a:p>
          <a:p>
            <a:pPr lvl="1"/>
            <a:endParaRPr lang="en-US" dirty="0"/>
          </a:p>
        </p:txBody>
      </p:sp>
      <p:pic>
        <p:nvPicPr>
          <p:cNvPr id="4" name="Picture 3"/>
          <p:cNvPicPr>
            <a:picLocks noChangeAspect="1"/>
          </p:cNvPicPr>
          <p:nvPr/>
        </p:nvPicPr>
        <p:blipFill>
          <a:blip r:embed="rId2"/>
          <a:stretch>
            <a:fillRect/>
          </a:stretch>
        </p:blipFill>
        <p:spPr>
          <a:xfrm>
            <a:off x="4080901" y="4888895"/>
            <a:ext cx="4019550" cy="1609725"/>
          </a:xfrm>
          <a:prstGeom prst="rect">
            <a:avLst/>
          </a:prstGeom>
        </p:spPr>
      </p:pic>
    </p:spTree>
    <p:extLst>
      <p:ext uri="{BB962C8B-B14F-4D97-AF65-F5344CB8AC3E}">
        <p14:creationId xmlns:p14="http://schemas.microsoft.com/office/powerpoint/2010/main" val="267402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VPN Takeaway?</a:t>
            </a:r>
          </a:p>
        </p:txBody>
      </p:sp>
      <p:sp>
        <p:nvSpPr>
          <p:cNvPr id="3" name="Content Placeholder 2"/>
          <p:cNvSpPr>
            <a:spLocks noGrp="1"/>
          </p:cNvSpPr>
          <p:nvPr>
            <p:ph idx="1"/>
          </p:nvPr>
        </p:nvSpPr>
        <p:spPr/>
        <p:txBody>
          <a:bodyPr/>
          <a:lstStyle/>
          <a:p>
            <a:r>
              <a:rPr lang="en-US" dirty="0"/>
              <a:t>VPNs are a useful tool, but are by no means an “ultimate” solution.</a:t>
            </a:r>
          </a:p>
          <a:p>
            <a:pPr lvl="1"/>
            <a:r>
              <a:rPr lang="en-US" dirty="0"/>
              <a:t>E.g. Can be effective at hiding your information from your ISP, but its still possible for Facebook, Google etc. to track you.</a:t>
            </a:r>
            <a:br>
              <a:rPr lang="en-US" dirty="0"/>
            </a:br>
            <a:endParaRPr lang="en-US" dirty="0"/>
          </a:p>
          <a:p>
            <a:r>
              <a:rPr lang="en-US" dirty="0"/>
              <a:t>Do you trust your VPN to not keep logs of its users?</a:t>
            </a:r>
          </a:p>
          <a:p>
            <a:pPr lvl="1"/>
            <a:r>
              <a:rPr lang="en-US" dirty="0"/>
              <a:t>Can they be compelled by their hosting government to reveal information?</a:t>
            </a:r>
          </a:p>
          <a:p>
            <a:pPr lvl="1"/>
            <a:r>
              <a:rPr lang="en-US" dirty="0"/>
              <a:t>“Five Eyes” Nations</a:t>
            </a:r>
            <a:br>
              <a:rPr lang="en-US" dirty="0"/>
            </a:br>
            <a:endParaRPr lang="en-US" dirty="0"/>
          </a:p>
          <a:p>
            <a:r>
              <a:rPr lang="en-US" dirty="0"/>
              <a:t>What is your goal?</a:t>
            </a:r>
          </a:p>
        </p:txBody>
      </p:sp>
    </p:spTree>
    <p:extLst>
      <p:ext uri="{BB962C8B-B14F-4D97-AF65-F5344CB8AC3E}">
        <p14:creationId xmlns:p14="http://schemas.microsoft.com/office/powerpoint/2010/main" val="98818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917</TotalTime>
  <Words>511</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Calisto MT</vt:lpstr>
      <vt:lpstr>Trebuchet MS</vt:lpstr>
      <vt:lpstr>Wingdings 2</vt:lpstr>
      <vt:lpstr>Slate</vt:lpstr>
      <vt:lpstr>SIGSEC</vt:lpstr>
      <vt:lpstr>News and Events</vt:lpstr>
      <vt:lpstr>Bricker “Botnet”</vt:lpstr>
      <vt:lpstr>Privacy</vt:lpstr>
      <vt:lpstr>Virtual Private Networks (VPNs)</vt:lpstr>
      <vt:lpstr>Virtual Private Networks (VPNs)</vt:lpstr>
      <vt:lpstr>Virtual Private Networks (VPNs)</vt:lpstr>
      <vt:lpstr>Cookies</vt:lpstr>
      <vt:lpstr>VPN Takeaway?</vt:lpstr>
      <vt:lpstr>Browser Extensions</vt:lpstr>
      <vt:lpstr>TOR</vt:lpstr>
      <vt:lpstr>TOR</vt:lpstr>
      <vt:lpstr>TOR</vt:lpstr>
      <vt:lpstr>TOR</vt:lpstr>
      <vt:lpstr>TOR</vt:lpstr>
      <vt:lpstr>TOR</vt:lpstr>
      <vt:lpstr>TOR</vt:lpstr>
      <vt:lpstr>TOR</vt:lpstr>
      <vt:lpstr>TOR (misc.)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SIGSEC</dc:title>
  <dc:creator>Michael Baccia</dc:creator>
  <cp:lastModifiedBy>Michael Baccia</cp:lastModifiedBy>
  <cp:revision>93</cp:revision>
  <dcterms:created xsi:type="dcterms:W3CDTF">2016-09-19T01:49:20Z</dcterms:created>
  <dcterms:modified xsi:type="dcterms:W3CDTF">2017-04-18T18:48:58Z</dcterms:modified>
</cp:coreProperties>
</file>