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3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F2B45D-32C0-47AA-8E29-B17361DF935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err="1"/>
              <a:t>SIGSEC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Memory Safety</a:t>
            </a:r>
          </a:p>
          <a:p>
            <a:pPr algn="l"/>
            <a:r>
              <a:rPr lang="en-US" sz="2800" dirty="0"/>
              <a:t>October 18, 2016</a:t>
            </a:r>
          </a:p>
        </p:txBody>
      </p:sp>
      <p:pic>
        <p:nvPicPr>
          <p:cNvPr id="5" name="Picture 2" descr="Image result for kali linux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1368972"/>
            <a:ext cx="4482663" cy="4482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Today we’ll be executing a buffer overflow to highjack control of a program.</a:t>
            </a:r>
          </a:p>
          <a:p>
            <a:r>
              <a:rPr lang="en-US" sz="2400" dirty="0"/>
              <a:t>Basic idea: We have a buffer that we can overflow (write past the bounds).</a:t>
            </a:r>
          </a:p>
          <a:p>
            <a:pPr lvl="1"/>
            <a:r>
              <a:rPr lang="en-US" sz="2000" dirty="0"/>
              <a:t>If we overflow it enough, we’ll overwrite the saved </a:t>
            </a:r>
            <a:r>
              <a:rPr lang="en-US" sz="2000" dirty="0" err="1"/>
              <a:t>RBP</a:t>
            </a:r>
            <a:r>
              <a:rPr lang="en-US" sz="2000" dirty="0"/>
              <a:t> and return address values.</a:t>
            </a:r>
          </a:p>
          <a:p>
            <a:pPr lvl="1"/>
            <a:r>
              <a:rPr lang="en-US" sz="2000" dirty="0"/>
              <a:t>We can overwrite the return address with another address, returning the program to a different function or even our own injected code!</a:t>
            </a:r>
          </a:p>
        </p:txBody>
      </p:sp>
    </p:spTree>
    <p:extLst>
      <p:ext uri="{BB962C8B-B14F-4D97-AF65-F5344CB8AC3E}">
        <p14:creationId xmlns:p14="http://schemas.microsoft.com/office/powerpoint/2010/main" val="115985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get to it!</a:t>
            </a:r>
          </a:p>
        </p:txBody>
      </p:sp>
    </p:spTree>
    <p:extLst>
      <p:ext uri="{BB962C8B-B14F-4D97-AF65-F5344CB8AC3E}">
        <p14:creationId xmlns:p14="http://schemas.microsoft.com/office/powerpoint/2010/main" val="22892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ideas have been proposed..</a:t>
            </a:r>
          </a:p>
          <a:p>
            <a:r>
              <a:rPr lang="en-US" dirty="0"/>
              <a:t>Address Space Layout Randomization (</a:t>
            </a:r>
            <a:r>
              <a:rPr lang="en-US" dirty="0" err="1"/>
              <a:t>ASLR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Layout of memory is slightly randomized</a:t>
            </a:r>
          </a:p>
          <a:p>
            <a:pPr lvl="2"/>
            <a:r>
              <a:rPr lang="en-US" dirty="0"/>
              <a:t>Can’t hardcode our return addresses!</a:t>
            </a:r>
          </a:p>
          <a:p>
            <a:pPr lvl="1"/>
            <a:r>
              <a:rPr lang="en-US" dirty="0"/>
              <a:t>Almost non-existent overhead! Used virtually everywhere!</a:t>
            </a:r>
          </a:p>
          <a:p>
            <a:r>
              <a:rPr lang="en-US" dirty="0"/>
              <a:t>Data Execution Prevention (DEP)</a:t>
            </a:r>
          </a:p>
          <a:p>
            <a:pPr lvl="1"/>
            <a:r>
              <a:rPr lang="en-US" dirty="0"/>
              <a:t>Make the stack non-executable</a:t>
            </a:r>
          </a:p>
          <a:p>
            <a:pPr lvl="2"/>
            <a:r>
              <a:rPr lang="en-US" dirty="0"/>
              <a:t>Can’t inject our shellcode!</a:t>
            </a:r>
          </a:p>
          <a:p>
            <a:pPr lvl="1"/>
            <a:r>
              <a:rPr lang="en-US" dirty="0"/>
              <a:t>Also almost non-existent overhead! All done in hardware.</a:t>
            </a:r>
          </a:p>
          <a:p>
            <a:r>
              <a:rPr lang="en-US" dirty="0"/>
              <a:t>Stack Canaries</a:t>
            </a:r>
          </a:p>
          <a:p>
            <a:pPr lvl="1"/>
            <a:r>
              <a:rPr lang="en-US" dirty="0"/>
              <a:t>A “canary” (a random 64-bit value) is placed before the saved return address</a:t>
            </a:r>
          </a:p>
          <a:p>
            <a:pPr lvl="1"/>
            <a:r>
              <a:rPr lang="en-US" dirty="0"/>
              <a:t>If the canary’s value has changed, there was a stack corruption! Don’t return!</a:t>
            </a:r>
          </a:p>
          <a:p>
            <a:pPr lvl="1"/>
            <a:r>
              <a:rPr lang="en-US" dirty="0"/>
              <a:t>Can possibly be bypassed and does nothing for heap overflows.</a:t>
            </a:r>
          </a:p>
        </p:txBody>
      </p:sp>
    </p:spTree>
    <p:extLst>
      <p:ext uri="{BB962C8B-B14F-4D97-AF65-F5344CB8AC3E}">
        <p14:creationId xmlns:p14="http://schemas.microsoft.com/office/powerpoint/2010/main" val="14983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Return-Oriented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day exploitation</a:t>
            </a:r>
          </a:p>
          <a:p>
            <a:r>
              <a:rPr lang="en-US" dirty="0"/>
              <a:t>Use small tidbits of code (called gadgets) in the existing code to execute arbitrary commands.</a:t>
            </a:r>
          </a:p>
          <a:p>
            <a:pPr lvl="1"/>
            <a:r>
              <a:rPr lang="en-US" dirty="0"/>
              <a:t>Defeats DEP since we are using already existing code!</a:t>
            </a:r>
          </a:p>
          <a:p>
            <a:r>
              <a:rPr lang="en-US" dirty="0"/>
              <a:t>Can also defeat </a:t>
            </a:r>
            <a:r>
              <a:rPr lang="en-US" dirty="0" err="1"/>
              <a:t>ASLR</a:t>
            </a:r>
            <a:r>
              <a:rPr lang="en-US" dirty="0"/>
              <a:t> if an address in the program is leaked</a:t>
            </a:r>
          </a:p>
          <a:p>
            <a:pPr lvl="1"/>
            <a:r>
              <a:rPr lang="en-US" dirty="0"/>
              <a:t>Can calculate offsets to modify your “code”</a:t>
            </a:r>
          </a:p>
          <a:p>
            <a:pPr lvl="1"/>
            <a:endParaRPr lang="en-US" dirty="0"/>
          </a:p>
          <a:p>
            <a:r>
              <a:rPr lang="en-US" dirty="0"/>
              <a:t>Maybe cover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378146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Special thanks to Tim </a:t>
            </a:r>
            <a:r>
              <a:rPr lang="en-US" sz="2400" dirty="0" err="1"/>
              <a:t>Choh</a:t>
            </a:r>
            <a:r>
              <a:rPr lang="en-US" sz="2400" dirty="0"/>
              <a:t> for taking over last week!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effectLst/>
              </a:rPr>
              <a:t>I know a lot of you are interested in having “Linux for Beginners” sessions, but I don’t want to spend SIG Security time doing so.</a:t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October 20, 25 and 27</a:t>
            </a:r>
            <a:r>
              <a:rPr lang="en-US" sz="2400" baseline="30000" dirty="0">
                <a:effectLst/>
              </a:rPr>
              <a:t>th</a:t>
            </a:r>
            <a:r>
              <a:rPr lang="en-US" sz="2400" dirty="0">
                <a:effectLst/>
              </a:rPr>
              <a:t> LUG will be hosting meetings geared towards beginners! </a:t>
            </a:r>
          </a:p>
          <a:p>
            <a:pPr lvl="1"/>
            <a:r>
              <a:rPr lang="en-US" sz="2200" dirty="0">
                <a:effectLst/>
              </a:rPr>
              <a:t>Times? I’m alright with </a:t>
            </a:r>
            <a:r>
              <a:rPr lang="en-US" sz="2200" i="1" dirty="0">
                <a:effectLst/>
              </a:rPr>
              <a:t>almost</a:t>
            </a:r>
            <a:r>
              <a:rPr lang="en-US" sz="2200" dirty="0">
                <a:effectLst/>
              </a:rPr>
              <a:t> any time during those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Tons of vulnerabilities out there!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We’ve discussed a few of them (</a:t>
            </a:r>
            <a:r>
              <a:rPr lang="en-US" sz="2400" dirty="0" err="1"/>
              <a:t>ShellShock</a:t>
            </a:r>
            <a:r>
              <a:rPr lang="en-US" sz="2400" dirty="0"/>
              <a:t>, Heartbleed), but there are tons of them disclosed every week!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Exploit purchasing company, </a:t>
            </a:r>
            <a:r>
              <a:rPr lang="en-US" sz="2400" dirty="0" err="1"/>
              <a:t>Zerodium</a:t>
            </a:r>
            <a:r>
              <a:rPr lang="en-US" sz="2400" dirty="0"/>
              <a:t>, is offering $1.5 </a:t>
            </a:r>
            <a:r>
              <a:rPr lang="en-US" sz="2400" i="1" dirty="0"/>
              <a:t>million</a:t>
            </a:r>
            <a:r>
              <a:rPr lang="en-US" sz="2400" dirty="0"/>
              <a:t> for an iOS exploit that works on fully patched devices.</a:t>
            </a:r>
          </a:p>
          <a:p>
            <a:pPr lvl="1"/>
            <a:r>
              <a:rPr lang="en-US" sz="2000" dirty="0"/>
              <a:t>Last year, paid out $1 million three times.</a:t>
            </a:r>
          </a:p>
        </p:txBody>
      </p:sp>
    </p:spTree>
    <p:extLst>
      <p:ext uri="{BB962C8B-B14F-4D97-AF65-F5344CB8AC3E}">
        <p14:creationId xmlns:p14="http://schemas.microsoft.com/office/powerpoint/2010/main" val="10181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 we’ll be talking about memory safety!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Integer Overflows</a:t>
            </a:r>
          </a:p>
          <a:p>
            <a:pPr lvl="1"/>
            <a:r>
              <a:rPr lang="en-US" dirty="0"/>
              <a:t>Format String Vulnerabilities</a:t>
            </a:r>
          </a:p>
          <a:p>
            <a:pPr lvl="1"/>
            <a:endParaRPr lang="en-US" dirty="0"/>
          </a:p>
          <a:p>
            <a:r>
              <a:rPr lang="en-US" dirty="0"/>
              <a:t>Corrupting locations in memory that the operating system depends on for maintaining program control flow.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Despite being very well-known and researched, still very common in the wild.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Today we’ll be specifically discussing </a:t>
            </a:r>
            <a:r>
              <a:rPr lang="en-US" dirty="0" err="1"/>
              <a:t>x86</a:t>
            </a:r>
            <a:r>
              <a:rPr lang="en-US" dirty="0"/>
              <a:t>-64 on the Linux operating system.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6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Bits, Bytes and Hex!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smallest unit of memory is a single </a:t>
            </a:r>
            <a:r>
              <a:rPr lang="en-US" b="1" dirty="0"/>
              <a:t>bit</a:t>
            </a:r>
            <a:r>
              <a:rPr lang="en-US" dirty="0"/>
              <a:t>: a 0 or 1.</a:t>
            </a:r>
          </a:p>
          <a:p>
            <a:r>
              <a:rPr lang="en-US" dirty="0"/>
              <a:t>Bits are organized onto groups of 8, called </a:t>
            </a:r>
            <a:r>
              <a:rPr lang="en-US" b="1" dirty="0"/>
              <a:t>bytes</a:t>
            </a:r>
            <a:r>
              <a:rPr lang="en-US" dirty="0"/>
              <a:t>.</a:t>
            </a:r>
          </a:p>
          <a:p>
            <a:r>
              <a:rPr lang="en-US" dirty="0"/>
              <a:t>Bytes have values ranging from 0-255</a:t>
            </a:r>
          </a:p>
          <a:p>
            <a:r>
              <a:rPr lang="en-US" dirty="0"/>
              <a:t>We use hex digits to help simplify what would otherwise be extremely</a:t>
            </a:r>
            <a:br>
              <a:rPr lang="en-US" dirty="0"/>
            </a:br>
            <a:r>
              <a:rPr lang="en-US" dirty="0"/>
              <a:t>unwieldy:</a:t>
            </a:r>
          </a:p>
          <a:p>
            <a:pPr lvl="1"/>
            <a:r>
              <a:rPr lang="en-US" dirty="0"/>
              <a:t>Unlike our decimal counting system, which is in base 10, hex is in base 16.</a:t>
            </a:r>
          </a:p>
          <a:p>
            <a:pPr lvl="1"/>
            <a:r>
              <a:rPr lang="en-US" dirty="0"/>
              <a:t>Values: 0, 1, 2, 3, 4, 5, 6, 7, 8, 9, A, B, C, D, E, F</a:t>
            </a:r>
          </a:p>
          <a:p>
            <a:pPr lvl="1"/>
            <a:r>
              <a:rPr lang="en-US" dirty="0"/>
              <a:t>Each byte can be represented as 2 hex digits:</a:t>
            </a:r>
          </a:p>
          <a:p>
            <a:pPr lvl="2"/>
            <a:r>
              <a:rPr lang="en-US" dirty="0"/>
              <a:t>Example: 100 in decimal -&gt; 0110 0100 in binary</a:t>
            </a:r>
          </a:p>
          <a:p>
            <a:pPr lvl="2"/>
            <a:r>
              <a:rPr lang="en-US" dirty="0"/>
              <a:t>0110 -&gt; 6</a:t>
            </a:r>
          </a:p>
          <a:p>
            <a:pPr lvl="2"/>
            <a:r>
              <a:rPr lang="en-US" dirty="0"/>
              <a:t>0100 -&gt; 4</a:t>
            </a:r>
          </a:p>
          <a:p>
            <a:pPr lvl="2"/>
            <a:r>
              <a:rPr lang="en-US" dirty="0"/>
              <a:t>64 in hex!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486" y="1233719"/>
            <a:ext cx="2454028" cy="45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familiar with C programming, you can think of assembly as one level lower.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Final step before your code is compiled into machine code (</a:t>
            </a:r>
            <a:r>
              <a:rPr lang="en-US" dirty="0" err="1"/>
              <a:t>0’s</a:t>
            </a:r>
            <a:r>
              <a:rPr lang="en-US" dirty="0"/>
              <a:t> and 1’s) that your machine can execute.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talk about the basic structure of </a:t>
            </a:r>
            <a:r>
              <a:rPr lang="en-US" dirty="0" err="1"/>
              <a:t>x86</a:t>
            </a:r>
            <a:r>
              <a:rPr lang="en-US" dirty="0"/>
              <a:t>-64 on Linux (different from </a:t>
            </a:r>
            <a:r>
              <a:rPr lang="en-US" dirty="0" err="1"/>
              <a:t>x86</a:t>
            </a:r>
            <a:r>
              <a:rPr lang="en-US" dirty="0"/>
              <a:t>-64 on Windows)</a:t>
            </a:r>
          </a:p>
        </p:txBody>
      </p:sp>
    </p:spTree>
    <p:extLst>
      <p:ext uri="{BB962C8B-B14F-4D97-AF65-F5344CB8AC3E}">
        <p14:creationId xmlns:p14="http://schemas.microsoft.com/office/powerpoint/2010/main" val="145155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is 64-bits (although much of this space isn’t utilized, even today)</a:t>
            </a:r>
          </a:p>
          <a:p>
            <a:pPr lvl="1"/>
            <a:r>
              <a:rPr lang="en-US" dirty="0"/>
              <a:t>Addresses are 64-bits</a:t>
            </a:r>
          </a:p>
          <a:p>
            <a:r>
              <a:rPr lang="en-US" dirty="0" err="1"/>
              <a:t>x86</a:t>
            </a:r>
            <a:r>
              <a:rPr lang="en-US" dirty="0"/>
              <a:t>-64 is </a:t>
            </a:r>
            <a:r>
              <a:rPr lang="en-US" i="1" dirty="0"/>
              <a:t>byte-addressable</a:t>
            </a:r>
            <a:r>
              <a:rPr lang="en-US" dirty="0"/>
              <a:t>, meaning each address points to a single byte</a:t>
            </a:r>
          </a:p>
          <a:p>
            <a:pPr lvl="1"/>
            <a:r>
              <a:rPr lang="en-US" dirty="0" err="1"/>
              <a:t>x86</a:t>
            </a:r>
            <a:r>
              <a:rPr lang="en-US" dirty="0"/>
              <a:t>-64 can address 2</a:t>
            </a:r>
            <a:r>
              <a:rPr lang="en-US" baseline="30000" dirty="0"/>
              <a:t>64</a:t>
            </a:r>
            <a:r>
              <a:rPr lang="en-US" dirty="0"/>
              <a:t> bytes of memory = 8 </a:t>
            </a:r>
            <a:r>
              <a:rPr lang="en-US" dirty="0" err="1"/>
              <a:t>exabytes</a:t>
            </a:r>
            <a:r>
              <a:rPr lang="en-US" dirty="0"/>
              <a:t> = 8000 petabytes</a:t>
            </a:r>
          </a:p>
        </p:txBody>
      </p:sp>
    </p:spTree>
    <p:extLst>
      <p:ext uri="{BB962C8B-B14F-4D97-AF65-F5344CB8AC3E}">
        <p14:creationId xmlns:p14="http://schemas.microsoft.com/office/powerpoint/2010/main" val="50405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Registers are used to hold intermediate values and keep track of important values:</a:t>
            </a:r>
          </a:p>
          <a:p>
            <a:pPr lvl="1"/>
            <a:r>
              <a:rPr lang="en-US" sz="2200" dirty="0"/>
              <a:t>16 general purpose 64-bit registers</a:t>
            </a:r>
          </a:p>
          <a:p>
            <a:pPr lvl="2"/>
            <a:r>
              <a:rPr lang="en-US" sz="1900" dirty="0" err="1"/>
              <a:t>RAX</a:t>
            </a:r>
            <a:r>
              <a:rPr lang="en-US" sz="1900" dirty="0"/>
              <a:t>, </a:t>
            </a:r>
            <a:r>
              <a:rPr lang="en-US" sz="1900" dirty="0" err="1"/>
              <a:t>RBX</a:t>
            </a:r>
            <a:r>
              <a:rPr lang="en-US" sz="1900" dirty="0"/>
              <a:t>, </a:t>
            </a:r>
            <a:r>
              <a:rPr lang="en-US" sz="1900" dirty="0" err="1"/>
              <a:t>RCX</a:t>
            </a:r>
            <a:r>
              <a:rPr lang="en-US" sz="1900" dirty="0"/>
              <a:t>, </a:t>
            </a:r>
            <a:r>
              <a:rPr lang="en-US" sz="1900" dirty="0" err="1"/>
              <a:t>RDX</a:t>
            </a:r>
            <a:r>
              <a:rPr lang="en-US" sz="1900" dirty="0"/>
              <a:t>, RSI, </a:t>
            </a:r>
            <a:r>
              <a:rPr lang="en-US" sz="1900" dirty="0" err="1"/>
              <a:t>RDI</a:t>
            </a:r>
            <a:r>
              <a:rPr lang="en-US" sz="1900" dirty="0"/>
              <a:t>, </a:t>
            </a:r>
            <a:r>
              <a:rPr lang="en-US" sz="1900" dirty="0" err="1"/>
              <a:t>RSP</a:t>
            </a:r>
            <a:r>
              <a:rPr lang="en-US" sz="1900" dirty="0"/>
              <a:t>, </a:t>
            </a:r>
            <a:r>
              <a:rPr lang="en-US" sz="1900" dirty="0" err="1"/>
              <a:t>RBP</a:t>
            </a:r>
            <a:br>
              <a:rPr lang="en-US" sz="1900" dirty="0"/>
            </a:br>
            <a:r>
              <a:rPr lang="en-US" sz="1900" dirty="0" err="1"/>
              <a:t>R8</a:t>
            </a:r>
            <a:r>
              <a:rPr lang="en-US" sz="1900" dirty="0"/>
              <a:t>, </a:t>
            </a:r>
            <a:r>
              <a:rPr lang="en-US" sz="1900" dirty="0" err="1"/>
              <a:t>R9</a:t>
            </a:r>
            <a:r>
              <a:rPr lang="en-US" sz="1900" dirty="0"/>
              <a:t>, </a:t>
            </a:r>
            <a:r>
              <a:rPr lang="en-US" sz="1900" dirty="0" err="1"/>
              <a:t>R10</a:t>
            </a:r>
            <a:r>
              <a:rPr lang="en-US" sz="1900" dirty="0"/>
              <a:t>, </a:t>
            </a:r>
            <a:r>
              <a:rPr lang="en-US" sz="1900" dirty="0" err="1"/>
              <a:t>R11</a:t>
            </a:r>
            <a:r>
              <a:rPr lang="en-US" sz="1900" dirty="0"/>
              <a:t>, </a:t>
            </a:r>
            <a:r>
              <a:rPr lang="en-US" sz="1900" dirty="0" err="1"/>
              <a:t>R12</a:t>
            </a:r>
            <a:r>
              <a:rPr lang="en-US" sz="1900" dirty="0"/>
              <a:t>, </a:t>
            </a:r>
            <a:r>
              <a:rPr lang="en-US" sz="1900" dirty="0" err="1"/>
              <a:t>R13</a:t>
            </a:r>
            <a:r>
              <a:rPr lang="en-US" sz="1900" dirty="0"/>
              <a:t>, </a:t>
            </a:r>
            <a:r>
              <a:rPr lang="en-US" sz="1900" dirty="0" err="1"/>
              <a:t>R14</a:t>
            </a:r>
            <a:r>
              <a:rPr lang="en-US" sz="1900" dirty="0"/>
              <a:t>, </a:t>
            </a:r>
            <a:r>
              <a:rPr lang="en-US" sz="1900" dirty="0" err="1"/>
              <a:t>R15</a:t>
            </a:r>
            <a:endParaRPr lang="en-US" sz="1900" dirty="0"/>
          </a:p>
          <a:p>
            <a:pPr lvl="2"/>
            <a:r>
              <a:rPr lang="en-US" sz="1900" dirty="0"/>
              <a:t>Can access lower sections of registers</a:t>
            </a:r>
          </a:p>
          <a:p>
            <a:pPr lvl="3"/>
            <a:r>
              <a:rPr lang="en-US" sz="1700" dirty="0" err="1"/>
              <a:t>i.e</a:t>
            </a:r>
            <a:r>
              <a:rPr lang="en-US" sz="1700" dirty="0"/>
              <a:t> </a:t>
            </a:r>
            <a:r>
              <a:rPr lang="en-US" sz="1700" dirty="0" err="1"/>
              <a:t>EAX</a:t>
            </a:r>
            <a:r>
              <a:rPr lang="en-US" sz="1700" dirty="0"/>
              <a:t> corresponds to the lower half of </a:t>
            </a:r>
            <a:r>
              <a:rPr lang="en-US" sz="1700" dirty="0" err="1"/>
              <a:t>RAX</a:t>
            </a:r>
            <a:r>
              <a:rPr lang="en-US" sz="1700" dirty="0"/>
              <a:t>, and AX corresponds to the lower half of </a:t>
            </a:r>
            <a:r>
              <a:rPr lang="en-US" sz="1700" dirty="0" err="1"/>
              <a:t>EAX</a:t>
            </a:r>
            <a:endParaRPr lang="en-US" sz="1700" dirty="0"/>
          </a:p>
          <a:p>
            <a:pPr lvl="2"/>
            <a:r>
              <a:rPr lang="en-US" sz="1900" dirty="0" err="1"/>
              <a:t>RSP</a:t>
            </a:r>
            <a:r>
              <a:rPr lang="en-US" sz="1900" dirty="0"/>
              <a:t>, </a:t>
            </a:r>
            <a:r>
              <a:rPr lang="en-US" sz="1900" dirty="0" err="1"/>
              <a:t>RBP</a:t>
            </a:r>
            <a:r>
              <a:rPr lang="en-US" sz="1900" dirty="0"/>
              <a:t> and RIP perform special functions</a:t>
            </a:r>
          </a:p>
          <a:p>
            <a:pPr lvl="3"/>
            <a:r>
              <a:rPr lang="en-US" sz="1700" dirty="0" err="1"/>
              <a:t>RSP</a:t>
            </a:r>
            <a:r>
              <a:rPr lang="en-US" sz="1700" dirty="0"/>
              <a:t> – Stack pointer. Points to the current head of the stack</a:t>
            </a:r>
          </a:p>
          <a:p>
            <a:pPr lvl="3"/>
            <a:r>
              <a:rPr lang="en-US" sz="1700" dirty="0" err="1"/>
              <a:t>RBP</a:t>
            </a:r>
            <a:r>
              <a:rPr lang="en-US" sz="1700" dirty="0"/>
              <a:t> – Base pointer. Points to the beginning of the current frame</a:t>
            </a:r>
          </a:p>
          <a:p>
            <a:pPr lvl="3"/>
            <a:r>
              <a:rPr lang="en-US" sz="1700" dirty="0"/>
              <a:t>RIP – Instruction pointer. Points to the next instruction to be executed.</a:t>
            </a:r>
          </a:p>
          <a:p>
            <a:pPr lvl="1"/>
            <a:r>
              <a:rPr lang="en-US" sz="2200" dirty="0"/>
              <a:t>16 floating point registers</a:t>
            </a:r>
          </a:p>
          <a:p>
            <a:pPr lvl="2"/>
            <a:r>
              <a:rPr lang="en-US" sz="1900" dirty="0"/>
              <a:t>generally don’t care about these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4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130" y="239244"/>
            <a:ext cx="4691980" cy="6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499</TotalTime>
  <Words>455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SIGSEC</vt:lpstr>
      <vt:lpstr>News and Events</vt:lpstr>
      <vt:lpstr>Memory Safety</vt:lpstr>
      <vt:lpstr>Memory Safety</vt:lpstr>
      <vt:lpstr>Bits, Bytes and Hex!</vt:lpstr>
      <vt:lpstr>Assembly</vt:lpstr>
      <vt:lpstr>Assembly</vt:lpstr>
      <vt:lpstr>Assembly</vt:lpstr>
      <vt:lpstr>PowerPoint Presentation</vt:lpstr>
      <vt:lpstr>Buffer Overflows</vt:lpstr>
      <vt:lpstr>Demo</vt:lpstr>
      <vt:lpstr>Defenses</vt:lpstr>
      <vt:lpstr>Return-Oriented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SIGSEC</dc:title>
  <dc:creator>Michael Baccia</dc:creator>
  <cp:lastModifiedBy>Michael Baccia</cp:lastModifiedBy>
  <cp:revision>48</cp:revision>
  <dcterms:created xsi:type="dcterms:W3CDTF">2016-09-19T01:49:20Z</dcterms:created>
  <dcterms:modified xsi:type="dcterms:W3CDTF">2016-10-18T19:56:08Z</dcterms:modified>
</cp:coreProperties>
</file>