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w_hamm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lofbits.github.io/ctf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7jW9X9UqiY" TargetMode="External"/><Relationship Id="rId4" Type="http://schemas.openxmlformats.org/officeDocument/2006/relationships/hyperlink" Target="https://www.youtube.com/watch?v=b7jW9X9UqiY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sec.net/projects/flip-feng-shu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Integer_factor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CTF Basics</a:t>
            </a:r>
          </a:p>
          <a:p>
            <a:pPr algn="l"/>
            <a:r>
              <a:rPr lang="en-US" sz="2800"/>
              <a:t>October 04, </a:t>
            </a:r>
            <a:r>
              <a:rPr lang="en-US" sz="2800" dirty="0"/>
              <a:t>2016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Row Hammer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78" y="1580050"/>
            <a:ext cx="5817796" cy="4828771"/>
          </a:xfrm>
        </p:spPr>
      </p:pic>
    </p:spTree>
    <p:extLst>
      <p:ext uri="{BB962C8B-B14F-4D97-AF65-F5344CB8AC3E}">
        <p14:creationId xmlns:p14="http://schemas.microsoft.com/office/powerpoint/2010/main" val="33687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Row Hammer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517" y="1580050"/>
            <a:ext cx="6114317" cy="3545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4813" y="5251553"/>
            <a:ext cx="46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https://en.wikipedia.org/wiki/Row_hammer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4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1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4642" y="4861932"/>
            <a:ext cx="608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Attacker                       Victim</a:t>
            </a:r>
          </a:p>
        </p:txBody>
      </p:sp>
    </p:spTree>
    <p:extLst>
      <p:ext uri="{BB962C8B-B14F-4D97-AF65-F5344CB8AC3E}">
        <p14:creationId xmlns:p14="http://schemas.microsoft.com/office/powerpoint/2010/main" val="399521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4642" y="4861932"/>
            <a:ext cx="608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Attacker                       Victim</a:t>
            </a:r>
          </a:p>
        </p:txBody>
      </p:sp>
    </p:spTree>
    <p:extLst>
      <p:ext uri="{BB962C8B-B14F-4D97-AF65-F5344CB8AC3E}">
        <p14:creationId xmlns:p14="http://schemas.microsoft.com/office/powerpoint/2010/main" val="160693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4642" y="4861932"/>
            <a:ext cx="608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Attacker                       Victim</a:t>
            </a:r>
          </a:p>
        </p:txBody>
      </p:sp>
    </p:spTree>
    <p:extLst>
      <p:ext uri="{BB962C8B-B14F-4D97-AF65-F5344CB8AC3E}">
        <p14:creationId xmlns:p14="http://schemas.microsoft.com/office/powerpoint/2010/main" val="39981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Special thanks to </a:t>
            </a:r>
            <a:r>
              <a:rPr lang="en-US" sz="2400" dirty="0" err="1"/>
              <a:t>Tomek</a:t>
            </a:r>
            <a:r>
              <a:rPr lang="en-US" sz="2400" dirty="0"/>
              <a:t> </a:t>
            </a:r>
            <a:r>
              <a:rPr lang="en-US" sz="2400" dirty="0" err="1"/>
              <a:t>Rabczak</a:t>
            </a:r>
            <a:r>
              <a:rPr lang="en-US" sz="2400" dirty="0"/>
              <a:t> and Daniel Mayer for visiting last week!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effectLst/>
              </a:rPr>
              <a:t>Next week (unless anyone wants to volunteer to present!) we will be discussing software vulnerabilities and exploitation. </a:t>
            </a:r>
            <a:r>
              <a:rPr lang="en-US" sz="1600" baseline="30000" dirty="0">
                <a:effectLst/>
              </a:rPr>
              <a:t>(my</a:t>
            </a:r>
            <a:r>
              <a:rPr lang="en-US" sz="1600" dirty="0">
                <a:effectLst/>
              </a:rPr>
              <a:t> </a:t>
            </a:r>
            <a:r>
              <a:rPr lang="en-US" sz="1600" baseline="30000" dirty="0">
                <a:effectLst/>
              </a:rPr>
              <a:t>favorite!)</a:t>
            </a:r>
            <a:endParaRPr lang="en-US" sz="1600" dirty="0">
              <a:effectLst/>
            </a:endParaRPr>
          </a:p>
          <a:p>
            <a:pPr lvl="1"/>
            <a:r>
              <a:rPr lang="en-US" sz="2200" dirty="0">
                <a:effectLst/>
              </a:rPr>
              <a:t>Possibly have Professor </a:t>
            </a:r>
            <a:r>
              <a:rPr lang="en-US" sz="2200" dirty="0" err="1">
                <a:effectLst/>
              </a:rPr>
              <a:t>Checkoway</a:t>
            </a:r>
            <a:r>
              <a:rPr lang="en-US" sz="2200" dirty="0">
                <a:effectLst/>
              </a:rPr>
              <a:t> as a guest speaker?</a:t>
            </a:r>
          </a:p>
          <a:p>
            <a:pPr lvl="1"/>
            <a:endParaRPr lang="en-US" sz="2200" dirty="0">
              <a:effectLst/>
            </a:endParaRPr>
          </a:p>
          <a:p>
            <a:r>
              <a:rPr lang="en-US" sz="2400" dirty="0">
                <a:effectLst/>
              </a:rPr>
              <a:t>If you have not received an email from the listserv, please see me after the meeting so I can add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5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3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7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3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we have cracked the private key, we can authenticate as the victim!</a:t>
            </a:r>
          </a:p>
        </p:txBody>
      </p:sp>
      <p:pic>
        <p:nvPicPr>
          <p:cNvPr id="3074" name="Picture 2" descr="Image result for victory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38" y="2675973"/>
            <a:ext cx="80676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DDR4 is “Row Hammer” aware, so more robust than DDR3 to Row Hammer.</a:t>
            </a:r>
          </a:p>
          <a:p>
            <a:pPr lvl="1"/>
            <a:endParaRPr lang="en-US" sz="2000" dirty="0"/>
          </a:p>
          <a:p>
            <a:r>
              <a:rPr lang="en-US" dirty="0"/>
              <a:t>ECC (error-correcting code) RAM can potentially stop this.</a:t>
            </a:r>
          </a:p>
          <a:p>
            <a:endParaRPr lang="en-US" dirty="0"/>
          </a:p>
          <a:p>
            <a:r>
              <a:rPr lang="en-US" dirty="0"/>
              <a:t>Increase the refresh rate (64hz to 32hz)</a:t>
            </a:r>
          </a:p>
          <a:p>
            <a:endParaRPr lang="en-US" dirty="0"/>
          </a:p>
          <a:p>
            <a:r>
              <a:rPr lang="en-US" dirty="0"/>
              <a:t>Target Row Refresh (TRR)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8077" y="2046395"/>
            <a:ext cx="37321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Some chips are still vulnerable…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8077" y="2938856"/>
            <a:ext cx="518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Doesn’t work if more than one bit is flipped…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28077" y="3831317"/>
            <a:ext cx="63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Increases power usage and overhead, slowing us down…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28077" y="4691602"/>
            <a:ext cx="742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Identifies rows that have been activated rapidly and refreshes them.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5047785"/>
            <a:ext cx="10353762" cy="970450"/>
          </a:xfrm>
        </p:spPr>
        <p:txBody>
          <a:bodyPr/>
          <a:lstStyle/>
          <a:p>
            <a:r>
              <a:rPr lang="en-US" dirty="0"/>
              <a:t>Row Hammer</a:t>
            </a:r>
          </a:p>
        </p:txBody>
      </p:sp>
      <p:pic>
        <p:nvPicPr>
          <p:cNvPr id="1026" name="Picture 2" descr="Image result for hammer logo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57" y="609600"/>
            <a:ext cx="4059237" cy="4059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924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718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CTF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Manifest all of your accumulated security skills in a competitive environment!</a:t>
            </a:r>
          </a:p>
          <a:p>
            <a:r>
              <a:rPr lang="en-US" dirty="0"/>
              <a:t>Tests a wide range of topics, including but not limited to:</a:t>
            </a:r>
          </a:p>
          <a:p>
            <a:pPr lvl="1"/>
            <a:r>
              <a:rPr lang="en-US" dirty="0"/>
              <a:t>Forensics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Binary Exploitation</a:t>
            </a:r>
          </a:p>
          <a:p>
            <a:pPr lvl="1"/>
            <a:r>
              <a:rPr lang="en-US" dirty="0"/>
              <a:t>Web Exploitation</a:t>
            </a:r>
          </a:p>
          <a:p>
            <a:pPr lvl="1"/>
            <a:r>
              <a:rPr lang="en-US" dirty="0"/>
              <a:t>Misc. Trivia!</a:t>
            </a:r>
          </a:p>
        </p:txBody>
      </p:sp>
    </p:spTree>
    <p:extLst>
      <p:ext uri="{BB962C8B-B14F-4D97-AF65-F5344CB8AC3E}">
        <p14:creationId xmlns:p14="http://schemas.microsoft.com/office/powerpoint/2010/main" val="622368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focus areas that </a:t>
            </a:r>
            <a:r>
              <a:rPr lang="en-US" dirty="0" err="1"/>
              <a:t>CTF</a:t>
            </a:r>
            <a:r>
              <a:rPr lang="en-US" dirty="0"/>
              <a:t> competitions tend to measure are:</a:t>
            </a:r>
          </a:p>
          <a:p>
            <a:pPr lvl="1"/>
            <a:r>
              <a:rPr lang="en-US" dirty="0"/>
              <a:t>vulnerability discovery</a:t>
            </a:r>
          </a:p>
          <a:p>
            <a:pPr lvl="1"/>
            <a:r>
              <a:rPr lang="en-US" dirty="0"/>
              <a:t>exploit creation</a:t>
            </a:r>
          </a:p>
          <a:p>
            <a:pPr lvl="1"/>
            <a:r>
              <a:rPr lang="en-US" dirty="0"/>
              <a:t>toolkit creation</a:t>
            </a:r>
          </a:p>
          <a:p>
            <a:pPr lvl="1"/>
            <a:r>
              <a:rPr lang="en-US" dirty="0"/>
              <a:t>operational tradecraft</a:t>
            </a:r>
          </a:p>
          <a:p>
            <a:pPr lvl="1"/>
            <a:r>
              <a:rPr lang="en-US" dirty="0">
                <a:hlinkClick r:id="rId2"/>
              </a:rPr>
              <a:t>https://trailofbits.github.io/ctf/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7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different formats (really three):</a:t>
            </a:r>
          </a:p>
          <a:p>
            <a:r>
              <a:rPr lang="en-US" sz="2400" dirty="0"/>
              <a:t>Jeopardy Format (</a:t>
            </a:r>
            <a:r>
              <a:rPr lang="en-US" sz="2400" dirty="0" err="1"/>
              <a:t>DEFCON</a:t>
            </a:r>
            <a:r>
              <a:rPr lang="en-US" sz="2400" dirty="0"/>
              <a:t> </a:t>
            </a:r>
            <a:r>
              <a:rPr lang="en-US" sz="2400" dirty="0" err="1"/>
              <a:t>CTF</a:t>
            </a:r>
            <a:r>
              <a:rPr lang="en-US" sz="2400" dirty="0"/>
              <a:t> Qualifiers)</a:t>
            </a:r>
          </a:p>
          <a:p>
            <a:pPr lvl="1"/>
            <a:r>
              <a:rPr lang="en-US" sz="2000" dirty="0"/>
              <a:t>Teams are completely isolated from each other</a:t>
            </a:r>
          </a:p>
          <a:p>
            <a:pPr lvl="1"/>
            <a:r>
              <a:rPr lang="en-US" sz="2000" dirty="0"/>
              <a:t>Various categories of tasks</a:t>
            </a:r>
          </a:p>
          <a:p>
            <a:pPr lvl="2"/>
            <a:r>
              <a:rPr lang="en-US" sz="1800" dirty="0"/>
              <a:t>Just like jeopardy!</a:t>
            </a:r>
          </a:p>
          <a:p>
            <a:pPr lvl="1"/>
            <a:r>
              <a:rPr lang="en-US" sz="2000" dirty="0"/>
              <a:t>Teams are awarded points for completing tasks (capturing flags)</a:t>
            </a:r>
          </a:p>
          <a:p>
            <a:pPr lvl="1"/>
            <a:r>
              <a:rPr lang="en-US" sz="2000" dirty="0"/>
              <a:t>Next flag is only opened after previous task has been completed (no jumping around)</a:t>
            </a:r>
          </a:p>
          <a:p>
            <a:pPr lvl="1"/>
            <a:r>
              <a:rPr lang="en-US" sz="2000" dirty="0"/>
              <a:t>After a set amount of time, the points are tallied up and the team with the most points wins!</a:t>
            </a:r>
          </a:p>
        </p:txBody>
      </p:sp>
    </p:spTree>
    <p:extLst>
      <p:ext uri="{BB962C8B-B14F-4D97-AF65-F5344CB8AC3E}">
        <p14:creationId xmlns:p14="http://schemas.microsoft.com/office/powerpoint/2010/main" val="3593823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Attack and Defend Format (</a:t>
            </a:r>
            <a:r>
              <a:rPr lang="en-US" sz="2400" dirty="0" err="1"/>
              <a:t>DEFCON</a:t>
            </a:r>
            <a:r>
              <a:rPr lang="en-US" sz="2400" dirty="0"/>
              <a:t> </a:t>
            </a:r>
            <a:r>
              <a:rPr lang="en-US" sz="2400" dirty="0" err="1"/>
              <a:t>CTF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Teams are given a machine (possibly multiple machines) that is running multiple services. </a:t>
            </a:r>
          </a:p>
          <a:p>
            <a:pPr lvl="2"/>
            <a:r>
              <a:rPr lang="en-US" sz="1800" dirty="0"/>
              <a:t>Points are awarded to teams for keeping their services up (defense points).</a:t>
            </a:r>
          </a:p>
          <a:p>
            <a:pPr lvl="2"/>
            <a:r>
              <a:rPr lang="en-US" sz="1800" dirty="0"/>
              <a:t>Points are also awarded for compromising another team’s services (attack points).</a:t>
            </a:r>
          </a:p>
          <a:p>
            <a:pPr lvl="1"/>
            <a:r>
              <a:rPr lang="en-US" sz="2000" dirty="0"/>
              <a:t>Teams are given some amount of time to analyze their machine prior to the competition, discovering and patching vulnerabilities while developing your own exploits.</a:t>
            </a:r>
          </a:p>
          <a:p>
            <a:pPr lvl="1"/>
            <a:r>
              <a:rPr lang="en-US" sz="2000" dirty="0"/>
              <a:t>When the competition starts, teams are connect to each other over an anonymous network and chaos ensues!</a:t>
            </a:r>
          </a:p>
        </p:txBody>
      </p:sp>
    </p:spTree>
    <p:extLst>
      <p:ext uri="{BB962C8B-B14F-4D97-AF65-F5344CB8AC3E}">
        <p14:creationId xmlns:p14="http://schemas.microsoft.com/office/powerpoint/2010/main" val="2537759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pic>
        <p:nvPicPr>
          <p:cNvPr id="6" name="b7jW9X9Uqi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6620" y="1412762"/>
            <a:ext cx="8008111" cy="4504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6195" y="5990897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https://www.youtube.com/watch?v=b7jW9X9UqiY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Want to practice </a:t>
            </a:r>
            <a:r>
              <a:rPr lang="en-US" sz="2800" dirty="0" err="1"/>
              <a:t>CTF</a:t>
            </a:r>
            <a:r>
              <a:rPr lang="en-US" sz="2800" dirty="0"/>
              <a:t> challenges?</a:t>
            </a:r>
          </a:p>
          <a:p>
            <a:r>
              <a:rPr lang="en-US" sz="2800" dirty="0"/>
              <a:t>Join the SIG Security virtual lab!</a:t>
            </a:r>
          </a:p>
          <a:p>
            <a:pPr lvl="1"/>
            <a:r>
              <a:rPr lang="en-US" sz="2400" dirty="0" err="1"/>
              <a:t>CTF</a:t>
            </a:r>
            <a:endParaRPr lang="en-US" sz="2400" dirty="0"/>
          </a:p>
          <a:p>
            <a:pPr lvl="1"/>
            <a:r>
              <a:rPr lang="en-US" sz="2400" dirty="0"/>
              <a:t>Penetration Testing</a:t>
            </a:r>
          </a:p>
          <a:p>
            <a:pPr lvl="1"/>
            <a:r>
              <a:rPr lang="en-US" sz="2400" dirty="0"/>
              <a:t>Other evil activities</a:t>
            </a:r>
          </a:p>
        </p:txBody>
      </p:sp>
    </p:spTree>
    <p:extLst>
      <p:ext uri="{BB962C8B-B14F-4D97-AF65-F5344CB8AC3E}">
        <p14:creationId xmlns:p14="http://schemas.microsoft.com/office/powerpoint/2010/main" val="1171784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 to connect:</a:t>
            </a:r>
          </a:p>
          <a:p>
            <a:pPr lvl="1"/>
            <a:r>
              <a:rPr lang="en-US" dirty="0" err="1"/>
              <a:t>OpenVPN</a:t>
            </a:r>
            <a:r>
              <a:rPr lang="en-US" dirty="0"/>
              <a:t> – currently not available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working with Chase to assign a public IP address to my </a:t>
            </a:r>
            <a:r>
              <a:rPr lang="en-US" dirty="0" err="1">
                <a:sym typeface="Wingdings" panose="05000000000000000000" pitchFamily="2" charset="2"/>
              </a:rPr>
              <a:t>VM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hopefully will have it up by next week!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WiFi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Only available from the ACM, </a:t>
            </a:r>
            <a:r>
              <a:rPr lang="en-US" dirty="0" err="1">
                <a:sym typeface="Wingdings" panose="05000000000000000000" pitchFamily="2" charset="2"/>
              </a:rPr>
              <a:t>WiCS</a:t>
            </a:r>
            <a:r>
              <a:rPr lang="en-US" dirty="0">
                <a:sym typeface="Wingdings" panose="05000000000000000000" pitchFamily="2" charset="2"/>
              </a:rPr>
              <a:t> and CS lounge.</a:t>
            </a: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ssid</a:t>
            </a:r>
            <a:r>
              <a:rPr lang="en-US" dirty="0">
                <a:sym typeface="Wingdings" panose="05000000000000000000" pitchFamily="2" charset="2"/>
              </a:rPr>
              <a:t>: SIG Security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password: </a:t>
            </a:r>
            <a:r>
              <a:rPr lang="en-US" dirty="0" err="1">
                <a:sym typeface="Wingdings" panose="05000000000000000000" pitchFamily="2" charset="2"/>
              </a:rPr>
              <a:t>SIGSecurity2016@UIC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61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192.168.0.10-19</a:t>
            </a:r>
          </a:p>
          <a:p>
            <a:pPr lvl="1"/>
            <a:r>
              <a:rPr lang="en-US" sz="2000" dirty="0"/>
              <a:t>Administrative Virtual Machines</a:t>
            </a:r>
          </a:p>
          <a:p>
            <a:pPr lvl="2"/>
            <a:r>
              <a:rPr lang="en-US" sz="1800" dirty="0" err="1"/>
              <a:t>OpenVPN</a:t>
            </a:r>
            <a:r>
              <a:rPr lang="en-US" sz="1800" dirty="0"/>
              <a:t> and Web servers!</a:t>
            </a:r>
          </a:p>
          <a:p>
            <a:pPr lvl="2"/>
            <a:r>
              <a:rPr lang="en-US" sz="1800" dirty="0"/>
              <a:t>Should be resilient to attack, but please don’t DOS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br>
              <a:rPr lang="en-US" sz="1800" dirty="0">
                <a:sym typeface="Wingdings" panose="05000000000000000000" pitchFamily="2" charset="2"/>
              </a:rPr>
            </a:b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192.168.0.20-99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Challenge Virtual Machines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Feel free to attack as you please!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Try not to ruin them for others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If something breaks, please let me know so I can reset/revert them.</a:t>
            </a:r>
          </a:p>
        </p:txBody>
      </p:sp>
    </p:spTree>
    <p:extLst>
      <p:ext uri="{BB962C8B-B14F-4D97-AF65-F5344CB8AC3E}">
        <p14:creationId xmlns:p14="http://schemas.microsoft.com/office/powerpoint/2010/main" val="341064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192.168.0.100-200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Users connected via </a:t>
            </a:r>
            <a:r>
              <a:rPr lang="en-US" sz="2000" dirty="0" err="1">
                <a:sym typeface="Wingdings" panose="05000000000000000000" pitchFamily="2" charset="2"/>
              </a:rPr>
              <a:t>WiFi</a:t>
            </a:r>
            <a:endParaRPr lang="en-US" sz="2000" dirty="0">
              <a:sym typeface="Wingdings" panose="05000000000000000000" pitchFamily="2" charset="2"/>
            </a:endParaRP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DO NOT ATTACK</a:t>
            </a:r>
            <a:br>
              <a:rPr lang="en-US" sz="1800" dirty="0">
                <a:sym typeface="Wingdings" panose="05000000000000000000" pitchFamily="2" charset="2"/>
              </a:rPr>
            </a:b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192.168.1.100-200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Users connected via </a:t>
            </a:r>
            <a:r>
              <a:rPr lang="en-US" dirty="0" err="1">
                <a:sym typeface="Wingdings" panose="05000000000000000000" pitchFamily="2" charset="2"/>
              </a:rPr>
              <a:t>OpenVPN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DO NOT ATTACK</a:t>
            </a:r>
          </a:p>
        </p:txBody>
      </p:sp>
    </p:spTree>
    <p:extLst>
      <p:ext uri="{BB962C8B-B14F-4D97-AF65-F5344CB8AC3E}">
        <p14:creationId xmlns:p14="http://schemas.microsoft.com/office/powerpoint/2010/main" val="16126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Hammering a Needle in the Software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Compromise the public key located on another virtual machine located on the same host.</a:t>
            </a:r>
          </a:p>
          <a:p>
            <a:pPr lvl="1"/>
            <a:r>
              <a:rPr lang="en-US" dirty="0">
                <a:effectLst/>
              </a:rPr>
              <a:t>Row Hammer</a:t>
            </a:r>
          </a:p>
          <a:p>
            <a:pPr lvl="1"/>
            <a:r>
              <a:rPr lang="en-US" dirty="0">
                <a:effectLst/>
              </a:rPr>
              <a:t>Memory Deduplication</a:t>
            </a:r>
          </a:p>
          <a:p>
            <a:pPr lvl="1"/>
            <a:r>
              <a:rPr lang="en-US" dirty="0">
                <a:effectLst/>
              </a:rPr>
              <a:t>Public Key Cryptography</a:t>
            </a:r>
          </a:p>
          <a:p>
            <a:r>
              <a:rPr lang="en-US" dirty="0">
                <a:effectLst/>
              </a:rPr>
              <a:t>K. </a:t>
            </a:r>
            <a:r>
              <a:rPr lang="en-US" dirty="0" err="1">
                <a:effectLst/>
              </a:rPr>
              <a:t>Razavi</a:t>
            </a:r>
            <a:r>
              <a:rPr lang="en-US" dirty="0">
                <a:effectLst/>
              </a:rPr>
              <a:t>, B. Gras, E. Bosman, B. </a:t>
            </a:r>
            <a:r>
              <a:rPr lang="en-US" dirty="0" err="1">
                <a:effectLst/>
              </a:rPr>
              <a:t>Preneel</a:t>
            </a:r>
            <a:r>
              <a:rPr lang="en-US" dirty="0">
                <a:effectLst/>
              </a:rPr>
              <a:t>, C. </a:t>
            </a:r>
            <a:r>
              <a:rPr lang="en-US" dirty="0" err="1">
                <a:effectLst/>
              </a:rPr>
              <a:t>Giuffrida</a:t>
            </a:r>
            <a:r>
              <a:rPr lang="en-US" dirty="0">
                <a:effectLst/>
              </a:rPr>
              <a:t>, and H. </a:t>
            </a:r>
            <a:r>
              <a:rPr lang="en-US" dirty="0" err="1">
                <a:effectLst/>
              </a:rPr>
              <a:t>Bos</a:t>
            </a:r>
            <a:endParaRPr lang="en-US" dirty="0">
              <a:effectLst/>
            </a:endParaRPr>
          </a:p>
          <a:p>
            <a:pPr lvl="1"/>
            <a:r>
              <a:rPr lang="en-US" dirty="0" err="1"/>
              <a:t>Vrije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, Amsterdam</a:t>
            </a:r>
          </a:p>
          <a:p>
            <a:pPr lvl="1"/>
            <a:r>
              <a:rPr lang="en-US" dirty="0">
                <a:effectLst/>
                <a:hlinkClick r:id="rId2"/>
              </a:rPr>
              <a:t>https://www.vusec.net/projects/flip-feng-shui/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7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learn things that are VERY ILLEGAL to perform on networks where you do not have the express permission of the administrator!</a:t>
            </a:r>
          </a:p>
          <a:p>
            <a:pPr lvl="1"/>
            <a:r>
              <a:rPr lang="en-US" dirty="0"/>
              <a:t>Always double-check where you’re sending your packets! Ignorance is not a valid defense!</a:t>
            </a:r>
          </a:p>
          <a:p>
            <a:r>
              <a:rPr lang="en-US" dirty="0"/>
              <a:t>DO NOT BE ONE OF THOSE PEOPLE!</a:t>
            </a:r>
          </a:p>
          <a:p>
            <a:pPr lvl="1"/>
            <a:r>
              <a:rPr lang="en-US" dirty="0"/>
              <a:t>Hacking your neighbor’s </a:t>
            </a:r>
            <a:r>
              <a:rPr lang="en-US" dirty="0" err="1"/>
              <a:t>WiFi</a:t>
            </a:r>
            <a:r>
              <a:rPr lang="en-US" dirty="0"/>
              <a:t> is NOT okay and very stupid!</a:t>
            </a:r>
          </a:p>
          <a:p>
            <a:r>
              <a:rPr lang="en-US" dirty="0"/>
              <a:t>Always obtain written consent when possible</a:t>
            </a:r>
          </a:p>
          <a:p>
            <a:r>
              <a:rPr lang="en-US" dirty="0"/>
              <a:t>You have my permission to scan/attack/compromise the challenge </a:t>
            </a:r>
            <a:r>
              <a:rPr lang="en-US" dirty="0" err="1"/>
              <a:t>VM’s</a:t>
            </a:r>
            <a:r>
              <a:rPr lang="en-US" dirty="0"/>
              <a:t> in the virtual lab.</a:t>
            </a:r>
          </a:p>
          <a:p>
            <a:r>
              <a:rPr lang="en-US" dirty="0"/>
              <a:t>You can download any of those machines and run them locally</a:t>
            </a:r>
          </a:p>
          <a:p>
            <a:pPr lvl="1"/>
            <a:r>
              <a:rPr lang="en-US" dirty="0"/>
              <a:t>If you have any questions or need any help 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3294451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CTF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Ready to </a:t>
            </a:r>
            <a:r>
              <a:rPr lang="en-US" sz="2800" dirty="0" err="1"/>
              <a:t>pwn</a:t>
            </a:r>
            <a:r>
              <a:rPr lang="en-US" sz="2800" dirty="0"/>
              <a:t> our first box?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pic>
        <p:nvPicPr>
          <p:cNvPr id="4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72" y="2304393"/>
            <a:ext cx="3486807" cy="3486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22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 Key Cryptography</a:t>
            </a:r>
          </a:p>
        </p:txBody>
      </p:sp>
      <p:pic>
        <p:nvPicPr>
          <p:cNvPr id="2050" name="Picture 2" descr="Image result for public key crypt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3" y="1782029"/>
            <a:ext cx="4125506" cy="40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 Key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Public key is a number </a:t>
                </a:r>
                <a:r>
                  <a:rPr lang="en-US" i="1" dirty="0"/>
                  <a:t>n</a:t>
                </a:r>
                <a:r>
                  <a:rPr lang="en-US" dirty="0"/>
                  <a:t> and an exponent </a:t>
                </a:r>
                <a:r>
                  <a:rPr lang="en-US" i="1" dirty="0"/>
                  <a:t>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i="1" dirty="0"/>
                  <a:t>n </a:t>
                </a:r>
                <a:r>
                  <a:rPr lang="en-US" dirty="0"/>
                  <a:t>is the product of 2 large primes,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  <a:r>
                  <a:rPr lang="en-US" dirty="0"/>
                  <a:t>.</a:t>
                </a:r>
                <a:endParaRPr lang="en-US" i="1" dirty="0"/>
              </a:p>
              <a:p>
                <a:r>
                  <a:rPr lang="en-US" dirty="0"/>
                  <a:t>A message encrypted with the public key looks like: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𝑐𝑖𝑝h𝑒𝑟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 encrypted message can be decrypted easily if its factors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  <a:r>
                  <a:rPr lang="en-US" dirty="0"/>
                  <a:t> are known: the private key.</a:t>
                </a:r>
              </a:p>
              <a:p>
                <a:r>
                  <a:rPr lang="en-US" dirty="0"/>
                  <a:t>“When the numbers are very large, no efficient, non-quantum integer factorization algorithm is known. An effort by several researchers, concluded in 2009, to factor a 232-digit number (RSA-768) utilizing hundreds of machines took two years and the researchers estimated that a 1024-bit RSA modulus would take about a thousand times as long.”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https://en.wikipedia.org/wiki/Integer_factorization</a:t>
                </a:r>
                <a:endParaRPr lang="en-US" dirty="0"/>
              </a:p>
              <a:p>
                <a:r>
                  <a:rPr lang="en-US" dirty="0">
                    <a:effectLst/>
                  </a:rPr>
                  <a:t>Try it: 9192571099840273</a:t>
                </a:r>
              </a:p>
              <a:p>
                <a:pPr lvl="1"/>
                <a:r>
                  <a:rPr lang="en-US" dirty="0">
                    <a:effectLst/>
                  </a:rPr>
                  <a:t>1231233277, 7466149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Deduplication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Hypervisor running multiple virtual machines</a:t>
            </a:r>
          </a:p>
          <a:p>
            <a:r>
              <a:rPr lang="en-US" sz="2400" dirty="0"/>
              <a:t>Don’t want to waste disk space!</a:t>
            </a:r>
          </a:p>
          <a:p>
            <a:r>
              <a:rPr lang="en-US" sz="2400" dirty="0"/>
              <a:t>If two pages in memory are identical, merge them into one page and only duplicate when a write occurs!</a:t>
            </a:r>
          </a:p>
          <a:p>
            <a:pPr lvl="1"/>
            <a:r>
              <a:rPr lang="en-US" sz="2400" dirty="0"/>
              <a:t>Similar to your OS’s copy-on-write policy for virtual pages.</a:t>
            </a:r>
          </a:p>
        </p:txBody>
      </p:sp>
    </p:spTree>
    <p:extLst>
      <p:ext uri="{BB962C8B-B14F-4D97-AF65-F5344CB8AC3E}">
        <p14:creationId xmlns:p14="http://schemas.microsoft.com/office/powerpoint/2010/main" val="12265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Deduplication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5" y="1453183"/>
            <a:ext cx="3758081" cy="5307966"/>
          </a:xfrm>
        </p:spPr>
      </p:pic>
    </p:spTree>
    <p:extLst>
      <p:ext uri="{BB962C8B-B14F-4D97-AF65-F5344CB8AC3E}">
        <p14:creationId xmlns:p14="http://schemas.microsoft.com/office/powerpoint/2010/main" val="24539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Row Hammer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unintended side-effect of DRAM due to the sheer density of modern chips.</a:t>
            </a:r>
          </a:p>
          <a:p>
            <a:pPr lvl="1"/>
            <a:r>
              <a:rPr lang="en-US" sz="2000" i="1" dirty="0"/>
              <a:t>Billions</a:t>
            </a:r>
            <a:r>
              <a:rPr lang="en-US" sz="2000" dirty="0"/>
              <a:t> of transistors!</a:t>
            </a:r>
          </a:p>
          <a:p>
            <a:r>
              <a:rPr lang="en-US" sz="2400" dirty="0"/>
              <a:t>Memory cells can potentially leak their charge, altering the charge (value) of adjacent cells when adjacent rows are repeatedly accessed (hammered).</a:t>
            </a:r>
          </a:p>
          <a:p>
            <a:r>
              <a:rPr lang="en-US" sz="2400" dirty="0"/>
              <a:t>DDR3 memory most notably vulnerable, but there are plenty of DDR4 chips that have been shown to be vulnerable as well.</a:t>
            </a:r>
          </a:p>
        </p:txBody>
      </p:sp>
    </p:spTree>
    <p:extLst>
      <p:ext uri="{BB962C8B-B14F-4D97-AF65-F5344CB8AC3E}">
        <p14:creationId xmlns:p14="http://schemas.microsoft.com/office/powerpoint/2010/main" val="132626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442</TotalTime>
  <Words>851</Words>
  <Application>Microsoft Office PowerPoint</Application>
  <PresentationFormat>Widescreen</PresentationFormat>
  <Paragraphs>155</Paragraphs>
  <Slides>41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Calisto MT</vt:lpstr>
      <vt:lpstr>Cambria Math</vt:lpstr>
      <vt:lpstr>Consolas</vt:lpstr>
      <vt:lpstr>Trebuchet MS</vt:lpstr>
      <vt:lpstr>Wingdings</vt:lpstr>
      <vt:lpstr>Wingdings 2</vt:lpstr>
      <vt:lpstr>Slate</vt:lpstr>
      <vt:lpstr>SIGSEC</vt:lpstr>
      <vt:lpstr>News and Events</vt:lpstr>
      <vt:lpstr>Row Hammer</vt:lpstr>
      <vt:lpstr>Flip Feng Shui:  Hammering a Needle in the Software Stack</vt:lpstr>
      <vt:lpstr>Public Key Cryptography</vt:lpstr>
      <vt:lpstr>Public Key Cryptography</vt:lpstr>
      <vt:lpstr>Memory Deduplication</vt:lpstr>
      <vt:lpstr>Memory Deduplication</vt:lpstr>
      <vt:lpstr>Row Hammer</vt:lpstr>
      <vt:lpstr>Row Hammer</vt:lpstr>
      <vt:lpstr>Row Hammer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Mitigations</vt:lpstr>
      <vt:lpstr>Flip Feng Shui</vt:lpstr>
      <vt:lpstr>CTF Basics</vt:lpstr>
      <vt:lpstr>CTF Basics</vt:lpstr>
      <vt:lpstr>CTF Basics</vt:lpstr>
      <vt:lpstr>CTF Basics</vt:lpstr>
      <vt:lpstr>CTF Basics</vt:lpstr>
      <vt:lpstr>CTF Basics</vt:lpstr>
      <vt:lpstr>CTF Basics</vt:lpstr>
      <vt:lpstr>CTF Basics</vt:lpstr>
      <vt:lpstr>CTF Basics</vt:lpstr>
      <vt:lpstr>Ethics</vt:lpstr>
      <vt:lpstr>CTF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41</cp:revision>
  <dcterms:created xsi:type="dcterms:W3CDTF">2016-09-19T01:49:20Z</dcterms:created>
  <dcterms:modified xsi:type="dcterms:W3CDTF">2016-10-04T19:08:19Z</dcterms:modified>
</cp:coreProperties>
</file>