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43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1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6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3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7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F2B45D-32C0-47AA-8E29-B17361DF9352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45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w_hamm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usec.net/projects/flip-feng-shu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Integer_factoriz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dirty="0" err="1"/>
              <a:t>SIGSEC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CTF Basics</a:t>
            </a:r>
          </a:p>
          <a:p>
            <a:pPr algn="l"/>
            <a:r>
              <a:rPr lang="en-US" sz="2800"/>
              <a:t>October 04, </a:t>
            </a:r>
            <a:r>
              <a:rPr lang="en-US" sz="2800" dirty="0"/>
              <a:t>2016</a:t>
            </a:r>
          </a:p>
        </p:txBody>
      </p:sp>
      <p:pic>
        <p:nvPicPr>
          <p:cNvPr id="5" name="Picture 2" descr="Image result for kali linux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345" y="1368972"/>
            <a:ext cx="4482663" cy="4482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254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Row Hammer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78" y="1580050"/>
            <a:ext cx="5817796" cy="4828771"/>
          </a:xfrm>
        </p:spPr>
      </p:pic>
    </p:spTree>
    <p:extLst>
      <p:ext uri="{BB962C8B-B14F-4D97-AF65-F5344CB8AC3E}">
        <p14:creationId xmlns:p14="http://schemas.microsoft.com/office/powerpoint/2010/main" val="336878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Row Hammer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517" y="1580050"/>
            <a:ext cx="6114317" cy="35455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64813" y="5251553"/>
            <a:ext cx="4651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https://en.wikipedia.org/wiki/Row_hammer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2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1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4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1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44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4642" y="4861932"/>
            <a:ext cx="608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Attacker                       Victim</a:t>
            </a:r>
          </a:p>
        </p:txBody>
      </p:sp>
    </p:spTree>
    <p:extLst>
      <p:ext uri="{BB962C8B-B14F-4D97-AF65-F5344CB8AC3E}">
        <p14:creationId xmlns:p14="http://schemas.microsoft.com/office/powerpoint/2010/main" val="399521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44642" y="4861932"/>
            <a:ext cx="608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Attacker                       Victim</a:t>
            </a:r>
          </a:p>
        </p:txBody>
      </p:sp>
    </p:spTree>
    <p:extLst>
      <p:ext uri="{BB962C8B-B14F-4D97-AF65-F5344CB8AC3E}">
        <p14:creationId xmlns:p14="http://schemas.microsoft.com/office/powerpoint/2010/main" val="160693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4642" y="4861932"/>
            <a:ext cx="608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Attacker                       Victim</a:t>
            </a:r>
          </a:p>
        </p:txBody>
      </p:sp>
    </p:spTree>
    <p:extLst>
      <p:ext uri="{BB962C8B-B14F-4D97-AF65-F5344CB8AC3E}">
        <p14:creationId xmlns:p14="http://schemas.microsoft.com/office/powerpoint/2010/main" val="399816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3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News 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Special thanks to </a:t>
            </a:r>
            <a:r>
              <a:rPr lang="en-US" sz="2400" dirty="0" err="1"/>
              <a:t>Tomek</a:t>
            </a:r>
            <a:r>
              <a:rPr lang="en-US" sz="2400" dirty="0"/>
              <a:t> </a:t>
            </a:r>
            <a:r>
              <a:rPr lang="en-US" sz="2400" dirty="0" err="1"/>
              <a:t>Rabczak</a:t>
            </a:r>
            <a:r>
              <a:rPr lang="en-US" sz="2400" dirty="0"/>
              <a:t> and Daniel Mayer for visiting last week!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effectLst/>
              </a:rPr>
              <a:t>Next week (unless anyone wants to volunteer to present!) we will be discussing software vulnerabilities and exploitation. </a:t>
            </a:r>
            <a:r>
              <a:rPr lang="en-US" sz="1600" baseline="30000" dirty="0">
                <a:effectLst/>
              </a:rPr>
              <a:t>(my</a:t>
            </a:r>
            <a:r>
              <a:rPr lang="en-US" sz="1600" dirty="0">
                <a:effectLst/>
              </a:rPr>
              <a:t> </a:t>
            </a:r>
            <a:r>
              <a:rPr lang="en-US" sz="1600" baseline="30000" dirty="0">
                <a:effectLst/>
              </a:rPr>
              <a:t>favorite!)</a:t>
            </a:r>
            <a:endParaRPr lang="en-US" sz="1600" dirty="0">
              <a:effectLst/>
            </a:endParaRPr>
          </a:p>
          <a:p>
            <a:pPr lvl="1"/>
            <a:r>
              <a:rPr lang="en-US" sz="2200" dirty="0">
                <a:effectLst/>
              </a:rPr>
              <a:t>Possibly have Professor </a:t>
            </a:r>
            <a:r>
              <a:rPr lang="en-US" sz="2200" dirty="0" err="1">
                <a:effectLst/>
              </a:rPr>
              <a:t>Checkoway</a:t>
            </a:r>
            <a:r>
              <a:rPr lang="en-US" sz="2200" dirty="0">
                <a:effectLst/>
              </a:rPr>
              <a:t> as a guest speaker?</a:t>
            </a:r>
          </a:p>
          <a:p>
            <a:pPr lvl="1"/>
            <a:endParaRPr lang="en-US" sz="2200" dirty="0">
              <a:effectLst/>
            </a:endParaRPr>
          </a:p>
          <a:p>
            <a:r>
              <a:rPr lang="en-US" sz="2400" dirty="0">
                <a:effectLst/>
              </a:rPr>
              <a:t>If you have not received an email from the listserv, please see me after the meeting so I can add you.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14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6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9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59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30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53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75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39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86" y="1731963"/>
            <a:ext cx="88037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84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Once we have cracked the private key, we can authenticate as the victim!</a:t>
            </a:r>
          </a:p>
        </p:txBody>
      </p:sp>
      <p:pic>
        <p:nvPicPr>
          <p:cNvPr id="3074" name="Picture 2" descr="Image result for victory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838" y="2675973"/>
            <a:ext cx="80676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DDR4 is “Row Hammer” aware, so more robust than DDR3 to Row Hammer.</a:t>
            </a:r>
          </a:p>
          <a:p>
            <a:pPr lvl="1"/>
            <a:endParaRPr lang="en-US" sz="2000" dirty="0"/>
          </a:p>
          <a:p>
            <a:r>
              <a:rPr lang="en-US" dirty="0"/>
              <a:t>ECC (error-correcting code) RAM can potentially stop this.</a:t>
            </a:r>
          </a:p>
          <a:p>
            <a:endParaRPr lang="en-US" dirty="0"/>
          </a:p>
          <a:p>
            <a:r>
              <a:rPr lang="en-US" dirty="0"/>
              <a:t>Increase the refresh rate (64hz to 32hz)</a:t>
            </a:r>
          </a:p>
          <a:p>
            <a:endParaRPr lang="en-US" dirty="0"/>
          </a:p>
          <a:p>
            <a:r>
              <a:rPr lang="en-US" dirty="0"/>
              <a:t>Target Row Refresh (TRR)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8077" y="2046395"/>
            <a:ext cx="37321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Some chips are still vulnerable…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28077" y="2938856"/>
            <a:ext cx="518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Doesn’t work if more than one bit is flipped…</a:t>
            </a:r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628077" y="3831317"/>
            <a:ext cx="63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Increases power usage and overhead, slowing us down…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628077" y="4691602"/>
            <a:ext cx="7424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Identifies rows that have been activated rapidly and refreshes them.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27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5047785"/>
            <a:ext cx="10353762" cy="970450"/>
          </a:xfrm>
        </p:spPr>
        <p:txBody>
          <a:bodyPr/>
          <a:lstStyle/>
          <a:p>
            <a:r>
              <a:rPr lang="en-US" dirty="0"/>
              <a:t>Row Hammer</a:t>
            </a:r>
          </a:p>
        </p:txBody>
      </p:sp>
      <p:pic>
        <p:nvPicPr>
          <p:cNvPr id="1026" name="Picture 2" descr="Image result for hammer logo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057" y="609600"/>
            <a:ext cx="4059237" cy="4059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924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7185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CTF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6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Flip Feng </a:t>
            </a:r>
            <a:r>
              <a:rPr lang="en-US" dirty="0" err="1"/>
              <a:t>Shui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Hammering a Needle in the Software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Compromise the public key located on another virtual machine located on the same host.</a:t>
            </a:r>
          </a:p>
          <a:p>
            <a:pPr lvl="1"/>
            <a:r>
              <a:rPr lang="en-US" dirty="0">
                <a:effectLst/>
              </a:rPr>
              <a:t>Row Hammer</a:t>
            </a:r>
          </a:p>
          <a:p>
            <a:pPr lvl="1"/>
            <a:r>
              <a:rPr lang="en-US" dirty="0">
                <a:effectLst/>
              </a:rPr>
              <a:t>Memory Deduplication</a:t>
            </a:r>
          </a:p>
          <a:p>
            <a:pPr lvl="1"/>
            <a:r>
              <a:rPr lang="en-US" dirty="0">
                <a:effectLst/>
              </a:rPr>
              <a:t>Public Key Cryptography</a:t>
            </a:r>
          </a:p>
          <a:p>
            <a:r>
              <a:rPr lang="en-US" dirty="0">
                <a:effectLst/>
              </a:rPr>
              <a:t>K. </a:t>
            </a:r>
            <a:r>
              <a:rPr lang="en-US" dirty="0" err="1">
                <a:effectLst/>
              </a:rPr>
              <a:t>Razavi</a:t>
            </a:r>
            <a:r>
              <a:rPr lang="en-US" dirty="0">
                <a:effectLst/>
              </a:rPr>
              <a:t>, B. Gras, E. Bosman, B. </a:t>
            </a:r>
            <a:r>
              <a:rPr lang="en-US" dirty="0" err="1">
                <a:effectLst/>
              </a:rPr>
              <a:t>Preneel</a:t>
            </a:r>
            <a:r>
              <a:rPr lang="en-US" dirty="0">
                <a:effectLst/>
              </a:rPr>
              <a:t>, C. </a:t>
            </a:r>
            <a:r>
              <a:rPr lang="en-US" dirty="0" err="1">
                <a:effectLst/>
              </a:rPr>
              <a:t>Giuffrida</a:t>
            </a:r>
            <a:r>
              <a:rPr lang="en-US" dirty="0">
                <a:effectLst/>
              </a:rPr>
              <a:t>, and H. </a:t>
            </a:r>
            <a:r>
              <a:rPr lang="en-US" dirty="0" err="1">
                <a:effectLst/>
              </a:rPr>
              <a:t>Bos</a:t>
            </a:r>
            <a:endParaRPr lang="en-US" dirty="0">
              <a:effectLst/>
            </a:endParaRPr>
          </a:p>
          <a:p>
            <a:pPr lvl="1"/>
            <a:r>
              <a:rPr lang="en-US" dirty="0" err="1"/>
              <a:t>Vrije</a:t>
            </a:r>
            <a:r>
              <a:rPr lang="en-US" dirty="0"/>
              <a:t> </a:t>
            </a:r>
            <a:r>
              <a:rPr lang="en-US" dirty="0" err="1"/>
              <a:t>Universiteit</a:t>
            </a:r>
            <a:r>
              <a:rPr lang="en-US" dirty="0"/>
              <a:t>, Amsterdam</a:t>
            </a:r>
          </a:p>
          <a:p>
            <a:pPr lvl="1"/>
            <a:r>
              <a:rPr lang="en-US" dirty="0">
                <a:effectLst/>
                <a:hlinkClick r:id="rId2"/>
              </a:rPr>
              <a:t>https://www.vusec.net/projects/flip-feng-shui/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4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Public Key Cryptography</a:t>
            </a:r>
          </a:p>
        </p:txBody>
      </p:sp>
      <p:pic>
        <p:nvPicPr>
          <p:cNvPr id="2050" name="Picture 2" descr="Image result for public key cryptograp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923" y="1782029"/>
            <a:ext cx="4125506" cy="40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85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Public Key Cryptography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Public key is a number </a:t>
                </a:r>
                <a:r>
                  <a:rPr lang="en-US" i="1" dirty="0"/>
                  <a:t>n</a:t>
                </a:r>
                <a:r>
                  <a:rPr lang="en-US" dirty="0"/>
                  <a:t> and an exponent </a:t>
                </a:r>
                <a:r>
                  <a:rPr lang="en-US" i="1" dirty="0"/>
                  <a:t>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i="1" dirty="0"/>
                  <a:t>n </a:t>
                </a:r>
                <a:r>
                  <a:rPr lang="en-US" dirty="0"/>
                  <a:t>is the product of 2 large primes, </a:t>
                </a:r>
                <a:r>
                  <a:rPr lang="en-US" i="1" dirty="0"/>
                  <a:t>p</a:t>
                </a:r>
                <a:r>
                  <a:rPr lang="en-US" dirty="0"/>
                  <a:t> and </a:t>
                </a:r>
                <a:r>
                  <a:rPr lang="en-US" i="1" dirty="0"/>
                  <a:t>q</a:t>
                </a:r>
                <a:r>
                  <a:rPr lang="en-US" dirty="0"/>
                  <a:t>.</a:t>
                </a:r>
                <a:endParaRPr lang="en-US" i="1" dirty="0"/>
              </a:p>
              <a:p>
                <a:r>
                  <a:rPr lang="en-US" dirty="0"/>
                  <a:t>A message encrypted with the public key looks like: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𝑚𝑒𝑠𝑠𝑎𝑔𝑒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𝑐𝑖𝑝h𝑒𝑟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An encrypted message can be decrypted easily if its factors </a:t>
                </a:r>
                <a:r>
                  <a:rPr lang="en-US" i="1" dirty="0"/>
                  <a:t>p</a:t>
                </a:r>
                <a:r>
                  <a:rPr lang="en-US" dirty="0"/>
                  <a:t> and </a:t>
                </a:r>
                <a:r>
                  <a:rPr lang="en-US" i="1" dirty="0"/>
                  <a:t>q</a:t>
                </a:r>
                <a:r>
                  <a:rPr lang="en-US" dirty="0"/>
                  <a:t> are known: the private key.</a:t>
                </a:r>
              </a:p>
              <a:p>
                <a:r>
                  <a:rPr lang="en-US" dirty="0"/>
                  <a:t>“When the numbers are very large, no efficient, non-quantum integer factorization algorithm is known. An effort by several researchers, concluded in 2009, to factor a 232-digit number (RSA-768) utilizing hundreds of machines took two years and the researchers estimated that a 1024-bit RSA modulus would take about a thousand times as long.”</a:t>
                </a:r>
              </a:p>
              <a:p>
                <a:pPr lvl="1"/>
                <a:r>
                  <a:rPr lang="en-US" dirty="0">
                    <a:hlinkClick r:id="rId2"/>
                  </a:rPr>
                  <a:t>https://en.wikipedia.org/wiki/Integer_factorization</a:t>
                </a:r>
                <a:endParaRPr lang="en-US" dirty="0"/>
              </a:p>
              <a:p>
                <a:r>
                  <a:rPr lang="en-US" dirty="0">
                    <a:effectLst/>
                  </a:rPr>
                  <a:t>Try it: 9192571099840273</a:t>
                </a:r>
              </a:p>
              <a:p>
                <a:pPr lvl="1"/>
                <a:r>
                  <a:rPr lang="en-US" dirty="0">
                    <a:effectLst/>
                  </a:rPr>
                  <a:t>1231233277, 7466149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55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Memory Deduplication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Hypervisor running multiple virtual machines</a:t>
            </a:r>
          </a:p>
          <a:p>
            <a:r>
              <a:rPr lang="en-US" sz="2400" dirty="0"/>
              <a:t>Don’t want to waste disk space!</a:t>
            </a:r>
          </a:p>
          <a:p>
            <a:r>
              <a:rPr lang="en-US" sz="2400" dirty="0"/>
              <a:t>If two pages in memory are identical, merge them into one page and only duplicate when a write occurs!</a:t>
            </a:r>
          </a:p>
          <a:p>
            <a:pPr lvl="1"/>
            <a:r>
              <a:rPr lang="en-US" sz="2400" dirty="0"/>
              <a:t>Similar to your OS’s copy-on-write policy for virtual pages.</a:t>
            </a:r>
          </a:p>
        </p:txBody>
      </p:sp>
    </p:spTree>
    <p:extLst>
      <p:ext uri="{BB962C8B-B14F-4D97-AF65-F5344CB8AC3E}">
        <p14:creationId xmlns:p14="http://schemas.microsoft.com/office/powerpoint/2010/main" val="12265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Memory Deduplication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35" y="1453183"/>
            <a:ext cx="3758081" cy="5307966"/>
          </a:xfrm>
        </p:spPr>
      </p:pic>
    </p:spTree>
    <p:extLst>
      <p:ext uri="{BB962C8B-B14F-4D97-AF65-F5344CB8AC3E}">
        <p14:creationId xmlns:p14="http://schemas.microsoft.com/office/powerpoint/2010/main" val="245391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Row Hammer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unintended side-effect of DRAM due to the sheer density of modern chips.</a:t>
            </a:r>
          </a:p>
          <a:p>
            <a:pPr lvl="1"/>
            <a:r>
              <a:rPr lang="en-US" sz="2000" i="1" dirty="0"/>
              <a:t>Billions</a:t>
            </a:r>
            <a:r>
              <a:rPr lang="en-US" sz="2000" dirty="0"/>
              <a:t> of transistors!</a:t>
            </a:r>
          </a:p>
          <a:p>
            <a:r>
              <a:rPr lang="en-US" sz="2400" dirty="0"/>
              <a:t>Memory cells can potentially leak their charge, altering the charge (value) of adjacent cells when adjacent rows are repeatedly accessed (hammered).</a:t>
            </a:r>
          </a:p>
          <a:p>
            <a:r>
              <a:rPr lang="en-US" sz="2400" dirty="0"/>
              <a:t>DDR3 memory most notably vulnerable, but there are plenty of DDR4 chips that have been shown to be vulnerable as well.</a:t>
            </a:r>
          </a:p>
        </p:txBody>
      </p:sp>
    </p:spTree>
    <p:extLst>
      <p:ext uri="{BB962C8B-B14F-4D97-AF65-F5344CB8AC3E}">
        <p14:creationId xmlns:p14="http://schemas.microsoft.com/office/powerpoint/2010/main" val="1326264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318</TotalTime>
  <Words>406</Words>
  <Application>Microsoft Office PowerPoint</Application>
  <PresentationFormat>Widescreen</PresentationFormat>
  <Paragraphs>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Calisto MT</vt:lpstr>
      <vt:lpstr>Cambria Math</vt:lpstr>
      <vt:lpstr>Consolas</vt:lpstr>
      <vt:lpstr>Trebuchet MS</vt:lpstr>
      <vt:lpstr>Wingdings 2</vt:lpstr>
      <vt:lpstr>Slate</vt:lpstr>
      <vt:lpstr>SIGSEC</vt:lpstr>
      <vt:lpstr>News and Events</vt:lpstr>
      <vt:lpstr>Row Hammer</vt:lpstr>
      <vt:lpstr>Flip Feng Shui:  Hammering a Needle in the Software Stack</vt:lpstr>
      <vt:lpstr>Public Key Cryptography</vt:lpstr>
      <vt:lpstr>Public Key Cryptography</vt:lpstr>
      <vt:lpstr>Memory Deduplication</vt:lpstr>
      <vt:lpstr>Memory Deduplication</vt:lpstr>
      <vt:lpstr>Row Hammer</vt:lpstr>
      <vt:lpstr>Row Hammer</vt:lpstr>
      <vt:lpstr>Row Hammer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Flip Feng Shui</vt:lpstr>
      <vt:lpstr>Mitigations</vt:lpstr>
      <vt:lpstr>Flip Feng Shui</vt:lpstr>
      <vt:lpstr>CTF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SIGSEC</dc:title>
  <dc:creator>Michael Baccia</dc:creator>
  <cp:lastModifiedBy>Michael Baccia</cp:lastModifiedBy>
  <cp:revision>30</cp:revision>
  <dcterms:created xsi:type="dcterms:W3CDTF">2016-09-19T01:49:20Z</dcterms:created>
  <dcterms:modified xsi:type="dcterms:W3CDTF">2016-10-04T07:14:26Z</dcterms:modified>
</cp:coreProperties>
</file>