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2" r:id="rId20"/>
    <p:sldId id="273" r:id="rId21"/>
    <p:sldId id="275" r:id="rId22"/>
    <p:sldId id="274"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91" d="100"/>
          <a:sy n="91" d="100"/>
        </p:scale>
        <p:origin x="63"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9-19T18:24:13.762"/>
    </inkml:context>
    <inkml:brush xml:id="br0">
      <inkml:brushProperty name="width" value="0.025" units="cm"/>
      <inkml:brushProperty name="height" value="0.025" units="cm"/>
      <inkml:brushProperty name="color" value="#ED1C24"/>
      <inkml:brushProperty name="ignorePressure" value="1"/>
    </inkml:brush>
  </inkml:definitions>
  <inkml:trace contextRef="#ctx0" brushRef="#br0">4306 583,'0'0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19T18:24:19.373"/>
    </inkml:context>
    <inkml:brush xml:id="br0">
      <inkml:brushProperty name="width" value="0.025" units="cm"/>
      <inkml:brushProperty name="height" value="0.025" units="cm"/>
      <inkml:brushProperty name="color" value="#ED1C24"/>
    </inkml:brush>
  </inkml:definitions>
  <inkml:traceGroup>
    <inkml:annotationXML>
      <emma:emma xmlns:emma="http://www.w3.org/2003/04/emma" version="1.0">
        <emma:interpretation id="{B1A5D6D6-B13A-431F-A03B-79818B2A41DC}" emma:medium="tactile" emma:mode="ink">
          <msink:context xmlns:msink="http://schemas.microsoft.com/ink/2010/main" type="inkDrawing" rotatedBoundingBox="15488,5167 16684,5004 16785,5744 15589,5908" hotPoints="16658,5193 16629,5817 15522,5766 15550,5142" semanticType="enclosure" shapeName="Rectangle"/>
        </emma:interpretation>
      </emma:emma>
    </inkml:annotationXML>
    <inkml:trace contextRef="#ctx0" brushRef="#br0">15840 6744 3840,'10'-4'1472,"-10"4"-768,8-3-480,-8 3 480,0 0 64,0 0 96,0 0 96,0 0 32,0 0-512,0 0 480,0 0 288,0 0 0,5 3-32,-5 1-193,5 2-63,-5-4-192,0 10-96,0 1-224,0 16-32,0-6-128,0 14 0,0-5-96,0 12-32,0-6-32,0 6 0,0-7-64,0 3-64,0-3 32,0-5-32,0-3 0,0-4 0,0-5-160,4-5 32,-4 2-1056,5-13-512,0 0-1151,4-20-481,-4 4-832</inkml:trace>
    <inkml:trace contextRef="#ctx0" brushRef="#br0" timeOffset="579">15881 6705 8832,'14'11'3328,"-14"-11"-1792,19 8-1024,-19-4 928,9 0-481,0 1-95,13-5-64,1 0 32,13-5-448,-3 1-64,8-4 0,-6 0 96,21-4 64,-10 4-64,12-4 0,-3 8-96,5-1-32,-6 5-160,6 0-96,-10 0-96,0 0 32,-9 0 32,5 5 64,-9-1-96,-2 0-64,-3 4 128,1-4 32,-6 0-96,-4 1 32,0-5-64,-6 3 0,2-3 64,-1 4 64,-4-4-96,0 4 0,-5 0-32,-5 0 0,1 0 128,0 5 32,0-6-128,-5 9 32,0 0 0,-10 13 0,5-5 0,-4 21 64,0-5-32,-5 13 64,0-8-64,5 7-32,0-6-64,0 2 32,0-8 32,4 0 0,2-4 0,-2 0 0,1-2-704,4-10-256,0 0-2144,12-20-831,2 0-961</inkml:trace>
    <inkml:trace contextRef="#ctx0" brushRef="#br0" timeOffset="-1265">16022 7325 2048,'4'-5'864,"-4"5"-448,10-4 64,-10 4 480,0 0 192,0 0 96,-5 4-192,0 1 0,1-2-256,4 1-96,0-4-384,0 0-64,0 0-32,0 0-96,0 0-96,0 0 256,0 0 128,0 0 64,4 0 128,1 0 64,0 0 64,-1 0-32,1 0 32,0 0-225,3 0 33,2 0-128,-1 5 0,0-5-96,1 3 32,-2-3 0,5 0 32,-4 0-128,5 0 0,0 0-32,4 0 96,-4 0-32,14 0 0,-5 0 32,4 0 32,-5 0-32,14 0-32,-3 0-96,8 0 32,-4 0-128,8 0 0,-9 0 32,10 0 0,-6 0 0,2-3 0,-10-2-64,5-2-64,-4 2-64,-3-3 32,-2 0-256,-10 4-64,0 0-2848,-22 4-1279,0 0-993</inkml:trace>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19T18:24:25.810"/>
    </inkml:context>
    <inkml:brush xml:id="br0">
      <inkml:brushProperty name="width" value="0.025" units="cm"/>
      <inkml:brushProperty name="height" value="0.025" units="cm"/>
      <inkml:brushProperty name="color" value="#ED1C24"/>
    </inkml:brush>
  </inkml:definitions>
  <inkml:traceGroup>
    <inkml:annotationXML>
      <emma:emma xmlns:emma="http://www.w3.org/2003/04/emma" version="1.0">
        <emma:interpretation id="{F3C35323-8671-4ACE-B422-E16FD0303164}" emma:medium="tactile" emma:mode="ink">
          <msink:context xmlns:msink="http://schemas.microsoft.com/ink/2010/main" type="inkDrawing" rotatedBoundingBox="17790,5139 21192,5011 21220,5767 17818,5895" hotPoints="21139,5255 21107,5888 17865,5725 17897,5092" semanticType="enclosure" shapeName="Rectangle"/>
        </emma:interpretation>
      </emma:emma>
    </inkml:annotationXML>
    <inkml:trace contextRef="#ctx0" brushRef="#br0">18098 6692 9216,'0'3'3520,"0"1"-1920,5 1-1152,-5-5 832,0 3-577,0 2-127,4-2-224,1 1 0,9-4-192,-5 0 128,5-4 32,-1 4-96,10-3 32,-6-2-96,11 2 0,-5-2 96,9 1 160,-4 1-160,9-6-64,-7 5-32,12 0 32,-5 4-32,4 0 64,-10 0 0,15 0 96,23 4-160,-25 0-32,-2 5-64,9-2 32,-10 1-128,13-3 0,-8-2-32,4-3 0,-10 0 64,6 0 64,-4 0-96,8 0 0,-10 0 32,11 0 0,-10 0 0,9 4 0,23 1-96,-22-5 64,-11 0 32,10 0 0,-8 0 0,4 0 64,-6 0-32,1 0-32,-8 0 32,3 3-32,-5 2 0,6-5 0,-9 0-96,8 0 64,-3 0 32,2 4 0,-3-4 0,5 3 64,-9-3-32,8 0-32,-9 0-64,9 0 32,-3 0 32,3 0 64,-3 0-96,2-3 0,-3-1 32,0-1 0,15 2 0,-21 3 64,-3 0-32,9-5-32,-9 5 32,9 0-32,-4 0-96,7 5 64,-3-5 32,5 3 64,-5 2-96,8-5 0,-7 0 32,3 0 0,-3 0 0,3 0 0,-5 0 0,1 0 0,-4 0-96,0 0 64,-5 0 32,4 0 64,-5 0-32,5 0-32,-4 0 32,5 0-32,-5 0 0,5 0 64,-7 0-96,7 0-64,-5 0 64,0 0 64,0 0 0,0 0-32,-5 0-64,1 0 32,-2 0 32,1 0 0,1 0 0,-6 0 0,1 0 0,-5 0 64,1 0-96,-10 4-64,0-1-32,-10 2 96,1 0 64,-5 2 64,5 1-32,-5 16-64,5-4 32,0 17-32,-5 28 0,5-28 0,1-8 0,4 3 0,-1-4 0,5 4 0,0-3 0,0-4 64,0-2-96,-5-2-64,5-6-32,-4 2 96,-1-4-64,-4-1 32,0-4 64,0-4 0,-1-1-96,-3 2 64,-1-5 32,-5 0 0,5 0 0,-4 3 0,4 1 0,-12 4 64,3-3-32,-14 2-32,5 3 32,-9-3-32,5 1-96,-14 0 64,8 1 32,-12-6 0,8 2-96,-4-1 0,8-1 128,-11 2 32,7-1-96,-14 4 32,11-3 0,-11-2 0,4 1 64,-2-4 32,7 0-32,-7 0-64,7 0 32,1 0-32,8 0 0,-7 3 64,3-3-32,-4 0-32,10 0 32,-11 5-32,10-1 64,-10-4 96,6 0-64,-10 0 0,9 0-32,-3 0-64,7 0-64,-4 0 32,10 0 96,-4 0 32,3 0-128,0 0 32,-21-4 0,25 4 0,6 0 0,-10 0 64,9 0-32,-7-5-32,3 5-64,-5-3 32,5-1 96,-5 1 32,6-2-32,-6 1-64,5 0-64,0 0-32,4 4 128,-2 0 32,2 0 0,0 0 32,5 0-128,-4 0 0,4 0 32,-3 0 64,-16 0-32,1 0-32,-1 4 32,19 0-32,6-4 0,-6 0 0,5 0 0,-1 0 0,1 0 0,0 0 64,4 0-32,-5 0-32,-7 4-64,3-4 32,5 0 32,9 0 0,-1 0-96,1 0 64,-5-4 32,5 4 0,0-4-96,4 0 64,1-1 32,-1 5 64,1 0-32,-1 0-32,0-3-64,1-1-32,4-1-32,-5 2 0,0-2 96,1 1 64,4 1-64,0-5 0,0-1 32,0-4 0,0-11 0,-5 4 0,5 0-96,0 12 64,0 1 32,-4-6 64,1 1-96,-2-12 0,5-26 32,0 23 64,0 2-96,0-12-64,0 10 128,0-7 32,5-14-96,-5 7 32,0 9-512,0 7-128,0 5-736,3 0-320,6 3-1439,5 2-641,4 10-192</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0T17:30:26.899"/>
    </inkml:context>
    <inkml:brush xml:id="br0">
      <inkml:brushProperty name="width" value="0.025" units="cm"/>
      <inkml:brushProperty name="height" value="0.025" units="cm"/>
      <inkml:brushProperty name="color" value="#ED1C24"/>
    </inkml:brush>
  </inkml:definitions>
  <inkml:traceGroup>
    <inkml:annotationXML>
      <emma:emma xmlns:emma="http://www.w3.org/2003/04/emma" version="1.0">
        <emma:interpretation id="{D89272F3-5FF2-4A17-B6C9-CD8FD3DBF543}" emma:medium="tactile" emma:mode="ink">
          <msink:context xmlns:msink="http://schemas.microsoft.com/ink/2010/main" type="inkDrawing" rotatedBoundingBox="20316,12867 33708,12684 33757,16206 20365,16389" hotPoints="35319,14403 27885,16391 20309,15041 27743,13054" semanticType="enclosure" shapeName="Ellipse"/>
        </emma:interpretation>
      </emma:emma>
    </inkml:annotationXML>
    <inkml:trace contextRef="#ctx0" brushRef="#br0">21450 14958 7680,'10'30'2880,"8"-15"-1536,-23-23-2624,5 8 32,0 0-896,0-5-192,0 3 384,0-3 256,5 5 8352,27 7-3264,0-2-864,4 0-1088,1-5-576,4-5-97,5 0-95,3 3-352,2-8 0,4 8 32,3-11-192,11 6-32,-1-6 0,6 1 64,9-8 96,-7 11 64,15-11-32,6 0 32,-7-5-128,2 0 32,13 5 128,-6 0 128,3 0 32,2-1-32,2 6 0,-6 3 96,9-8-352,4-10-64,12 3-128,-7 2-64,0-4 32,5 4 32,1 3-32,4 0-32,-1 2 160,5 8 32,5-4 64,1 12 64,-2-4-96,-4-4-64,10 8-64,-1 4-96,14-8 32,18 3-32,-4-2 0,0 11 0,0-4 64,-14 3 32,0 2 32,5-1 64,-1 0-96,-8 0-64,8-4 64,1 0 0,0 0-32,-10-12 32,10 4-64,-5 4 64,-5 4-64,-13-8 64,5-4 0,-14 7 32,4 2-160,5-7 32,-19 8 0,6-11 0,-1 8-96,-5-2 64,0 2 96,2 1 32,-2 0-32,0-3 32,14-6-128,0 1-64,-7 8-96,2-4-32,-4 11 192,4-6 64,5 6 160,-7-3 96,-7 9-288,0-5-64,0 4-32,11-4-64,-11 8 128,-4-4 0,1 4 32,-6-3 0,0 6 0,0-5 64,2 0-32,-21 0-32,11 5 96,-5 2 0,-10-5-128,1 4 32,-6 5 0,-2-10 0,-7 13-96,-8 8 64,5-2 32,4-2 64,-9 0-96,4-3 0,1 2-32,-5 3 0,4-6 64,-4 12 0,-6 0-96,-2 6 0,-1-6 64,-1 5 64,1-2-160,5 3 32,-16-10 32,7 16 96,-5-4-160,-2 2 32,12-6-32,-10 5-32,-5 0 128,-10-9 0,-4 16-128,-3 0 32,-6 2 64,-4-2 96,-5 22-64,-4-10-64,-5-2-32,-5-5 0,-4 0 96,-10-1 0,-4 9 32,-9 7 0,-3-3-96,-7 8 64,-8 9 32,-6-5 0,-2-9-96,3-7 64,-3-8 32,-7 11 0,-9-6 0,-2 0 0,-7-2 0,1 1 0,-14-2 0,1-5 0,-10-4-96,-1-3 64,-3-2 96,-4-9 32,-2 2-128,-8 1 32,-5-2 0,1 3 0,-5-3 0,-5-5 0,-5-3 0,0-1 64,1-8-96,-5 4 0,-4-2-32,-1-2 0,-4 0 0,0 0 0,-13-4 128,-1 4 32,4 5-32,1-5-64,-9 0 32,4 0-32,9-3-96,-13-1 64,4 0 32,-4-4 64,-9 0-96,-5 1 0,0-6-32,-5 6 0,0-6 128,0 3 32,2-2-128,-2-1 32,-4-2 0,8-2 0,-13 2 0,6-5 64,8 0-32,-5 0-32,0-5 32,5-3-32,10 5 0,-10-1 0,-9-1 0,8 2 0,1 3 0,9 0 0,0 0 0,2 0 64,2 0-96,1-5 0,8-2 32,-3 2 64,-1-3-96,4 1 0,20-6 32,-6-4 0,1-3-96,13 0 0,4-4-32,10-6 0,-5-2 96,1 12 0,3-20-64,-4 7 64,19-2 32,10-15 0,-12 10 0,11-1 0,0-8 64,-5 1 32,9-6-32,9-5 32,-8-7-64,7-7-32,11-3 32,8-1-32,6-1-96,8-7 0,9-11 64,11-18 0,3-4 32,13-4 0,-4 9 0,10 0 64,3 3 32,1 4 32,9 13-64,9 12 32,1 4 128,8 8 192,9 9-224,19-18-32,17 8-256,11 3 0,7-2-192,21 7-32,11-6-64,5 10 64,1 6 32,5 8 32,3 2-640,-4 2-256,14 0-2240,13-28-991,-13 2-705</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9-20T17:30:16.999"/>
    </inkml:context>
    <inkml:brush xml:id="br0">
      <inkml:brushProperty name="width" value="0.025" units="cm"/>
      <inkml:brushProperty name="height" value="0.025" units="cm"/>
      <inkml:brushProperty name="color" value="#ED1C24"/>
    </inkml:brush>
  </inkml:definitions>
  <inkml:traceGroup>
    <inkml:annotationXML>
      <emma:emma xmlns:emma="http://www.w3.org/2003/04/emma" version="1.0">
        <emma:interpretation id="{6D146A12-3A60-42FF-884F-9EC70EF6A4C9}" emma:medium="tactile" emma:mode="ink">
          <msink:context xmlns:msink="http://schemas.microsoft.com/ink/2010/main" type="inkDrawing" rotatedBoundingBox="32801,4347 33331,16442 20897,16986 20367,4891" hotPoints="33249,10633 26891,16990 20534,10633 26891,4275" semanticType="enclosure" shapeName="Circle"/>
        </emma:interpretation>
      </emma:emma>
    </inkml:annotationXML>
    <inkml:trace contextRef="#ctx0" brushRef="#br0">25738 6538 12416,'46'-8'4639,"-28"8"-2495,38-4-2912,-33 4 480,3 0-224,11 0 128,13-4 352,10 4 256,4-12-96,0 3 704,12 9 320,8 5-160,-3 3-96,20 0 32,-1 0 64,4 0-768,12 1-320,2-1 480,4-5 320,6 1-192,8-4-96,2 0-192,8 0 0,5-4 0,0 1 32,-6-5 0,15 3 64,9-11-160,90 16-32,-16 0 224,-30 4 64,-16 8-288,-1 4-32,-4 6-160,-19 2 0,6 8 64,-3 4 64,2 12-96,-14 2 0,-9 6-32,5 2-64,-5 10 96,-13 4 64,-5 6-64,0 8-64,-10 10 64,5 18 0,-9-1-64,6 13 0,12 40-32,-9-8 96,-4 5-64,-20 7 32,-6 5 0,-16-2 0,-8 3 64,4-3 64,-9 10-96,-10-9 0,-3 17 32,0-1 0,-11-4-96,-8 6 64,-9 1 32,10 7 64,-19 7-96,3-9 0,-3 5 32,-5 7 0,-4 10 0,-4-10 0,-1 2 0,-4 18 64,-5-16-32,0 26-32,0 4 32,-5-2-32,-4 14 0,-5-4 64,0 6-32,-9-6-32,0-9 32,-3 6-32,-11-31-96,0 1 0,-23-12 64,-2 3 0,2-7 32,-4-12 0,-4-4-96,-18-17 64,-6-17 32,-8-11 0,-11-7-96,-7-10 64,-5-15-32,-5-14 0,-8-10 0,-2-1 0,-12-12 0,-1 5 0,0-6 0,6-4 0,-15-6 64,-9 7 0,5-9 0,-10-3 0,1-8-96,-5-4 64,-3-1 32,-1 5 64,-6 0-96,14-5 0,-8 4-32,0-11 0,4 0 0,1-9-64,-10 4 0,4-16 96,10 2 0,-5-8 96,0 2-32,4-2-32,5 5 32,0-10-32,1 3 0,12-12 0,-4 4-96,10-9 0,0 2-32,8-13 96,6 2 0,-14-2 32,8 0 64,-8-8 32,13-4-128,-1-8-32,1-2-64,1 2 96,4-4-160,4-6 64,0-14 64,-4 2 32,4 2 32,0 0 64,10-5-32,-6 0-32,6-3 32,-5-2-32,10-4-160,7-10 32,2-2 128,-6 5 64,9-4-96,6 4 32,-14 4 0,8 3 0,5-14 64,9 3 32,-4 4-128,4-3-32,-4-7 32,13 11 64,-4 1 0,4 7 64,6-16-128,-2-2 0,7-8 32,-6 6 0,9 6 0,-5 2 0,5-14 0,10 1 0,-11-14 0,7 19 64,3-9-96,0 0-64,5-22 64,-4 9 0,2-10-64,4 10 64,2-4 96,-5-15 32,5 2 96,1-10 32,-10 7-192,4-16-64,7-4 0,2-4 0,6 12 32,-1-21 64,6 6-32,-1-2-32,-5 0 32,10-15-32,3 0 0,2 8 64,4-12-96,4-4 0,6 6 96,3 14 32,10-12-32,-1-4 32,19 6-64,3-4-32,2-4 96,9 5 0,-1 18-32,18-17-64,2 8 32,8 7-32,-1 17 64,20-20 32,-2 8-128,2 3 32,17 9 0,-5-7 64,16-6-32,7 14-32,-5 2 32,20-3-32,-5 0 0,4 13 64,0 0 32,14 11 32,-14 0 0,9 12 0,2 9 0,-7 4 0,10-4-160,10 2 32,-48 31 0,89-46 0,-14 13-96,9 12 64,-12 12 32,12 8 64,0 20 96,-14 14 64,14 10-96,10 8-96,-12 14-160,2 18-64,-10 15-256,-8-3-128,-20 10-896,-3-5-320,-24 12-1760,-21-6-735,-24-23-929</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2065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89742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685974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443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4003614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F2B45D-32C0-47AA-8E29-B17361DF9352}"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299916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F2B45D-32C0-47AA-8E29-B17361DF9352}"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702192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69694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03263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B45D-32C0-47AA-8E29-B17361DF9352}"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227816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F2B45D-32C0-47AA-8E29-B17361DF9352}"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29446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2B45D-32C0-47AA-8E29-B17361DF9352}"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1048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2B45D-32C0-47AA-8E29-B17361DF9352}" type="datetimeFigureOut">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28663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2B45D-32C0-47AA-8E29-B17361DF9352}"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64877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2B45D-32C0-47AA-8E29-B17361DF9352}" type="datetimeFigureOut">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27087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306679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F2B45D-32C0-47AA-8E29-B17361DF9352}"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5680A-B39B-417C-A030-7167F704039C}" type="slidenum">
              <a:rPr lang="en-US" smtClean="0"/>
              <a:t>‹#›</a:t>
            </a:fld>
            <a:endParaRPr lang="en-US"/>
          </a:p>
        </p:txBody>
      </p:sp>
    </p:spTree>
    <p:extLst>
      <p:ext uri="{BB962C8B-B14F-4D97-AF65-F5344CB8AC3E}">
        <p14:creationId xmlns:p14="http://schemas.microsoft.com/office/powerpoint/2010/main" val="11135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8F2B45D-32C0-47AA-8E29-B17361DF9352}" type="datetimeFigureOut">
              <a:rPr lang="en-US" smtClean="0"/>
              <a:t>9/20/2016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695680A-B39B-417C-A030-7167F704039C}" type="slidenum">
              <a:rPr lang="en-US" smtClean="0"/>
              <a:t>‹#›</a:t>
            </a:fld>
            <a:endParaRPr lang="en-US"/>
          </a:p>
        </p:txBody>
      </p:sp>
    </p:spTree>
    <p:extLst>
      <p:ext uri="{BB962C8B-B14F-4D97-AF65-F5344CB8AC3E}">
        <p14:creationId xmlns:p14="http://schemas.microsoft.com/office/powerpoint/2010/main" val="223764510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eetup.com/NCCGroupChicag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hellshock_(software_bu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6600" dirty="0" err="1"/>
              <a:t>SIGSEC</a:t>
            </a:r>
            <a:endParaRPr lang="en-US" sz="6600" dirty="0"/>
          </a:p>
        </p:txBody>
      </p:sp>
      <p:sp>
        <p:nvSpPr>
          <p:cNvPr id="3" name="Subtitle 2"/>
          <p:cNvSpPr>
            <a:spLocks noGrp="1"/>
          </p:cNvSpPr>
          <p:nvPr>
            <p:ph type="subTitle" idx="1"/>
          </p:nvPr>
        </p:nvSpPr>
        <p:spPr/>
        <p:txBody>
          <a:bodyPr>
            <a:noAutofit/>
          </a:bodyPr>
          <a:lstStyle/>
          <a:p>
            <a:pPr algn="l"/>
            <a:r>
              <a:rPr lang="en-US" sz="2800" dirty="0"/>
              <a:t>Network and Wi-Fi Security</a:t>
            </a:r>
          </a:p>
          <a:p>
            <a:pPr algn="l"/>
            <a:r>
              <a:rPr lang="en-US" sz="2800" dirty="0"/>
              <a:t>September 20, 2016</a:t>
            </a:r>
          </a:p>
        </p:txBody>
      </p:sp>
      <p:pic>
        <p:nvPicPr>
          <p:cNvPr id="5" name="Picture 2" descr="Image result for kali linux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345" y="1368972"/>
            <a:ext cx="4482663" cy="4482663"/>
          </a:xfrm>
          <a:prstGeom prst="rect">
            <a:avLst/>
          </a:prstGeom>
          <a:noFill/>
        </p:spPr>
      </p:pic>
    </p:spTree>
    <p:extLst>
      <p:ext uri="{BB962C8B-B14F-4D97-AF65-F5344CB8AC3E}">
        <p14:creationId xmlns:p14="http://schemas.microsoft.com/office/powerpoint/2010/main" val="285254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Brute Forcing</a:t>
            </a:r>
          </a:p>
        </p:txBody>
      </p:sp>
      <p:pic>
        <p:nvPicPr>
          <p:cNvPr id="4" name="Content Placeholder 3"/>
          <p:cNvPicPr>
            <a:picLocks noGrp="1" noChangeAspect="1"/>
          </p:cNvPicPr>
          <p:nvPr>
            <p:ph idx="1"/>
          </p:nvPr>
        </p:nvPicPr>
        <p:blipFill>
          <a:blip r:embed="rId2"/>
          <a:stretch>
            <a:fillRect/>
          </a:stretch>
        </p:blipFill>
        <p:spPr>
          <a:xfrm>
            <a:off x="913795" y="1719869"/>
            <a:ext cx="10353675" cy="2601466"/>
          </a:xfrm>
          <a:prstGeom prst="rect">
            <a:avLst/>
          </a:prstGeom>
        </p:spPr>
      </p:pic>
      <p:pic>
        <p:nvPicPr>
          <p:cNvPr id="5" name="Picture 4"/>
          <p:cNvPicPr>
            <a:picLocks noChangeAspect="1"/>
          </p:cNvPicPr>
          <p:nvPr/>
        </p:nvPicPr>
        <p:blipFill>
          <a:blip r:embed="rId3"/>
          <a:stretch>
            <a:fillRect/>
          </a:stretch>
        </p:blipFill>
        <p:spPr>
          <a:xfrm>
            <a:off x="2270892" y="4975663"/>
            <a:ext cx="7124700" cy="74295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439801" y="-347168"/>
              <a:ext cx="0" cy="0"/>
            </p14:xfrm>
          </p:contentPart>
        </mc:Choice>
        <mc:Fallback xmlns="">
          <p:pic>
            <p:nvPicPr>
              <p:cNvPr id="6" name="Ink 5"/>
              <p:cNvPicPr/>
              <p:nvPr/>
            </p:nvPicPr>
            <p:blipFill/>
            <p:spPr/>
          </p:pic>
        </mc:Fallback>
      </mc:AlternateContent>
      <mc:AlternateContent xmlns:mc="http://schemas.openxmlformats.org/markup-compatibility/2006" xmlns:p14="http://schemas.microsoft.com/office/powerpoint/2010/main">
        <mc:Choice Requires="p14">
          <p:contentPart p14:bwMode="auto" r:id="rId5">
            <p14:nvContentPartPr>
              <p14:cNvPr id="11" name="Ink 10"/>
              <p14:cNvContentPartPr/>
              <p14:nvPr/>
            </p14:nvContentPartPr>
            <p14:xfrm>
              <a:off x="5592041" y="1844152"/>
              <a:ext cx="424080" cy="241200"/>
            </p14:xfrm>
          </p:contentPart>
        </mc:Choice>
        <mc:Fallback xmlns="">
          <p:pic>
            <p:nvPicPr>
              <p:cNvPr id="11" name="Ink 10"/>
              <p:cNvPicPr/>
              <p:nvPr/>
            </p:nvPicPr>
            <p:blipFill>
              <a:blip r:embed="rId6"/>
              <a:stretch>
                <a:fillRect/>
              </a:stretch>
            </p:blipFill>
            <p:spPr>
              <a:xfrm>
                <a:off x="5590243" y="1838392"/>
                <a:ext cx="431274"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6404921" y="1845952"/>
              <a:ext cx="1226880" cy="249840"/>
            </p14:xfrm>
          </p:contentPart>
        </mc:Choice>
        <mc:Fallback xmlns="">
          <p:pic>
            <p:nvPicPr>
              <p:cNvPr id="14" name="Ink 13"/>
              <p:cNvPicPr/>
              <p:nvPr/>
            </p:nvPicPr>
            <p:blipFill>
              <a:blip r:embed="rId8"/>
              <a:stretch>
                <a:fillRect/>
              </a:stretch>
            </p:blipFill>
            <p:spPr>
              <a:xfrm>
                <a:off x="6400962" y="1840192"/>
                <a:ext cx="1236237" cy="261720"/>
              </a:xfrm>
              <a:prstGeom prst="rect">
                <a:avLst/>
              </a:prstGeom>
            </p:spPr>
          </p:pic>
        </mc:Fallback>
      </mc:AlternateContent>
    </p:spTree>
    <p:extLst>
      <p:ext uri="{BB962C8B-B14F-4D97-AF65-F5344CB8AC3E}">
        <p14:creationId xmlns:p14="http://schemas.microsoft.com/office/powerpoint/2010/main" val="380930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Brute Forcing</a:t>
            </a:r>
          </a:p>
        </p:txBody>
      </p:sp>
      <p:sp>
        <p:nvSpPr>
          <p:cNvPr id="3" name="Content Placeholder 2"/>
          <p:cNvSpPr>
            <a:spLocks noGrp="1"/>
          </p:cNvSpPr>
          <p:nvPr>
            <p:ph idx="1"/>
          </p:nvPr>
        </p:nvSpPr>
        <p:spPr/>
        <p:txBody>
          <a:bodyPr>
            <a:normAutofit/>
          </a:bodyPr>
          <a:lstStyle/>
          <a:p>
            <a:r>
              <a:rPr lang="en-US" sz="4400" dirty="0"/>
              <a:t>Solutions?</a:t>
            </a:r>
          </a:p>
        </p:txBody>
      </p:sp>
    </p:spTree>
    <p:extLst>
      <p:ext uri="{BB962C8B-B14F-4D97-AF65-F5344CB8AC3E}">
        <p14:creationId xmlns:p14="http://schemas.microsoft.com/office/powerpoint/2010/main" val="193994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Brute Forcing</a:t>
            </a:r>
          </a:p>
        </p:txBody>
      </p:sp>
      <p:sp>
        <p:nvSpPr>
          <p:cNvPr id="3" name="Content Placeholder 2"/>
          <p:cNvSpPr>
            <a:spLocks noGrp="1"/>
          </p:cNvSpPr>
          <p:nvPr>
            <p:ph idx="1"/>
          </p:nvPr>
        </p:nvSpPr>
        <p:spPr/>
        <p:txBody>
          <a:bodyPr>
            <a:normAutofit/>
          </a:bodyPr>
          <a:lstStyle/>
          <a:p>
            <a:r>
              <a:rPr lang="en-US" sz="2800" dirty="0"/>
              <a:t>Firewalls</a:t>
            </a:r>
          </a:p>
          <a:p>
            <a:pPr lvl="1"/>
            <a:r>
              <a:rPr lang="en-US" sz="2800" dirty="0"/>
              <a:t>Only forward on ports that are absolutely necessary</a:t>
            </a:r>
          </a:p>
          <a:p>
            <a:r>
              <a:rPr lang="en-US" sz="2800" dirty="0"/>
              <a:t>Use strong password / authentication methods</a:t>
            </a:r>
          </a:p>
          <a:p>
            <a:r>
              <a:rPr lang="en-US" sz="2800" dirty="0"/>
              <a:t>Lockout after </a:t>
            </a:r>
            <a:r>
              <a:rPr lang="en-US" sz="2800" i="1" dirty="0"/>
              <a:t>n</a:t>
            </a:r>
            <a:r>
              <a:rPr lang="en-US" sz="2800" dirty="0"/>
              <a:t> failed attempts</a:t>
            </a:r>
          </a:p>
          <a:p>
            <a:pPr lvl="1"/>
            <a:r>
              <a:rPr lang="en-US" sz="2800" dirty="0" err="1"/>
              <a:t>fail2ban</a:t>
            </a:r>
            <a:r>
              <a:rPr lang="en-US" sz="2800" dirty="0"/>
              <a:t> on Linux</a:t>
            </a:r>
          </a:p>
          <a:p>
            <a:endParaRPr lang="en-US" sz="2800" dirty="0"/>
          </a:p>
        </p:txBody>
      </p:sp>
    </p:spTree>
    <p:extLst>
      <p:ext uri="{BB962C8B-B14F-4D97-AF65-F5344CB8AC3E}">
        <p14:creationId xmlns:p14="http://schemas.microsoft.com/office/powerpoint/2010/main" val="315267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Denial-of-Service (DOS)</a:t>
            </a:r>
          </a:p>
        </p:txBody>
      </p:sp>
      <p:sp>
        <p:nvSpPr>
          <p:cNvPr id="3" name="Content Placeholder 2"/>
          <p:cNvSpPr>
            <a:spLocks noGrp="1"/>
          </p:cNvSpPr>
          <p:nvPr>
            <p:ph idx="1"/>
          </p:nvPr>
        </p:nvSpPr>
        <p:spPr/>
        <p:txBody>
          <a:bodyPr>
            <a:normAutofit/>
          </a:bodyPr>
          <a:lstStyle/>
          <a:p>
            <a:r>
              <a:rPr lang="en-US" dirty="0"/>
              <a:t>Flood the server with illegitimate/bogus requests with the intention of rendering service unavailable to legitimate users.</a:t>
            </a:r>
          </a:p>
          <a:p>
            <a:r>
              <a:rPr lang="en-US" dirty="0"/>
              <a:t>Has many different forms and can be </a:t>
            </a:r>
            <a:r>
              <a:rPr lang="en-US" i="1" dirty="0"/>
              <a:t>extremely</a:t>
            </a:r>
            <a:r>
              <a:rPr lang="en-US" dirty="0"/>
              <a:t> hard to filter bogus traffic from real traffic.</a:t>
            </a:r>
          </a:p>
          <a:p>
            <a:pPr lvl="1"/>
            <a:r>
              <a:rPr lang="en-US" sz="2000" dirty="0"/>
              <a:t>Connect but send no data</a:t>
            </a:r>
          </a:p>
          <a:p>
            <a:pPr lvl="1"/>
            <a:r>
              <a:rPr lang="en-US" sz="2000" dirty="0"/>
              <a:t>Connect but send </a:t>
            </a:r>
            <a:r>
              <a:rPr lang="en-US" sz="2000" dirty="0" err="1"/>
              <a:t>reaaaaaly</a:t>
            </a:r>
            <a:r>
              <a:rPr lang="en-US" sz="2000" dirty="0"/>
              <a:t> </a:t>
            </a:r>
            <a:r>
              <a:rPr lang="en-US" sz="2000" dirty="0" err="1"/>
              <a:t>sloooooooowly</a:t>
            </a:r>
            <a:endParaRPr lang="en-US" sz="2000" dirty="0"/>
          </a:p>
          <a:p>
            <a:r>
              <a:rPr lang="en-US" b="1" dirty="0"/>
              <a:t>Distributed-Denial-of-Service (DDOS)</a:t>
            </a:r>
            <a:r>
              <a:rPr lang="en-US" dirty="0"/>
              <a:t>: Multiple machines coordinated in a single DOS attack. More effective than an attack from a single machine.</a:t>
            </a:r>
          </a:p>
          <a:p>
            <a:pPr lvl="1"/>
            <a:r>
              <a:rPr lang="en-US" sz="2000" dirty="0"/>
              <a:t>Can generate more traffic</a:t>
            </a:r>
          </a:p>
          <a:p>
            <a:pPr lvl="1"/>
            <a:r>
              <a:rPr lang="en-US" sz="2000" dirty="0"/>
              <a:t>Each machine can be stealthier, making it harder to shut down</a:t>
            </a:r>
          </a:p>
        </p:txBody>
      </p:sp>
    </p:spTree>
    <p:extLst>
      <p:ext uri="{BB962C8B-B14F-4D97-AF65-F5344CB8AC3E}">
        <p14:creationId xmlns:p14="http://schemas.microsoft.com/office/powerpoint/2010/main" val="93277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Denial-of-Service (DOS)</a:t>
            </a:r>
          </a:p>
        </p:txBody>
      </p:sp>
      <p:pic>
        <p:nvPicPr>
          <p:cNvPr id="1026" name="Picture 2" descr="Top 7 Network Attack Types in 20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1185" y="1731963"/>
            <a:ext cx="5240105" cy="405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80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Denial-of-Service (DOS)</a:t>
            </a:r>
          </a:p>
        </p:txBody>
      </p:sp>
      <p:sp>
        <p:nvSpPr>
          <p:cNvPr id="3" name="Content Placeholder 2"/>
          <p:cNvSpPr>
            <a:spLocks noGrp="1"/>
          </p:cNvSpPr>
          <p:nvPr>
            <p:ph idx="1"/>
          </p:nvPr>
        </p:nvSpPr>
        <p:spPr/>
        <p:txBody>
          <a:bodyPr>
            <a:normAutofit/>
          </a:bodyPr>
          <a:lstStyle/>
          <a:p>
            <a:r>
              <a:rPr lang="en-US" sz="2400" dirty="0"/>
              <a:t>Reflected Attack</a:t>
            </a:r>
          </a:p>
          <a:p>
            <a:pPr lvl="1"/>
            <a:r>
              <a:rPr lang="en-US" sz="2400" dirty="0"/>
              <a:t>Send a forged request (spoofed IP address) to servers that will reply to the requests, indirectly flooding the target</a:t>
            </a:r>
          </a:p>
          <a:p>
            <a:r>
              <a:rPr lang="en-US" sz="2400" dirty="0"/>
              <a:t>Amplification</a:t>
            </a:r>
          </a:p>
          <a:p>
            <a:pPr lvl="1"/>
            <a:r>
              <a:rPr lang="en-US" sz="2400" dirty="0"/>
              <a:t>A reflected attack involving servers that will amplify the consumed bandwidth on the target by several magnitudes. </a:t>
            </a:r>
          </a:p>
        </p:txBody>
      </p:sp>
    </p:spTree>
    <p:extLst>
      <p:ext uri="{BB962C8B-B14F-4D97-AF65-F5344CB8AC3E}">
        <p14:creationId xmlns:p14="http://schemas.microsoft.com/office/powerpoint/2010/main" val="123010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Denial-of-Service (DOS)</a:t>
            </a:r>
          </a:p>
        </p:txBody>
      </p:sp>
      <p:pic>
        <p:nvPicPr>
          <p:cNvPr id="4" name="Content Placeholder 3"/>
          <p:cNvPicPr>
            <a:picLocks noGrp="1" noChangeAspect="1"/>
          </p:cNvPicPr>
          <p:nvPr>
            <p:ph idx="1"/>
          </p:nvPr>
        </p:nvPicPr>
        <p:blipFill>
          <a:blip r:embed="rId2"/>
          <a:stretch>
            <a:fillRect/>
          </a:stretch>
        </p:blipFill>
        <p:spPr>
          <a:xfrm>
            <a:off x="3889168" y="1731963"/>
            <a:ext cx="4404139" cy="4059237"/>
          </a:xfrm>
          <a:prstGeom prst="rect">
            <a:avLst/>
          </a:prstGeom>
        </p:spPr>
      </p:pic>
    </p:spTree>
    <p:extLst>
      <p:ext uri="{BB962C8B-B14F-4D97-AF65-F5344CB8AC3E}">
        <p14:creationId xmlns:p14="http://schemas.microsoft.com/office/powerpoint/2010/main" val="91291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Denial-of-Service (DOS)</a:t>
            </a:r>
          </a:p>
        </p:txBody>
      </p:sp>
      <p:sp>
        <p:nvSpPr>
          <p:cNvPr id="3" name="Content Placeholder 2"/>
          <p:cNvSpPr>
            <a:spLocks noGrp="1"/>
          </p:cNvSpPr>
          <p:nvPr>
            <p:ph idx="1"/>
          </p:nvPr>
        </p:nvSpPr>
        <p:spPr/>
        <p:txBody>
          <a:bodyPr>
            <a:normAutofit/>
          </a:bodyPr>
          <a:lstStyle/>
          <a:p>
            <a:r>
              <a:rPr lang="en-US" sz="3600" dirty="0"/>
              <a:t>Solutions?</a:t>
            </a:r>
          </a:p>
        </p:txBody>
      </p:sp>
    </p:spTree>
    <p:extLst>
      <p:ext uri="{BB962C8B-B14F-4D97-AF65-F5344CB8AC3E}">
        <p14:creationId xmlns:p14="http://schemas.microsoft.com/office/powerpoint/2010/main" val="236283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Denial-of-Service (DOS)</a:t>
            </a:r>
          </a:p>
        </p:txBody>
      </p:sp>
      <p:sp>
        <p:nvSpPr>
          <p:cNvPr id="3" name="Content Placeholder 2"/>
          <p:cNvSpPr>
            <a:spLocks noGrp="1"/>
          </p:cNvSpPr>
          <p:nvPr>
            <p:ph idx="1"/>
          </p:nvPr>
        </p:nvSpPr>
        <p:spPr/>
        <p:txBody>
          <a:bodyPr>
            <a:normAutofit lnSpcReduction="10000"/>
          </a:bodyPr>
          <a:lstStyle/>
          <a:p>
            <a:r>
              <a:rPr lang="en-US" dirty="0"/>
              <a:t>Firewalls</a:t>
            </a:r>
          </a:p>
          <a:p>
            <a:pPr lvl="1"/>
            <a:r>
              <a:rPr lang="en-US" dirty="0"/>
              <a:t>Simple rules aren’t likely to help against a dedicated attacker...</a:t>
            </a:r>
          </a:p>
          <a:p>
            <a:r>
              <a:rPr lang="en-US" dirty="0"/>
              <a:t>Intrusion Prevention Systems (IPS)</a:t>
            </a:r>
          </a:p>
          <a:p>
            <a:pPr lvl="1"/>
            <a:r>
              <a:rPr lang="en-US" dirty="0"/>
              <a:t>Monitor traffic and block if there is an anomaly. </a:t>
            </a:r>
          </a:p>
          <a:p>
            <a:pPr lvl="1"/>
            <a:r>
              <a:rPr lang="en-US" dirty="0"/>
              <a:t>Might be ineffective if the attacks do not have a signature associated with them..</a:t>
            </a:r>
          </a:p>
          <a:p>
            <a:r>
              <a:rPr lang="en-US" dirty="0"/>
              <a:t>Hardware</a:t>
            </a:r>
          </a:p>
          <a:p>
            <a:pPr lvl="1"/>
            <a:r>
              <a:rPr lang="en-US" dirty="0"/>
              <a:t>Routers and switches have rate-limiting capabilities</a:t>
            </a:r>
          </a:p>
          <a:p>
            <a:r>
              <a:rPr lang="en-US" dirty="0"/>
              <a:t>Third-Party “Scrubbing Centers”</a:t>
            </a:r>
          </a:p>
          <a:p>
            <a:pPr lvl="1"/>
            <a:r>
              <a:rPr lang="en-US" dirty="0"/>
              <a:t>Upstream service that filters malicious traffic.</a:t>
            </a:r>
          </a:p>
          <a:p>
            <a:pPr lvl="1"/>
            <a:r>
              <a:rPr lang="en-US" dirty="0"/>
              <a:t>Ex: </a:t>
            </a:r>
            <a:r>
              <a:rPr lang="en-US" dirty="0" err="1"/>
              <a:t>Cloudflare</a:t>
            </a:r>
            <a:r>
              <a:rPr lang="en-US" dirty="0"/>
              <a:t>, Verisign, AT&amp;T</a:t>
            </a:r>
          </a:p>
        </p:txBody>
      </p:sp>
    </p:spTree>
    <p:extLst>
      <p:ext uri="{BB962C8B-B14F-4D97-AF65-F5344CB8AC3E}">
        <p14:creationId xmlns:p14="http://schemas.microsoft.com/office/powerpoint/2010/main" val="178058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Man-in-the-Middle (</a:t>
            </a:r>
            <a:r>
              <a:rPr lang="en-US" dirty="0" err="1"/>
              <a:t>MitM</a:t>
            </a:r>
            <a:r>
              <a:rPr lang="en-US" dirty="0"/>
              <a:t>)</a:t>
            </a:r>
          </a:p>
        </p:txBody>
      </p:sp>
      <p:sp>
        <p:nvSpPr>
          <p:cNvPr id="3" name="Content Placeholder 2"/>
          <p:cNvSpPr>
            <a:spLocks noGrp="1"/>
          </p:cNvSpPr>
          <p:nvPr>
            <p:ph idx="1"/>
          </p:nvPr>
        </p:nvSpPr>
        <p:spPr/>
        <p:txBody>
          <a:bodyPr>
            <a:normAutofit/>
          </a:bodyPr>
          <a:lstStyle/>
          <a:p>
            <a:r>
              <a:rPr lang="en-US" sz="2800" dirty="0"/>
              <a:t>Third party secretly acts as a relay between two parties who believe they are communicating directly with one another.</a:t>
            </a:r>
          </a:p>
          <a:p>
            <a:r>
              <a:rPr lang="en-US" sz="2800" dirty="0" err="1"/>
              <a:t>MitM</a:t>
            </a:r>
            <a:r>
              <a:rPr lang="en-US" sz="2800" dirty="0"/>
              <a:t> can inspect and even alter traffic.</a:t>
            </a:r>
          </a:p>
        </p:txBody>
      </p:sp>
    </p:spTree>
    <p:extLst>
      <p:ext uri="{BB962C8B-B14F-4D97-AF65-F5344CB8AC3E}">
        <p14:creationId xmlns:p14="http://schemas.microsoft.com/office/powerpoint/2010/main" val="300629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News and Events</a:t>
            </a:r>
          </a:p>
        </p:txBody>
      </p:sp>
      <p:sp>
        <p:nvSpPr>
          <p:cNvPr id="3" name="Content Placeholder 2"/>
          <p:cNvSpPr>
            <a:spLocks noGrp="1"/>
          </p:cNvSpPr>
          <p:nvPr>
            <p:ph idx="1"/>
          </p:nvPr>
        </p:nvSpPr>
        <p:spPr/>
        <p:txBody>
          <a:bodyPr>
            <a:normAutofit fontScale="92500" lnSpcReduction="10000"/>
          </a:bodyPr>
          <a:lstStyle/>
          <a:p>
            <a:r>
              <a:rPr lang="en-US" sz="2400" dirty="0"/>
              <a:t>The </a:t>
            </a:r>
            <a:r>
              <a:rPr lang="en-US" sz="2400" dirty="0" err="1"/>
              <a:t>NCC</a:t>
            </a:r>
            <a:r>
              <a:rPr lang="en-US" sz="2400" dirty="0"/>
              <a:t> Group Security Open Forum will be meeting THIS Wednesday at the Basecamp offices (</a:t>
            </a:r>
            <a:r>
              <a:rPr lang="en-US" sz="2400" dirty="0">
                <a:effectLst/>
              </a:rPr>
              <a:t>30 N. Racine Ave.)</a:t>
            </a:r>
          </a:p>
          <a:p>
            <a:pPr lvl="1"/>
            <a:r>
              <a:rPr lang="en-US" sz="2400" dirty="0">
                <a:effectLst/>
              </a:rPr>
              <a:t>“The </a:t>
            </a:r>
            <a:r>
              <a:rPr lang="en-US" sz="2400" dirty="0" err="1">
                <a:effectLst/>
              </a:rPr>
              <a:t>NCC</a:t>
            </a:r>
            <a:r>
              <a:rPr lang="en-US" sz="2400" dirty="0">
                <a:effectLst/>
              </a:rPr>
              <a:t> Group Security Open Forum is an informal and open venue for the discussion and presentation of security related research and tools, and an opportunity for security researchers from all fields to get together and share work and ideas.”</a:t>
            </a:r>
          </a:p>
          <a:p>
            <a:pPr lvl="1"/>
            <a:r>
              <a:rPr lang="en-US" sz="2400" dirty="0">
                <a:hlinkClick r:id="rId2"/>
              </a:rPr>
              <a:t>https://www.meetup.com/NCCGroupChicago/</a:t>
            </a:r>
            <a:br>
              <a:rPr lang="en-US" sz="2400" dirty="0"/>
            </a:br>
            <a:endParaRPr lang="en-US" sz="2400" dirty="0"/>
          </a:p>
          <a:p>
            <a:r>
              <a:rPr lang="en-US" sz="2400" b="1" dirty="0" err="1">
                <a:effectLst/>
              </a:rPr>
              <a:t>Tomek</a:t>
            </a:r>
            <a:r>
              <a:rPr lang="en-US" sz="2400" b="1" dirty="0">
                <a:effectLst/>
              </a:rPr>
              <a:t> </a:t>
            </a:r>
            <a:r>
              <a:rPr lang="en-US" sz="2400" b="1" dirty="0" err="1">
                <a:effectLst/>
              </a:rPr>
              <a:t>Rabczak</a:t>
            </a:r>
            <a:r>
              <a:rPr lang="en-US" sz="2400" dirty="0">
                <a:effectLst/>
              </a:rPr>
              <a:t>, a member of the UIC ACM and President of LUG in 2009, will be coming next week! </a:t>
            </a:r>
            <a:r>
              <a:rPr lang="en-US" sz="2400" dirty="0" err="1">
                <a:effectLst/>
              </a:rPr>
              <a:t>Tomek</a:t>
            </a:r>
            <a:r>
              <a:rPr lang="en-US" sz="2400" dirty="0">
                <a:effectLst/>
              </a:rPr>
              <a:t> is currently a senior security consultant at </a:t>
            </a:r>
            <a:r>
              <a:rPr lang="en-US" sz="2400" dirty="0" err="1">
                <a:effectLst/>
              </a:rPr>
              <a:t>NCC</a:t>
            </a:r>
            <a:r>
              <a:rPr lang="en-US" sz="2400" dirty="0">
                <a:effectLst/>
              </a:rPr>
              <a:t> Group and organizes their open forum. </a:t>
            </a:r>
          </a:p>
          <a:p>
            <a:endParaRPr lang="en-US" dirty="0"/>
          </a:p>
        </p:txBody>
      </p:sp>
    </p:spTree>
    <p:extLst>
      <p:ext uri="{BB962C8B-B14F-4D97-AF65-F5344CB8AC3E}">
        <p14:creationId xmlns:p14="http://schemas.microsoft.com/office/powerpoint/2010/main" val="477014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Man-in-the-Middle (</a:t>
            </a:r>
            <a:r>
              <a:rPr lang="en-US" dirty="0" err="1"/>
              <a:t>MitM</a:t>
            </a:r>
            <a:r>
              <a:rPr lang="en-US" dirty="0"/>
              <a:t>)</a:t>
            </a:r>
          </a:p>
        </p:txBody>
      </p:sp>
      <p:pic>
        <p:nvPicPr>
          <p:cNvPr id="2052" name="Picture 4" descr="Image result for mit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8223" y="1804685"/>
            <a:ext cx="6884905" cy="382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8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Man-in-the-Middle (</a:t>
            </a:r>
            <a:r>
              <a:rPr lang="en-US" dirty="0" err="1"/>
              <a:t>MitM</a:t>
            </a:r>
            <a:r>
              <a:rPr lang="en-US" dirty="0"/>
              <a:t>)</a:t>
            </a:r>
          </a:p>
        </p:txBody>
      </p:sp>
      <p:sp>
        <p:nvSpPr>
          <p:cNvPr id="3" name="Content Placeholder 2"/>
          <p:cNvSpPr>
            <a:spLocks noGrp="1"/>
          </p:cNvSpPr>
          <p:nvPr>
            <p:ph idx="1"/>
          </p:nvPr>
        </p:nvSpPr>
        <p:spPr/>
        <p:txBody>
          <a:bodyPr/>
          <a:lstStyle/>
          <a:p>
            <a:r>
              <a:rPr lang="en-US" dirty="0"/>
              <a:t>How does ARP work?</a:t>
            </a:r>
          </a:p>
          <a:p>
            <a:pPr lvl="1"/>
            <a:r>
              <a:rPr lang="en-US" dirty="0"/>
              <a:t>User A (IP address 192.168.1.101) wants to send a message to User B (IP address 192.168.1.102).</a:t>
            </a:r>
          </a:p>
          <a:p>
            <a:pPr lvl="2"/>
            <a:r>
              <a:rPr lang="en-US" dirty="0"/>
              <a:t>User A needs to translate the IP address to a MAC address so the switch can forward it.</a:t>
            </a:r>
          </a:p>
          <a:p>
            <a:pPr lvl="1"/>
            <a:r>
              <a:rPr lang="en-US" dirty="0"/>
              <a:t>User A broadcasts an ARP request to the broadcast address: </a:t>
            </a:r>
            <a:r>
              <a:rPr lang="en-US" dirty="0" err="1"/>
              <a:t>FF:FF:FF:FF:FF:FF</a:t>
            </a:r>
            <a:endParaRPr lang="en-US" dirty="0"/>
          </a:p>
          <a:p>
            <a:pPr lvl="2"/>
            <a:r>
              <a:rPr lang="en-US" dirty="0"/>
              <a:t>Switch will forward messages to the broadcast address to everyone</a:t>
            </a:r>
          </a:p>
          <a:p>
            <a:pPr lvl="2"/>
            <a:r>
              <a:rPr lang="en-US" dirty="0"/>
              <a:t>“Who has 192.168.1.102? Tell 192.168.1.101”</a:t>
            </a:r>
          </a:p>
          <a:p>
            <a:pPr lvl="1"/>
            <a:r>
              <a:rPr lang="en-US" dirty="0"/>
              <a:t>User B will reply with its MAC address. </a:t>
            </a:r>
          </a:p>
          <a:p>
            <a:pPr lvl="2"/>
            <a:r>
              <a:rPr lang="en-US" dirty="0"/>
              <a:t>“192.168.1.102 is at 11:22:33:44:55:66”</a:t>
            </a:r>
          </a:p>
        </p:txBody>
      </p:sp>
      <p:pic>
        <p:nvPicPr>
          <p:cNvPr id="4" name="Picture 3"/>
          <p:cNvPicPr>
            <a:picLocks noChangeAspect="1"/>
          </p:cNvPicPr>
          <p:nvPr/>
        </p:nvPicPr>
        <p:blipFill>
          <a:blip r:embed="rId2"/>
          <a:stretch>
            <a:fillRect/>
          </a:stretch>
        </p:blipFill>
        <p:spPr>
          <a:xfrm>
            <a:off x="115615" y="4987839"/>
            <a:ext cx="11945007" cy="403967"/>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7321121" y="4585552"/>
              <a:ext cx="4821480" cy="1284480"/>
            </p14:xfrm>
          </p:contentPart>
        </mc:Choice>
        <mc:Fallback xmlns="">
          <p:pic>
            <p:nvPicPr>
              <p:cNvPr id="6" name="Ink 5"/>
              <p:cNvPicPr/>
              <p:nvPr/>
            </p:nvPicPr>
            <p:blipFill>
              <a:blip r:embed="rId4"/>
              <a:stretch>
                <a:fillRect/>
              </a:stretch>
            </p:blipFill>
            <p:spPr>
              <a:xfrm>
                <a:off x="7315001" y="4578714"/>
                <a:ext cx="4833719" cy="1297796"/>
              </a:xfrm>
              <a:prstGeom prst="rect">
                <a:avLst/>
              </a:prstGeom>
            </p:spPr>
          </p:pic>
        </mc:Fallback>
      </mc:AlternateContent>
    </p:spTree>
    <p:extLst>
      <p:ext uri="{BB962C8B-B14F-4D97-AF65-F5344CB8AC3E}">
        <p14:creationId xmlns:p14="http://schemas.microsoft.com/office/powerpoint/2010/main" val="428210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Man-in-the-Middle (</a:t>
            </a:r>
            <a:r>
              <a:rPr lang="en-US" dirty="0" err="1"/>
              <a:t>MitM</a:t>
            </a:r>
            <a:r>
              <a:rPr lang="en-US" dirty="0"/>
              <a:t>)</a:t>
            </a:r>
          </a:p>
        </p:txBody>
      </p:sp>
      <p:sp>
        <p:nvSpPr>
          <p:cNvPr id="3" name="Content Placeholder 2"/>
          <p:cNvSpPr>
            <a:spLocks noGrp="1"/>
          </p:cNvSpPr>
          <p:nvPr>
            <p:ph idx="1"/>
          </p:nvPr>
        </p:nvSpPr>
        <p:spPr/>
        <p:txBody>
          <a:bodyPr>
            <a:normAutofit/>
          </a:bodyPr>
          <a:lstStyle/>
          <a:p>
            <a:r>
              <a:rPr lang="en-US" sz="2800" dirty="0"/>
              <a:t>Address Resolution Protocol (ARP) Spoofing</a:t>
            </a:r>
          </a:p>
          <a:p>
            <a:pPr lvl="1"/>
            <a:r>
              <a:rPr lang="en-US" sz="2800" dirty="0"/>
              <a:t>Using ARP, attacker masquerades as the gateway to victim and vice versa</a:t>
            </a:r>
          </a:p>
          <a:p>
            <a:pPr lvl="1"/>
            <a:r>
              <a:rPr lang="en-US" sz="2800" dirty="0"/>
              <a:t>Allows attacker to monitor/modify traffic between victim and gateway.</a:t>
            </a:r>
          </a:p>
          <a:p>
            <a:pPr lvl="1"/>
            <a:endParaRPr lang="en-US" sz="2800" dirty="0"/>
          </a:p>
          <a:p>
            <a:r>
              <a:rPr lang="en-US" sz="2800" dirty="0"/>
              <a:t>Next week: ARP and DNS spoofing workshop!</a:t>
            </a:r>
          </a:p>
        </p:txBody>
      </p:sp>
    </p:spTree>
    <p:extLst>
      <p:ext uri="{BB962C8B-B14F-4D97-AF65-F5344CB8AC3E}">
        <p14:creationId xmlns:p14="http://schemas.microsoft.com/office/powerpoint/2010/main" val="480225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Man-in-the-Middle (</a:t>
            </a:r>
            <a:r>
              <a:rPr lang="en-US" dirty="0" err="1"/>
              <a:t>MitM</a:t>
            </a:r>
            <a:r>
              <a:rPr lang="en-US" dirty="0"/>
              <a:t>)</a:t>
            </a:r>
          </a:p>
        </p:txBody>
      </p:sp>
      <p:sp>
        <p:nvSpPr>
          <p:cNvPr id="3" name="Content Placeholder 2"/>
          <p:cNvSpPr>
            <a:spLocks noGrp="1"/>
          </p:cNvSpPr>
          <p:nvPr>
            <p:ph idx="1"/>
          </p:nvPr>
        </p:nvSpPr>
        <p:spPr/>
        <p:txBody>
          <a:bodyPr>
            <a:normAutofit/>
          </a:bodyPr>
          <a:lstStyle/>
          <a:p>
            <a:r>
              <a:rPr lang="en-US" dirty="0"/>
              <a:t>How does this work?</a:t>
            </a:r>
          </a:p>
          <a:p>
            <a:pPr lvl="1"/>
            <a:r>
              <a:rPr lang="en-US" sz="2000" dirty="0"/>
              <a:t>Attacker floods victim with ARP responses, saying that the gateway’s IP address can be found at the attacker’s MAC address.</a:t>
            </a:r>
          </a:p>
          <a:p>
            <a:pPr lvl="2"/>
            <a:r>
              <a:rPr lang="en-US" sz="2000" dirty="0"/>
              <a:t>To victim: “192.168.1.1 is at </a:t>
            </a:r>
            <a:r>
              <a:rPr lang="en-US" sz="2000" dirty="0" err="1"/>
              <a:t>45:56:49:4C:21:21</a:t>
            </a:r>
            <a:r>
              <a:rPr lang="en-US" sz="2000" dirty="0"/>
              <a:t>”</a:t>
            </a:r>
          </a:p>
          <a:p>
            <a:pPr lvl="2"/>
            <a:r>
              <a:rPr lang="en-US" sz="2000" dirty="0"/>
              <a:t>To gateway: “192.168.1.102 is at </a:t>
            </a:r>
            <a:r>
              <a:rPr lang="en-US" sz="2000" dirty="0" err="1"/>
              <a:t>45:56:49:4C:21:21</a:t>
            </a:r>
            <a:r>
              <a:rPr lang="en-US" sz="2000" dirty="0"/>
              <a:t>”</a:t>
            </a:r>
          </a:p>
          <a:p>
            <a:pPr lvl="1"/>
            <a:r>
              <a:rPr lang="en-US" sz="2000" dirty="0"/>
              <a:t>Attacker will forward packets from gateway to victim and vice versa so connection appears unaltered.</a:t>
            </a:r>
          </a:p>
          <a:p>
            <a:pPr lvl="1"/>
            <a:r>
              <a:rPr lang="en-US" sz="2000" dirty="0"/>
              <a:t>ARP is inherently unsafe! Victim will still respond to attacker’s malicious responses.</a:t>
            </a:r>
          </a:p>
        </p:txBody>
      </p:sp>
    </p:spTree>
    <p:extLst>
      <p:ext uri="{BB962C8B-B14F-4D97-AF65-F5344CB8AC3E}">
        <p14:creationId xmlns:p14="http://schemas.microsoft.com/office/powerpoint/2010/main" val="2692498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Man-in-the-Middle (</a:t>
            </a:r>
            <a:r>
              <a:rPr lang="en-US" dirty="0" err="1"/>
              <a:t>MitM</a:t>
            </a:r>
            <a:r>
              <a:rPr lang="en-US" dirty="0"/>
              <a:t>)</a:t>
            </a:r>
          </a:p>
        </p:txBody>
      </p:sp>
      <p:pic>
        <p:nvPicPr>
          <p:cNvPr id="4" name="Content Placeholder 3"/>
          <p:cNvPicPr>
            <a:picLocks noGrp="1" noChangeAspect="1"/>
          </p:cNvPicPr>
          <p:nvPr>
            <p:ph idx="1"/>
          </p:nvPr>
        </p:nvPicPr>
        <p:blipFill>
          <a:blip r:embed="rId2"/>
          <a:stretch>
            <a:fillRect/>
          </a:stretch>
        </p:blipFill>
        <p:spPr>
          <a:xfrm>
            <a:off x="914400" y="2631106"/>
            <a:ext cx="10353675" cy="2260951"/>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7410041" y="1685392"/>
              <a:ext cx="4496040" cy="4334760"/>
            </p14:xfrm>
          </p:contentPart>
        </mc:Choice>
        <mc:Fallback xmlns="">
          <p:pic>
            <p:nvPicPr>
              <p:cNvPr id="8" name="Ink 7"/>
              <p:cNvPicPr/>
              <p:nvPr/>
            </p:nvPicPr>
            <p:blipFill>
              <a:blip r:embed="rId4"/>
              <a:stretch>
                <a:fillRect/>
              </a:stretch>
            </p:blipFill>
            <p:spPr>
              <a:xfrm>
                <a:off x="7403562" y="1678553"/>
                <a:ext cx="4509359" cy="4348079"/>
              </a:xfrm>
              <a:prstGeom prst="rect">
                <a:avLst/>
              </a:prstGeom>
            </p:spPr>
          </p:pic>
        </mc:Fallback>
      </mc:AlternateContent>
    </p:spTree>
    <p:extLst>
      <p:ext uri="{BB962C8B-B14F-4D97-AF65-F5344CB8AC3E}">
        <p14:creationId xmlns:p14="http://schemas.microsoft.com/office/powerpoint/2010/main" val="401549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Man-in-the-Middle (</a:t>
            </a:r>
            <a:r>
              <a:rPr lang="en-US" dirty="0" err="1"/>
              <a:t>MitM</a:t>
            </a:r>
            <a:r>
              <a:rPr lang="en-US" dirty="0"/>
              <a:t>)</a:t>
            </a:r>
          </a:p>
        </p:txBody>
      </p:sp>
      <p:sp>
        <p:nvSpPr>
          <p:cNvPr id="3" name="Content Placeholder 2"/>
          <p:cNvSpPr>
            <a:spLocks noGrp="1"/>
          </p:cNvSpPr>
          <p:nvPr>
            <p:ph idx="1"/>
          </p:nvPr>
        </p:nvSpPr>
        <p:spPr/>
        <p:txBody>
          <a:bodyPr>
            <a:normAutofit/>
          </a:bodyPr>
          <a:lstStyle/>
          <a:p>
            <a:r>
              <a:rPr lang="en-US" sz="2800" dirty="0"/>
              <a:t>Solutions?</a:t>
            </a:r>
          </a:p>
        </p:txBody>
      </p:sp>
    </p:spTree>
    <p:extLst>
      <p:ext uri="{BB962C8B-B14F-4D97-AF65-F5344CB8AC3E}">
        <p14:creationId xmlns:p14="http://schemas.microsoft.com/office/powerpoint/2010/main" val="2062811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Man-in-the-Middle (</a:t>
            </a:r>
            <a:r>
              <a:rPr lang="en-US" dirty="0" err="1"/>
              <a:t>MitM</a:t>
            </a:r>
            <a:r>
              <a:rPr lang="en-US" dirty="0"/>
              <a:t>)</a:t>
            </a:r>
          </a:p>
        </p:txBody>
      </p:sp>
      <p:sp>
        <p:nvSpPr>
          <p:cNvPr id="3" name="Content Placeholder 2"/>
          <p:cNvSpPr>
            <a:spLocks noGrp="1"/>
          </p:cNvSpPr>
          <p:nvPr>
            <p:ph idx="1"/>
          </p:nvPr>
        </p:nvSpPr>
        <p:spPr/>
        <p:txBody>
          <a:bodyPr>
            <a:normAutofit/>
          </a:bodyPr>
          <a:lstStyle/>
          <a:p>
            <a:r>
              <a:rPr lang="en-US" sz="2400" dirty="0"/>
              <a:t>End-to-End Encryption</a:t>
            </a:r>
          </a:p>
          <a:p>
            <a:pPr lvl="1"/>
            <a:r>
              <a:rPr lang="en-US" sz="2400" dirty="0"/>
              <a:t>Even if the attacker is intercepting your traffic, they can’t do anything about it if they can’t read your traffic!</a:t>
            </a:r>
          </a:p>
          <a:p>
            <a:pPr lvl="1"/>
            <a:r>
              <a:rPr lang="en-US" sz="2400" dirty="0"/>
              <a:t>HTTPS (TLS)</a:t>
            </a:r>
          </a:p>
          <a:p>
            <a:r>
              <a:rPr lang="en-US" sz="2400" dirty="0"/>
              <a:t>VPN</a:t>
            </a:r>
          </a:p>
          <a:p>
            <a:pPr lvl="1"/>
            <a:r>
              <a:rPr lang="en-US" sz="2400" dirty="0"/>
              <a:t>Same as above, but only effective if the attacker is between you and the VPN!</a:t>
            </a:r>
          </a:p>
          <a:p>
            <a:pPr lvl="1"/>
            <a:r>
              <a:rPr lang="en-US" sz="2400" dirty="0"/>
              <a:t>Do you trust your VPN?</a:t>
            </a:r>
          </a:p>
        </p:txBody>
      </p:sp>
    </p:spTree>
    <p:extLst>
      <p:ext uri="{BB962C8B-B14F-4D97-AF65-F5344CB8AC3E}">
        <p14:creationId xmlns:p14="http://schemas.microsoft.com/office/powerpoint/2010/main" val="4109108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Man-in-the-Middle (</a:t>
            </a:r>
            <a:r>
              <a:rPr lang="en-US" dirty="0" err="1"/>
              <a:t>MitM</a:t>
            </a:r>
            <a:r>
              <a:rPr lang="en-US" dirty="0"/>
              <a:t>)</a:t>
            </a:r>
          </a:p>
        </p:txBody>
      </p:sp>
      <p:sp>
        <p:nvSpPr>
          <p:cNvPr id="3" name="Content Placeholder 2"/>
          <p:cNvSpPr>
            <a:spLocks noGrp="1"/>
          </p:cNvSpPr>
          <p:nvPr>
            <p:ph idx="1"/>
          </p:nvPr>
        </p:nvSpPr>
        <p:spPr/>
        <p:txBody>
          <a:bodyPr>
            <a:normAutofit/>
          </a:bodyPr>
          <a:lstStyle/>
          <a:p>
            <a:r>
              <a:rPr lang="en-US" sz="2400" dirty="0"/>
              <a:t>What can specifically be done about ARP Spoofing?</a:t>
            </a:r>
          </a:p>
          <a:p>
            <a:pPr lvl="1"/>
            <a:r>
              <a:rPr lang="en-US" sz="2400" dirty="0"/>
              <a:t>IDS/IPS can detect packet storms and respond accordingly.</a:t>
            </a:r>
          </a:p>
          <a:p>
            <a:pPr lvl="2"/>
            <a:r>
              <a:rPr lang="en-US" sz="2400" dirty="0"/>
              <a:t>Should there ever be a response without there first being a request?</a:t>
            </a:r>
          </a:p>
          <a:p>
            <a:pPr lvl="2"/>
            <a:r>
              <a:rPr lang="en-US" sz="2400" dirty="0"/>
              <a:t>Another entity claiming to be the gateway is suspicious...</a:t>
            </a:r>
          </a:p>
          <a:p>
            <a:pPr lvl="1"/>
            <a:r>
              <a:rPr lang="en-US" sz="2400" dirty="0"/>
              <a:t>Client can hard-code the MAC address of the gateway so ARP spoofing attempts fail.</a:t>
            </a:r>
          </a:p>
        </p:txBody>
      </p:sp>
    </p:spTree>
    <p:extLst>
      <p:ext uri="{BB962C8B-B14F-4D97-AF65-F5344CB8AC3E}">
        <p14:creationId xmlns:p14="http://schemas.microsoft.com/office/powerpoint/2010/main" val="155068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normAutofit/>
          </a:bodyPr>
          <a:lstStyle/>
          <a:p>
            <a:r>
              <a:rPr lang="en-US" sz="2400" dirty="0" err="1"/>
              <a:t>WiFi</a:t>
            </a:r>
            <a:r>
              <a:rPr lang="en-US" sz="2400" dirty="0"/>
              <a:t> has its own host of security issues...</a:t>
            </a:r>
          </a:p>
          <a:p>
            <a:pPr lvl="1"/>
            <a:r>
              <a:rPr lang="en-US" sz="2400" dirty="0"/>
              <a:t>In an open network (i.e. no encryption), its a free-for-all!</a:t>
            </a:r>
          </a:p>
          <a:p>
            <a:pPr lvl="2"/>
            <a:r>
              <a:rPr lang="en-US" sz="1800" dirty="0"/>
              <a:t>If there is no password (as is often the case) anyone can join.</a:t>
            </a:r>
          </a:p>
          <a:p>
            <a:pPr lvl="2"/>
            <a:r>
              <a:rPr lang="en-US" sz="1800" dirty="0"/>
              <a:t>Anyone can eavesdrop on anyone else’s traffic!</a:t>
            </a:r>
          </a:p>
          <a:p>
            <a:pPr lvl="1"/>
            <a:r>
              <a:rPr lang="en-US" sz="2400" dirty="0"/>
              <a:t>Today we will briefly talk about the </a:t>
            </a:r>
            <a:r>
              <a:rPr lang="en-US" sz="2400" dirty="0" err="1"/>
              <a:t>WPA</a:t>
            </a:r>
            <a:r>
              <a:rPr lang="en-US" sz="2400" dirty="0"/>
              <a:t>-2 Personal and Enterprise encryption schemes, which are used to authenticate clients.</a:t>
            </a:r>
            <a:endParaRPr lang="en-US" sz="1800" dirty="0"/>
          </a:p>
        </p:txBody>
      </p:sp>
    </p:spTree>
    <p:extLst>
      <p:ext uri="{BB962C8B-B14F-4D97-AF65-F5344CB8AC3E}">
        <p14:creationId xmlns:p14="http://schemas.microsoft.com/office/powerpoint/2010/main" val="3444132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 Personal)</a:t>
            </a:r>
          </a:p>
        </p:txBody>
      </p:sp>
      <p:sp>
        <p:nvSpPr>
          <p:cNvPr id="5" name="Content Placeholder 4"/>
          <p:cNvSpPr>
            <a:spLocks noGrp="1"/>
          </p:cNvSpPr>
          <p:nvPr>
            <p:ph idx="1"/>
          </p:nvPr>
        </p:nvSpPr>
        <p:spPr/>
        <p:txBody>
          <a:bodyPr/>
          <a:lstStyle/>
          <a:p>
            <a:r>
              <a:rPr lang="en-US" dirty="0"/>
              <a:t>How does </a:t>
            </a:r>
            <a:r>
              <a:rPr lang="en-US" dirty="0" err="1"/>
              <a:t>WPA</a:t>
            </a:r>
            <a:r>
              <a:rPr lang="en-US" dirty="0"/>
              <a:t>-2 Enterprise work?</a:t>
            </a:r>
          </a:p>
          <a:p>
            <a:endParaRPr lang="en-US" dirty="0"/>
          </a:p>
        </p:txBody>
      </p:sp>
      <p:pic>
        <p:nvPicPr>
          <p:cNvPr id="6" name="Picture 5"/>
          <p:cNvPicPr>
            <a:picLocks noChangeAspect="1"/>
          </p:cNvPicPr>
          <p:nvPr/>
        </p:nvPicPr>
        <p:blipFill>
          <a:blip r:embed="rId2"/>
          <a:stretch>
            <a:fillRect/>
          </a:stretch>
        </p:blipFill>
        <p:spPr>
          <a:xfrm>
            <a:off x="1287366" y="2315786"/>
            <a:ext cx="9606619" cy="2392192"/>
          </a:xfrm>
          <a:prstGeom prst="rect">
            <a:avLst/>
          </a:prstGeom>
        </p:spPr>
      </p:pic>
    </p:spTree>
    <p:extLst>
      <p:ext uri="{BB962C8B-B14F-4D97-AF65-F5344CB8AC3E}">
        <p14:creationId xmlns:p14="http://schemas.microsoft.com/office/powerpoint/2010/main" val="333661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264" y="5065987"/>
            <a:ext cx="10353762" cy="970450"/>
          </a:xfrm>
        </p:spPr>
        <p:txBody>
          <a:bodyPr>
            <a:normAutofit fontScale="90000"/>
          </a:bodyPr>
          <a:lstStyle/>
          <a:p>
            <a:r>
              <a:rPr lang="en-US" dirty="0"/>
              <a:t>Shellshock</a:t>
            </a:r>
            <a:br>
              <a:rPr lang="en-US" dirty="0"/>
            </a:br>
            <a:r>
              <a:rPr lang="en-US" dirty="0"/>
              <a:t>(</a:t>
            </a:r>
            <a:r>
              <a:rPr lang="en-US" dirty="0" err="1"/>
              <a:t>Bashdoor</a:t>
            </a:r>
            <a:r>
              <a:rPr lang="en-US" dirty="0"/>
              <a:t>)</a:t>
            </a:r>
          </a:p>
        </p:txBody>
      </p:sp>
      <p:pic>
        <p:nvPicPr>
          <p:cNvPr id="3074" name="Picture 2" descr="https://upload.wikimedia.org/wikipedia/commons/thumb/4/44/Shellshock-bug.png/1920px-Shellshock-bu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3805" y="289840"/>
            <a:ext cx="4130680" cy="440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38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lstStyle/>
          <a:p>
            <a:r>
              <a:rPr lang="en-US" dirty="0"/>
              <a:t>How does </a:t>
            </a:r>
            <a:r>
              <a:rPr lang="en-US" dirty="0" err="1"/>
              <a:t>WPA2</a:t>
            </a:r>
            <a:r>
              <a:rPr lang="en-US" dirty="0"/>
              <a:t>-Personal work?</a:t>
            </a:r>
          </a:p>
          <a:p>
            <a:pPr lvl="1"/>
            <a:r>
              <a:rPr lang="en-US" dirty="0"/>
              <a:t>Slightly simpler than the Enterprise scheme.</a:t>
            </a:r>
          </a:p>
          <a:p>
            <a:pPr lvl="1"/>
            <a:r>
              <a:rPr lang="en-US" dirty="0"/>
              <a:t>No RADIUS server is required</a:t>
            </a:r>
          </a:p>
          <a:p>
            <a:pPr lvl="1"/>
            <a:r>
              <a:rPr lang="en-US" dirty="0"/>
              <a:t>No master key step, entire process occurs between access point and client.</a:t>
            </a:r>
          </a:p>
          <a:p>
            <a:pPr lvl="1"/>
            <a:r>
              <a:rPr lang="en-US" dirty="0"/>
              <a:t>Uses pre-shared static keys instead of dynamically generated keys. </a:t>
            </a:r>
          </a:p>
        </p:txBody>
      </p:sp>
    </p:spTree>
    <p:extLst>
      <p:ext uri="{BB962C8B-B14F-4D97-AF65-F5344CB8AC3E}">
        <p14:creationId xmlns:p14="http://schemas.microsoft.com/office/powerpoint/2010/main" val="3931576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normAutofit/>
          </a:bodyPr>
          <a:lstStyle/>
          <a:p>
            <a:r>
              <a:rPr lang="en-US" dirty="0"/>
              <a:t>Four-Way Handshake</a:t>
            </a:r>
          </a:p>
          <a:p>
            <a:pPr lvl="1"/>
            <a:r>
              <a:rPr lang="en-US" dirty="0"/>
              <a:t>Establishes a secure connection between the access point and client</a:t>
            </a:r>
          </a:p>
          <a:p>
            <a:pPr lvl="1"/>
            <a:r>
              <a:rPr lang="en-US" dirty="0"/>
              <a:t>A pairwise master key (</a:t>
            </a:r>
            <a:r>
              <a:rPr lang="en-US" dirty="0" err="1"/>
              <a:t>PMK</a:t>
            </a:r>
            <a:r>
              <a:rPr lang="en-US" dirty="0"/>
              <a:t>), is first generated individually by the access point and client to be used in encrypt the handshake.</a:t>
            </a:r>
          </a:p>
          <a:p>
            <a:pPr lvl="1"/>
            <a:r>
              <a:rPr lang="en-US" dirty="0"/>
              <a:t>The </a:t>
            </a:r>
            <a:r>
              <a:rPr lang="en-US" dirty="0" err="1"/>
              <a:t>PMK</a:t>
            </a:r>
            <a:r>
              <a:rPr lang="en-US" dirty="0"/>
              <a:t> is generated from the following:</a:t>
            </a:r>
          </a:p>
          <a:p>
            <a:pPr lvl="2"/>
            <a:r>
              <a:rPr lang="en-US" dirty="0"/>
              <a:t>The </a:t>
            </a:r>
            <a:r>
              <a:rPr lang="en-US" b="1" i="1" dirty="0"/>
              <a:t>passphrase</a:t>
            </a:r>
            <a:r>
              <a:rPr lang="en-US" dirty="0"/>
              <a:t> (pre-shared key, or </a:t>
            </a:r>
            <a:r>
              <a:rPr lang="en-US" dirty="0" err="1"/>
              <a:t>PSK</a:t>
            </a:r>
            <a:r>
              <a:rPr lang="en-US" dirty="0"/>
              <a:t>)</a:t>
            </a:r>
          </a:p>
          <a:p>
            <a:pPr lvl="2"/>
            <a:r>
              <a:rPr lang="en-US" dirty="0"/>
              <a:t>The access point’s </a:t>
            </a:r>
            <a:r>
              <a:rPr lang="en-US" dirty="0" err="1"/>
              <a:t>SSID</a:t>
            </a:r>
            <a:endParaRPr lang="en-US" dirty="0"/>
          </a:p>
          <a:p>
            <a:pPr lvl="2"/>
            <a:r>
              <a:rPr lang="en-US" dirty="0"/>
              <a:t>The </a:t>
            </a:r>
            <a:r>
              <a:rPr lang="en-US" dirty="0" err="1"/>
              <a:t>SSID</a:t>
            </a:r>
            <a:r>
              <a:rPr lang="en-US" dirty="0"/>
              <a:t> length</a:t>
            </a:r>
          </a:p>
          <a:p>
            <a:pPr lvl="2"/>
            <a:r>
              <a:rPr lang="en-US" dirty="0"/>
              <a:t>The number of hashing iterations (4096)</a:t>
            </a:r>
          </a:p>
          <a:p>
            <a:pPr lvl="2"/>
            <a:r>
              <a:rPr lang="en-US" dirty="0"/>
              <a:t>The resulting length in bits (256) of the generated shared key (</a:t>
            </a:r>
            <a:r>
              <a:rPr lang="en-US" dirty="0" err="1"/>
              <a:t>PMK</a:t>
            </a:r>
            <a:r>
              <a:rPr lang="en-US" dirty="0"/>
              <a:t>)</a:t>
            </a:r>
          </a:p>
        </p:txBody>
      </p:sp>
    </p:spTree>
    <p:extLst>
      <p:ext uri="{BB962C8B-B14F-4D97-AF65-F5344CB8AC3E}">
        <p14:creationId xmlns:p14="http://schemas.microsoft.com/office/powerpoint/2010/main" val="168874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normAutofit lnSpcReduction="10000"/>
          </a:bodyPr>
          <a:lstStyle/>
          <a:p>
            <a:r>
              <a:rPr lang="en-US" dirty="0"/>
              <a:t>The </a:t>
            </a:r>
            <a:r>
              <a:rPr lang="en-US" dirty="0" err="1"/>
              <a:t>PMK</a:t>
            </a:r>
            <a:r>
              <a:rPr lang="en-US" dirty="0"/>
              <a:t> is then used with the following to generate the pairwise transient key (</a:t>
            </a:r>
            <a:r>
              <a:rPr lang="en-US" dirty="0" err="1"/>
              <a:t>PTK</a:t>
            </a:r>
            <a:r>
              <a:rPr lang="en-US" dirty="0"/>
              <a:t>), which is used to encrypt the handshake:</a:t>
            </a:r>
          </a:p>
          <a:p>
            <a:pPr lvl="1"/>
            <a:r>
              <a:rPr lang="en-US" dirty="0"/>
              <a:t>A random number (nonce) from the access point (</a:t>
            </a:r>
            <a:r>
              <a:rPr lang="en-US" dirty="0" err="1"/>
              <a:t>ANonce</a:t>
            </a:r>
            <a:r>
              <a:rPr lang="en-US" dirty="0"/>
              <a:t>)</a:t>
            </a:r>
          </a:p>
          <a:p>
            <a:pPr lvl="1"/>
            <a:r>
              <a:rPr lang="en-US" dirty="0"/>
              <a:t>A nonce from the client (</a:t>
            </a:r>
            <a:r>
              <a:rPr lang="en-US" dirty="0" err="1"/>
              <a:t>SNonce</a:t>
            </a:r>
            <a:r>
              <a:rPr lang="en-US" dirty="0"/>
              <a:t>)</a:t>
            </a:r>
          </a:p>
          <a:p>
            <a:pPr lvl="1"/>
            <a:r>
              <a:rPr lang="en-US" dirty="0"/>
              <a:t>The MAC address of the client</a:t>
            </a:r>
          </a:p>
          <a:p>
            <a:pPr lvl="1"/>
            <a:r>
              <a:rPr lang="en-US" dirty="0"/>
              <a:t>The MAC address of the access point</a:t>
            </a:r>
          </a:p>
          <a:p>
            <a:r>
              <a:rPr lang="en-US" dirty="0"/>
              <a:t>The handshake then generates the key to be used to encrypt communication.</a:t>
            </a:r>
          </a:p>
          <a:p>
            <a:r>
              <a:rPr lang="en-US" dirty="0"/>
              <a:t>A message integrity check (MIC) is sent to verify that the client has successfully authenticated. </a:t>
            </a:r>
          </a:p>
          <a:p>
            <a:r>
              <a:rPr lang="en-US" dirty="0"/>
              <a:t>Since the password is never broadcast (since both the access point and client must know them ahead of time), this is completely safe!</a:t>
            </a:r>
          </a:p>
        </p:txBody>
      </p:sp>
    </p:spTree>
    <p:extLst>
      <p:ext uri="{BB962C8B-B14F-4D97-AF65-F5344CB8AC3E}">
        <p14:creationId xmlns:p14="http://schemas.microsoft.com/office/powerpoint/2010/main" val="730699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lstStyle/>
          <a:p>
            <a:r>
              <a:rPr lang="en-US" dirty="0"/>
              <a:t>Right..?</a:t>
            </a:r>
          </a:p>
        </p:txBody>
      </p:sp>
    </p:spTree>
    <p:extLst>
      <p:ext uri="{BB962C8B-B14F-4D97-AF65-F5344CB8AC3E}">
        <p14:creationId xmlns:p14="http://schemas.microsoft.com/office/powerpoint/2010/main" val="3118813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noAutofit/>
          </a:bodyPr>
          <a:lstStyle/>
          <a:p>
            <a:r>
              <a:rPr lang="en-US" sz="2400" dirty="0"/>
              <a:t>If an attacker can capture the initial handshake, they can obtain the </a:t>
            </a:r>
            <a:r>
              <a:rPr lang="en-US" sz="2400" dirty="0" err="1"/>
              <a:t>nonce’s</a:t>
            </a:r>
            <a:r>
              <a:rPr lang="en-US" sz="2400" dirty="0"/>
              <a:t> used to generate the </a:t>
            </a:r>
            <a:r>
              <a:rPr lang="en-US" sz="2400" dirty="0" err="1"/>
              <a:t>PTK</a:t>
            </a:r>
            <a:r>
              <a:rPr lang="en-US" sz="2400" dirty="0"/>
              <a:t>.</a:t>
            </a:r>
            <a:br>
              <a:rPr lang="en-US" sz="2400" dirty="0"/>
            </a:br>
            <a:endParaRPr lang="en-US" sz="2400" dirty="0"/>
          </a:p>
          <a:p>
            <a:r>
              <a:rPr lang="en-US" sz="2400" dirty="0"/>
              <a:t>Once you have the </a:t>
            </a:r>
            <a:r>
              <a:rPr lang="en-US" sz="2400" dirty="0" err="1"/>
              <a:t>nonces</a:t>
            </a:r>
            <a:r>
              <a:rPr lang="en-US" sz="2400" dirty="0"/>
              <a:t>, you have everything you need to know other than the password!</a:t>
            </a:r>
          </a:p>
          <a:p>
            <a:pPr lvl="1"/>
            <a:r>
              <a:rPr lang="en-US" sz="2200" dirty="0"/>
              <a:t>All other pieces of the key are publicly available (if you are in range of the access point)!</a:t>
            </a:r>
            <a:br>
              <a:rPr lang="en-US" sz="2400" dirty="0"/>
            </a:br>
            <a:endParaRPr lang="en-US" sz="2400" dirty="0"/>
          </a:p>
          <a:p>
            <a:r>
              <a:rPr lang="en-US" sz="2400" dirty="0"/>
              <a:t>Can guess passwords and keep generating </a:t>
            </a:r>
            <a:r>
              <a:rPr lang="en-US" sz="2400" dirty="0" err="1"/>
              <a:t>PMK</a:t>
            </a:r>
            <a:r>
              <a:rPr lang="en-US" sz="2400" dirty="0"/>
              <a:t> -&gt; </a:t>
            </a:r>
            <a:r>
              <a:rPr lang="en-US" sz="2400" dirty="0" err="1"/>
              <a:t>PTK</a:t>
            </a:r>
            <a:r>
              <a:rPr lang="en-US" sz="2400" dirty="0"/>
              <a:t> until we match the MIC.</a:t>
            </a:r>
          </a:p>
        </p:txBody>
      </p:sp>
    </p:spTree>
    <p:extLst>
      <p:ext uri="{BB962C8B-B14F-4D97-AF65-F5344CB8AC3E}">
        <p14:creationId xmlns:p14="http://schemas.microsoft.com/office/powerpoint/2010/main" val="2698051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lstStyle/>
          <a:p>
            <a:r>
              <a:rPr lang="en-US" sz="2800" dirty="0"/>
              <a:t>But the </a:t>
            </a:r>
            <a:r>
              <a:rPr lang="en-US" sz="2800" dirty="0" err="1"/>
              <a:t>nonces</a:t>
            </a:r>
            <a:r>
              <a:rPr lang="en-US" sz="2800" dirty="0"/>
              <a:t> can only be captured during the initial handshake, what can an attacker do if a connection has already been established?</a:t>
            </a:r>
          </a:p>
          <a:p>
            <a:endParaRPr lang="en-US" dirty="0"/>
          </a:p>
        </p:txBody>
      </p:sp>
    </p:spTree>
    <p:extLst>
      <p:ext uri="{BB962C8B-B14F-4D97-AF65-F5344CB8AC3E}">
        <p14:creationId xmlns:p14="http://schemas.microsoft.com/office/powerpoint/2010/main" val="4064308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normAutofit/>
          </a:bodyPr>
          <a:lstStyle/>
          <a:p>
            <a:r>
              <a:rPr lang="en-US" sz="2400" dirty="0"/>
              <a:t>Spoof the access point and send a </a:t>
            </a:r>
            <a:r>
              <a:rPr lang="en-US" sz="2400" dirty="0" err="1"/>
              <a:t>deauthorization</a:t>
            </a:r>
            <a:r>
              <a:rPr lang="en-US" sz="2400" dirty="0"/>
              <a:t> packet, forcing the client to disconnect!</a:t>
            </a:r>
          </a:p>
          <a:p>
            <a:pPr lvl="1"/>
            <a:r>
              <a:rPr lang="en-US" sz="2000" dirty="0"/>
              <a:t>The </a:t>
            </a:r>
            <a:r>
              <a:rPr lang="en-US" sz="2000" dirty="0" err="1"/>
              <a:t>deauth</a:t>
            </a:r>
            <a:r>
              <a:rPr lang="en-US" sz="2000" dirty="0"/>
              <a:t> packet is non-negotiable: the client has to disconnect</a:t>
            </a:r>
          </a:p>
          <a:p>
            <a:r>
              <a:rPr lang="en-US" sz="2400" dirty="0"/>
              <a:t>Client will then try to reconnect, allowing an attacker to capture the handshake.</a:t>
            </a:r>
          </a:p>
        </p:txBody>
      </p:sp>
    </p:spTree>
    <p:extLst>
      <p:ext uri="{BB962C8B-B14F-4D97-AF65-F5344CB8AC3E}">
        <p14:creationId xmlns:p14="http://schemas.microsoft.com/office/powerpoint/2010/main" val="3616610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normAutofit/>
          </a:bodyPr>
          <a:lstStyle/>
          <a:p>
            <a:r>
              <a:rPr lang="en-US" sz="2800" dirty="0"/>
              <a:t>Solutions?</a:t>
            </a:r>
          </a:p>
        </p:txBody>
      </p:sp>
    </p:spTree>
    <p:extLst>
      <p:ext uri="{BB962C8B-B14F-4D97-AF65-F5344CB8AC3E}">
        <p14:creationId xmlns:p14="http://schemas.microsoft.com/office/powerpoint/2010/main" val="3224050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WiFi</a:t>
            </a:r>
            <a:r>
              <a:rPr lang="en-US" dirty="0"/>
              <a:t> Security (</a:t>
            </a:r>
            <a:r>
              <a:rPr lang="en-US" dirty="0" err="1"/>
              <a:t>WPA</a:t>
            </a:r>
            <a:r>
              <a:rPr lang="en-US" dirty="0"/>
              <a:t>-2)</a:t>
            </a:r>
          </a:p>
        </p:txBody>
      </p:sp>
      <p:sp>
        <p:nvSpPr>
          <p:cNvPr id="3" name="Content Placeholder 2"/>
          <p:cNvSpPr>
            <a:spLocks noGrp="1"/>
          </p:cNvSpPr>
          <p:nvPr>
            <p:ph idx="1"/>
          </p:nvPr>
        </p:nvSpPr>
        <p:spPr/>
        <p:txBody>
          <a:bodyPr/>
          <a:lstStyle/>
          <a:p>
            <a:r>
              <a:rPr lang="en-US" dirty="0"/>
              <a:t>Use strong password</a:t>
            </a:r>
          </a:p>
          <a:p>
            <a:pPr lvl="1"/>
            <a:r>
              <a:rPr lang="en-US" dirty="0"/>
              <a:t>Attacker still has to guess it</a:t>
            </a:r>
          </a:p>
          <a:p>
            <a:r>
              <a:rPr lang="en-US" dirty="0"/>
              <a:t>Use </a:t>
            </a:r>
            <a:r>
              <a:rPr lang="en-US" dirty="0" err="1"/>
              <a:t>WPA2</a:t>
            </a:r>
            <a:r>
              <a:rPr lang="en-US" dirty="0"/>
              <a:t>-Enterprise!</a:t>
            </a:r>
          </a:p>
        </p:txBody>
      </p:sp>
    </p:spTree>
    <p:extLst>
      <p:ext uri="{BB962C8B-B14F-4D97-AF65-F5344CB8AC3E}">
        <p14:creationId xmlns:p14="http://schemas.microsoft.com/office/powerpoint/2010/main" val="56542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Shellshock</a:t>
            </a:r>
          </a:p>
        </p:txBody>
      </p:sp>
      <p:sp>
        <p:nvSpPr>
          <p:cNvPr id="3" name="Content Placeholder 2"/>
          <p:cNvSpPr>
            <a:spLocks noGrp="1"/>
          </p:cNvSpPr>
          <p:nvPr>
            <p:ph idx="1"/>
          </p:nvPr>
        </p:nvSpPr>
        <p:spPr>
          <a:xfrm>
            <a:off x="913795" y="1394824"/>
            <a:ext cx="10353762" cy="4426613"/>
          </a:xfrm>
        </p:spPr>
        <p:txBody>
          <a:bodyPr>
            <a:noAutofit/>
          </a:bodyPr>
          <a:lstStyle/>
          <a:p>
            <a:r>
              <a:rPr lang="en-US" sz="2400" dirty="0"/>
              <a:t>A critical vulnerability in the Bash Shell first discovered by Stéphane </a:t>
            </a:r>
            <a:r>
              <a:rPr lang="en-US" sz="2400" dirty="0" err="1"/>
              <a:t>Chazelas</a:t>
            </a:r>
            <a:r>
              <a:rPr lang="en-US" sz="2400" dirty="0"/>
              <a:t> in September of 2014, allowing for </a:t>
            </a:r>
            <a:r>
              <a:rPr lang="en-US" sz="2400" b="1" dirty="0"/>
              <a:t>arbitrary command execution</a:t>
            </a:r>
            <a:r>
              <a:rPr lang="en-US" sz="2400" dirty="0"/>
              <a:t>.</a:t>
            </a:r>
          </a:p>
          <a:p>
            <a:r>
              <a:rPr lang="en-US" sz="2400" dirty="0"/>
              <a:t>Web servers that employed Bash were potentially vulnerable</a:t>
            </a:r>
          </a:p>
          <a:p>
            <a:pPr lvl="1"/>
            <a:r>
              <a:rPr lang="en-US" sz="2400" dirty="0"/>
              <a:t>Linux (most flavors), Mac OS X (Mavericks, Mountain Lion, Lion)</a:t>
            </a:r>
          </a:p>
          <a:p>
            <a:pPr lvl="1"/>
            <a:r>
              <a:rPr lang="en-US" sz="2400" dirty="0"/>
              <a:t>Even Cygwin!</a:t>
            </a:r>
          </a:p>
          <a:p>
            <a:r>
              <a:rPr lang="en-US" sz="2400" dirty="0"/>
              <a:t>After it was publicly disclosed on September 24</a:t>
            </a:r>
            <a:r>
              <a:rPr lang="en-US" sz="2400" baseline="30000" dirty="0"/>
              <a:t>th</a:t>
            </a:r>
            <a:r>
              <a:rPr lang="en-US" sz="2400" dirty="0"/>
              <a:t>, </a:t>
            </a:r>
            <a:r>
              <a:rPr lang="en-US" sz="2400" dirty="0">
                <a:effectLst/>
              </a:rPr>
              <a:t>attackers exploited Shellshock within hours to create large botnets and perform DDoS and vulnerability scans. Security companies recorded millions of attacks and probes following the days of the initial disclosure.</a:t>
            </a:r>
            <a:endParaRPr lang="en-US" sz="2400" dirty="0"/>
          </a:p>
          <a:p>
            <a:r>
              <a:rPr lang="en-US" sz="2400" dirty="0"/>
              <a:t>Its discovery led to reveal further vulnerabilities that were also patched.</a:t>
            </a:r>
          </a:p>
          <a:p>
            <a:r>
              <a:rPr lang="en-US" sz="2400" dirty="0">
                <a:hlinkClick r:id="rId2"/>
              </a:rPr>
              <a:t>https://en.wikipedia.org/wiki/Shellshock_(software_bug)</a:t>
            </a:r>
            <a:endParaRPr lang="en-US" sz="2400" dirty="0"/>
          </a:p>
        </p:txBody>
      </p:sp>
    </p:spTree>
    <p:extLst>
      <p:ext uri="{BB962C8B-B14F-4D97-AF65-F5344CB8AC3E}">
        <p14:creationId xmlns:p14="http://schemas.microsoft.com/office/powerpoint/2010/main" val="2935131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Shellshock</a:t>
            </a:r>
          </a:p>
        </p:txBody>
      </p:sp>
      <p:sp>
        <p:nvSpPr>
          <p:cNvPr id="3" name="Content Placeholder 2"/>
          <p:cNvSpPr>
            <a:spLocks noGrp="1"/>
          </p:cNvSpPr>
          <p:nvPr>
            <p:ph idx="1"/>
          </p:nvPr>
        </p:nvSpPr>
        <p:spPr/>
        <p:txBody>
          <a:bodyPr>
            <a:normAutofit/>
          </a:bodyPr>
          <a:lstStyle/>
          <a:p>
            <a:r>
              <a:rPr lang="en-US" sz="2400" dirty="0"/>
              <a:t>The vulnerability?</a:t>
            </a:r>
          </a:p>
          <a:p>
            <a:pPr lvl="1"/>
            <a:r>
              <a:rPr lang="en-US" sz="2400" dirty="0"/>
              <a:t>When passed function definitions in an environment variable, Bash would unintentionally execute commands that were concatenated at the end.</a:t>
            </a:r>
          </a:p>
        </p:txBody>
      </p:sp>
      <p:pic>
        <p:nvPicPr>
          <p:cNvPr id="4" name="Picture 3"/>
          <p:cNvPicPr>
            <a:picLocks noChangeAspect="1"/>
          </p:cNvPicPr>
          <p:nvPr/>
        </p:nvPicPr>
        <p:blipFill>
          <a:blip r:embed="rId2"/>
          <a:stretch>
            <a:fillRect/>
          </a:stretch>
        </p:blipFill>
        <p:spPr>
          <a:xfrm>
            <a:off x="1213162" y="3620570"/>
            <a:ext cx="9755027" cy="1450071"/>
          </a:xfrm>
          <a:prstGeom prst="rect">
            <a:avLst/>
          </a:prstGeom>
        </p:spPr>
      </p:pic>
    </p:spTree>
    <p:extLst>
      <p:ext uri="{BB962C8B-B14F-4D97-AF65-F5344CB8AC3E}">
        <p14:creationId xmlns:p14="http://schemas.microsoft.com/office/powerpoint/2010/main" val="38778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Shellshock</a:t>
            </a:r>
          </a:p>
        </p:txBody>
      </p:sp>
      <p:sp>
        <p:nvSpPr>
          <p:cNvPr id="3" name="Content Placeholder 2"/>
          <p:cNvSpPr>
            <a:spLocks noGrp="1"/>
          </p:cNvSpPr>
          <p:nvPr>
            <p:ph idx="1"/>
          </p:nvPr>
        </p:nvSpPr>
        <p:spPr/>
        <p:txBody>
          <a:bodyPr>
            <a:normAutofit/>
          </a:bodyPr>
          <a:lstStyle/>
          <a:p>
            <a:r>
              <a:rPr lang="en-US" sz="2400" dirty="0"/>
              <a:t>This vulnerability has been in Bash since the release of version 1.03</a:t>
            </a:r>
            <a:br>
              <a:rPr lang="en-US" sz="2400" dirty="0"/>
            </a:br>
            <a:endParaRPr lang="en-US" sz="2400" dirty="0"/>
          </a:p>
          <a:p>
            <a:r>
              <a:rPr lang="en-US" sz="2400" dirty="0"/>
              <a:t>Release date of 1.03?</a:t>
            </a:r>
          </a:p>
        </p:txBody>
      </p:sp>
    </p:spTree>
    <p:extLst>
      <p:ext uri="{BB962C8B-B14F-4D97-AF65-F5344CB8AC3E}">
        <p14:creationId xmlns:p14="http://schemas.microsoft.com/office/powerpoint/2010/main" val="106085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900" indent="0" algn="ctr">
              <a:buNone/>
            </a:pPr>
            <a:r>
              <a:rPr lang="en-US" sz="8800" b="1" dirty="0"/>
              <a:t>September 1989</a:t>
            </a:r>
          </a:p>
          <a:p>
            <a:pPr marL="36900" indent="0" algn="ctr">
              <a:buNone/>
            </a:pPr>
            <a:r>
              <a:rPr lang="en-US" sz="8800" b="1" dirty="0"/>
              <a:t>25 years!!!</a:t>
            </a:r>
          </a:p>
          <a:p>
            <a:pPr marL="36900" indent="0">
              <a:buNone/>
            </a:pPr>
            <a:endParaRPr lang="en-US" dirty="0"/>
          </a:p>
        </p:txBody>
      </p:sp>
    </p:spTree>
    <p:extLst>
      <p:ext uri="{BB962C8B-B14F-4D97-AF65-F5344CB8AC3E}">
        <p14:creationId xmlns:p14="http://schemas.microsoft.com/office/powerpoint/2010/main" val="331490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Network and </a:t>
            </a:r>
            <a:r>
              <a:rPr lang="en-US" dirty="0" err="1"/>
              <a:t>WiFi</a:t>
            </a:r>
            <a:r>
              <a:rPr lang="en-US" dirty="0"/>
              <a:t> Security</a:t>
            </a:r>
          </a:p>
        </p:txBody>
      </p:sp>
      <p:sp>
        <p:nvSpPr>
          <p:cNvPr id="3" name="Content Placeholder 2"/>
          <p:cNvSpPr>
            <a:spLocks noGrp="1"/>
          </p:cNvSpPr>
          <p:nvPr>
            <p:ph idx="1"/>
          </p:nvPr>
        </p:nvSpPr>
        <p:spPr/>
        <p:txBody>
          <a:bodyPr>
            <a:normAutofit/>
          </a:bodyPr>
          <a:lstStyle/>
          <a:p>
            <a:r>
              <a:rPr lang="en-US" sz="2400" dirty="0"/>
              <a:t>Brute Forcing</a:t>
            </a:r>
          </a:p>
          <a:p>
            <a:r>
              <a:rPr lang="en-US" sz="2400" dirty="0"/>
              <a:t>Denial-of-Service (DOS)</a:t>
            </a:r>
          </a:p>
          <a:p>
            <a:r>
              <a:rPr lang="en-US" sz="2400" dirty="0"/>
              <a:t>Man-in-the-Middle (</a:t>
            </a:r>
            <a:r>
              <a:rPr lang="en-US" sz="2400" dirty="0" err="1"/>
              <a:t>MitM</a:t>
            </a:r>
            <a:r>
              <a:rPr lang="en-US" sz="2400" dirty="0"/>
              <a:t>)</a:t>
            </a:r>
          </a:p>
          <a:p>
            <a:r>
              <a:rPr lang="en-US" sz="2400" dirty="0" err="1"/>
              <a:t>WiFi</a:t>
            </a:r>
            <a:r>
              <a:rPr lang="en-US" sz="2400" dirty="0"/>
              <a:t> Security (</a:t>
            </a:r>
            <a:r>
              <a:rPr lang="en-US" sz="2400" dirty="0" err="1"/>
              <a:t>WPA</a:t>
            </a:r>
            <a:r>
              <a:rPr lang="en-US" sz="2400" dirty="0"/>
              <a:t>-2)</a:t>
            </a:r>
          </a:p>
        </p:txBody>
      </p:sp>
    </p:spTree>
    <p:extLst>
      <p:ext uri="{BB962C8B-B14F-4D97-AF65-F5344CB8AC3E}">
        <p14:creationId xmlns:p14="http://schemas.microsoft.com/office/powerpoint/2010/main" val="8264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Brute Forcing</a:t>
            </a:r>
          </a:p>
        </p:txBody>
      </p:sp>
      <p:sp>
        <p:nvSpPr>
          <p:cNvPr id="3" name="Content Placeholder 2"/>
          <p:cNvSpPr>
            <a:spLocks noGrp="1"/>
          </p:cNvSpPr>
          <p:nvPr>
            <p:ph idx="1"/>
          </p:nvPr>
        </p:nvSpPr>
        <p:spPr/>
        <p:txBody>
          <a:bodyPr/>
          <a:lstStyle/>
          <a:p>
            <a:r>
              <a:rPr lang="en-US" dirty="0"/>
              <a:t>Probe internet for services on well-known ports and try to brute force credentials</a:t>
            </a:r>
          </a:p>
          <a:p>
            <a:pPr lvl="1"/>
            <a:r>
              <a:rPr lang="en-US" dirty="0" err="1"/>
              <a:t>ssh</a:t>
            </a:r>
            <a:r>
              <a:rPr lang="en-US" dirty="0"/>
              <a:t> server (port 22)</a:t>
            </a:r>
          </a:p>
          <a:p>
            <a:pPr lvl="1"/>
            <a:r>
              <a:rPr lang="en-US" dirty="0"/>
              <a:t>web server (port 80)</a:t>
            </a:r>
          </a:p>
          <a:p>
            <a:pPr lvl="1"/>
            <a:r>
              <a:rPr lang="en-US" dirty="0"/>
              <a:t>ftp, telnet etc.</a:t>
            </a:r>
          </a:p>
          <a:p>
            <a:r>
              <a:rPr lang="en-US" dirty="0"/>
              <a:t>Typically only try basic/default </a:t>
            </a:r>
            <a:r>
              <a:rPr lang="en-US" dirty="0" err="1"/>
              <a:t>username:password</a:t>
            </a:r>
            <a:r>
              <a:rPr lang="en-US" dirty="0"/>
              <a:t> combinations</a:t>
            </a:r>
          </a:p>
          <a:p>
            <a:pPr lvl="1"/>
            <a:r>
              <a:rPr lang="en-US" dirty="0" err="1"/>
              <a:t>root:root</a:t>
            </a:r>
            <a:endParaRPr lang="en-US" dirty="0"/>
          </a:p>
          <a:p>
            <a:pPr lvl="1"/>
            <a:r>
              <a:rPr lang="en-US" dirty="0" err="1"/>
              <a:t>root:ubuntu</a:t>
            </a:r>
            <a:endParaRPr lang="en-US" dirty="0"/>
          </a:p>
          <a:p>
            <a:pPr lvl="1"/>
            <a:r>
              <a:rPr lang="en-US" dirty="0" err="1"/>
              <a:t>user:user</a:t>
            </a:r>
            <a:endParaRPr lang="en-US" dirty="0"/>
          </a:p>
          <a:p>
            <a:r>
              <a:rPr lang="en-US" dirty="0"/>
              <a:t>Generally unsuccessful, really only works for low-hanging fruit.</a:t>
            </a:r>
          </a:p>
        </p:txBody>
      </p:sp>
    </p:spTree>
    <p:extLst>
      <p:ext uri="{BB962C8B-B14F-4D97-AF65-F5344CB8AC3E}">
        <p14:creationId xmlns:p14="http://schemas.microsoft.com/office/powerpoint/2010/main" val="251219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TotalTime>
  <Words>1367</Words>
  <Application>Microsoft Office PowerPoint</Application>
  <PresentationFormat>Widescreen</PresentationFormat>
  <Paragraphs>171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Calisto MT</vt:lpstr>
      <vt:lpstr>Trebuchet MS</vt:lpstr>
      <vt:lpstr>Wingdings 2</vt:lpstr>
      <vt:lpstr>Slate</vt:lpstr>
      <vt:lpstr>SIGSEC</vt:lpstr>
      <vt:lpstr>News and Events</vt:lpstr>
      <vt:lpstr>Shellshock (Bashdoor)</vt:lpstr>
      <vt:lpstr>Shellshock</vt:lpstr>
      <vt:lpstr>Shellshock</vt:lpstr>
      <vt:lpstr>Shellshock</vt:lpstr>
      <vt:lpstr>PowerPoint Presentation</vt:lpstr>
      <vt:lpstr>Network and WiFi Security</vt:lpstr>
      <vt:lpstr>Brute Forcing</vt:lpstr>
      <vt:lpstr>Brute Forcing</vt:lpstr>
      <vt:lpstr>Brute Forcing</vt:lpstr>
      <vt:lpstr>Brute Forcing</vt:lpstr>
      <vt:lpstr>Denial-of-Service (DOS)</vt:lpstr>
      <vt:lpstr>Denial-of-Service (DOS)</vt:lpstr>
      <vt:lpstr>Denial-of-Service (DOS)</vt:lpstr>
      <vt:lpstr>Denial-of-Service (DOS)</vt:lpstr>
      <vt:lpstr>Denial-of-Service (DOS)</vt:lpstr>
      <vt:lpstr>Denial-of-Service (DOS)</vt:lpstr>
      <vt:lpstr>Man-in-the-Middle (MitM)</vt:lpstr>
      <vt:lpstr>Man-in-the-Middle (MitM)</vt:lpstr>
      <vt:lpstr>Man-in-the-Middle (MitM)</vt:lpstr>
      <vt:lpstr>Man-in-the-Middle (MitM)</vt:lpstr>
      <vt:lpstr>Man-in-the-Middle (MitM)</vt:lpstr>
      <vt:lpstr>Man-in-the-Middle (MitM)</vt:lpstr>
      <vt:lpstr>Man-in-the-Middle (MitM)</vt:lpstr>
      <vt:lpstr>Man-in-the-Middle (MitM)</vt:lpstr>
      <vt:lpstr>Man-in-the-Middle (MitM)</vt:lpstr>
      <vt:lpstr>WiFi Security (WPA-2)</vt:lpstr>
      <vt:lpstr>WiFi Security (WPA-2 Personal)</vt:lpstr>
      <vt:lpstr>WiFi Security (WPA-2)</vt:lpstr>
      <vt:lpstr>WiFi Security (WPA-2)</vt:lpstr>
      <vt:lpstr>WiFi Security (WPA-2)</vt:lpstr>
      <vt:lpstr>WiFi Security (WPA-2)</vt:lpstr>
      <vt:lpstr>WiFi Security (WPA-2)</vt:lpstr>
      <vt:lpstr>WiFi Security (WPA-2)</vt:lpstr>
      <vt:lpstr>WiFi Security (WPA-2)</vt:lpstr>
      <vt:lpstr>WiFi Security (WPA-2)</vt:lpstr>
      <vt:lpstr>WiFi Security (WPA-2)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SIGSEC</dc:title>
  <dc:creator>Michael Baccia</dc:creator>
  <cp:lastModifiedBy>Michael Baccia</cp:lastModifiedBy>
  <cp:revision>39</cp:revision>
  <dcterms:created xsi:type="dcterms:W3CDTF">2016-09-19T01:49:20Z</dcterms:created>
  <dcterms:modified xsi:type="dcterms:W3CDTF">2016-09-20T20:11:42Z</dcterms:modified>
</cp:coreProperties>
</file>