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71" r:id="rId5"/>
    <p:sldId id="260" r:id="rId6"/>
    <p:sldId id="262" r:id="rId7"/>
    <p:sldId id="261" r:id="rId8"/>
    <p:sldId id="263" r:id="rId9"/>
    <p:sldId id="274" r:id="rId10"/>
    <p:sldId id="265" r:id="rId11"/>
    <p:sldId id="269" r:id="rId12"/>
    <p:sldId id="270" r:id="rId13"/>
    <p:sldId id="272" r:id="rId14"/>
    <p:sldId id="273" r:id="rId15"/>
    <p:sldId id="275" r:id="rId16"/>
    <p:sldId id="266" r:id="rId17"/>
    <p:sldId id="267" r:id="rId18"/>
    <p:sldId id="276" r:id="rId19"/>
    <p:sldId id="277" r:id="rId20"/>
    <p:sldId id="268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43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6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2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7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F2B45D-32C0-47AA-8E29-B17361DF935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5680A-B39B-417C-A030-7167F7040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d/d1/Chain_of_trust.sv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.stackexchange.com/questions/24896/how-do-certification-authorities-store-their-private-root-keys" TargetMode="External"/><Relationship Id="rId2" Type="http://schemas.openxmlformats.org/officeDocument/2006/relationships/hyperlink" Target="https://arstechnica.com/security/2012/11/inside-symantecs-ssl-certificate-vaul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mozilla.org/CA:WoSign_Issu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local.at/20170128/hotel-ransomed-by-hackers-as-guests-locked-in-roo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igor.com/wp-content/uploads/2017/01/https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fsensesetup.com/wp-content/uploads/2013/12/sn-cryptography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uritycerts.org/images/symmetric-key-encryption.jp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Public_key_encryption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0.wp.com/gwebsol.info/blog/wp-content/uploads/2016/02/digital-signature-verification.p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dirty="0" err="1"/>
              <a:t>SIGSEC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br>
              <a:rPr lang="en-US" sz="2800" dirty="0"/>
            </a:br>
            <a:r>
              <a:rPr lang="en-US" sz="2800" dirty="0"/>
              <a:t>February 7, 2017</a:t>
            </a:r>
          </a:p>
        </p:txBody>
      </p:sp>
      <p:pic>
        <p:nvPicPr>
          <p:cNvPr id="5" name="Picture 2" descr="Image result for kali linux logo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345" y="1368972"/>
            <a:ext cx="4482663" cy="44826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254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Transport Layer Security -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certificate is </a:t>
            </a:r>
            <a:r>
              <a:rPr lang="en-US" i="1" dirty="0"/>
              <a:t>not</a:t>
            </a:r>
            <a:r>
              <a:rPr lang="en-US" dirty="0"/>
              <a:t> used to secure a connection.</a:t>
            </a:r>
          </a:p>
          <a:p>
            <a:r>
              <a:rPr lang="en-US" dirty="0"/>
              <a:t>Used for </a:t>
            </a:r>
            <a:r>
              <a:rPr lang="en-US" i="1" dirty="0"/>
              <a:t>authentication</a:t>
            </a:r>
            <a:r>
              <a:rPr lang="en-US" dirty="0"/>
              <a:t>. Issued by CAs to prove ownership of the public key used to encrypt communications.</a:t>
            </a:r>
          </a:p>
          <a:p>
            <a:pPr lvl="1"/>
            <a:r>
              <a:rPr lang="en-US" dirty="0"/>
              <a:t>“I’m Microsoft.com and this certificate issued by Symantec proves it.”</a:t>
            </a:r>
          </a:p>
          <a:p>
            <a:r>
              <a:rPr lang="en-US" dirty="0"/>
              <a:t>Public key used to create a secure connection in SSL/TLS enabled websites.</a:t>
            </a:r>
          </a:p>
          <a:p>
            <a:r>
              <a:rPr lang="en-US" dirty="0"/>
              <a:t>Browsers come installed with a suite of certificates that are trusted.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22" y="2136184"/>
            <a:ext cx="3250794" cy="3250794"/>
          </a:xfrm>
        </p:spPr>
      </p:pic>
    </p:spTree>
    <p:extLst>
      <p:ext uri="{BB962C8B-B14F-4D97-AF65-F5344CB8AC3E}">
        <p14:creationId xmlns:p14="http://schemas.microsoft.com/office/powerpoint/2010/main" val="175446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What’s in a name?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5992" y="1649336"/>
            <a:ext cx="4537819" cy="4827630"/>
          </a:xfrm>
          <a:prstGeom prst="rect">
            <a:avLst/>
          </a:prstGeom>
        </p:spPr>
      </p:pic>
      <p:pic>
        <p:nvPicPr>
          <p:cNvPr id="6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3365" y="1649336"/>
            <a:ext cx="4539151" cy="48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Chain of Trust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7151" y="1932685"/>
            <a:ext cx="6230262" cy="369868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6956" y="1799356"/>
            <a:ext cx="4104254" cy="40587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498" y="2011520"/>
            <a:ext cx="5018653" cy="40587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Certificates are issued in a tree structure known as the Chain of Trust.</a:t>
            </a:r>
          </a:p>
          <a:p>
            <a:pPr lvl="1"/>
            <a:r>
              <a:rPr lang="en-US" dirty="0"/>
              <a:t>“Leaf” nodes inherit the trust of the root.</a:t>
            </a:r>
          </a:p>
          <a:p>
            <a:pPr lvl="1"/>
            <a:r>
              <a:rPr lang="en-US" dirty="0"/>
              <a:t>Root certificates are not used to sign certificates for web sites.</a:t>
            </a:r>
          </a:p>
          <a:p>
            <a:pPr lvl="2"/>
            <a:r>
              <a:rPr lang="en-US" dirty="0"/>
              <a:t>Numerous intermediate certificates are created.</a:t>
            </a:r>
          </a:p>
          <a:p>
            <a:pPr lvl="2"/>
            <a:r>
              <a:rPr lang="en-US" dirty="0"/>
              <a:t>Security in the event one is compromised.</a:t>
            </a:r>
          </a:p>
          <a:p>
            <a:pPr lvl="1"/>
            <a:r>
              <a:rPr lang="en-US" dirty="0"/>
              <a:t>Root certificate is </a:t>
            </a:r>
            <a:r>
              <a:rPr lang="en-US" i="1" dirty="0"/>
              <a:t>self-signed</a:t>
            </a:r>
            <a:endParaRPr lang="en-US" dirty="0"/>
          </a:p>
          <a:p>
            <a:pPr lvl="2"/>
            <a:r>
              <a:rPr lang="en-US" dirty="0"/>
              <a:t>Signed using own public key.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75609" y="5631367"/>
            <a:ext cx="592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Original image at: </a:t>
            </a:r>
            <a:r>
              <a:rPr lang="en-US" sz="1200" dirty="0">
                <a:hlinkClick r:id="rId3"/>
              </a:rPr>
              <a:t>https://upload.wikimedia.org/wikipedia/commons/d/d1/Chain_of_trust.svg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112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Certificate Authorities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Hold a very important role in securing our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Root Certificates are kept under EXTREME security.</a:t>
            </a:r>
          </a:p>
          <a:p>
            <a:pPr lvl="1"/>
            <a:r>
              <a:rPr lang="en-US" dirty="0"/>
              <a:t>Are only ever online to generate intermediate certificates.</a:t>
            </a:r>
          </a:p>
          <a:p>
            <a:pPr lvl="1"/>
            <a:r>
              <a:rPr lang="en-US" dirty="0"/>
              <a:t>Otherwise kept offline in a Hardware Security Module, which is extremely well guarded and kept under constant surveillance.</a:t>
            </a:r>
          </a:p>
          <a:p>
            <a:pPr lvl="1"/>
            <a:r>
              <a:rPr lang="en-US" dirty="0"/>
              <a:t>More details at </a:t>
            </a:r>
            <a:r>
              <a:rPr lang="en-US" dirty="0">
                <a:hlinkClick r:id="rId2"/>
              </a:rPr>
              <a:t>https://arstechnica.com/security/2012/11/inside-symantecs-ssl-certificate-vault/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http://security.stackexchange.com/questions/24896/how-do-certification-authorities-store-their-private-root-keys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 high-level of trust placed in all CAs. But it only takes one bad CA to spoil everything.</a:t>
            </a:r>
          </a:p>
        </p:txBody>
      </p:sp>
    </p:spTree>
    <p:extLst>
      <p:ext uri="{BB962C8B-B14F-4D97-AF65-F5344CB8AC3E}">
        <p14:creationId xmlns:p14="http://schemas.microsoft.com/office/powerpoint/2010/main" val="375451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WoSign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Issued SHA-1 certificates after their planned expiration (January 1, 2017).</a:t>
            </a:r>
          </a:p>
          <a:p>
            <a:r>
              <a:rPr lang="en-US" dirty="0">
                <a:effectLst/>
              </a:rPr>
              <a:t>“From Jan 10th to </a:t>
            </a:r>
            <a:r>
              <a:rPr lang="en-US" dirty="0" err="1">
                <a:effectLst/>
              </a:rPr>
              <a:t>to</a:t>
            </a:r>
            <a:r>
              <a:rPr lang="en-US" dirty="0">
                <a:effectLst/>
              </a:rPr>
              <a:t> April 23rd 2015, </a:t>
            </a:r>
            <a:r>
              <a:rPr lang="en-US" dirty="0" err="1">
                <a:effectLst/>
              </a:rPr>
              <a:t>WoSign's</a:t>
            </a:r>
            <a:r>
              <a:rPr lang="en-US" dirty="0">
                <a:effectLst/>
              </a:rPr>
              <a:t> certificate issuance system for their free certificates allowed the applicant to choose any port for validation. Once validation had been completed, </a:t>
            </a:r>
            <a:r>
              <a:rPr lang="en-US" dirty="0" err="1">
                <a:effectLst/>
              </a:rPr>
              <a:t>WoSign</a:t>
            </a:r>
            <a:r>
              <a:rPr lang="en-US" dirty="0">
                <a:effectLst/>
              </a:rPr>
              <a:t> would issue certificates for that domain. A researcher was able to obtain a certificate for a university by opening a high-numbered port (&gt;50,000) and getting </a:t>
            </a:r>
            <a:r>
              <a:rPr lang="en-US" dirty="0" err="1">
                <a:effectLst/>
              </a:rPr>
              <a:t>WoSign</a:t>
            </a:r>
            <a:r>
              <a:rPr lang="en-US" dirty="0">
                <a:effectLst/>
              </a:rPr>
              <a:t> to use that port for validation of control.”</a:t>
            </a:r>
          </a:p>
          <a:p>
            <a:r>
              <a:rPr lang="en-US" dirty="0">
                <a:effectLst/>
              </a:rPr>
              <a:t>In June 2015, an applicant found some problems with </a:t>
            </a:r>
            <a:r>
              <a:rPr lang="en-US" dirty="0" err="1">
                <a:effectLst/>
              </a:rPr>
              <a:t>WoSign's</a:t>
            </a:r>
            <a:r>
              <a:rPr lang="en-US" dirty="0">
                <a:effectLst/>
              </a:rPr>
              <a:t> free certificate service. There were actually two bugs, which we will denote N1 and N2. </a:t>
            </a:r>
          </a:p>
          <a:p>
            <a:pPr lvl="1"/>
            <a:r>
              <a:rPr lang="en-US" dirty="0">
                <a:effectLst/>
              </a:rPr>
              <a:t>Bug N1 was an issue where someone proving control of &lt;subdomain&gt;.</a:t>
            </a:r>
            <a:r>
              <a:rPr lang="en-US" dirty="0" err="1">
                <a:effectLst/>
              </a:rPr>
              <a:t>example.tld</a:t>
            </a:r>
            <a:r>
              <a:rPr lang="en-US" dirty="0">
                <a:effectLst/>
              </a:rPr>
              <a:t> also was given a cert covering </a:t>
            </a:r>
            <a:r>
              <a:rPr lang="en-US" dirty="0" err="1">
                <a:effectLst/>
              </a:rPr>
              <a:t>example.tld</a:t>
            </a:r>
            <a:r>
              <a:rPr lang="en-US" dirty="0">
                <a:effectLst/>
              </a:rPr>
              <a:t>. </a:t>
            </a:r>
          </a:p>
          <a:p>
            <a:pPr lvl="1"/>
            <a:r>
              <a:rPr lang="en-US" dirty="0">
                <a:effectLst/>
              </a:rPr>
              <a:t>Bug N2 was an issue where arbitrary domains can be added to an existing request after validation.</a:t>
            </a:r>
          </a:p>
          <a:p>
            <a:r>
              <a:rPr lang="en-US" dirty="0">
                <a:effectLst/>
              </a:rPr>
              <a:t>More issues at: </a:t>
            </a:r>
            <a:r>
              <a:rPr lang="en-US" dirty="0">
                <a:effectLst/>
                <a:hlinkClick r:id="rId2"/>
              </a:rPr>
              <a:t>https://wiki.mozilla.org/CA:WoSign_Issues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2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Tangent!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796" y="1676207"/>
            <a:ext cx="5833759" cy="49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3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SSL Stripping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HTTPS was ubiquitous, it was common for websites to be sent over HTTP and only requests that contained sensitive information were sent using HTTPS.</a:t>
            </a:r>
          </a:p>
          <a:p>
            <a:r>
              <a:rPr lang="en-US" dirty="0"/>
              <a:t>SSL Stripping is a man-in-the-middle (</a:t>
            </a:r>
            <a:r>
              <a:rPr lang="en-US" dirty="0" err="1"/>
              <a:t>MitM</a:t>
            </a:r>
            <a:r>
              <a:rPr lang="en-US" dirty="0"/>
              <a:t>) attack where an attacker prevents a page from “upgrading” to an SSL connection, virtually unnoticeable by your average user.</a:t>
            </a:r>
          </a:p>
          <a:p>
            <a:pPr lvl="1"/>
            <a:r>
              <a:rPr lang="en-US" dirty="0"/>
              <a:t>Victim communicates with you via HTTP and you communicate with the server on their behalf using HTTPS.</a:t>
            </a:r>
          </a:p>
        </p:txBody>
      </p:sp>
    </p:spTree>
    <p:extLst>
      <p:ext uri="{BB962C8B-B14F-4D97-AF65-F5344CB8AC3E}">
        <p14:creationId xmlns:p14="http://schemas.microsoft.com/office/powerpoint/2010/main" val="6472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 for SSL Stripping.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Enforces that a browser only communicates with the hostname using a HTTPS connection.</a:t>
            </a:r>
          </a:p>
          <a:p>
            <a:pPr lvl="1"/>
            <a:r>
              <a:rPr lang="en-US" dirty="0"/>
              <a:t>Done by supplying a HSTS header over an HTTPS connection:</a:t>
            </a:r>
          </a:p>
          <a:p>
            <a:pPr lvl="2"/>
            <a:r>
              <a:rPr lang="en-US" dirty="0"/>
              <a:t>‘Strict-Transport-Security: max-age=31536000’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 insecure links are turned into secure links (http -&gt; https)</a:t>
            </a:r>
          </a:p>
          <a:p>
            <a:pPr lvl="1"/>
            <a:r>
              <a:rPr lang="en-US" dirty="0"/>
              <a:t>If a link cannot be converted, an error is displayed and the page is not fetched.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0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Question..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I create a website that impersonates Bank.com and have successfully poisoned Bob’s DNS cache, pointing his browser at my website. Unfortunately, Bank.com is HSTS enabled.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want to </a:t>
            </a:r>
            <a:r>
              <a:rPr lang="en-US" i="1" dirty="0"/>
              <a:t>forge</a:t>
            </a:r>
            <a:r>
              <a:rPr lang="en-US" dirty="0"/>
              <a:t> the certificate for Bank.com and act as a proxy between Bob and Bank.com, transparently watching traffic between the two.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public key in the certificate is in plaintext, so I replace it with my own and send it to Bob.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happens next?</a:t>
            </a:r>
          </a:p>
        </p:txBody>
      </p:sp>
    </p:spTree>
    <p:extLst>
      <p:ext uri="{BB962C8B-B14F-4D97-AF65-F5344CB8AC3E}">
        <p14:creationId xmlns:p14="http://schemas.microsoft.com/office/powerpoint/2010/main" val="371425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Answer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0676" y="2339763"/>
            <a:ext cx="5724705" cy="284412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3795" y="1732448"/>
            <a:ext cx="5064665" cy="4058751"/>
          </a:xfrm>
        </p:spPr>
        <p:txBody>
          <a:bodyPr/>
          <a:lstStyle/>
          <a:p>
            <a:r>
              <a:rPr lang="en-US" dirty="0"/>
              <a:t>Bob’s browser will </a:t>
            </a:r>
            <a:r>
              <a:rPr lang="en-US" i="1" dirty="0"/>
              <a:t>verify</a:t>
            </a:r>
            <a:r>
              <a:rPr lang="en-US" dirty="0"/>
              <a:t> the signature in the certificate, which was a hash of the original certificate.</a:t>
            </a:r>
          </a:p>
          <a:p>
            <a:r>
              <a:rPr lang="en-US" dirty="0"/>
              <a:t>Since the public key was changed, when the browser computes the hash, it is </a:t>
            </a:r>
            <a:r>
              <a:rPr lang="en-US" i="1" dirty="0"/>
              <a:t>different</a:t>
            </a:r>
            <a:r>
              <a:rPr lang="en-US" dirty="0"/>
              <a:t> from the hash in the signature.</a:t>
            </a:r>
          </a:p>
          <a:p>
            <a:r>
              <a:rPr lang="en-US" dirty="0"/>
              <a:t>The browser displays the error message to the right.</a:t>
            </a:r>
          </a:p>
          <a:p>
            <a:r>
              <a:rPr lang="en-US" dirty="0"/>
              <a:t>Bob tries to click-through anyways because he didn’t read and is impatient, but the browser won’t let him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62858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News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 this month Professor Taylor will be presenting as a guest speaker. Her topic: DNS Security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Peter Snyder, PhD student working under Professor </a:t>
            </a:r>
            <a:r>
              <a:rPr lang="en-US" dirty="0" err="1"/>
              <a:t>Kanich</a:t>
            </a:r>
            <a:r>
              <a:rPr lang="en-US" dirty="0"/>
              <a:t> and collaborating with Professor Taylor, will be presenting his work on February 28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effectLst/>
              </a:rPr>
              <a:t>Measuring the usage and security of the Web API</a:t>
            </a:r>
          </a:p>
          <a:p>
            <a:pPr lvl="1"/>
            <a:endParaRPr lang="en-US" dirty="0">
              <a:effectLst/>
            </a:endParaRPr>
          </a:p>
          <a:p>
            <a:r>
              <a:rPr lang="en-US" dirty="0">
                <a:effectLst/>
              </a:rPr>
              <a:t>More details as they become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01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about Burp Suite?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did we get the warnings when we tried to visit sites that used HTTPS?</a:t>
            </a:r>
          </a:p>
        </p:txBody>
      </p:sp>
    </p:spTree>
    <p:extLst>
      <p:ext uri="{BB962C8B-B14F-4D97-AF65-F5344CB8AC3E}">
        <p14:creationId xmlns:p14="http://schemas.microsoft.com/office/powerpoint/2010/main" val="4278551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78" y="777849"/>
            <a:ext cx="8263054" cy="4496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64" y="3140466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030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More Ransomware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45327"/>
          </a:xfrm>
        </p:spPr>
        <p:txBody>
          <a:bodyPr>
            <a:normAutofit/>
          </a:bodyPr>
          <a:lstStyle/>
          <a:p>
            <a:r>
              <a:rPr lang="en-US" dirty="0"/>
              <a:t>A luxurious, 4-star hotel in Austria, </a:t>
            </a:r>
            <a:r>
              <a:rPr lang="en-US" dirty="0">
                <a:effectLst/>
              </a:rPr>
              <a:t>the </a:t>
            </a:r>
            <a:r>
              <a:rPr lang="en-US" dirty="0" err="1">
                <a:effectLst/>
              </a:rPr>
              <a:t>Romantik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Seehotel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Jaegerwirt</a:t>
            </a:r>
            <a:r>
              <a:rPr lang="en-US" dirty="0">
                <a:effectLst/>
              </a:rPr>
              <a:t>, recently announced that they had to pay several thousand euros after their electronic key system was encrypted with ransomware.</a:t>
            </a:r>
          </a:p>
          <a:p>
            <a:pPr lvl="1"/>
            <a:r>
              <a:rPr lang="en-US" dirty="0"/>
              <a:t>Third time this has happened.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Hotel paid the ransom each time. On the third attempt, the attackers attempted to access a backdoor they installed but were shut down.</a:t>
            </a:r>
          </a:p>
          <a:p>
            <a:pPr lvl="1"/>
            <a:r>
              <a:rPr lang="en-US" dirty="0"/>
              <a:t>Hotel plans on going back to traditional locks and keys.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Misinformation – hotel guests were locked INSIDE of their rooms.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Source - </a:t>
            </a:r>
            <a:r>
              <a:rPr lang="en-US" sz="1800" dirty="0">
                <a:hlinkClick r:id="rId2"/>
              </a:rPr>
              <a:t>http://www.thelocal.at/20170128/hotel-ransomed-by-hackers-as-guests-locked-in-rooms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20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Transport Layer Security (TLS) and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rely on it everyday in the form of HTTPS when browsing the web.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Both are used in combination to </a:t>
            </a:r>
            <a:r>
              <a:rPr lang="en-US" i="1" dirty="0"/>
              <a:t>authenticate</a:t>
            </a:r>
            <a:r>
              <a:rPr lang="en-US" dirty="0"/>
              <a:t> the server we are talking with and </a:t>
            </a:r>
            <a:r>
              <a:rPr lang="en-US" i="1" dirty="0"/>
              <a:t>securing</a:t>
            </a:r>
            <a:r>
              <a:rPr lang="en-US" dirty="0"/>
              <a:t> our data with encryption from eavesdroppers.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Today we will be discussing certificates and the role that Certificate Authorities play.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45" y="2495396"/>
            <a:ext cx="5065712" cy="2532856"/>
          </a:xfrm>
        </p:spPr>
      </p:pic>
      <p:sp>
        <p:nvSpPr>
          <p:cNvPr id="7" name="TextBox 6"/>
          <p:cNvSpPr txBox="1"/>
          <p:nvPr/>
        </p:nvSpPr>
        <p:spPr>
          <a:xfrm>
            <a:off x="6737487" y="4971548"/>
            <a:ext cx="3994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http://rigor.com/wp-content/uploads/2017/01/https.png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112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252829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of securing information in the presence of a third-party, often known as the </a:t>
            </a:r>
            <a:r>
              <a:rPr lang="en-US" i="1" dirty="0"/>
              <a:t>adversary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Cryptosystems are based on known, computationally hard mathematical problems.</a:t>
            </a:r>
          </a:p>
          <a:p>
            <a:pPr lvl="1"/>
            <a:r>
              <a:rPr lang="en-US" dirty="0"/>
              <a:t>E.g. RSA revolves around the factoring problem.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certificate system relies on public-key cryptography, whereas TLS relies on both public-key and symmetric-key cryptography.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4" y="1997162"/>
            <a:ext cx="5290503" cy="3529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9883" y="5573672"/>
            <a:ext cx="518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http://pfsensesetup.com/wp-content/uploads/2013/12/sn-cryptography.jpg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083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Symmetric-key Cryptography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3795" y="1988927"/>
            <a:ext cx="5060497" cy="4058750"/>
          </a:xfrm>
        </p:spPr>
        <p:txBody>
          <a:bodyPr/>
          <a:lstStyle/>
          <a:p>
            <a:r>
              <a:rPr lang="en-US" dirty="0"/>
              <a:t>A single key is agreed upon by both parties to encrypt messages.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Key must be delivered to other party securely.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Caesar Cipher</a:t>
            </a:r>
          </a:p>
          <a:p>
            <a:pPr lvl="1"/>
            <a:r>
              <a:rPr lang="en-US" dirty="0"/>
              <a:t>Advanced Encryption System (AES)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57" y="2335049"/>
            <a:ext cx="4762500" cy="2619375"/>
          </a:xfrm>
        </p:spPr>
      </p:pic>
      <p:sp>
        <p:nvSpPr>
          <p:cNvPr id="7" name="TextBox 6"/>
          <p:cNvSpPr txBox="1"/>
          <p:nvPr/>
        </p:nvSpPr>
        <p:spPr>
          <a:xfrm>
            <a:off x="6567627" y="4976725"/>
            <a:ext cx="4637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http://www.securitycerts.org/images/symmetric-key-encryption.jpg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556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Public-key Cryptography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Pairs of asymmetric keys are used: a public key and a private key.</a:t>
            </a:r>
          </a:p>
          <a:p>
            <a:pPr lvl="1"/>
            <a:r>
              <a:rPr lang="en-US" dirty="0"/>
              <a:t>Public key is used to encrypt data.</a:t>
            </a:r>
          </a:p>
          <a:p>
            <a:pPr lvl="1"/>
            <a:r>
              <a:rPr lang="en-US" dirty="0"/>
              <a:t>Private key is used to decrypt data.</a:t>
            </a:r>
          </a:p>
          <a:p>
            <a:r>
              <a:rPr lang="en-US" dirty="0"/>
              <a:t>Can communicate securely in the presence of adversaries.</a:t>
            </a:r>
          </a:p>
          <a:p>
            <a:pPr lvl="1"/>
            <a:r>
              <a:rPr lang="en-US" dirty="0"/>
              <a:t>Limited by key size.</a:t>
            </a:r>
          </a:p>
          <a:p>
            <a:pPr lvl="1"/>
            <a:r>
              <a:rPr lang="en-US" dirty="0"/>
              <a:t>Slower than a symmetric key.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 err="1"/>
              <a:t>Diffie</a:t>
            </a:r>
            <a:r>
              <a:rPr lang="en-US" dirty="0"/>
              <a:t>-Hellman key exchange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24" y="1731963"/>
            <a:ext cx="4154189" cy="4059237"/>
          </a:xfrm>
        </p:spPr>
      </p:pic>
      <p:sp>
        <p:nvSpPr>
          <p:cNvPr id="7" name="TextBox 6"/>
          <p:cNvSpPr txBox="1"/>
          <p:nvPr/>
        </p:nvSpPr>
        <p:spPr>
          <a:xfrm>
            <a:off x="6588893" y="5804613"/>
            <a:ext cx="429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https://en.wikipedia.org/wiki/File:Public_key_encryption.svg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552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Signing and Verifying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Public/Private keys can also be used in reverse.</a:t>
            </a:r>
          </a:p>
          <a:p>
            <a:pPr lvl="1"/>
            <a:r>
              <a:rPr lang="en-US" dirty="0"/>
              <a:t>When using a private key to encrypt something, </a:t>
            </a:r>
            <a:r>
              <a:rPr lang="en-US" i="1" dirty="0"/>
              <a:t>anyone</a:t>
            </a:r>
            <a:r>
              <a:rPr lang="en-US" dirty="0"/>
              <a:t> with the public key can decrypt it.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Signatures are based on this principle.</a:t>
            </a:r>
          </a:p>
          <a:p>
            <a:pPr lvl="1"/>
            <a:r>
              <a:rPr lang="en-US" dirty="0"/>
              <a:t>Ex. I want to prove that this slideshow was created by me.</a:t>
            </a:r>
          </a:p>
          <a:p>
            <a:pPr lvl="2"/>
            <a:r>
              <a:rPr lang="en-US" dirty="0"/>
              <a:t>I take a hash of the file using SHA-512 (the digital fingerprint) and </a:t>
            </a:r>
            <a:r>
              <a:rPr lang="en-US" i="1" dirty="0"/>
              <a:t>sign </a:t>
            </a:r>
            <a:r>
              <a:rPr lang="en-US" dirty="0"/>
              <a:t>it with my private key. This is known as a digital signature.</a:t>
            </a:r>
          </a:p>
          <a:p>
            <a:pPr lvl="2"/>
            <a:r>
              <a:rPr lang="en-US" dirty="0"/>
              <a:t>When you receive the file, you take a hash of the file and </a:t>
            </a:r>
            <a:r>
              <a:rPr lang="en-US" i="1" dirty="0"/>
              <a:t>verify</a:t>
            </a:r>
            <a:r>
              <a:rPr lang="en-US" dirty="0"/>
              <a:t> it by decrypting the signature with my public key and comparing the two.</a:t>
            </a:r>
          </a:p>
          <a:p>
            <a:pPr lvl="2"/>
            <a:r>
              <a:rPr lang="en-US" dirty="0"/>
              <a:t>If they match, you know that my private key was used to create that signature and the contents have not been modified (with a high degree of certainty).</a:t>
            </a:r>
          </a:p>
        </p:txBody>
      </p:sp>
    </p:spTree>
    <p:extLst>
      <p:ext uri="{BB962C8B-B14F-4D97-AF65-F5344CB8AC3E}">
        <p14:creationId xmlns:p14="http://schemas.microsoft.com/office/powerpoint/2010/main" val="361849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3" b="14223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2646912" y="4928838"/>
            <a:ext cx="689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https://i0.wp.com/gwebsol.info/blog/wp-content/uploads/2016/02/digital-signature-verification.png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8696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753</TotalTime>
  <Words>812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Calisto MT</vt:lpstr>
      <vt:lpstr>Trebuchet MS</vt:lpstr>
      <vt:lpstr>Wingdings 2</vt:lpstr>
      <vt:lpstr>Slate</vt:lpstr>
      <vt:lpstr>SIGSEC</vt:lpstr>
      <vt:lpstr>News and Events</vt:lpstr>
      <vt:lpstr>More Ransomware Woes</vt:lpstr>
      <vt:lpstr>Transport Layer Security (TLS) and Certificates</vt:lpstr>
      <vt:lpstr>Cryptography</vt:lpstr>
      <vt:lpstr>Symmetric-key Cryptography</vt:lpstr>
      <vt:lpstr>Public-key Cryptography</vt:lpstr>
      <vt:lpstr>Signing and Verifying</vt:lpstr>
      <vt:lpstr>PowerPoint Presentation</vt:lpstr>
      <vt:lpstr>Transport Layer Security - Certificates</vt:lpstr>
      <vt:lpstr>What’s in a name?</vt:lpstr>
      <vt:lpstr>Chain of Trust</vt:lpstr>
      <vt:lpstr>Certificate Authorities</vt:lpstr>
      <vt:lpstr>WoSign</vt:lpstr>
      <vt:lpstr>Tangent!</vt:lpstr>
      <vt:lpstr>SSL Stripping</vt:lpstr>
      <vt:lpstr>HTTP Strict Transport Security (HSTS)</vt:lpstr>
      <vt:lpstr>Question..</vt:lpstr>
      <vt:lpstr>Answer</vt:lpstr>
      <vt:lpstr>What about Burp Suite?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SIGSEC</dc:title>
  <dc:creator>Michael Baccia</dc:creator>
  <cp:lastModifiedBy>Michael Baccia</cp:lastModifiedBy>
  <cp:revision>77</cp:revision>
  <dcterms:created xsi:type="dcterms:W3CDTF">2016-09-19T01:49:20Z</dcterms:created>
  <dcterms:modified xsi:type="dcterms:W3CDTF">2017-02-06T04:08:14Z</dcterms:modified>
</cp:coreProperties>
</file>