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144000" cy="6858000" type="letter"/>
  <p:notesSz cx="7026275" cy="9312275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">
          <p15:clr>
            <a:srgbClr val="A4A3A4"/>
          </p15:clr>
        </p15:guide>
        <p15:guide id="2" orient="horz" pos="603">
          <p15:clr>
            <a:srgbClr val="A4A3A4"/>
          </p15:clr>
        </p15:guide>
        <p15:guide id="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2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8A84F"/>
    <a:srgbClr val="BC9800"/>
    <a:srgbClr val="AC8B00"/>
    <a:srgbClr val="BC6326"/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 preferSingleView="1">
    <p:restoredLeft sz="5338" autoAdjust="0"/>
    <p:restoredTop sz="94684" autoAdjust="0"/>
  </p:normalViewPr>
  <p:slideViewPr>
    <p:cSldViewPr snapToGrid="0" snapToObjects="1">
      <p:cViewPr varScale="1">
        <p:scale>
          <a:sx n="78" d="100"/>
          <a:sy n="78" d="100"/>
        </p:scale>
        <p:origin x="1572" y="90"/>
      </p:cViewPr>
      <p:guideLst>
        <p:guide orient="horz" pos="311"/>
        <p:guide orient="horz" pos="60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1776" y="-114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4225" y="584200"/>
            <a:ext cx="5464175" cy="409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7937" y="5003857"/>
            <a:ext cx="605702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87862" y="8974828"/>
            <a:ext cx="15709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44891" y="96267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jpg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6427355"/>
              </p:ext>
            </p:extLst>
          </p:nvPr>
        </p:nvGraphicFramePr>
        <p:xfrm>
          <a:off x="1589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2118"/>
                        <a:ext cx="158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398463" y="349866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398464" y="531990"/>
            <a:ext cx="261289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 smtClean="0">
                <a:latin typeface="+mn-lt"/>
                <a:ea typeface="Arial Unicode MS" pitchFamily="34" charset="-128"/>
                <a:cs typeface="Arial Unicode MS" pitchFamily="34" charset="-128"/>
              </a:rPr>
              <a:t>Last Modified 7/28/2014 11:26 PM Pacific Standard Time</a:t>
            </a:r>
            <a:endParaRPr lang="en-US" sz="800" baseline="0" noProof="0" dirty="0" smtClean="0"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398464" y="714114"/>
            <a:ext cx="224741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 smtClean="0">
                <a:latin typeface="+mn-lt"/>
                <a:ea typeface="Arial Unicode MS" pitchFamily="34" charset="-128"/>
                <a:cs typeface="Arial Unicode MS" pitchFamily="34" charset="-128"/>
              </a:rPr>
              <a:t>Printed 7/29/2014 11:00 AM India Standard Time</a:t>
            </a:r>
            <a:endParaRPr lang="en-US" sz="800" baseline="0" noProof="0" dirty="0" smtClean="0"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398463" y="4075107"/>
            <a:ext cx="6578070" cy="484303"/>
            <a:chOff x="1663" y="3109"/>
            <a:chExt cx="3109" cy="299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9"/>
              <a:ext cx="310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latin typeface="+mn-lt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latin typeface="+mn-lt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398463" y="1747961"/>
            <a:ext cx="6578070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800" b="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8463" y="3019256"/>
            <a:ext cx="6578070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cxnSp>
        <p:nvCxnSpPr>
          <p:cNvPr id="20" name="Straight Connector 19"/>
          <p:cNvCxnSpPr>
            <a:cxnSpLocks/>
          </p:cNvCxnSpPr>
          <p:nvPr userDrawn="1"/>
        </p:nvCxnSpPr>
        <p:spPr bwMode="auto">
          <a:xfrm>
            <a:off x="398463" y="4874744"/>
            <a:ext cx="8347075" cy="0"/>
          </a:xfrm>
          <a:prstGeom prst="line">
            <a:avLst/>
          </a:prstGeom>
          <a:noFill/>
          <a:ln w="19050" cap="flat" cmpd="sng" algn="ctr">
            <a:solidFill>
              <a:srgbClr val="8CB7C7"/>
            </a:solidFill>
            <a:prstDash val="solid"/>
          </a:ln>
          <a:effectLst/>
        </p:spPr>
      </p:cxnSp>
      <p:pic>
        <p:nvPicPr>
          <p:cNvPr id="21" name="Picture 6" descr="C:\Users\TERESA~1\AppData\Local\Temp\vmware-Teresa Sharp\VMwareDnD\99bbe9a7\BMGF_red_box_2in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774" y="1"/>
            <a:ext cx="1641764" cy="164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oc id"/>
          <p:cNvSpPr>
            <a:spLocks noChangeArrowheads="1"/>
          </p:cNvSpPr>
          <p:nvPr userDrawn="1"/>
        </p:nvSpPr>
        <p:spPr bwMode="auto">
          <a:xfrm>
            <a:off x="398463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l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0"/>
          <a:stretch/>
        </p:blipFill>
        <p:spPr>
          <a:xfrm>
            <a:off x="-1" y="4961588"/>
            <a:ext cx="9144001" cy="180555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7"/>
          <p:cNvSpPr txBox="1"/>
          <p:nvPr userDrawn="1"/>
        </p:nvSpPr>
        <p:spPr>
          <a:xfrm>
            <a:off x="398463" y="6400113"/>
            <a:ext cx="59152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2000" b="1" i="1" cap="none" spc="50" dirty="0">
                <a:ln w="11430"/>
                <a:gradFill>
                  <a:gsLst>
                    <a:gs pos="25000">
                      <a:schemeClr val="accent4"/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Country Planning 2014: Ethiopia and Tanzania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8631755" y="6615455"/>
            <a:ext cx="110608" cy="10772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700" smtClean="0">
                <a:latin typeface="+mn-lt"/>
              </a:rPr>
              <a:pPr lvl="0" algn="r"/>
              <a:t>‹#›</a:t>
            </a:fld>
            <a:endParaRPr lang="en-US" sz="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oleObject" Target="../embeddings/oleObject1.bin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33190968"/>
              </p:ext>
            </p:extLst>
          </p:nvPr>
        </p:nvGraphicFramePr>
        <p:xfrm>
          <a:off x="0" y="0"/>
          <a:ext cx="161984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01638" y="421297"/>
            <a:ext cx="83407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71749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r>
              <a:rPr lang="en-US" sz="800" baseline="0" noProof="0" smtClean="0">
                <a:solidFill>
                  <a:srgbClr val="000000"/>
                </a:solidFill>
                <a:latin typeface="+mn-lt"/>
                <a:ea typeface="+mn-ea"/>
              </a:rPr>
              <a:t>Doc ID</a:t>
            </a:r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8096498" y="1980946"/>
            <a:ext cx="195245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smtClean="0">
                <a:latin typeface="+mn-lt"/>
                <a:ea typeface="+mn-ea"/>
              </a:rPr>
              <a:t>Last Modified 7/28/2014 11:26 PM Pacific Standard Time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233556" y="4198927"/>
            <a:ext cx="16783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smtClean="0">
                <a:latin typeface="+mn-lt"/>
                <a:ea typeface="+mn-ea"/>
              </a:rPr>
              <a:t>Printed 7/29/2014 11:00 AM India Standard Time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488" y="2440111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01638" y="27536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01638" y="783388"/>
            <a:ext cx="83407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 smtClean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032488" y="1833342"/>
            <a:ext cx="4350892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cxnSp>
        <p:nvCxnSpPr>
          <p:cNvPr id="23" name="Straight Connector 22"/>
          <p:cNvCxnSpPr>
            <a:cxnSpLocks/>
          </p:cNvCxnSpPr>
          <p:nvPr/>
        </p:nvCxnSpPr>
        <p:spPr bwMode="auto">
          <a:xfrm>
            <a:off x="401638" y="6465243"/>
            <a:ext cx="8340725" cy="0"/>
          </a:xfrm>
          <a:prstGeom prst="line">
            <a:avLst/>
          </a:prstGeom>
          <a:noFill/>
          <a:ln w="6350" cap="flat" cmpd="sng" algn="ctr">
            <a:solidFill>
              <a:srgbClr val="8CB7C7">
                <a:lumMod val="75000"/>
              </a:srgbClr>
            </a:solidFill>
            <a:prstDash val="solid"/>
          </a:ln>
          <a:effectLst/>
        </p:spPr>
      </p:cxnSp>
      <p:sp>
        <p:nvSpPr>
          <p:cNvPr id="72" name="Rectangle 2"/>
          <p:cNvSpPr txBox="1"/>
          <p:nvPr/>
        </p:nvSpPr>
        <p:spPr bwMode="auto">
          <a:xfrm>
            <a:off x="6995921" y="6615455"/>
            <a:ext cx="154850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r"/>
            <a:r>
              <a:rPr lang="en-US" sz="700" dirty="0" smtClean="0"/>
              <a:t>© Bill &amp; Melinda Gates Foundation   |</a:t>
            </a:r>
            <a:endParaRPr lang="en-US" sz="700" dirty="0"/>
          </a:p>
        </p:txBody>
      </p:sp>
      <p:sp>
        <p:nvSpPr>
          <p:cNvPr id="63" name="Rectangle 62"/>
          <p:cNvSpPr/>
          <p:nvPr/>
        </p:nvSpPr>
        <p:spPr bwMode="auto">
          <a:xfrm>
            <a:off x="0" y="501982"/>
            <a:ext cx="201168" cy="201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McK Slide Elements" hidden="1"/>
          <p:cNvGrpSpPr>
            <a:grpSpLocks/>
          </p:cNvGrpSpPr>
          <p:nvPr/>
        </p:nvGrpSpPr>
        <p:grpSpPr bwMode="auto">
          <a:xfrm>
            <a:off x="401639" y="6262482"/>
            <a:ext cx="8340725" cy="476083"/>
            <a:chOff x="121488" y="6245054"/>
            <a:chExt cx="8794114" cy="476083"/>
          </a:xfrm>
        </p:grpSpPr>
        <p:sp>
          <p:nvSpPr>
            <p:cNvPr id="65" name="McK 4. Footnote"/>
            <p:cNvSpPr txBox="1">
              <a:spLocks noChangeArrowheads="1"/>
            </p:cNvSpPr>
            <p:nvPr/>
          </p:nvSpPr>
          <p:spPr bwMode="auto">
            <a:xfrm>
              <a:off x="121488" y="6245054"/>
              <a:ext cx="8794114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baseline="0" noProof="0" dirty="0" smtClean="0">
                  <a:latin typeface="+mn-lt"/>
                </a:rPr>
                <a:t>1 Footnote</a:t>
              </a:r>
            </a:p>
          </p:txBody>
        </p:sp>
        <p:sp>
          <p:nvSpPr>
            <p:cNvPr id="66" name="McK 5. Source"/>
            <p:cNvSpPr>
              <a:spLocks noChangeArrowheads="1"/>
            </p:cNvSpPr>
            <p:nvPr/>
          </p:nvSpPr>
          <p:spPr bwMode="auto">
            <a:xfrm>
              <a:off x="121489" y="6567249"/>
              <a:ext cx="6986907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marL="612775" indent="-612775" defTabSz="913526">
                <a:tabLst>
                  <a:tab pos="617538" algn="l"/>
                </a:tabLst>
              </a:pPr>
              <a:r>
                <a:rPr lang="en-US" sz="1000" baseline="0" noProof="0" dirty="0">
                  <a:solidFill>
                    <a:schemeClr val="tx1"/>
                  </a:solidFill>
                  <a:latin typeface="+mn-lt"/>
                </a:rPr>
                <a:t>SOURCE: </a:t>
              </a:r>
              <a:r>
                <a:rPr lang="en-US" sz="1000" baseline="0" noProof="0" dirty="0" smtClean="0">
                  <a:solidFill>
                    <a:schemeClr val="tx1"/>
                  </a:solidFill>
                  <a:latin typeface="+mn-lt"/>
                </a:rPr>
                <a:t>Source</a:t>
              </a:r>
              <a:endParaRPr lang="en-US" sz="1000" baseline="0" noProof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67" name="LegendBoxes" hidden="1"/>
          <p:cNvGrpSpPr>
            <a:grpSpLocks/>
          </p:cNvGrpSpPr>
          <p:nvPr/>
        </p:nvGrpSpPr>
        <p:grpSpPr bwMode="auto">
          <a:xfrm>
            <a:off x="7978775" y="493713"/>
            <a:ext cx="763588" cy="996951"/>
            <a:chOff x="4936" y="176"/>
            <a:chExt cx="481" cy="628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5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96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98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00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1" name="LegendLines" hidden="1"/>
          <p:cNvGrpSpPr>
            <a:grpSpLocks/>
          </p:cNvGrpSpPr>
          <p:nvPr/>
        </p:nvGrpSpPr>
        <p:grpSpPr bwMode="auto">
          <a:xfrm>
            <a:off x="7670800" y="493713"/>
            <a:ext cx="1071563" cy="730251"/>
            <a:chOff x="4750" y="176"/>
            <a:chExt cx="675" cy="460"/>
          </a:xfrm>
        </p:grpSpPr>
        <p:sp>
          <p:nvSpPr>
            <p:cNvPr id="102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3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4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5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06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07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108" name="McKSticker" hidden="1"/>
          <p:cNvGrpSpPr/>
          <p:nvPr/>
        </p:nvGrpSpPr>
        <p:grpSpPr bwMode="auto">
          <a:xfrm>
            <a:off x="7675468" y="493713"/>
            <a:ext cx="1066895" cy="212366"/>
            <a:chOff x="7673880" y="285750"/>
            <a:chExt cx="1066895" cy="212366"/>
          </a:xfrm>
        </p:grpSpPr>
        <p:sp>
          <p:nvSpPr>
            <p:cNvPr id="109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10" name="AutoShape 31"/>
            <p:cNvCxnSpPr>
              <a:cxnSpLocks noChangeShapeType="1"/>
              <a:stCxn id="109" idx="2"/>
              <a:endCxn id="109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32"/>
            <p:cNvCxnSpPr>
              <a:cxnSpLocks noChangeShapeType="1"/>
              <a:stCxn id="109" idx="4"/>
              <a:endCxn id="109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" name="LegendMoons" hidden="1"/>
          <p:cNvGrpSpPr/>
          <p:nvPr/>
        </p:nvGrpSpPr>
        <p:grpSpPr bwMode="auto">
          <a:xfrm>
            <a:off x="7911933" y="493713"/>
            <a:ext cx="830430" cy="1306516"/>
            <a:chOff x="7875175" y="286625"/>
            <a:chExt cx="830430" cy="1306516"/>
          </a:xfrm>
        </p:grpSpPr>
        <p:grpSp>
          <p:nvGrpSpPr>
            <p:cNvPr id="113" name="MoonLegend2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3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14" name="MoonLegend4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2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15" name="MoonLegend5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12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16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117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118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119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20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121" name="MoonLegend3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12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22" name="MoonLegend1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123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4" name="Arc 42" hidden="1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200" b="0" cap="none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2" Type="http://schemas.openxmlformats.org/officeDocument/2006/relationships/tags" Target="../tags/tag2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01638" y="421297"/>
            <a:ext cx="8340725" cy="338554"/>
          </a:xfrm>
        </p:spPr>
        <p:txBody>
          <a:bodyPr/>
          <a:lstStyle/>
          <a:p>
            <a:r>
              <a:rPr lang="en-US" dirty="0" err="1" smtClean="0"/>
              <a:t>IFPRI</a:t>
            </a:r>
            <a:r>
              <a:rPr lang="en-US" dirty="0" smtClean="0"/>
              <a:t> segmentation utilizes several key data sources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 bwMode="gray">
          <a:xfrm>
            <a:off x="7675468" y="493713"/>
            <a:ext cx="1066895" cy="212366"/>
            <a:chOff x="7675468" y="493713"/>
            <a:chExt cx="1066895" cy="212366"/>
          </a:xfrm>
        </p:grpSpPr>
        <p:sp>
          <p:nvSpPr>
            <p:cNvPr id="10" name="StickerRectangle"/>
            <p:cNvSpPr>
              <a:spLocks noChangeArrowheads="1"/>
            </p:cNvSpPr>
            <p:nvPr/>
          </p:nvSpPr>
          <p:spPr bwMode="gray">
            <a:xfrm>
              <a:off x="7675468" y="493713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smtClean="0">
                  <a:solidFill>
                    <a:srgbClr val="808080"/>
                  </a:solidFill>
                  <a:latin typeface="+mn-lt"/>
                </a:rPr>
                <a:t>PRELIMINARY</a:t>
              </a:r>
              <a:endParaRPr lang="en-US" sz="1200" dirty="0">
                <a:solidFill>
                  <a:srgbClr val="808080"/>
                </a:solidFill>
                <a:latin typeface="+mn-lt"/>
              </a:endParaRPr>
            </a:p>
          </p:txBody>
        </p:sp>
        <p:cxnSp>
          <p:nvCxnSpPr>
            <p:cNvPr id="11" name="AutoShape 31"/>
            <p:cNvCxnSpPr>
              <a:cxnSpLocks noChangeShapeType="1"/>
              <a:stCxn id="10" idx="2"/>
              <a:endCxn id="10" idx="4"/>
            </p:cNvCxnSpPr>
            <p:nvPr/>
          </p:nvCxnSpPr>
          <p:spPr bwMode="gray">
            <a:xfrm>
              <a:off x="7675468" y="493713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32"/>
            <p:cNvCxnSpPr>
              <a:cxnSpLocks noChangeShapeType="1"/>
              <a:stCxn id="10" idx="4"/>
              <a:endCxn id="10" idx="6"/>
            </p:cNvCxnSpPr>
            <p:nvPr/>
          </p:nvCxnSpPr>
          <p:spPr bwMode="gray">
            <a:xfrm>
              <a:off x="7675468" y="706079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AutoShape 250"/>
          <p:cNvSpPr>
            <a:spLocks noChangeArrowheads="1"/>
          </p:cNvSpPr>
          <p:nvPr/>
        </p:nvSpPr>
        <p:spPr bwMode="gray">
          <a:xfrm>
            <a:off x="543646" y="909596"/>
            <a:ext cx="1615433" cy="233244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US" sz="1400" b="1" baseline="0" noProof="0" dirty="0" smtClean="0">
                <a:solidFill>
                  <a:schemeClr val="tx2"/>
                </a:solidFill>
                <a:latin typeface="+mn-lt"/>
                <a:ea typeface="+mn-ea"/>
              </a:rPr>
              <a:t>Key data sources</a:t>
            </a:r>
            <a:endParaRPr lang="en-US" sz="1400" baseline="0" noProof="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cxnSp>
        <p:nvCxnSpPr>
          <p:cNvPr id="22" name="AutoShape 249"/>
          <p:cNvCxnSpPr>
            <a:cxnSpLocks noChangeShapeType="1"/>
            <a:stCxn id="23" idx="4"/>
            <a:endCxn id="23" idx="6"/>
          </p:cNvCxnSpPr>
          <p:nvPr/>
        </p:nvCxnSpPr>
        <p:spPr bwMode="gray">
          <a:xfrm>
            <a:off x="2265747" y="1142840"/>
            <a:ext cx="3423402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AutoShape 250"/>
          <p:cNvSpPr>
            <a:spLocks noChangeArrowheads="1"/>
          </p:cNvSpPr>
          <p:nvPr/>
        </p:nvSpPr>
        <p:spPr bwMode="gray">
          <a:xfrm>
            <a:off x="2265747" y="909596"/>
            <a:ext cx="3423402" cy="233244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US" sz="1400" b="1" baseline="0" noProof="0" dirty="0" smtClean="0">
                <a:solidFill>
                  <a:schemeClr val="tx2"/>
                </a:solidFill>
                <a:latin typeface="+mn-lt"/>
                <a:ea typeface="+mn-ea"/>
              </a:rPr>
              <a:t>Description</a:t>
            </a:r>
            <a:endParaRPr lang="en-US" sz="1400" baseline="0" noProof="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20" name="Rectangle 6"/>
          <p:cNvSpPr txBox="1">
            <a:spLocks/>
          </p:cNvSpPr>
          <p:nvPr/>
        </p:nvSpPr>
        <p:spPr bwMode="gray">
          <a:xfrm>
            <a:off x="2265747" y="1201284"/>
            <a:ext cx="342340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400" dirty="0" smtClean="0"/>
              <a:t>Used for market access and productivity potential</a:t>
            </a:r>
          </a:p>
          <a:p>
            <a:pPr lvl="1">
              <a:spcBef>
                <a:spcPct val="20000"/>
              </a:spcBef>
            </a:pPr>
            <a:r>
              <a:rPr lang="en-US" sz="1400" dirty="0" smtClean="0"/>
              <a:t>High resolution (10x10 km layer)</a:t>
            </a:r>
          </a:p>
          <a:p>
            <a:pPr lvl="1">
              <a:spcBef>
                <a:spcPct val="20000"/>
              </a:spcBef>
            </a:pPr>
            <a:r>
              <a:rPr lang="en-US" sz="1400" dirty="0" smtClean="0"/>
              <a:t>Data calibrated from global level</a:t>
            </a:r>
            <a:endParaRPr lang="en-US" sz="1400" dirty="0"/>
          </a:p>
        </p:txBody>
      </p:sp>
      <p:grpSp>
        <p:nvGrpSpPr>
          <p:cNvPr id="63" name="Group 62"/>
          <p:cNvGrpSpPr/>
          <p:nvPr>
            <p:custDataLst>
              <p:tags r:id="rId1"/>
            </p:custDataLst>
          </p:nvPr>
        </p:nvGrpSpPr>
        <p:grpSpPr bwMode="gray">
          <a:xfrm>
            <a:off x="543647" y="1201284"/>
            <a:ext cx="1615433" cy="803450"/>
            <a:chOff x="429347" y="1544184"/>
            <a:chExt cx="1615433" cy="803450"/>
          </a:xfrm>
        </p:grpSpPr>
        <p:sp>
          <p:nvSpPr>
            <p:cNvPr id="29" name="Freeform 28"/>
            <p:cNvSpPr/>
            <p:nvPr>
              <p:custDataLst>
                <p:tags r:id="rId14"/>
              </p:custDataLst>
            </p:nvPr>
          </p:nvSpPr>
          <p:spPr bwMode="gray">
            <a:xfrm>
              <a:off x="429347" y="1544184"/>
              <a:ext cx="1615433" cy="80345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42469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42469 w 1828800"/>
                <a:gd name="connsiteY1" fmla="*/ 0 h 914400"/>
                <a:gd name="connsiteX2" fmla="*/ 1828800 w 1828800"/>
                <a:gd name="connsiteY2" fmla="*/ 457200 h 914400"/>
                <a:gd name="connsiteX3" fmla="*/ 164246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42469 w 1828800"/>
                <a:gd name="connsiteY1" fmla="*/ 0 h 914400"/>
                <a:gd name="connsiteX2" fmla="*/ 1828800 w 1828800"/>
                <a:gd name="connsiteY2" fmla="*/ 457200 h 914400"/>
                <a:gd name="connsiteX3" fmla="*/ 164246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5077 w 1828800"/>
                <a:gd name="connsiteY1" fmla="*/ 0 h 914400"/>
                <a:gd name="connsiteX2" fmla="*/ 1828800 w 1828800"/>
                <a:gd name="connsiteY2" fmla="*/ 457200 h 914400"/>
                <a:gd name="connsiteX3" fmla="*/ 164246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5077 w 1828800"/>
                <a:gd name="connsiteY1" fmla="*/ 0 h 914400"/>
                <a:gd name="connsiteX2" fmla="*/ 1828800 w 1828800"/>
                <a:gd name="connsiteY2" fmla="*/ 457200 h 914400"/>
                <a:gd name="connsiteX3" fmla="*/ 1665077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5077" y="0"/>
                  </a:lnTo>
                  <a:lnTo>
                    <a:pt x="1828800" y="457200"/>
                  </a:lnTo>
                  <a:lnTo>
                    <a:pt x="1665077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2" name="Rectangle 30"/>
            <p:cNvSpPr txBox="1"/>
            <p:nvPr>
              <p:custDataLst>
                <p:tags r:id="rId15"/>
              </p:custDataLst>
            </p:nvPr>
          </p:nvSpPr>
          <p:spPr bwMode="gray">
            <a:xfrm>
              <a:off x="480147" y="1599979"/>
              <a:ext cx="1420012" cy="69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400" b="1" dirty="0" smtClean="0">
                  <a:solidFill>
                    <a:schemeClr val="bg1"/>
                  </a:solidFill>
                </a:rPr>
                <a:t>Geo-spatial data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Rectangle 6"/>
          <p:cNvSpPr txBox="1">
            <a:spLocks/>
          </p:cNvSpPr>
          <p:nvPr/>
        </p:nvSpPr>
        <p:spPr bwMode="gray">
          <a:xfrm>
            <a:off x="5895484" y="1201284"/>
            <a:ext cx="285039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400" dirty="0" smtClean="0"/>
              <a:t>Inputs based on global layers not ideally suited to zonal view</a:t>
            </a:r>
          </a:p>
          <a:p>
            <a:pPr lvl="1">
              <a:spcBef>
                <a:spcPct val="20000"/>
              </a:spcBef>
            </a:pPr>
            <a:r>
              <a:rPr lang="en-US" sz="1400" dirty="0" smtClean="0"/>
              <a:t>Time to market data is from 2005, if not 2000 (best available)</a:t>
            </a:r>
            <a:endParaRPr lang="en-US" sz="1400" dirty="0"/>
          </a:p>
        </p:txBody>
      </p:sp>
      <p:cxnSp>
        <p:nvCxnSpPr>
          <p:cNvPr id="27" name="AutoShape 249"/>
          <p:cNvCxnSpPr>
            <a:cxnSpLocks noChangeShapeType="1"/>
            <a:stCxn id="28" idx="4"/>
            <a:endCxn id="28" idx="6"/>
          </p:cNvCxnSpPr>
          <p:nvPr/>
        </p:nvCxnSpPr>
        <p:spPr bwMode="gray">
          <a:xfrm>
            <a:off x="5895484" y="1142840"/>
            <a:ext cx="2850398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AutoShape 250"/>
          <p:cNvSpPr>
            <a:spLocks noChangeArrowheads="1"/>
          </p:cNvSpPr>
          <p:nvPr/>
        </p:nvSpPr>
        <p:spPr bwMode="gray">
          <a:xfrm>
            <a:off x="5895484" y="909596"/>
            <a:ext cx="2850398" cy="233244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US" sz="1400" b="1" baseline="0" noProof="0" dirty="0" smtClean="0">
                <a:solidFill>
                  <a:schemeClr val="tx2"/>
                </a:solidFill>
                <a:latin typeface="+mn-lt"/>
                <a:ea typeface="+mn-ea"/>
              </a:rPr>
              <a:t>Simulations</a:t>
            </a:r>
            <a:endParaRPr lang="en-US" sz="1400" baseline="0" noProof="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grpSp>
        <p:nvGrpSpPr>
          <p:cNvPr id="62" name="Group 61"/>
          <p:cNvGrpSpPr/>
          <p:nvPr>
            <p:custDataLst>
              <p:tags r:id="rId2"/>
            </p:custDataLst>
          </p:nvPr>
        </p:nvGrpSpPr>
        <p:grpSpPr bwMode="gray">
          <a:xfrm>
            <a:off x="543647" y="2291008"/>
            <a:ext cx="1615433" cy="803450"/>
            <a:chOff x="429347" y="2621402"/>
            <a:chExt cx="1615433" cy="803450"/>
          </a:xfrm>
        </p:grpSpPr>
        <p:sp>
          <p:nvSpPr>
            <p:cNvPr id="40" name="Freeform 39"/>
            <p:cNvSpPr/>
            <p:nvPr>
              <p:custDataLst>
                <p:tags r:id="rId12"/>
              </p:custDataLst>
            </p:nvPr>
          </p:nvSpPr>
          <p:spPr bwMode="gray">
            <a:xfrm>
              <a:off x="429347" y="2621402"/>
              <a:ext cx="1615433" cy="80345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42469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42469 w 1828800"/>
                <a:gd name="connsiteY1" fmla="*/ 0 h 914400"/>
                <a:gd name="connsiteX2" fmla="*/ 1828800 w 1828800"/>
                <a:gd name="connsiteY2" fmla="*/ 457200 h 914400"/>
                <a:gd name="connsiteX3" fmla="*/ 164246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42469 w 1828800"/>
                <a:gd name="connsiteY1" fmla="*/ 0 h 914400"/>
                <a:gd name="connsiteX2" fmla="*/ 1828800 w 1828800"/>
                <a:gd name="connsiteY2" fmla="*/ 457200 h 914400"/>
                <a:gd name="connsiteX3" fmla="*/ 164246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5077 w 1828800"/>
                <a:gd name="connsiteY1" fmla="*/ 0 h 914400"/>
                <a:gd name="connsiteX2" fmla="*/ 1828800 w 1828800"/>
                <a:gd name="connsiteY2" fmla="*/ 457200 h 914400"/>
                <a:gd name="connsiteX3" fmla="*/ 164246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5077 w 1828800"/>
                <a:gd name="connsiteY1" fmla="*/ 0 h 914400"/>
                <a:gd name="connsiteX2" fmla="*/ 1828800 w 1828800"/>
                <a:gd name="connsiteY2" fmla="*/ 457200 h 914400"/>
                <a:gd name="connsiteX3" fmla="*/ 1665077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5077" y="0"/>
                  </a:lnTo>
                  <a:lnTo>
                    <a:pt x="1828800" y="457200"/>
                  </a:lnTo>
                  <a:lnTo>
                    <a:pt x="1665077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1" name="Rectangle 30"/>
            <p:cNvSpPr txBox="1"/>
            <p:nvPr>
              <p:custDataLst>
                <p:tags r:id="rId13"/>
              </p:custDataLst>
            </p:nvPr>
          </p:nvSpPr>
          <p:spPr bwMode="gray">
            <a:xfrm>
              <a:off x="480147" y="2677197"/>
              <a:ext cx="1420012" cy="69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400" b="1" dirty="0" smtClean="0">
                  <a:solidFill>
                    <a:schemeClr val="bg1"/>
                  </a:solidFill>
                </a:rPr>
                <a:t>Ethiopia Rural Socioeconomic Survey (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ERSS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)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747" name="Group 31746"/>
          <p:cNvGrpSpPr>
            <a:grpSpLocks/>
          </p:cNvGrpSpPr>
          <p:nvPr/>
        </p:nvGrpSpPr>
        <p:grpSpPr bwMode="gray">
          <a:xfrm>
            <a:off x="2265747" y="2291008"/>
            <a:ext cx="6480135" cy="861774"/>
            <a:chOff x="2265747" y="2411852"/>
            <a:chExt cx="6480135" cy="861774"/>
          </a:xfrm>
        </p:grpSpPr>
        <p:sp>
          <p:nvSpPr>
            <p:cNvPr id="37" name="Rectangle 6"/>
            <p:cNvSpPr txBox="1">
              <a:spLocks/>
            </p:cNvSpPr>
            <p:nvPr/>
          </p:nvSpPr>
          <p:spPr bwMode="gray">
            <a:xfrm>
              <a:off x="2265747" y="2411852"/>
              <a:ext cx="3423402" cy="689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Bef>
                  <a:spcPct val="20000"/>
                </a:spcBef>
              </a:pPr>
              <a:r>
                <a:rPr lang="en-US" sz="1400" dirty="0" smtClean="0"/>
                <a:t>World bank 2011-12 </a:t>
              </a:r>
              <a:r>
                <a:rPr lang="en-US" sz="1400" dirty="0" err="1" smtClean="0"/>
                <a:t>LS</a:t>
              </a:r>
              <a:r>
                <a:rPr lang="en-US" sz="1400" dirty="0" smtClean="0"/>
                <a:t>-MS</a:t>
              </a:r>
            </a:p>
            <a:p>
              <a:pPr lvl="1">
                <a:spcBef>
                  <a:spcPct val="20000"/>
                </a:spcBef>
              </a:pPr>
              <a:r>
                <a:rPr lang="en-US" sz="1400" dirty="0" smtClean="0"/>
                <a:t>Based on 3969 households in rural area and small towns</a:t>
              </a:r>
            </a:p>
          </p:txBody>
        </p:sp>
        <p:sp>
          <p:nvSpPr>
            <p:cNvPr id="38" name="Rectangle 6"/>
            <p:cNvSpPr txBox="1">
              <a:spLocks/>
            </p:cNvSpPr>
            <p:nvPr/>
          </p:nvSpPr>
          <p:spPr bwMode="gray">
            <a:xfrm>
              <a:off x="5895484" y="2411852"/>
              <a:ext cx="2850398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Bef>
                  <a:spcPct val="20000"/>
                </a:spcBef>
              </a:pPr>
              <a:r>
                <a:rPr lang="en-US" sz="1400" dirty="0"/>
                <a:t>Sample representative at national level and for some main </a:t>
              </a:r>
              <a:r>
                <a:rPr lang="en-US" sz="1400" dirty="0" smtClean="0"/>
                <a:t>agro -ecological zones/production systems, large regions</a:t>
              </a:r>
              <a:endParaRPr lang="en-US" sz="1400" dirty="0"/>
            </a:p>
          </p:txBody>
        </p:sp>
      </p:grpSp>
      <p:sp>
        <p:nvSpPr>
          <p:cNvPr id="45" name="Rectangle 6"/>
          <p:cNvSpPr txBox="1">
            <a:spLocks/>
          </p:cNvSpPr>
          <p:nvPr/>
        </p:nvSpPr>
        <p:spPr bwMode="gray">
          <a:xfrm>
            <a:off x="2265747" y="3294554"/>
            <a:ext cx="34234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400" dirty="0" smtClean="0"/>
              <a:t>n/a</a:t>
            </a:r>
            <a:endParaRPr lang="en-US" sz="1400" dirty="0" smtClean="0"/>
          </a:p>
        </p:txBody>
      </p:sp>
      <p:grpSp>
        <p:nvGrpSpPr>
          <p:cNvPr id="31755" name="Group 31754"/>
          <p:cNvGrpSpPr/>
          <p:nvPr>
            <p:custDataLst>
              <p:tags r:id="rId3"/>
            </p:custDataLst>
          </p:nvPr>
        </p:nvGrpSpPr>
        <p:grpSpPr bwMode="gray">
          <a:xfrm>
            <a:off x="543647" y="3294554"/>
            <a:ext cx="1615433" cy="620301"/>
            <a:chOff x="429347" y="3692147"/>
            <a:chExt cx="1615433" cy="620301"/>
          </a:xfrm>
        </p:grpSpPr>
        <p:sp>
          <p:nvSpPr>
            <p:cNvPr id="48" name="Freeform 47"/>
            <p:cNvSpPr/>
            <p:nvPr>
              <p:custDataLst>
                <p:tags r:id="rId10"/>
              </p:custDataLst>
            </p:nvPr>
          </p:nvSpPr>
          <p:spPr bwMode="gray">
            <a:xfrm>
              <a:off x="429347" y="3692147"/>
              <a:ext cx="1615433" cy="620301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42469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42469 w 1828800"/>
                <a:gd name="connsiteY1" fmla="*/ 0 h 914400"/>
                <a:gd name="connsiteX2" fmla="*/ 1828800 w 1828800"/>
                <a:gd name="connsiteY2" fmla="*/ 457200 h 914400"/>
                <a:gd name="connsiteX3" fmla="*/ 164246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42469 w 1828800"/>
                <a:gd name="connsiteY1" fmla="*/ 0 h 914400"/>
                <a:gd name="connsiteX2" fmla="*/ 1828800 w 1828800"/>
                <a:gd name="connsiteY2" fmla="*/ 457200 h 914400"/>
                <a:gd name="connsiteX3" fmla="*/ 164246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5077 w 1828800"/>
                <a:gd name="connsiteY1" fmla="*/ 0 h 914400"/>
                <a:gd name="connsiteX2" fmla="*/ 1828800 w 1828800"/>
                <a:gd name="connsiteY2" fmla="*/ 457200 h 914400"/>
                <a:gd name="connsiteX3" fmla="*/ 164246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5077 w 1828800"/>
                <a:gd name="connsiteY1" fmla="*/ 0 h 914400"/>
                <a:gd name="connsiteX2" fmla="*/ 1828800 w 1828800"/>
                <a:gd name="connsiteY2" fmla="*/ 457200 h 914400"/>
                <a:gd name="connsiteX3" fmla="*/ 1665077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5077 w 1828800"/>
                <a:gd name="connsiteY1" fmla="*/ 0 h 914400"/>
                <a:gd name="connsiteX2" fmla="*/ 1828800 w 1828800"/>
                <a:gd name="connsiteY2" fmla="*/ 457200 h 914400"/>
                <a:gd name="connsiteX3" fmla="*/ 1665077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02399 w 1828800"/>
                <a:gd name="connsiteY1" fmla="*/ 0 h 914400"/>
                <a:gd name="connsiteX2" fmla="*/ 1828800 w 1828800"/>
                <a:gd name="connsiteY2" fmla="*/ 457200 h 914400"/>
                <a:gd name="connsiteX3" fmla="*/ 1665077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02399 w 1828800"/>
                <a:gd name="connsiteY1" fmla="*/ 0 h 914400"/>
                <a:gd name="connsiteX2" fmla="*/ 1828800 w 1828800"/>
                <a:gd name="connsiteY2" fmla="*/ 457200 h 914400"/>
                <a:gd name="connsiteX3" fmla="*/ 170239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02399 w 1828800"/>
                <a:gd name="connsiteY1" fmla="*/ 0 h 914400"/>
                <a:gd name="connsiteX2" fmla="*/ 1828800 w 1828800"/>
                <a:gd name="connsiteY2" fmla="*/ 457200 h 914400"/>
                <a:gd name="connsiteX3" fmla="*/ 1702399 w 1828800"/>
                <a:gd name="connsiteY3" fmla="*/ 914400 h 914400"/>
                <a:gd name="connsiteX4" fmla="*/ 0 w 1828800"/>
                <a:gd name="connsiteY4" fmla="*/ 914400 h 914400"/>
                <a:gd name="connsiteX5" fmla="*/ 126401 w 1828800"/>
                <a:gd name="connsiteY5" fmla="*/ 457201 h 914400"/>
                <a:gd name="connsiteX0" fmla="*/ 0 w 1828800"/>
                <a:gd name="connsiteY0" fmla="*/ 0 h 914400"/>
                <a:gd name="connsiteX1" fmla="*/ 1702399 w 1828800"/>
                <a:gd name="connsiteY1" fmla="*/ 0 h 914400"/>
                <a:gd name="connsiteX2" fmla="*/ 1828800 w 1828800"/>
                <a:gd name="connsiteY2" fmla="*/ 457200 h 914400"/>
                <a:gd name="connsiteX3" fmla="*/ 1702399 w 1828800"/>
                <a:gd name="connsiteY3" fmla="*/ 914400 h 914400"/>
                <a:gd name="connsiteX4" fmla="*/ 0 w 1828800"/>
                <a:gd name="connsiteY4" fmla="*/ 914400 h 914400"/>
                <a:gd name="connsiteX5" fmla="*/ 126401 w 1828800"/>
                <a:gd name="connsiteY5" fmla="*/ 457201 h 914400"/>
                <a:gd name="connsiteX0" fmla="*/ 0 w 1828800"/>
                <a:gd name="connsiteY0" fmla="*/ 0 h 914400"/>
                <a:gd name="connsiteX1" fmla="*/ 1702399 w 1828800"/>
                <a:gd name="connsiteY1" fmla="*/ 0 h 914400"/>
                <a:gd name="connsiteX2" fmla="*/ 1828800 w 1828800"/>
                <a:gd name="connsiteY2" fmla="*/ 457200 h 914400"/>
                <a:gd name="connsiteX3" fmla="*/ 1702399 w 1828800"/>
                <a:gd name="connsiteY3" fmla="*/ 914400 h 914400"/>
                <a:gd name="connsiteX4" fmla="*/ 0 w 1828800"/>
                <a:gd name="connsiteY4" fmla="*/ 914400 h 914400"/>
                <a:gd name="connsiteX5" fmla="*/ 126401 w 1828800"/>
                <a:gd name="connsiteY5" fmla="*/ 457201 h 914400"/>
                <a:gd name="connsiteX0" fmla="*/ 0 w 1828800"/>
                <a:gd name="connsiteY0" fmla="*/ 0 h 914400"/>
                <a:gd name="connsiteX1" fmla="*/ 1702399 w 1828800"/>
                <a:gd name="connsiteY1" fmla="*/ 0 h 914400"/>
                <a:gd name="connsiteX2" fmla="*/ 1828800 w 1828800"/>
                <a:gd name="connsiteY2" fmla="*/ 457200 h 914400"/>
                <a:gd name="connsiteX3" fmla="*/ 170239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02399 w 1828800"/>
                <a:gd name="connsiteY1" fmla="*/ 0 h 914400"/>
                <a:gd name="connsiteX2" fmla="*/ 1828800 w 1828800"/>
                <a:gd name="connsiteY2" fmla="*/ 457200 h 914400"/>
                <a:gd name="connsiteX3" fmla="*/ 170239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02399 w 1828800"/>
                <a:gd name="connsiteY1" fmla="*/ 0 h 914400"/>
                <a:gd name="connsiteX2" fmla="*/ 1828800 w 1828800"/>
                <a:gd name="connsiteY2" fmla="*/ 457200 h 914400"/>
                <a:gd name="connsiteX3" fmla="*/ 170239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02399" y="0"/>
                  </a:lnTo>
                  <a:lnTo>
                    <a:pt x="1828800" y="457200"/>
                  </a:lnTo>
                  <a:lnTo>
                    <a:pt x="1702399" y="914400"/>
                  </a:lnTo>
                  <a:lnTo>
                    <a:pt x="0" y="914400"/>
                  </a:lnTo>
                  <a:lnTo>
                    <a:pt x="0" y="457201"/>
                  </a:lnTo>
                  <a:close/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9" name="Rectangle 30"/>
            <p:cNvSpPr txBox="1"/>
            <p:nvPr>
              <p:custDataLst>
                <p:tags r:id="rId11"/>
              </p:custDataLst>
            </p:nvPr>
          </p:nvSpPr>
          <p:spPr bwMode="gray">
            <a:xfrm>
              <a:off x="480147" y="3735224"/>
              <a:ext cx="1452979" cy="534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400" b="1" dirty="0" smtClean="0">
                  <a:solidFill>
                    <a:schemeClr val="bg1"/>
                  </a:solidFill>
                </a:rPr>
                <a:t>Central Statistics Agency (CSA)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Rectangle 6"/>
          <p:cNvSpPr txBox="1">
            <a:spLocks/>
          </p:cNvSpPr>
          <p:nvPr/>
        </p:nvSpPr>
        <p:spPr bwMode="gray">
          <a:xfrm>
            <a:off x="5895484" y="3294554"/>
            <a:ext cx="28503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0" name="Rectangle 6"/>
          <p:cNvSpPr txBox="1">
            <a:spLocks/>
          </p:cNvSpPr>
          <p:nvPr/>
        </p:nvSpPr>
        <p:spPr bwMode="gray">
          <a:xfrm>
            <a:off x="2265747" y="3573908"/>
            <a:ext cx="3423402" cy="180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400" dirty="0"/>
              <a:t>Ethiopia annual agricultural census for </a:t>
            </a:r>
            <a:r>
              <a:rPr lang="en-US" sz="1400" dirty="0" err="1"/>
              <a:t>Meher</a:t>
            </a:r>
            <a:r>
              <a:rPr lang="en-US" sz="1400" dirty="0"/>
              <a:t> season (2011/12).</a:t>
            </a:r>
          </a:p>
          <a:p>
            <a:pPr lvl="1">
              <a:spcBef>
                <a:spcPct val="20000"/>
              </a:spcBef>
            </a:pPr>
            <a:r>
              <a:rPr lang="en-US" sz="1400" dirty="0" smtClean="0"/>
              <a:t>44,000 </a:t>
            </a:r>
            <a:r>
              <a:rPr lang="en-US" sz="1400" dirty="0" smtClean="0"/>
              <a:t>agricultural households from 2,203 enumeration areas and 2,900 commercial farms</a:t>
            </a:r>
          </a:p>
          <a:p>
            <a:pPr lvl="1">
              <a:spcBef>
                <a:spcPct val="20000"/>
              </a:spcBef>
            </a:pPr>
            <a:r>
              <a:rPr lang="en-US" sz="1400" dirty="0" smtClean="0"/>
              <a:t>Crop area, production, input utilization, land use, livestock characteristics at </a:t>
            </a:r>
            <a:r>
              <a:rPr lang="en-US" sz="1400" dirty="0" smtClean="0"/>
              <a:t>country, </a:t>
            </a:r>
            <a:r>
              <a:rPr lang="en-US" sz="1400" dirty="0" smtClean="0"/>
              <a:t>regional and zonal level</a:t>
            </a:r>
          </a:p>
        </p:txBody>
      </p:sp>
      <p:grpSp>
        <p:nvGrpSpPr>
          <p:cNvPr id="60" name="Group 59"/>
          <p:cNvGrpSpPr/>
          <p:nvPr>
            <p:custDataLst>
              <p:tags r:id="rId4"/>
            </p:custDataLst>
          </p:nvPr>
        </p:nvGrpSpPr>
        <p:grpSpPr bwMode="gray">
          <a:xfrm>
            <a:off x="543647" y="4056627"/>
            <a:ext cx="1615433" cy="803450"/>
            <a:chOff x="429347" y="4800722"/>
            <a:chExt cx="1615433" cy="803450"/>
          </a:xfrm>
        </p:grpSpPr>
        <p:sp>
          <p:nvSpPr>
            <p:cNvPr id="53" name="Freeform 52"/>
            <p:cNvSpPr/>
            <p:nvPr>
              <p:custDataLst>
                <p:tags r:id="rId8"/>
              </p:custDataLst>
            </p:nvPr>
          </p:nvSpPr>
          <p:spPr bwMode="gray">
            <a:xfrm>
              <a:off x="429347" y="4800722"/>
              <a:ext cx="1615433" cy="80345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42469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42469 w 1828800"/>
                <a:gd name="connsiteY1" fmla="*/ 0 h 914400"/>
                <a:gd name="connsiteX2" fmla="*/ 1828800 w 1828800"/>
                <a:gd name="connsiteY2" fmla="*/ 457200 h 914400"/>
                <a:gd name="connsiteX3" fmla="*/ 164246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42469 w 1828800"/>
                <a:gd name="connsiteY1" fmla="*/ 0 h 914400"/>
                <a:gd name="connsiteX2" fmla="*/ 1828800 w 1828800"/>
                <a:gd name="connsiteY2" fmla="*/ 457200 h 914400"/>
                <a:gd name="connsiteX3" fmla="*/ 164246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5077 w 1828800"/>
                <a:gd name="connsiteY1" fmla="*/ 0 h 914400"/>
                <a:gd name="connsiteX2" fmla="*/ 1828800 w 1828800"/>
                <a:gd name="connsiteY2" fmla="*/ 457200 h 914400"/>
                <a:gd name="connsiteX3" fmla="*/ 164246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5077 w 1828800"/>
                <a:gd name="connsiteY1" fmla="*/ 0 h 914400"/>
                <a:gd name="connsiteX2" fmla="*/ 1828800 w 1828800"/>
                <a:gd name="connsiteY2" fmla="*/ 457200 h 914400"/>
                <a:gd name="connsiteX3" fmla="*/ 1665077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5077" y="0"/>
                  </a:lnTo>
                  <a:lnTo>
                    <a:pt x="1828800" y="457200"/>
                  </a:lnTo>
                  <a:lnTo>
                    <a:pt x="1665077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54" name="Rectangle 30"/>
            <p:cNvSpPr txBox="1"/>
            <p:nvPr>
              <p:custDataLst>
                <p:tags r:id="rId9"/>
              </p:custDataLst>
            </p:nvPr>
          </p:nvSpPr>
          <p:spPr bwMode="gray">
            <a:xfrm>
              <a:off x="480147" y="4856517"/>
              <a:ext cx="1420012" cy="69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400" b="1" dirty="0" smtClean="0">
                  <a:solidFill>
                    <a:schemeClr val="bg1"/>
                  </a:solidFill>
                </a:rPr>
                <a:t>2012/13 census (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AgSS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)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Rectangle 6"/>
          <p:cNvSpPr txBox="1">
            <a:spLocks/>
          </p:cNvSpPr>
          <p:nvPr/>
        </p:nvSpPr>
        <p:spPr bwMode="gray">
          <a:xfrm>
            <a:off x="5895484" y="4056627"/>
            <a:ext cx="28503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5" name="Rectangle 6"/>
          <p:cNvSpPr txBox="1">
            <a:spLocks/>
          </p:cNvSpPr>
          <p:nvPr/>
        </p:nvSpPr>
        <p:spPr bwMode="gray">
          <a:xfrm>
            <a:off x="2265747" y="5534147"/>
            <a:ext cx="3423402" cy="68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400" dirty="0" smtClean="0"/>
              <a:t>2011 MEASURE/DHS </a:t>
            </a:r>
            <a:r>
              <a:rPr lang="en-US" sz="1400" dirty="0" smtClean="0"/>
              <a:t>data on malnutrition and </a:t>
            </a:r>
            <a:r>
              <a:rPr lang="en-US" sz="1400" dirty="0" smtClean="0"/>
              <a:t>stunting</a:t>
            </a:r>
          </a:p>
          <a:p>
            <a:pPr lvl="1">
              <a:spcBef>
                <a:spcPct val="20000"/>
              </a:spcBef>
            </a:pPr>
            <a:r>
              <a:rPr lang="en-US" sz="1400" dirty="0" smtClean="0"/>
              <a:t>10,000 households</a:t>
            </a:r>
            <a:endParaRPr lang="en-US" sz="1400" dirty="0" smtClean="0"/>
          </a:p>
        </p:txBody>
      </p:sp>
      <p:sp>
        <p:nvSpPr>
          <p:cNvPr id="56" name="Rectangle 6"/>
          <p:cNvSpPr txBox="1">
            <a:spLocks/>
          </p:cNvSpPr>
          <p:nvPr/>
        </p:nvSpPr>
        <p:spPr bwMode="gray">
          <a:xfrm>
            <a:off x="5895484" y="5534147"/>
            <a:ext cx="28503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400" dirty="0" smtClean="0"/>
              <a:t>11 </a:t>
            </a:r>
            <a:r>
              <a:rPr lang="en-US" sz="1400" dirty="0"/>
              <a:t>geographic/administrative </a:t>
            </a:r>
            <a:r>
              <a:rPr lang="en-US" sz="1400" dirty="0" smtClean="0"/>
              <a:t>regions, urban/rural areas</a:t>
            </a:r>
            <a:endParaRPr lang="en-US" sz="1400" dirty="0"/>
          </a:p>
        </p:txBody>
      </p:sp>
      <p:grpSp>
        <p:nvGrpSpPr>
          <p:cNvPr id="44" name="Group 43"/>
          <p:cNvGrpSpPr/>
          <p:nvPr>
            <p:custDataLst>
              <p:tags r:id="rId5"/>
            </p:custDataLst>
          </p:nvPr>
        </p:nvGrpSpPr>
        <p:grpSpPr bwMode="gray">
          <a:xfrm>
            <a:off x="543647" y="5534147"/>
            <a:ext cx="1615433" cy="803450"/>
            <a:chOff x="429347" y="5770597"/>
            <a:chExt cx="1615433" cy="803450"/>
          </a:xfrm>
        </p:grpSpPr>
        <p:sp>
          <p:nvSpPr>
            <p:cNvPr id="58" name="Freeform 57"/>
            <p:cNvSpPr/>
            <p:nvPr>
              <p:custDataLst>
                <p:tags r:id="rId6"/>
              </p:custDataLst>
            </p:nvPr>
          </p:nvSpPr>
          <p:spPr bwMode="gray">
            <a:xfrm>
              <a:off x="429347" y="5770597"/>
              <a:ext cx="1615433" cy="80345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42469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42469 w 1828800"/>
                <a:gd name="connsiteY1" fmla="*/ 0 h 914400"/>
                <a:gd name="connsiteX2" fmla="*/ 1828800 w 1828800"/>
                <a:gd name="connsiteY2" fmla="*/ 457200 h 914400"/>
                <a:gd name="connsiteX3" fmla="*/ 164246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42469 w 1828800"/>
                <a:gd name="connsiteY1" fmla="*/ 0 h 914400"/>
                <a:gd name="connsiteX2" fmla="*/ 1828800 w 1828800"/>
                <a:gd name="connsiteY2" fmla="*/ 457200 h 914400"/>
                <a:gd name="connsiteX3" fmla="*/ 164246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5077 w 1828800"/>
                <a:gd name="connsiteY1" fmla="*/ 0 h 914400"/>
                <a:gd name="connsiteX2" fmla="*/ 1828800 w 1828800"/>
                <a:gd name="connsiteY2" fmla="*/ 457200 h 914400"/>
                <a:gd name="connsiteX3" fmla="*/ 164246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5077 w 1828800"/>
                <a:gd name="connsiteY1" fmla="*/ 0 h 914400"/>
                <a:gd name="connsiteX2" fmla="*/ 1828800 w 1828800"/>
                <a:gd name="connsiteY2" fmla="*/ 457200 h 914400"/>
                <a:gd name="connsiteX3" fmla="*/ 1665077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5077" y="0"/>
                  </a:lnTo>
                  <a:lnTo>
                    <a:pt x="1828800" y="457200"/>
                  </a:lnTo>
                  <a:lnTo>
                    <a:pt x="1665077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59" name="Rectangle 30"/>
            <p:cNvSpPr txBox="1"/>
            <p:nvPr>
              <p:custDataLst>
                <p:tags r:id="rId7"/>
              </p:custDataLst>
            </p:nvPr>
          </p:nvSpPr>
          <p:spPr bwMode="gray">
            <a:xfrm>
              <a:off x="480147" y="5826392"/>
              <a:ext cx="1420012" cy="69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400" b="1" dirty="0" smtClean="0">
                  <a:solidFill>
                    <a:schemeClr val="bg1"/>
                  </a:solidFill>
                </a:rPr>
                <a:t>Demographic Health Survey (DHS)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1749" name="Straight Connector 31748"/>
          <p:cNvCxnSpPr>
            <a:cxnSpLocks/>
          </p:cNvCxnSpPr>
          <p:nvPr/>
        </p:nvCxnSpPr>
        <p:spPr bwMode="gray">
          <a:xfrm>
            <a:off x="2265747" y="2220122"/>
            <a:ext cx="6480135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</p:cNvCxnSpPr>
          <p:nvPr/>
        </p:nvCxnSpPr>
        <p:spPr bwMode="gray">
          <a:xfrm>
            <a:off x="2265747" y="3223668"/>
            <a:ext cx="6480135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 bwMode="gray">
          <a:xfrm>
            <a:off x="2265747" y="3985741"/>
            <a:ext cx="6480135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 bwMode="gray">
          <a:xfrm>
            <a:off x="2265747" y="5463263"/>
            <a:ext cx="6480135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144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21047&quot;&gt;&lt;version val=&quot;23225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2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Bill &amp; Melinda Gates_CF_GAE335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B6985E"/>
      </a:lt2>
      <a:accent1>
        <a:srgbClr val="BC9800"/>
      </a:accent1>
      <a:accent2>
        <a:srgbClr val="CE6B29"/>
      </a:accent2>
      <a:accent3>
        <a:srgbClr val="8CB7C7"/>
      </a:accent3>
      <a:accent4>
        <a:srgbClr val="9B242D"/>
      </a:accent4>
      <a:accent5>
        <a:srgbClr val="AAA092"/>
      </a:accent5>
      <a:accent6>
        <a:srgbClr val="808080"/>
      </a:accent6>
      <a:hlink>
        <a:srgbClr val="8CB7C7"/>
      </a:hlink>
      <a:folHlink>
        <a:srgbClr val="9B242D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B6985E"/>
        </a:lt2>
        <a:accent1>
          <a:srgbClr val="BC9800"/>
        </a:accent1>
        <a:accent2>
          <a:srgbClr val="CE6B29"/>
        </a:accent2>
        <a:accent3>
          <a:srgbClr val="8CB7C7"/>
        </a:accent3>
        <a:accent4>
          <a:srgbClr val="9B242D"/>
        </a:accent4>
        <a:accent5>
          <a:srgbClr val="AAA092"/>
        </a:accent5>
        <a:accent6>
          <a:srgbClr val="808080"/>
        </a:accent6>
        <a:hlink>
          <a:srgbClr val="8CB7C7"/>
        </a:hlink>
        <a:folHlink>
          <a:srgbClr val="9B242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Bill &amp; Melinda Gates_CF_GAE335</Template>
  <TotalTime>43</TotalTime>
  <Words>174</Words>
  <Application>Microsoft Office PowerPoint</Application>
  <PresentationFormat>Letter Paper (8.5x11 in)</PresentationFormat>
  <Paragraphs>27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ＭＳ Ｐゴシック</vt:lpstr>
      <vt:lpstr>Arial</vt:lpstr>
      <vt:lpstr>Bill &amp; Melinda Gates_CF_GAE335</vt:lpstr>
      <vt:lpstr>think-cell Slide</vt:lpstr>
      <vt:lpstr>IFPRI segmentation utilizes several key data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Arokia Vimala Rani T</dc:creator>
  <cp:lastModifiedBy>Melanie Bacou</cp:lastModifiedBy>
  <cp:revision>52</cp:revision>
  <cp:lastPrinted>2014-07-29T05:30:59Z</cp:lastPrinted>
  <dcterms:created xsi:type="dcterms:W3CDTF">2014-07-29T05:29:42Z</dcterms:created>
  <dcterms:modified xsi:type="dcterms:W3CDTF">2014-08-01T21:03:27Z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DocID">
    <vt:lpwstr>Doc ID</vt:lpwstr>
  </property>
  <property fmtid="{D5CDD505-2E9C-101B-9397-08002B2CF9AE}" pid="10" name="VGCompatibilityCheck Run By">
    <vt:lpwstr>Saranya S</vt:lpwstr>
  </property>
  <property fmtid="{D5CDD505-2E9C-101B-9397-08002B2CF9AE}" pid="11" name="VGCompatibilityCheck Run On ">
    <vt:lpwstr>6/16/2014 7:29:28 PM</vt:lpwstr>
  </property>
  <property fmtid="{D5CDD505-2E9C-101B-9397-08002B2CF9AE}" pid="12" name="Office2010WasSaved">
    <vt:lpwstr>1</vt:lpwstr>
  </property>
</Properties>
</file>