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59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gi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34F5BA2-5A0A-48D3-A1EE-EEB85883AD8B}"/>
              </a:ext>
            </a:extLst>
          </p:cNvPr>
          <p:cNvSpPr txBox="1"/>
          <p:nvPr/>
        </p:nvSpPr>
        <p:spPr>
          <a:xfrm>
            <a:off x="2059896" y="85541"/>
            <a:ext cx="79312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n>
                  <a:solidFill>
                    <a:srgbClr val="0070C0"/>
                  </a:solidFill>
                </a:ln>
                <a:solidFill>
                  <a:srgbClr val="92D05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CARTES PROGRAMMABLES: </a:t>
            </a:r>
          </a:p>
          <a:p>
            <a:pPr algn="ctr"/>
            <a:r>
              <a:rPr lang="fr-FR" sz="2400" b="1" dirty="0">
                <a:solidFill>
                  <a:srgbClr val="FFFF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Metro M4 express</a:t>
            </a:r>
            <a:r>
              <a:rPr lang="fr-FR" sz="2400" b="1" dirty="0">
                <a:solidFill>
                  <a:srgbClr val="FFFF00"/>
                </a:solidFill>
              </a:rPr>
              <a:t>	</a:t>
            </a:r>
            <a:r>
              <a:rPr lang="fr-FR" sz="2400" b="1" dirty="0">
                <a:solidFill>
                  <a:srgbClr val="92D050"/>
                </a:solidFill>
              </a:rPr>
              <a:t>				et 			</a:t>
            </a:r>
            <a:r>
              <a:rPr lang="fr-FR" sz="2400" b="1" dirty="0" err="1">
                <a:solidFill>
                  <a:srgbClr val="FFFF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Trinket</a:t>
            </a:r>
            <a:r>
              <a:rPr lang="fr-FR" sz="2400" b="1" dirty="0">
                <a:solidFill>
                  <a:srgbClr val="FFFF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 M0</a:t>
            </a:r>
          </a:p>
        </p:txBody>
      </p:sp>
      <p:pic>
        <p:nvPicPr>
          <p:cNvPr id="5" name="Image 4" descr="Image associÃ©e">
            <a:extLst>
              <a:ext uri="{FF2B5EF4-FFF2-40B4-BE49-F238E27FC236}">
                <a16:creationId xmlns:a16="http://schemas.microsoft.com/office/drawing/2014/main" id="{D5218C60-B40C-4DD7-B89A-FC215E77F11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8" t="4233" r="5423" b="4585"/>
          <a:stretch/>
        </p:blipFill>
        <p:spPr bwMode="auto">
          <a:xfrm rot="5400000">
            <a:off x="388667" y="1716219"/>
            <a:ext cx="5219700" cy="39395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F5C4459-A1B5-4127-BA0F-5B1548469221}"/>
              </a:ext>
            </a:extLst>
          </p:cNvPr>
          <p:cNvSpPr txBox="1"/>
          <p:nvPr/>
        </p:nvSpPr>
        <p:spPr>
          <a:xfrm>
            <a:off x="5441349" y="1677961"/>
            <a:ext cx="2517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92D050"/>
                </a:solidFill>
              </a:rPr>
              <a:t>ALIMENTATION</a:t>
            </a:r>
            <a:r>
              <a:rPr lang="fr-FR" sz="2400" b="1" dirty="0">
                <a:solidFill>
                  <a:srgbClr val="92D050"/>
                </a:solidFill>
              </a:rPr>
              <a:t>:</a:t>
            </a:r>
          </a:p>
        </p:txBody>
      </p:sp>
      <p:pic>
        <p:nvPicPr>
          <p:cNvPr id="2050" name="Picture 2" descr="Image associÃ©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" t="2754" r="1400" b="9074"/>
          <a:stretch/>
        </p:blipFill>
        <p:spPr bwMode="auto">
          <a:xfrm rot="16200000">
            <a:off x="8070919" y="3061170"/>
            <a:ext cx="4186238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F5C4459-A1B5-4127-BA0F-5B1548469221}"/>
              </a:ext>
            </a:extLst>
          </p:cNvPr>
          <p:cNvSpPr txBox="1"/>
          <p:nvPr/>
        </p:nvSpPr>
        <p:spPr>
          <a:xfrm>
            <a:off x="5337786" y="2201105"/>
            <a:ext cx="2254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92D050"/>
                </a:solidFill>
              </a:rPr>
              <a:t>Par port USB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BB70847-EED4-4955-AAD9-4991713EB74C}"/>
              </a:ext>
            </a:extLst>
          </p:cNvPr>
          <p:cNvCxnSpPr>
            <a:stCxn id="7" idx="3"/>
          </p:cNvCxnSpPr>
          <p:nvPr/>
        </p:nvCxnSpPr>
        <p:spPr>
          <a:xfrm flipV="1">
            <a:off x="7592328" y="2311845"/>
            <a:ext cx="2037447" cy="120093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5F76880-7917-415F-BD97-0ACDF3E551E5}"/>
              </a:ext>
            </a:extLst>
          </p:cNvPr>
          <p:cNvCxnSpPr>
            <a:cxnSpLocks/>
          </p:cNvCxnSpPr>
          <p:nvPr/>
        </p:nvCxnSpPr>
        <p:spPr>
          <a:xfrm flipH="1" flipV="1">
            <a:off x="3956145" y="1576380"/>
            <a:ext cx="1784081" cy="72560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CF5C4459-A1B5-4127-BA0F-5B1548469221}"/>
              </a:ext>
            </a:extLst>
          </p:cNvPr>
          <p:cNvSpPr txBox="1"/>
          <p:nvPr/>
        </p:nvSpPr>
        <p:spPr>
          <a:xfrm>
            <a:off x="5318665" y="2621088"/>
            <a:ext cx="273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92D050"/>
                </a:solidFill>
              </a:rPr>
              <a:t>Par prise jack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F5C4459-A1B5-4127-BA0F-5B1548469221}"/>
              </a:ext>
            </a:extLst>
          </p:cNvPr>
          <p:cNvSpPr txBox="1"/>
          <p:nvPr/>
        </p:nvSpPr>
        <p:spPr>
          <a:xfrm>
            <a:off x="5310043" y="3148984"/>
            <a:ext cx="273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92D050"/>
                </a:solidFill>
              </a:rPr>
              <a:t>Par batterie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5F76880-7917-415F-BD97-0ACDF3E551E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1801150" y="1735981"/>
            <a:ext cx="3517515" cy="111594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BB70847-EED4-4955-AAD9-4991713EB74C}"/>
              </a:ext>
            </a:extLst>
          </p:cNvPr>
          <p:cNvCxnSpPr/>
          <p:nvPr/>
        </p:nvCxnSpPr>
        <p:spPr>
          <a:xfrm>
            <a:off x="7315702" y="3401857"/>
            <a:ext cx="1658267" cy="19970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09D89E36-E792-4ED3-A6EF-B9AB88EB548B}"/>
              </a:ext>
            </a:extLst>
          </p:cNvPr>
          <p:cNvSpPr/>
          <p:nvPr/>
        </p:nvSpPr>
        <p:spPr>
          <a:xfrm>
            <a:off x="2059896" y="1137694"/>
            <a:ext cx="801052" cy="7013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77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5" grpId="0"/>
      <p:bldP spid="2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l="1875" t="20209" r="23476" b="23958"/>
          <a:stretch/>
        </p:blipFill>
        <p:spPr>
          <a:xfrm>
            <a:off x="226797" y="793102"/>
            <a:ext cx="11002868" cy="462915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37F901F-8645-4018-999F-0095F6D08151}"/>
              </a:ext>
            </a:extLst>
          </p:cNvPr>
          <p:cNvSpPr txBox="1"/>
          <p:nvPr/>
        </p:nvSpPr>
        <p:spPr>
          <a:xfrm>
            <a:off x="449603" y="55689"/>
            <a:ext cx="441796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>
                <a:solidFill>
                  <a:srgbClr val="92D050"/>
                </a:solidFill>
              </a:rPr>
              <a:t>La librairie </a:t>
            </a:r>
            <a:r>
              <a:rPr lang="fr-FR" sz="2300" b="1" dirty="0" err="1"/>
              <a:t>pulseio</a:t>
            </a:r>
            <a:r>
              <a:rPr lang="fr-FR" sz="2300" b="1" dirty="0">
                <a:solidFill>
                  <a:srgbClr val="92D050"/>
                </a:solidFill>
              </a:rPr>
              <a:t> permet de créer des signaux MLI (ou PWM)</a:t>
            </a:r>
            <a:endParaRPr lang="fr-FR" sz="2300" b="1" dirty="0">
              <a:solidFill>
                <a:srgbClr val="FFFF00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41D53AB-F188-451B-B900-30046127C443}"/>
              </a:ext>
            </a:extLst>
          </p:cNvPr>
          <p:cNvSpPr txBox="1"/>
          <p:nvPr/>
        </p:nvSpPr>
        <p:spPr>
          <a:xfrm>
            <a:off x="6643688" y="1363769"/>
            <a:ext cx="54149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dirty="0">
                <a:solidFill>
                  <a:srgbClr val="FFFF00"/>
                </a:solidFill>
              </a:rPr>
              <a:t>On crée un signal « </a:t>
            </a:r>
            <a:r>
              <a:rPr lang="fr-FR" sz="2300" dirty="0"/>
              <a:t>MLI</a:t>
            </a:r>
            <a:r>
              <a:rPr lang="fr-FR" sz="2300" dirty="0">
                <a:solidFill>
                  <a:srgbClr val="FFFF00"/>
                </a:solidFill>
              </a:rPr>
              <a:t> »  associé à la patte D2 fréquence de 50 Hz</a:t>
            </a:r>
            <a:endParaRPr lang="fr-FR" sz="2300" dirty="0">
              <a:solidFill>
                <a:srgbClr val="92D050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4124E57-B3CD-485D-B2A9-E747100D62F5}"/>
              </a:ext>
            </a:extLst>
          </p:cNvPr>
          <p:cNvSpPr txBox="1"/>
          <p:nvPr/>
        </p:nvSpPr>
        <p:spPr>
          <a:xfrm>
            <a:off x="6042992" y="96363"/>
            <a:ext cx="614900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>
                <a:solidFill>
                  <a:srgbClr val="92D050"/>
                </a:solidFill>
              </a:rPr>
              <a:t>La librairie </a:t>
            </a:r>
            <a:r>
              <a:rPr lang="fr-FR" sz="2300" b="1" dirty="0" err="1"/>
              <a:t>adafruit_motor</a:t>
            </a:r>
            <a:r>
              <a:rPr lang="fr-FR" sz="2300" b="1" dirty="0">
                <a:solidFill>
                  <a:srgbClr val="92D050"/>
                </a:solidFill>
              </a:rPr>
              <a:t> donne accès aux fonctions permettant de piloter les différents types de moteurs(pour nous des </a:t>
            </a:r>
            <a:r>
              <a:rPr lang="fr-FR" sz="2300" b="1" dirty="0" err="1">
                <a:solidFill>
                  <a:srgbClr val="92D050"/>
                </a:solidFill>
              </a:rPr>
              <a:t>servo-moteurs</a:t>
            </a:r>
            <a:r>
              <a:rPr lang="fr-FR" sz="2300" b="1" dirty="0">
                <a:solidFill>
                  <a:srgbClr val="92D050"/>
                </a:solidFill>
              </a:rPr>
              <a:t>)</a:t>
            </a:r>
            <a:endParaRPr lang="fr-FR" sz="2300" b="1" dirty="0">
              <a:solidFill>
                <a:srgbClr val="FFFF00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E4DFA8D-C46C-415A-B7BE-215E048672ED}"/>
              </a:ext>
            </a:extLst>
          </p:cNvPr>
          <p:cNvSpPr txBox="1"/>
          <p:nvPr/>
        </p:nvSpPr>
        <p:spPr>
          <a:xfrm>
            <a:off x="7121806" y="3226445"/>
            <a:ext cx="502288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dirty="0">
                <a:solidFill>
                  <a:srgbClr val="FFFF00"/>
                </a:solidFill>
              </a:rPr>
              <a:t>À l’aide du sous module </a:t>
            </a:r>
            <a:r>
              <a:rPr lang="fr-FR" sz="2300" dirty="0"/>
              <a:t>servo</a:t>
            </a:r>
            <a:r>
              <a:rPr lang="fr-FR" sz="2300" dirty="0">
                <a:solidFill>
                  <a:srgbClr val="FFFF00"/>
                </a:solidFill>
              </a:rPr>
              <a:t> du module </a:t>
            </a:r>
            <a:r>
              <a:rPr lang="fr-FR" sz="2300" dirty="0" err="1"/>
              <a:t>adafruit_motor</a:t>
            </a:r>
            <a:r>
              <a:rPr lang="fr-FR" sz="2300" dirty="0">
                <a:solidFill>
                  <a:srgbClr val="FFFF00"/>
                </a:solidFill>
              </a:rPr>
              <a:t>, on crée un objet de classe </a:t>
            </a:r>
            <a:r>
              <a:rPr lang="fr-FR" sz="2300" dirty="0">
                <a:solidFill>
                  <a:srgbClr val="00B0F0"/>
                </a:solidFill>
              </a:rPr>
              <a:t>Servo </a:t>
            </a:r>
            <a:r>
              <a:rPr lang="fr-FR" sz="2300" dirty="0">
                <a:solidFill>
                  <a:srgbClr val="FFFF00"/>
                </a:solidFill>
              </a:rPr>
              <a:t>appelé</a:t>
            </a:r>
            <a:r>
              <a:rPr lang="fr-FR" sz="2300" dirty="0">
                <a:solidFill>
                  <a:srgbClr val="00B0F0"/>
                </a:solidFill>
              </a:rPr>
              <a:t> </a:t>
            </a:r>
            <a:r>
              <a:rPr lang="fr-FR" sz="2300" dirty="0" err="1"/>
              <a:t>MonMOTEUR</a:t>
            </a:r>
            <a:endParaRPr lang="fr-FR" sz="2300" dirty="0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C8AE341-C142-4ED8-A393-333AE5C5546B}"/>
              </a:ext>
            </a:extLst>
          </p:cNvPr>
          <p:cNvCxnSpPr>
            <a:cxnSpLocks/>
          </p:cNvCxnSpPr>
          <p:nvPr/>
        </p:nvCxnSpPr>
        <p:spPr>
          <a:xfrm flipH="1">
            <a:off x="3741292" y="455798"/>
            <a:ext cx="273497" cy="974104"/>
          </a:xfrm>
          <a:prstGeom prst="straightConnector1">
            <a:avLst/>
          </a:prstGeom>
          <a:ln w="5715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087720A-0D4A-4EB9-9468-5FBD130FCBD4}"/>
              </a:ext>
            </a:extLst>
          </p:cNvPr>
          <p:cNvCxnSpPr>
            <a:cxnSpLocks/>
          </p:cNvCxnSpPr>
          <p:nvPr/>
        </p:nvCxnSpPr>
        <p:spPr>
          <a:xfrm flipH="1">
            <a:off x="4570277" y="620822"/>
            <a:ext cx="1472716" cy="1049947"/>
          </a:xfrm>
          <a:prstGeom prst="straightConnector1">
            <a:avLst/>
          </a:prstGeom>
          <a:ln w="5715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0B692D2-8D74-488C-8E9D-6ED9DC29C7D7}"/>
              </a:ext>
            </a:extLst>
          </p:cNvPr>
          <p:cNvCxnSpPr>
            <a:cxnSpLocks/>
          </p:cNvCxnSpPr>
          <p:nvPr/>
        </p:nvCxnSpPr>
        <p:spPr>
          <a:xfrm flipH="1">
            <a:off x="5290643" y="1774984"/>
            <a:ext cx="1238746" cy="491893"/>
          </a:xfrm>
          <a:prstGeom prst="straightConnector1">
            <a:avLst/>
          </a:prstGeom>
          <a:ln w="5715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15AE903-1799-47D5-A909-FD35F5D87A50}"/>
              </a:ext>
            </a:extLst>
          </p:cNvPr>
          <p:cNvCxnSpPr>
            <a:cxnSpLocks/>
          </p:cNvCxnSpPr>
          <p:nvPr/>
        </p:nvCxnSpPr>
        <p:spPr>
          <a:xfrm flipH="1" flipV="1">
            <a:off x="3410857" y="2840871"/>
            <a:ext cx="3710949" cy="830213"/>
          </a:xfrm>
          <a:prstGeom prst="straightConnector1">
            <a:avLst/>
          </a:prstGeom>
          <a:ln w="5715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06841" y="3419701"/>
            <a:ext cx="5042431" cy="197896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E4DFA8D-C46C-415A-B7BE-215E048672ED}"/>
              </a:ext>
            </a:extLst>
          </p:cNvPr>
          <p:cNvSpPr txBox="1"/>
          <p:nvPr/>
        </p:nvSpPr>
        <p:spPr>
          <a:xfrm>
            <a:off x="706841" y="3376150"/>
            <a:ext cx="169409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u="sng" dirty="0">
                <a:solidFill>
                  <a:srgbClr val="FFFF00"/>
                </a:solidFill>
              </a:rPr>
              <a:t>On indique :</a:t>
            </a:r>
            <a:endParaRPr lang="fr-FR" sz="2300" u="sng" dirty="0">
              <a:solidFill>
                <a:srgbClr val="00B0F0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E4DFA8D-C46C-415A-B7BE-215E048672ED}"/>
              </a:ext>
            </a:extLst>
          </p:cNvPr>
          <p:cNvSpPr txBox="1"/>
          <p:nvPr/>
        </p:nvSpPr>
        <p:spPr>
          <a:xfrm>
            <a:off x="1384300" y="3858844"/>
            <a:ext cx="439177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300" dirty="0">
                <a:solidFill>
                  <a:srgbClr val="FFFF00"/>
                </a:solidFill>
              </a:rPr>
              <a:t>avec quelle patte il fonctionnera</a:t>
            </a:r>
            <a:endParaRPr lang="fr-FR" sz="2300" dirty="0">
              <a:solidFill>
                <a:srgbClr val="00B0F0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E4DFA8D-C46C-415A-B7BE-215E048672ED}"/>
              </a:ext>
            </a:extLst>
          </p:cNvPr>
          <p:cNvSpPr txBox="1"/>
          <p:nvPr/>
        </p:nvSpPr>
        <p:spPr>
          <a:xfrm>
            <a:off x="1384300" y="4247082"/>
            <a:ext cx="439177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300" dirty="0">
                <a:solidFill>
                  <a:srgbClr val="FFFF00"/>
                </a:solidFill>
              </a:rPr>
              <a:t>Valeur min du pulse (1 ms)</a:t>
            </a:r>
            <a:endParaRPr lang="fr-FR" sz="2300" dirty="0">
              <a:solidFill>
                <a:srgbClr val="00B0F0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E4DFA8D-C46C-415A-B7BE-215E048672ED}"/>
              </a:ext>
            </a:extLst>
          </p:cNvPr>
          <p:cNvSpPr txBox="1"/>
          <p:nvPr/>
        </p:nvSpPr>
        <p:spPr>
          <a:xfrm>
            <a:off x="1357496" y="4651870"/>
            <a:ext cx="439177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300" dirty="0">
                <a:solidFill>
                  <a:srgbClr val="FFFF00"/>
                </a:solidFill>
              </a:rPr>
              <a:t>Valeur max du pulse (2 ms)</a:t>
            </a:r>
            <a:endParaRPr lang="fr-FR" sz="2300" dirty="0">
              <a:solidFill>
                <a:srgbClr val="00B0F0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E4DFA8D-C46C-415A-B7BE-215E048672ED}"/>
              </a:ext>
            </a:extLst>
          </p:cNvPr>
          <p:cNvSpPr txBox="1"/>
          <p:nvPr/>
        </p:nvSpPr>
        <p:spPr>
          <a:xfrm>
            <a:off x="1330692" y="5018419"/>
            <a:ext cx="47123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300" dirty="0">
                <a:solidFill>
                  <a:srgbClr val="FFFF00"/>
                </a:solidFill>
              </a:rPr>
              <a:t>La gamme (0 à 180°)</a:t>
            </a:r>
            <a:r>
              <a:rPr lang="fr-FR" sz="2300" dirty="0">
                <a:solidFill>
                  <a:srgbClr val="FFFF00"/>
                </a:solidFill>
                <a:sym typeface="Wingdings" panose="05000000000000000000" pitchFamily="2" charset="2"/>
              </a:rPr>
              <a:t>Optionnel</a:t>
            </a:r>
            <a:endParaRPr lang="fr-FR" sz="2300" dirty="0">
              <a:solidFill>
                <a:srgbClr val="00B0F0"/>
              </a:solidFill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3669909" y="2412911"/>
            <a:ext cx="816174" cy="50265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à coins arrondis 34"/>
          <p:cNvSpPr/>
          <p:nvPr/>
        </p:nvSpPr>
        <p:spPr>
          <a:xfrm>
            <a:off x="4545487" y="2404434"/>
            <a:ext cx="1840798" cy="50265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à coins arrondis 35"/>
          <p:cNvSpPr/>
          <p:nvPr/>
        </p:nvSpPr>
        <p:spPr>
          <a:xfrm>
            <a:off x="6529388" y="2398324"/>
            <a:ext cx="1840798" cy="50265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à coins arrondis 36"/>
          <p:cNvSpPr/>
          <p:nvPr/>
        </p:nvSpPr>
        <p:spPr>
          <a:xfrm>
            <a:off x="8487123" y="2398323"/>
            <a:ext cx="2514705" cy="50265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E4DFA8D-C46C-415A-B7BE-215E048672ED}"/>
              </a:ext>
            </a:extLst>
          </p:cNvPr>
          <p:cNvSpPr txBox="1"/>
          <p:nvPr/>
        </p:nvSpPr>
        <p:spPr>
          <a:xfrm>
            <a:off x="7035768" y="4603925"/>
            <a:ext cx="502288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dirty="0">
                <a:solidFill>
                  <a:srgbClr val="FFFF00"/>
                </a:solidFill>
              </a:rPr>
              <a:t>On fixe l’</a:t>
            </a:r>
            <a:r>
              <a:rPr lang="fr-FR" sz="2300" dirty="0"/>
              <a:t>angle</a:t>
            </a:r>
            <a:r>
              <a:rPr lang="fr-FR" sz="2300" dirty="0">
                <a:solidFill>
                  <a:srgbClr val="FFFF00"/>
                </a:solidFill>
              </a:rPr>
              <a:t> du servomoteur. Ici 90°</a:t>
            </a:r>
            <a:endParaRPr lang="fr-FR" sz="2300" dirty="0">
              <a:solidFill>
                <a:srgbClr val="00B0F0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E4DFA8D-C46C-415A-B7BE-215E048672ED}"/>
              </a:ext>
            </a:extLst>
          </p:cNvPr>
          <p:cNvSpPr txBox="1"/>
          <p:nvPr/>
        </p:nvSpPr>
        <p:spPr>
          <a:xfrm>
            <a:off x="1428630" y="5627074"/>
            <a:ext cx="662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dirty="0">
                <a:solidFill>
                  <a:srgbClr val="FFFF00"/>
                </a:solidFill>
              </a:rPr>
              <a:t>On peut facilement piloter </a:t>
            </a:r>
            <a:r>
              <a:rPr lang="fr-FR" sz="2300" dirty="0"/>
              <a:t>l’angle</a:t>
            </a:r>
            <a:r>
              <a:rPr lang="fr-FR" sz="2300" dirty="0">
                <a:solidFill>
                  <a:srgbClr val="FFFF00"/>
                </a:solidFill>
              </a:rPr>
              <a:t> du servomoteur</a:t>
            </a:r>
            <a:endParaRPr lang="fr-FR" sz="2300" dirty="0">
              <a:solidFill>
                <a:srgbClr val="00B0F0"/>
              </a:solidFill>
            </a:endParaRPr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2224B719-9477-4ED6-B55C-40E84427BADC}"/>
              </a:ext>
            </a:extLst>
          </p:cNvPr>
          <p:cNvSpPr/>
          <p:nvPr/>
        </p:nvSpPr>
        <p:spPr>
          <a:xfrm>
            <a:off x="2991775" y="3098307"/>
            <a:ext cx="4012707" cy="1748901"/>
          </a:xfrm>
          <a:custGeom>
            <a:avLst/>
            <a:gdLst>
              <a:gd name="connsiteX0" fmla="*/ 4012707 w 4012707"/>
              <a:gd name="connsiteY0" fmla="*/ 1740023 h 1748901"/>
              <a:gd name="connsiteX1" fmla="*/ 3515557 w 4012707"/>
              <a:gd name="connsiteY1" fmla="*/ 1748901 h 1748901"/>
              <a:gd name="connsiteX2" fmla="*/ 3506679 w 4012707"/>
              <a:gd name="connsiteY2" fmla="*/ 887767 h 1748901"/>
              <a:gd name="connsiteX3" fmla="*/ 8877 w 4012707"/>
              <a:gd name="connsiteY3" fmla="*/ 248575 h 1748901"/>
              <a:gd name="connsiteX4" fmla="*/ 0 w 4012707"/>
              <a:gd name="connsiteY4" fmla="*/ 0 h 174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2707" h="1748901">
                <a:moveTo>
                  <a:pt x="4012707" y="1740023"/>
                </a:moveTo>
                <a:lnTo>
                  <a:pt x="3515557" y="1748901"/>
                </a:lnTo>
                <a:cubicBezTo>
                  <a:pt x="3512598" y="1461856"/>
                  <a:pt x="3509638" y="1174812"/>
                  <a:pt x="3506679" y="887767"/>
                </a:cubicBezTo>
                <a:lnTo>
                  <a:pt x="8877" y="248575"/>
                </a:lnTo>
                <a:lnTo>
                  <a:pt x="0" y="0"/>
                </a:lnTo>
              </a:path>
            </a:pathLst>
          </a:custGeom>
          <a:ln w="5715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08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16" grpId="0"/>
      <p:bldP spid="18" grpId="0"/>
      <p:bldP spid="29" grpId="0" animBg="1"/>
      <p:bldP spid="28" grpId="0"/>
      <p:bldP spid="28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 animBg="1"/>
      <p:bldP spid="35" grpId="0" animBg="1"/>
      <p:bldP spid="36" grpId="0" animBg="1"/>
      <p:bldP spid="37" grpId="0" animBg="1"/>
      <p:bldP spid="39" grpId="0"/>
      <p:bldP spid="47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48944A2-EE2A-41D7-917F-9BF6D1C9D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54" t="27699" r="29500" b="29320"/>
          <a:stretch/>
        </p:blipFill>
        <p:spPr>
          <a:xfrm>
            <a:off x="133350" y="784650"/>
            <a:ext cx="11012660" cy="450156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E4124E57-B3CD-485D-B2A9-E747100D62F5}"/>
              </a:ext>
            </a:extLst>
          </p:cNvPr>
          <p:cNvSpPr txBox="1"/>
          <p:nvPr/>
        </p:nvSpPr>
        <p:spPr>
          <a:xfrm>
            <a:off x="1048208" y="161541"/>
            <a:ext cx="10149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FF00"/>
                </a:solidFill>
              </a:rPr>
              <a:t>Pour les servo-moteurs à rotation continue, c’est le même principe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E4DFA8D-C46C-415A-B7BE-215E048672ED}"/>
              </a:ext>
            </a:extLst>
          </p:cNvPr>
          <p:cNvSpPr txBox="1"/>
          <p:nvPr/>
        </p:nvSpPr>
        <p:spPr>
          <a:xfrm>
            <a:off x="6918606" y="900644"/>
            <a:ext cx="514004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dirty="0">
                <a:solidFill>
                  <a:srgbClr val="FFFF00"/>
                </a:solidFill>
              </a:rPr>
              <a:t>À l’aide du sous module </a:t>
            </a:r>
            <a:r>
              <a:rPr lang="fr-FR" sz="2300" dirty="0"/>
              <a:t>servo</a:t>
            </a:r>
            <a:r>
              <a:rPr lang="fr-FR" sz="2300" dirty="0">
                <a:solidFill>
                  <a:srgbClr val="FFFF00"/>
                </a:solidFill>
              </a:rPr>
              <a:t> du module </a:t>
            </a:r>
            <a:r>
              <a:rPr lang="fr-FR" sz="2300" dirty="0" err="1"/>
              <a:t>adafruit_motor</a:t>
            </a:r>
            <a:r>
              <a:rPr lang="fr-FR" sz="2300" dirty="0">
                <a:solidFill>
                  <a:srgbClr val="FFFF00"/>
                </a:solidFill>
              </a:rPr>
              <a:t>, on crée un objet de classe </a:t>
            </a:r>
            <a:r>
              <a:rPr lang="fr-FR" sz="2300" dirty="0" err="1">
                <a:solidFill>
                  <a:srgbClr val="00B0F0"/>
                </a:solidFill>
              </a:rPr>
              <a:t>ContinuousServo</a:t>
            </a:r>
            <a:r>
              <a:rPr lang="fr-FR" sz="2300" dirty="0">
                <a:solidFill>
                  <a:srgbClr val="00B0F0"/>
                </a:solidFill>
              </a:rPr>
              <a:t> </a:t>
            </a:r>
            <a:r>
              <a:rPr lang="fr-FR" sz="2300" dirty="0">
                <a:solidFill>
                  <a:srgbClr val="FFFF00"/>
                </a:solidFill>
              </a:rPr>
              <a:t>appelé</a:t>
            </a:r>
            <a:r>
              <a:rPr lang="fr-FR" sz="2300" dirty="0">
                <a:solidFill>
                  <a:srgbClr val="00B0F0"/>
                </a:solidFill>
              </a:rPr>
              <a:t> </a:t>
            </a:r>
            <a:r>
              <a:rPr lang="fr-FR" sz="2300" dirty="0" err="1"/>
              <a:t>moteur_rotation</a:t>
            </a:r>
            <a:endParaRPr lang="fr-FR" sz="2300" dirty="0"/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15AE903-1799-47D5-A909-FD35F5D87A50}"/>
              </a:ext>
            </a:extLst>
          </p:cNvPr>
          <p:cNvCxnSpPr>
            <a:cxnSpLocks/>
          </p:cNvCxnSpPr>
          <p:nvPr/>
        </p:nvCxnSpPr>
        <p:spPr>
          <a:xfrm flipH="1">
            <a:off x="5273395" y="1290320"/>
            <a:ext cx="1645211" cy="1368984"/>
          </a:xfrm>
          <a:prstGeom prst="straightConnector1">
            <a:avLst/>
          </a:prstGeom>
          <a:ln w="5715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7E4DFA8D-C46C-415A-B7BE-215E048672ED}"/>
              </a:ext>
            </a:extLst>
          </p:cNvPr>
          <p:cNvSpPr txBox="1"/>
          <p:nvPr/>
        </p:nvSpPr>
        <p:spPr>
          <a:xfrm>
            <a:off x="7169118" y="3429000"/>
            <a:ext cx="502288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dirty="0">
                <a:solidFill>
                  <a:srgbClr val="FFFF00"/>
                </a:solidFill>
              </a:rPr>
              <a:t>La vitesse du moteur se contrôle à l’aide de la propriété </a:t>
            </a:r>
            <a:r>
              <a:rPr lang="fr-FR" sz="2300" dirty="0" err="1">
                <a:solidFill>
                  <a:srgbClr val="FFFF00"/>
                </a:solidFill>
              </a:rPr>
              <a:t>throttle</a:t>
            </a:r>
            <a:r>
              <a:rPr lang="fr-FR" sz="2300" dirty="0">
                <a:solidFill>
                  <a:srgbClr val="FFFF00"/>
                </a:solidFill>
              </a:rPr>
              <a:t> accepte une valeur réelle entre </a:t>
            </a:r>
            <a:r>
              <a:rPr lang="fr-FR" sz="2300" dirty="0"/>
              <a:t>-1</a:t>
            </a:r>
            <a:r>
              <a:rPr lang="fr-FR" sz="2300" dirty="0">
                <a:solidFill>
                  <a:srgbClr val="FFFF00"/>
                </a:solidFill>
              </a:rPr>
              <a:t> et </a:t>
            </a:r>
            <a:r>
              <a:rPr lang="fr-FR" sz="2300" dirty="0"/>
              <a:t>1</a:t>
            </a:r>
            <a:r>
              <a:rPr lang="fr-FR" sz="2300" dirty="0">
                <a:solidFill>
                  <a:srgbClr val="FFFF00"/>
                </a:solidFill>
              </a:rPr>
              <a:t>.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F4A56C6B-9B99-4003-A480-6316F37CB6EE}"/>
              </a:ext>
            </a:extLst>
          </p:cNvPr>
          <p:cNvCxnSpPr>
            <a:cxnSpLocks/>
          </p:cNvCxnSpPr>
          <p:nvPr/>
        </p:nvCxnSpPr>
        <p:spPr>
          <a:xfrm flipH="1" flipV="1">
            <a:off x="5102226" y="3539574"/>
            <a:ext cx="2041804" cy="349231"/>
          </a:xfrm>
          <a:prstGeom prst="straightConnector1">
            <a:avLst/>
          </a:prstGeom>
          <a:ln w="5715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AE3CCCCE-4D45-43C7-ACF1-51FE593F42AF}"/>
              </a:ext>
            </a:extLst>
          </p:cNvPr>
          <p:cNvSpPr txBox="1"/>
          <p:nvPr/>
        </p:nvSpPr>
        <p:spPr>
          <a:xfrm>
            <a:off x="6367941" y="5214800"/>
            <a:ext cx="569070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/>
              <a:t>1 </a:t>
            </a:r>
            <a:r>
              <a:rPr lang="fr-FR" sz="2300" dirty="0">
                <a:solidFill>
                  <a:srgbClr val="FFFF00"/>
                </a:solidFill>
                <a:sym typeface="Wingdings" panose="05000000000000000000" pitchFamily="2" charset="2"/>
              </a:rPr>
              <a:t> </a:t>
            </a:r>
            <a:r>
              <a:rPr lang="fr-FR" sz="2300" dirty="0">
                <a:sym typeface="Wingdings" panose="05000000000000000000" pitchFamily="2" charset="2"/>
              </a:rPr>
              <a:t>vitesse</a:t>
            </a:r>
            <a:r>
              <a:rPr lang="fr-FR" sz="2300" dirty="0">
                <a:solidFill>
                  <a:srgbClr val="FFFF00"/>
                </a:solidFill>
                <a:sym typeface="Wingdings" panose="05000000000000000000" pitchFamily="2" charset="2"/>
              </a:rPr>
              <a:t> de rotation max dans </a:t>
            </a:r>
            <a:r>
              <a:rPr lang="fr-FR" sz="2300" dirty="0">
                <a:sym typeface="Wingdings" panose="05000000000000000000" pitchFamily="2" charset="2"/>
              </a:rPr>
              <a:t>un sens</a:t>
            </a:r>
          </a:p>
          <a:p>
            <a:r>
              <a:rPr lang="fr-FR" sz="2300" b="1" dirty="0">
                <a:sym typeface="Wingdings" panose="05000000000000000000" pitchFamily="2" charset="2"/>
              </a:rPr>
              <a:t>0 </a:t>
            </a:r>
            <a:r>
              <a:rPr lang="fr-FR" sz="2300" dirty="0">
                <a:solidFill>
                  <a:srgbClr val="FFFF00"/>
                </a:solidFill>
                <a:sym typeface="Wingdings" panose="05000000000000000000" pitchFamily="2" charset="2"/>
              </a:rPr>
              <a:t> </a:t>
            </a:r>
            <a:r>
              <a:rPr lang="fr-FR" sz="2300" dirty="0">
                <a:sym typeface="Wingdings" panose="05000000000000000000" pitchFamily="2" charset="2"/>
              </a:rPr>
              <a:t>arrêt</a:t>
            </a:r>
            <a:r>
              <a:rPr lang="fr-FR" sz="2300" dirty="0">
                <a:solidFill>
                  <a:srgbClr val="FFFF00"/>
                </a:solidFill>
                <a:sym typeface="Wingdings" panose="05000000000000000000" pitchFamily="2" charset="2"/>
              </a:rPr>
              <a:t> du moteur</a:t>
            </a:r>
          </a:p>
          <a:p>
            <a:r>
              <a:rPr lang="fr-FR" sz="2300" b="1" dirty="0">
                <a:sym typeface="Wingdings" panose="05000000000000000000" pitchFamily="2" charset="2"/>
              </a:rPr>
              <a:t>-1</a:t>
            </a:r>
            <a:r>
              <a:rPr lang="fr-FR" sz="2300" dirty="0">
                <a:solidFill>
                  <a:srgbClr val="FFFF00"/>
                </a:solidFill>
                <a:sym typeface="Wingdings" panose="05000000000000000000" pitchFamily="2" charset="2"/>
              </a:rPr>
              <a:t> </a:t>
            </a:r>
            <a:r>
              <a:rPr lang="fr-FR" sz="2300" dirty="0">
                <a:sym typeface="Wingdings" panose="05000000000000000000" pitchFamily="2" charset="2"/>
              </a:rPr>
              <a:t>vitesse</a:t>
            </a:r>
            <a:r>
              <a:rPr lang="fr-FR" sz="2300" dirty="0">
                <a:solidFill>
                  <a:srgbClr val="FFFF00"/>
                </a:solidFill>
                <a:sym typeface="Wingdings" panose="05000000000000000000" pitchFamily="2" charset="2"/>
              </a:rPr>
              <a:t> de rotation max dans </a:t>
            </a:r>
            <a:r>
              <a:rPr lang="fr-FR" sz="2300" dirty="0">
                <a:sym typeface="Wingdings" panose="05000000000000000000" pitchFamily="2" charset="2"/>
              </a:rPr>
              <a:t>sens inverse</a:t>
            </a:r>
            <a:endParaRPr lang="fr-FR" sz="2300" dirty="0"/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F308B0A0-ED06-4989-AF7B-3DA25B5A94B8}"/>
              </a:ext>
            </a:extLst>
          </p:cNvPr>
          <p:cNvSpPr/>
          <p:nvPr/>
        </p:nvSpPr>
        <p:spPr>
          <a:xfrm>
            <a:off x="8666480" y="4583162"/>
            <a:ext cx="619760" cy="6316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17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39" grpId="0"/>
      <p:bldP spid="38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Image associÃ©e">
            <a:extLst>
              <a:ext uri="{FF2B5EF4-FFF2-40B4-BE49-F238E27FC236}">
                <a16:creationId xmlns:a16="http://schemas.microsoft.com/office/drawing/2014/main" id="{D5218C60-B40C-4DD7-B89A-FC215E77F11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8" t="4233" r="5423" b="4585"/>
          <a:stretch/>
        </p:blipFill>
        <p:spPr bwMode="auto">
          <a:xfrm rot="5400000">
            <a:off x="1085977" y="1716220"/>
            <a:ext cx="5219700" cy="39395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D14637E-E3C7-4E26-AD53-74D3531A1CF3}"/>
              </a:ext>
            </a:extLst>
          </p:cNvPr>
          <p:cNvSpPr/>
          <p:nvPr/>
        </p:nvSpPr>
        <p:spPr>
          <a:xfrm>
            <a:off x="4958037" y="3328175"/>
            <a:ext cx="776935" cy="2744151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37F901F-8645-4018-999F-0095F6D08151}"/>
              </a:ext>
            </a:extLst>
          </p:cNvPr>
          <p:cNvSpPr txBox="1"/>
          <p:nvPr/>
        </p:nvSpPr>
        <p:spPr>
          <a:xfrm>
            <a:off x="5814722" y="952592"/>
            <a:ext cx="617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92D050"/>
                </a:solidFill>
              </a:rPr>
              <a:t>Pattes 0 à 13 nommées  </a:t>
            </a:r>
            <a:r>
              <a:rPr lang="fr-FR" sz="2400" b="1" dirty="0">
                <a:solidFill>
                  <a:srgbClr val="FFFF00"/>
                </a:solidFill>
              </a:rPr>
              <a:t>board.D0 à board.D13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9932E6D9-4991-493F-B75A-1B27EB387E5D}"/>
              </a:ext>
            </a:extLst>
          </p:cNvPr>
          <p:cNvSpPr/>
          <p:nvPr/>
        </p:nvSpPr>
        <p:spPr>
          <a:xfrm>
            <a:off x="5919616" y="3604377"/>
            <a:ext cx="1544827" cy="74665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6EF9EF9-B535-46F6-BC7A-FD6CED52512A}"/>
              </a:ext>
            </a:extLst>
          </p:cNvPr>
          <p:cNvSpPr txBox="1"/>
          <p:nvPr/>
        </p:nvSpPr>
        <p:spPr>
          <a:xfrm>
            <a:off x="5734972" y="1463370"/>
            <a:ext cx="6201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92D050"/>
                </a:solidFill>
              </a:rPr>
              <a:t>Fonctionnent en ENTREE ou SORTIE numérique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61E7301-1C17-46D8-A0F2-92AE162010DE}"/>
              </a:ext>
            </a:extLst>
          </p:cNvPr>
          <p:cNvSpPr txBox="1"/>
          <p:nvPr/>
        </p:nvSpPr>
        <p:spPr>
          <a:xfrm>
            <a:off x="6361811" y="405495"/>
            <a:ext cx="4537953" cy="578882"/>
          </a:xfrm>
          <a:prstGeom prst="round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92D050"/>
                </a:solidFill>
              </a:rPr>
              <a:t>Digital I/O  (Input/Output)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74D8908-B922-4470-A2BF-904A548DC4DE}"/>
              </a:ext>
            </a:extLst>
          </p:cNvPr>
          <p:cNvSpPr txBox="1"/>
          <p:nvPr/>
        </p:nvSpPr>
        <p:spPr>
          <a:xfrm>
            <a:off x="8789203" y="1901118"/>
            <a:ext cx="3216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FFFF00"/>
                </a:solidFill>
              </a:rPr>
              <a:t>2 états : </a:t>
            </a:r>
            <a:r>
              <a:rPr lang="fr-FR" sz="2400" b="1" dirty="0">
                <a:solidFill>
                  <a:srgbClr val="92D050"/>
                </a:solidFill>
              </a:rPr>
              <a:t>	</a:t>
            </a:r>
            <a:r>
              <a:rPr lang="fr-FR" sz="2400" b="1" dirty="0" err="1">
                <a:solidFill>
                  <a:srgbClr val="92D050"/>
                </a:solidFill>
              </a:rPr>
              <a:t>True</a:t>
            </a:r>
            <a:r>
              <a:rPr lang="fr-FR" sz="2400" b="1" dirty="0">
                <a:solidFill>
                  <a:srgbClr val="92D050"/>
                </a:solidFill>
              </a:rPr>
              <a:t> / False </a:t>
            </a:r>
          </a:p>
          <a:p>
            <a:r>
              <a:rPr lang="fr-FR" sz="2400" b="1" dirty="0">
                <a:solidFill>
                  <a:srgbClr val="92D050"/>
                </a:solidFill>
              </a:rPr>
              <a:t>			   1   /    0</a:t>
            </a:r>
          </a:p>
          <a:p>
            <a:r>
              <a:rPr lang="fr-FR" sz="2400" b="1" dirty="0">
                <a:solidFill>
                  <a:srgbClr val="92D050"/>
                </a:solidFill>
              </a:rPr>
              <a:t>			3.3 V /  0 V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24CA933-B4FD-4FF1-81F2-FD73E3CB75D0}"/>
              </a:ext>
            </a:extLst>
          </p:cNvPr>
          <p:cNvSpPr/>
          <p:nvPr/>
        </p:nvSpPr>
        <p:spPr>
          <a:xfrm>
            <a:off x="8063078" y="3356479"/>
            <a:ext cx="834499" cy="1200329"/>
          </a:xfrm>
          <a:prstGeom prst="ellipse">
            <a:avLst/>
          </a:prstGeom>
          <a:gradFill flip="none" rotWithShape="1">
            <a:gsLst>
              <a:gs pos="0">
                <a:srgbClr val="FF4343"/>
              </a:gs>
              <a:gs pos="80000">
                <a:srgbClr val="FF5B5B"/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rgbClr val="FF0000">
                <a:alpha val="54000"/>
              </a:srgbClr>
            </a:glo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8" name="Picture 4" descr="Rote LED-Lampe">
            <a:extLst>
              <a:ext uri="{FF2B5EF4-FFF2-40B4-BE49-F238E27FC236}">
                <a16:creationId xmlns:a16="http://schemas.microsoft.com/office/drawing/2014/main" id="{5D3A0D98-D290-46D1-8BBC-3879EBB4A0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96" r="32511"/>
          <a:stretch/>
        </p:blipFill>
        <p:spPr bwMode="auto">
          <a:xfrm>
            <a:off x="8032005" y="3453723"/>
            <a:ext cx="896644" cy="197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41D53AB-F188-451B-B900-30046127C443}"/>
              </a:ext>
            </a:extLst>
          </p:cNvPr>
          <p:cNvSpPr txBox="1"/>
          <p:nvPr/>
        </p:nvSpPr>
        <p:spPr>
          <a:xfrm>
            <a:off x="5629475" y="2728479"/>
            <a:ext cx="3308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FFFF00"/>
                </a:solidFill>
              </a:rPr>
              <a:t>Configurer en SORTIE</a:t>
            </a:r>
            <a:endParaRPr lang="fr-FR" sz="2400" b="1" dirty="0">
              <a:solidFill>
                <a:srgbClr val="92D050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83B6CA-3DD2-43D5-89DD-3DF19EB4BC1E}"/>
              </a:ext>
            </a:extLst>
          </p:cNvPr>
          <p:cNvSpPr txBox="1"/>
          <p:nvPr/>
        </p:nvSpPr>
        <p:spPr>
          <a:xfrm>
            <a:off x="5644666" y="4370747"/>
            <a:ext cx="2770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FF00"/>
                </a:solidFill>
              </a:rPr>
              <a:t>On met la patte </a:t>
            </a:r>
          </a:p>
          <a:p>
            <a:r>
              <a:rPr lang="fr-FR" sz="2400" b="1" dirty="0">
                <a:solidFill>
                  <a:srgbClr val="FFFF00"/>
                </a:solidFill>
              </a:rPr>
              <a:t>à l’Etat BAS:  (0 V)</a:t>
            </a:r>
            <a:endParaRPr lang="fr-FR" sz="2400" b="1" dirty="0">
              <a:solidFill>
                <a:srgbClr val="92D050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4A898B9-63CA-4A59-89D2-B650B16A8108}"/>
              </a:ext>
            </a:extLst>
          </p:cNvPr>
          <p:cNvSpPr txBox="1"/>
          <p:nvPr/>
        </p:nvSpPr>
        <p:spPr>
          <a:xfrm>
            <a:off x="5647230" y="4363410"/>
            <a:ext cx="3308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FF00"/>
                </a:solidFill>
              </a:rPr>
              <a:t>On met la patte</a:t>
            </a:r>
          </a:p>
          <a:p>
            <a:r>
              <a:rPr lang="fr-FR" sz="2400" b="1" dirty="0">
                <a:solidFill>
                  <a:srgbClr val="FFFF00"/>
                </a:solidFill>
              </a:rPr>
              <a:t> à l’Etat HAUT:  (3.3 V)</a:t>
            </a:r>
            <a:endParaRPr lang="fr-FR" sz="2400" b="1" dirty="0">
              <a:solidFill>
                <a:srgbClr val="92D050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9B29B7B-A6C8-4693-9FC8-1A6518E7E329}"/>
              </a:ext>
            </a:extLst>
          </p:cNvPr>
          <p:cNvSpPr/>
          <p:nvPr/>
        </p:nvSpPr>
        <p:spPr>
          <a:xfrm>
            <a:off x="3942080" y="1343025"/>
            <a:ext cx="233680" cy="582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210B6F99-C014-4A25-8945-83FF2D29DF8D}"/>
              </a:ext>
            </a:extLst>
          </p:cNvPr>
          <p:cNvSpPr/>
          <p:nvPr/>
        </p:nvSpPr>
        <p:spPr>
          <a:xfrm>
            <a:off x="4053840" y="1930400"/>
            <a:ext cx="1390991" cy="1574800"/>
          </a:xfrm>
          <a:custGeom>
            <a:avLst/>
            <a:gdLst>
              <a:gd name="connsiteX0" fmla="*/ 10160 w 1391920"/>
              <a:gd name="connsiteY0" fmla="*/ 0 h 1574800"/>
              <a:gd name="connsiteX1" fmla="*/ 0 w 1391920"/>
              <a:gd name="connsiteY1" fmla="*/ 1574800 h 1574800"/>
              <a:gd name="connsiteX2" fmla="*/ 1391920 w 1391920"/>
              <a:gd name="connsiteY2" fmla="*/ 154432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1920" h="1574800">
                <a:moveTo>
                  <a:pt x="10160" y="0"/>
                </a:moveTo>
                <a:cubicBezTo>
                  <a:pt x="6773" y="524933"/>
                  <a:pt x="3387" y="1049867"/>
                  <a:pt x="0" y="1574800"/>
                </a:cubicBezTo>
                <a:lnTo>
                  <a:pt x="1391920" y="1544320"/>
                </a:lnTo>
              </a:path>
            </a:pathLst>
          </a:cu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41D53AB-F188-451B-B900-30046127C443}"/>
              </a:ext>
            </a:extLst>
          </p:cNvPr>
          <p:cNvSpPr txBox="1"/>
          <p:nvPr/>
        </p:nvSpPr>
        <p:spPr>
          <a:xfrm>
            <a:off x="657370" y="174662"/>
            <a:ext cx="3807676" cy="461665"/>
          </a:xfrm>
          <a:prstGeom prst="rect">
            <a:avLst/>
          </a:prstGeom>
          <a:noFill/>
          <a:effectLst>
            <a:reflection stA="50000" endPos="92000" dist="127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CAPTEURS NUMERIQUES</a:t>
            </a:r>
            <a:endParaRPr lang="fr-FR" sz="24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314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20" grpId="0"/>
      <p:bldP spid="21" grpId="0"/>
      <p:bldP spid="21" grpId="1"/>
      <p:bldP spid="22" grpId="0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537F901F-8645-4018-999F-0095F6D08151}"/>
              </a:ext>
            </a:extLst>
          </p:cNvPr>
          <p:cNvSpPr txBox="1"/>
          <p:nvPr/>
        </p:nvSpPr>
        <p:spPr>
          <a:xfrm>
            <a:off x="7413034" y="324597"/>
            <a:ext cx="45542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>
                <a:solidFill>
                  <a:srgbClr val="92D050"/>
                </a:solidFill>
              </a:rPr>
              <a:t>La librairie </a:t>
            </a:r>
            <a:r>
              <a:rPr lang="fr-FR" sz="2300" b="1" dirty="0" err="1"/>
              <a:t>board</a:t>
            </a:r>
            <a:r>
              <a:rPr lang="fr-FR" sz="2300" b="1" dirty="0">
                <a:solidFill>
                  <a:srgbClr val="92D050"/>
                </a:solidFill>
              </a:rPr>
              <a:t> donne accès aux fonctionnalités de votre carte</a:t>
            </a:r>
            <a:endParaRPr lang="fr-FR" sz="2300" b="1" dirty="0">
              <a:solidFill>
                <a:srgbClr val="FFFF00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61E7301-1C17-46D8-A0F2-92AE162010DE}"/>
              </a:ext>
            </a:extLst>
          </p:cNvPr>
          <p:cNvSpPr txBox="1"/>
          <p:nvPr/>
        </p:nvSpPr>
        <p:spPr>
          <a:xfrm>
            <a:off x="2708607" y="324597"/>
            <a:ext cx="4537953" cy="578882"/>
          </a:xfrm>
          <a:prstGeom prst="round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92D050"/>
                </a:solidFill>
              </a:rPr>
              <a:t>Digital I/O  (Input/Output)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41D53AB-F188-451B-B900-30046127C443}"/>
              </a:ext>
            </a:extLst>
          </p:cNvPr>
          <p:cNvSpPr txBox="1"/>
          <p:nvPr/>
        </p:nvSpPr>
        <p:spPr>
          <a:xfrm>
            <a:off x="6861159" y="3013500"/>
            <a:ext cx="502288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300" dirty="0">
                <a:solidFill>
                  <a:srgbClr val="FFFF00"/>
                </a:solidFill>
              </a:rPr>
              <a:t>On crée un objet « </a:t>
            </a:r>
            <a:r>
              <a:rPr lang="fr-FR" sz="2300" dirty="0" err="1"/>
              <a:t>led</a:t>
            </a:r>
            <a:r>
              <a:rPr lang="fr-FR" sz="2300" dirty="0">
                <a:solidFill>
                  <a:srgbClr val="FFFF00"/>
                </a:solidFill>
              </a:rPr>
              <a:t> »  associé à la patte D4 qui est configuré en entrée/sortie numérique</a:t>
            </a:r>
            <a:endParaRPr lang="fr-FR" sz="2300" dirty="0">
              <a:solidFill>
                <a:srgbClr val="92D050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83B6CA-3DD2-43D5-89DD-3DF19EB4BC1E}"/>
              </a:ext>
            </a:extLst>
          </p:cNvPr>
          <p:cNvSpPr txBox="1"/>
          <p:nvPr/>
        </p:nvSpPr>
        <p:spPr>
          <a:xfrm>
            <a:off x="452761" y="5310188"/>
            <a:ext cx="7554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FF00"/>
                </a:solidFill>
              </a:rPr>
              <a:t>On met la </a:t>
            </a:r>
            <a:r>
              <a:rPr lang="fr-FR" sz="2400" b="1" dirty="0"/>
              <a:t>valeur</a:t>
            </a:r>
            <a:r>
              <a:rPr lang="fr-FR" sz="2400" b="1" dirty="0">
                <a:solidFill>
                  <a:srgbClr val="FFFF00"/>
                </a:solidFill>
              </a:rPr>
              <a:t> de cette patte à l’Etat BAS:  </a:t>
            </a:r>
            <a:r>
              <a:rPr lang="fr-FR" sz="2400" b="1" dirty="0">
                <a:solidFill>
                  <a:srgbClr val="92D050"/>
                </a:solidFill>
              </a:rPr>
              <a:t>FALSE (0 V)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D477FC6-A6B9-48D0-BBDC-96F46C402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59" y="1001883"/>
            <a:ext cx="6553200" cy="386715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E4124E57-B3CD-485D-B2A9-E747100D62F5}"/>
              </a:ext>
            </a:extLst>
          </p:cNvPr>
          <p:cNvSpPr txBox="1"/>
          <p:nvPr/>
        </p:nvSpPr>
        <p:spPr>
          <a:xfrm>
            <a:off x="7007291" y="1437711"/>
            <a:ext cx="495998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>
                <a:solidFill>
                  <a:srgbClr val="92D050"/>
                </a:solidFill>
              </a:rPr>
              <a:t>La librairie </a:t>
            </a:r>
            <a:r>
              <a:rPr lang="fr-FR" sz="2300" b="1" dirty="0" err="1"/>
              <a:t>digitalio</a:t>
            </a:r>
            <a:r>
              <a:rPr lang="fr-FR" sz="2300" b="1" dirty="0">
                <a:solidFill>
                  <a:srgbClr val="92D050"/>
                </a:solidFill>
              </a:rPr>
              <a:t> donne accès aux fonctions permettant de configurer et piloter les entrées/sorties numériques</a:t>
            </a:r>
            <a:endParaRPr lang="fr-FR" sz="2300" b="1" dirty="0">
              <a:solidFill>
                <a:srgbClr val="FFFF00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E4DFA8D-C46C-415A-B7BE-215E048672ED}"/>
              </a:ext>
            </a:extLst>
          </p:cNvPr>
          <p:cNvSpPr txBox="1"/>
          <p:nvPr/>
        </p:nvSpPr>
        <p:spPr>
          <a:xfrm>
            <a:off x="6861159" y="4273032"/>
            <a:ext cx="502288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dirty="0">
                <a:solidFill>
                  <a:srgbClr val="FFFF00"/>
                </a:solidFill>
              </a:rPr>
              <a:t>On configure la direction de cette patte en </a:t>
            </a:r>
            <a:r>
              <a:rPr lang="fr-FR" sz="2300" dirty="0"/>
              <a:t>sortie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C594C4D-0509-414C-9D16-EC12DB006537}"/>
              </a:ext>
            </a:extLst>
          </p:cNvPr>
          <p:cNvSpPr txBox="1"/>
          <p:nvPr/>
        </p:nvSpPr>
        <p:spPr>
          <a:xfrm>
            <a:off x="449603" y="5751343"/>
            <a:ext cx="807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FF00"/>
                </a:solidFill>
              </a:rPr>
              <a:t>On met la </a:t>
            </a:r>
            <a:r>
              <a:rPr lang="fr-FR" sz="2400" b="1" dirty="0"/>
              <a:t>valeur</a:t>
            </a:r>
            <a:r>
              <a:rPr lang="fr-FR" sz="2400" b="1" dirty="0">
                <a:solidFill>
                  <a:srgbClr val="FFFF00"/>
                </a:solidFill>
              </a:rPr>
              <a:t> de cette patte à l’Etat HAUT:  </a:t>
            </a:r>
            <a:r>
              <a:rPr lang="fr-FR" sz="2400" b="1" dirty="0">
                <a:solidFill>
                  <a:srgbClr val="92D050"/>
                </a:solidFill>
              </a:rPr>
              <a:t>TRUE (3,3 V)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C8AE341-C142-4ED8-A393-333AE5C5546B}"/>
              </a:ext>
            </a:extLst>
          </p:cNvPr>
          <p:cNvCxnSpPr>
            <a:cxnSpLocks/>
          </p:cNvCxnSpPr>
          <p:nvPr/>
        </p:nvCxnSpPr>
        <p:spPr>
          <a:xfrm flipH="1">
            <a:off x="2405850" y="903479"/>
            <a:ext cx="5007184" cy="809911"/>
          </a:xfrm>
          <a:prstGeom prst="straightConnector1">
            <a:avLst/>
          </a:prstGeom>
          <a:ln w="5715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087720A-0D4A-4EB9-9468-5FBD130FCBD4}"/>
              </a:ext>
            </a:extLst>
          </p:cNvPr>
          <p:cNvCxnSpPr>
            <a:cxnSpLocks/>
          </p:cNvCxnSpPr>
          <p:nvPr/>
        </p:nvCxnSpPr>
        <p:spPr>
          <a:xfrm flipH="1">
            <a:off x="2558250" y="1625443"/>
            <a:ext cx="4449041" cy="240347"/>
          </a:xfrm>
          <a:prstGeom prst="straightConnector1">
            <a:avLst/>
          </a:prstGeom>
          <a:ln w="5715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0B692D2-8D74-488C-8E9D-6ED9DC29C7D7}"/>
              </a:ext>
            </a:extLst>
          </p:cNvPr>
          <p:cNvCxnSpPr>
            <a:cxnSpLocks/>
          </p:cNvCxnSpPr>
          <p:nvPr/>
        </p:nvCxnSpPr>
        <p:spPr>
          <a:xfrm flipH="1" flipV="1">
            <a:off x="4696287" y="2591873"/>
            <a:ext cx="2164872" cy="541945"/>
          </a:xfrm>
          <a:prstGeom prst="straightConnector1">
            <a:avLst/>
          </a:prstGeom>
          <a:ln w="5715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15AE903-1799-47D5-A909-FD35F5D87A50}"/>
              </a:ext>
            </a:extLst>
          </p:cNvPr>
          <p:cNvCxnSpPr>
            <a:cxnSpLocks/>
          </p:cNvCxnSpPr>
          <p:nvPr/>
        </p:nvCxnSpPr>
        <p:spPr>
          <a:xfrm flipH="1" flipV="1">
            <a:off x="4144412" y="3048637"/>
            <a:ext cx="2716747" cy="1419316"/>
          </a:xfrm>
          <a:prstGeom prst="straightConnector1">
            <a:avLst/>
          </a:prstGeom>
          <a:ln w="5715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10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20" grpId="0"/>
      <p:bldP spid="21" grpId="0"/>
      <p:bldP spid="21" grpId="1"/>
      <p:bldP spid="16" grpId="0"/>
      <p:bldP spid="18" grpId="0"/>
      <p:bldP spid="19" grpId="0"/>
      <p:bldP spid="1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Image associÃ©e">
            <a:extLst>
              <a:ext uri="{FF2B5EF4-FFF2-40B4-BE49-F238E27FC236}">
                <a16:creationId xmlns:a16="http://schemas.microsoft.com/office/drawing/2014/main" id="{D5218C60-B40C-4DD7-B89A-FC215E77F11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8" t="4233" r="5423" b="4585"/>
          <a:stretch/>
        </p:blipFill>
        <p:spPr bwMode="auto">
          <a:xfrm rot="5400000">
            <a:off x="1085977" y="1716220"/>
            <a:ext cx="5219700" cy="39395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D14637E-E3C7-4E26-AD53-74D3531A1CF3}"/>
              </a:ext>
            </a:extLst>
          </p:cNvPr>
          <p:cNvSpPr/>
          <p:nvPr/>
        </p:nvSpPr>
        <p:spPr>
          <a:xfrm>
            <a:off x="4958037" y="3328175"/>
            <a:ext cx="776935" cy="2744151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6EF9EF9-B535-46F6-BC7A-FD6CED52512A}"/>
              </a:ext>
            </a:extLst>
          </p:cNvPr>
          <p:cNvSpPr txBox="1"/>
          <p:nvPr/>
        </p:nvSpPr>
        <p:spPr>
          <a:xfrm>
            <a:off x="5696644" y="1059179"/>
            <a:ext cx="6201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92D050"/>
                </a:solidFill>
              </a:rPr>
              <a:t>Fonctionnent en ENTREE ou SORTIE numérique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61E7301-1C17-46D8-A0F2-92AE162010DE}"/>
              </a:ext>
            </a:extLst>
          </p:cNvPr>
          <p:cNvSpPr txBox="1"/>
          <p:nvPr/>
        </p:nvSpPr>
        <p:spPr>
          <a:xfrm>
            <a:off x="6361811" y="405495"/>
            <a:ext cx="4537953" cy="578882"/>
          </a:xfrm>
          <a:prstGeom prst="round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92D050"/>
                </a:solidFill>
              </a:rPr>
              <a:t>Digital I/O  (Input/Output)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74D8908-B922-4470-A2BF-904A548DC4DE}"/>
              </a:ext>
            </a:extLst>
          </p:cNvPr>
          <p:cNvSpPr txBox="1"/>
          <p:nvPr/>
        </p:nvSpPr>
        <p:spPr>
          <a:xfrm>
            <a:off x="8797171" y="1547462"/>
            <a:ext cx="3216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FFFF00"/>
                </a:solidFill>
              </a:rPr>
              <a:t>2 états : </a:t>
            </a:r>
            <a:r>
              <a:rPr lang="fr-FR" sz="2400" b="1" dirty="0">
                <a:solidFill>
                  <a:srgbClr val="92D050"/>
                </a:solidFill>
              </a:rPr>
              <a:t>	</a:t>
            </a:r>
            <a:r>
              <a:rPr lang="fr-FR" sz="2400" b="1" dirty="0" err="1">
                <a:solidFill>
                  <a:srgbClr val="92D050"/>
                </a:solidFill>
              </a:rPr>
              <a:t>True</a:t>
            </a:r>
            <a:r>
              <a:rPr lang="fr-FR" sz="2400" b="1" dirty="0">
                <a:solidFill>
                  <a:srgbClr val="92D050"/>
                </a:solidFill>
              </a:rPr>
              <a:t> / False </a:t>
            </a:r>
          </a:p>
          <a:p>
            <a:r>
              <a:rPr lang="fr-FR" sz="2400" b="1" dirty="0">
                <a:solidFill>
                  <a:srgbClr val="92D050"/>
                </a:solidFill>
              </a:rPr>
              <a:t>			   1   /    0</a:t>
            </a:r>
          </a:p>
          <a:p>
            <a:r>
              <a:rPr lang="fr-FR" sz="2400" b="1" dirty="0">
                <a:solidFill>
                  <a:srgbClr val="92D050"/>
                </a:solidFill>
              </a:rPr>
              <a:t>			3.3 V /  0 V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41D53AB-F188-451B-B900-30046127C443}"/>
              </a:ext>
            </a:extLst>
          </p:cNvPr>
          <p:cNvSpPr txBox="1"/>
          <p:nvPr/>
        </p:nvSpPr>
        <p:spPr>
          <a:xfrm>
            <a:off x="5629475" y="2728479"/>
            <a:ext cx="3308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FFFF00"/>
                </a:solidFill>
              </a:rPr>
              <a:t>Configurer en ENTREE</a:t>
            </a:r>
            <a:endParaRPr lang="fr-FR" sz="2400" b="1" dirty="0">
              <a:solidFill>
                <a:srgbClr val="92D050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83B6CA-3DD2-43D5-89DD-3DF19EB4BC1E}"/>
              </a:ext>
            </a:extLst>
          </p:cNvPr>
          <p:cNvSpPr txBox="1"/>
          <p:nvPr/>
        </p:nvSpPr>
        <p:spPr>
          <a:xfrm>
            <a:off x="8506328" y="3107933"/>
            <a:ext cx="2563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FF00"/>
                </a:solidFill>
              </a:rPr>
              <a:t>Si bouton appuyé </a:t>
            </a:r>
          </a:p>
          <a:p>
            <a:r>
              <a:rPr lang="fr-FR" sz="2400" b="1" dirty="0">
                <a:solidFill>
                  <a:srgbClr val="FFFF00"/>
                </a:solidFill>
              </a:rPr>
              <a:t>il envoie:  (3.3 V)</a:t>
            </a:r>
            <a:endParaRPr lang="fr-FR" sz="2400" b="1" dirty="0">
              <a:solidFill>
                <a:srgbClr val="92D050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4A898B9-63CA-4A59-89D2-B650B16A8108}"/>
              </a:ext>
            </a:extLst>
          </p:cNvPr>
          <p:cNvSpPr txBox="1"/>
          <p:nvPr/>
        </p:nvSpPr>
        <p:spPr>
          <a:xfrm>
            <a:off x="5092143" y="3448064"/>
            <a:ext cx="2334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FF00"/>
                </a:solidFill>
              </a:rPr>
              <a:t>On lit</a:t>
            </a:r>
          </a:p>
          <a:p>
            <a:pPr algn="ctr"/>
            <a:r>
              <a:rPr lang="fr-FR" sz="2400" b="1" dirty="0">
                <a:solidFill>
                  <a:srgbClr val="FFFF00"/>
                </a:solidFill>
              </a:rPr>
              <a:t> l’état du bouton</a:t>
            </a:r>
            <a:endParaRPr lang="fr-FR" sz="2400" b="1" dirty="0">
              <a:solidFill>
                <a:srgbClr val="92D050"/>
              </a:solidFill>
            </a:endParaRPr>
          </a:p>
        </p:txBody>
      </p:sp>
      <p:pic>
        <p:nvPicPr>
          <p:cNvPr id="1030" name="Picture 6" descr="RÃ©sultat de recherche d'images pour &quot;bouton poussoir Ã  rappel&quot;">
            <a:extLst>
              <a:ext uri="{FF2B5EF4-FFF2-40B4-BE49-F238E27FC236}">
                <a16:creationId xmlns:a16="http://schemas.microsoft.com/office/drawing/2014/main" id="{5E7FE199-BFD4-490B-AC78-578F472D1E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19" b="22414"/>
          <a:stretch/>
        </p:blipFill>
        <p:spPr bwMode="auto">
          <a:xfrm rot="5400000">
            <a:off x="8187875" y="4368814"/>
            <a:ext cx="2143125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B8D165F-72BA-44C8-BDBB-2D49174284A8}"/>
              </a:ext>
            </a:extLst>
          </p:cNvPr>
          <p:cNvSpPr/>
          <p:nvPr/>
        </p:nvSpPr>
        <p:spPr>
          <a:xfrm rot="10800000">
            <a:off x="6095999" y="4250804"/>
            <a:ext cx="2244193" cy="74665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535AB84-8BE4-48EB-A353-9DC953E4310A}"/>
              </a:ext>
            </a:extLst>
          </p:cNvPr>
          <p:cNvSpPr txBox="1"/>
          <p:nvPr/>
        </p:nvSpPr>
        <p:spPr>
          <a:xfrm>
            <a:off x="5755019" y="5234200"/>
            <a:ext cx="1072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FF00"/>
                </a:solidFill>
              </a:rPr>
              <a:t>FALSE</a:t>
            </a:r>
            <a:endParaRPr lang="fr-FR" sz="2400" b="1" dirty="0">
              <a:solidFill>
                <a:srgbClr val="92D050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0608809-15A6-4928-B2C8-15070FE0E18E}"/>
              </a:ext>
            </a:extLst>
          </p:cNvPr>
          <p:cNvSpPr txBox="1"/>
          <p:nvPr/>
        </p:nvSpPr>
        <p:spPr>
          <a:xfrm>
            <a:off x="8506328" y="3107013"/>
            <a:ext cx="2563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FF00"/>
                </a:solidFill>
              </a:rPr>
              <a:t>Si bouton </a:t>
            </a:r>
            <a:r>
              <a:rPr lang="fr-FR" sz="2400" b="1" dirty="0" err="1">
                <a:solidFill>
                  <a:srgbClr val="FFFF00"/>
                </a:solidFill>
              </a:rPr>
              <a:t>relaché</a:t>
            </a:r>
            <a:r>
              <a:rPr lang="fr-FR" sz="2400" b="1" dirty="0">
                <a:solidFill>
                  <a:srgbClr val="FFFF00"/>
                </a:solidFill>
              </a:rPr>
              <a:t> </a:t>
            </a:r>
          </a:p>
          <a:p>
            <a:r>
              <a:rPr lang="fr-FR" sz="2400" b="1" dirty="0">
                <a:solidFill>
                  <a:srgbClr val="FFFF00"/>
                </a:solidFill>
              </a:rPr>
              <a:t>il envoie:  (0 V)</a:t>
            </a:r>
            <a:endParaRPr lang="fr-FR" sz="2400" b="1" dirty="0">
              <a:solidFill>
                <a:srgbClr val="92D050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F541079-B045-4561-8782-E3E8E9555342}"/>
              </a:ext>
            </a:extLst>
          </p:cNvPr>
          <p:cNvSpPr txBox="1"/>
          <p:nvPr/>
        </p:nvSpPr>
        <p:spPr>
          <a:xfrm>
            <a:off x="5734972" y="5234200"/>
            <a:ext cx="1072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FF00"/>
                </a:solidFill>
              </a:rPr>
              <a:t>TRUE</a:t>
            </a:r>
            <a:endParaRPr lang="fr-FR" sz="24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6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1" grpId="1"/>
      <p:bldP spid="22" grpId="0"/>
      <p:bldP spid="24" grpId="0" animBg="1"/>
      <p:bldP spid="23" grpId="0"/>
      <p:bldP spid="25" grpId="0"/>
      <p:bldP spid="26" grpId="0"/>
      <p:bldP spid="2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F4C6B258-1EBB-41F2-8686-928784ADA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7" y="796549"/>
            <a:ext cx="6905471" cy="4228729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F61E7301-1C17-46D8-A0F2-92AE162010DE}"/>
              </a:ext>
            </a:extLst>
          </p:cNvPr>
          <p:cNvSpPr txBox="1"/>
          <p:nvPr/>
        </p:nvSpPr>
        <p:spPr>
          <a:xfrm>
            <a:off x="1558047" y="155662"/>
            <a:ext cx="4537953" cy="578882"/>
          </a:xfrm>
          <a:prstGeom prst="round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92D050"/>
                </a:solidFill>
              </a:rPr>
              <a:t>Digital I/O  (Input/Output)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3670A4D-124B-4ED3-B1CC-1A66D70CACAB}"/>
              </a:ext>
            </a:extLst>
          </p:cNvPr>
          <p:cNvSpPr txBox="1"/>
          <p:nvPr/>
        </p:nvSpPr>
        <p:spPr>
          <a:xfrm>
            <a:off x="6966211" y="1562804"/>
            <a:ext cx="522578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dirty="0">
                <a:solidFill>
                  <a:srgbClr val="FFFF00"/>
                </a:solidFill>
              </a:rPr>
              <a:t>On crée un objet « </a:t>
            </a:r>
            <a:r>
              <a:rPr lang="fr-FR" sz="2300" dirty="0"/>
              <a:t>poussoir</a:t>
            </a:r>
            <a:r>
              <a:rPr lang="fr-FR" sz="2300" dirty="0">
                <a:solidFill>
                  <a:srgbClr val="FFFF00"/>
                </a:solidFill>
              </a:rPr>
              <a:t> »  associé à la patte D0 qui est configuré en entrée/sortie numérique</a:t>
            </a:r>
            <a:endParaRPr lang="fr-FR" sz="2300" dirty="0">
              <a:solidFill>
                <a:srgbClr val="92D050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D9C7CCA-5B59-418E-9579-C00EF78B6F25}"/>
              </a:ext>
            </a:extLst>
          </p:cNvPr>
          <p:cNvSpPr txBox="1"/>
          <p:nvPr/>
        </p:nvSpPr>
        <p:spPr>
          <a:xfrm>
            <a:off x="337491" y="5295262"/>
            <a:ext cx="10428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FF00"/>
                </a:solidFill>
              </a:rPr>
              <a:t>On lit la </a:t>
            </a:r>
            <a:r>
              <a:rPr lang="fr-FR" sz="2400" b="1" dirty="0"/>
              <a:t>valeur</a:t>
            </a:r>
            <a:r>
              <a:rPr lang="fr-FR" sz="2400" b="1" dirty="0">
                <a:solidFill>
                  <a:srgbClr val="FFFF00"/>
                </a:solidFill>
              </a:rPr>
              <a:t> de cette patte (</a:t>
            </a:r>
            <a:r>
              <a:rPr lang="fr-FR" sz="2400" b="1" dirty="0" err="1"/>
              <a:t>poussoir.value</a:t>
            </a:r>
            <a:r>
              <a:rPr lang="fr-FR" sz="2400" b="1" dirty="0">
                <a:solidFill>
                  <a:srgbClr val="FFFF00"/>
                </a:solidFill>
              </a:rPr>
              <a:t>):</a:t>
            </a:r>
          </a:p>
          <a:p>
            <a:r>
              <a:rPr lang="fr-FR" sz="2400" b="1" dirty="0">
                <a:solidFill>
                  <a:srgbClr val="FFFF00"/>
                </a:solidFill>
              </a:rPr>
              <a:t>si le poussoir est enfoncé, la patte « reçoit » 3,3 V:  </a:t>
            </a:r>
            <a:r>
              <a:rPr lang="fr-FR" sz="2400" b="1" dirty="0" err="1"/>
              <a:t>poussoir.value</a:t>
            </a:r>
            <a:r>
              <a:rPr lang="fr-FR" sz="2400" b="1" dirty="0"/>
              <a:t> </a:t>
            </a:r>
            <a:r>
              <a:rPr lang="fr-FR" sz="2400" b="1" dirty="0">
                <a:solidFill>
                  <a:srgbClr val="FFFF00"/>
                </a:solidFill>
              </a:rPr>
              <a:t>renvoie </a:t>
            </a:r>
            <a:r>
              <a:rPr lang="fr-FR" sz="2400" b="1" dirty="0" err="1">
                <a:solidFill>
                  <a:srgbClr val="92D050"/>
                </a:solidFill>
              </a:rPr>
              <a:t>True</a:t>
            </a:r>
            <a:endParaRPr lang="fr-FR" sz="2400" b="1" dirty="0">
              <a:solidFill>
                <a:srgbClr val="92D050"/>
              </a:solidFill>
            </a:endParaRPr>
          </a:p>
          <a:p>
            <a:r>
              <a:rPr lang="fr-FR" sz="2400" b="1" dirty="0">
                <a:solidFill>
                  <a:srgbClr val="FFFF00"/>
                </a:solidFill>
              </a:rPr>
              <a:t>si le poussoir est </a:t>
            </a:r>
            <a:r>
              <a:rPr lang="fr-FR" sz="2400" b="1" dirty="0" err="1">
                <a:solidFill>
                  <a:srgbClr val="FFFF00"/>
                </a:solidFill>
              </a:rPr>
              <a:t>relaché</a:t>
            </a:r>
            <a:r>
              <a:rPr lang="fr-FR" sz="2400" b="1" dirty="0">
                <a:solidFill>
                  <a:srgbClr val="FFFF00"/>
                </a:solidFill>
              </a:rPr>
              <a:t>, la patte « reçoit » 0 V:     </a:t>
            </a:r>
            <a:r>
              <a:rPr lang="fr-FR" sz="2400" b="1" dirty="0" err="1"/>
              <a:t>poussoir.value</a:t>
            </a:r>
            <a:r>
              <a:rPr lang="fr-FR" sz="2400" b="1" dirty="0"/>
              <a:t> </a:t>
            </a:r>
            <a:r>
              <a:rPr lang="fr-FR" sz="2400" b="1" dirty="0">
                <a:solidFill>
                  <a:srgbClr val="FFFF00"/>
                </a:solidFill>
              </a:rPr>
              <a:t>renvoie </a:t>
            </a:r>
            <a:r>
              <a:rPr lang="fr-FR" sz="2400" b="1" dirty="0">
                <a:solidFill>
                  <a:srgbClr val="92D050"/>
                </a:solidFill>
              </a:rPr>
              <a:t>False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E66C578-7EEB-4869-882F-167FCDA4DAB1}"/>
              </a:ext>
            </a:extLst>
          </p:cNvPr>
          <p:cNvSpPr txBox="1"/>
          <p:nvPr/>
        </p:nvSpPr>
        <p:spPr>
          <a:xfrm>
            <a:off x="7021418" y="2771458"/>
            <a:ext cx="502288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dirty="0">
                <a:solidFill>
                  <a:srgbClr val="FFFF00"/>
                </a:solidFill>
              </a:rPr>
              <a:t>On configure la direction de cette patte en </a:t>
            </a:r>
            <a:r>
              <a:rPr lang="fr-FR" sz="2300" dirty="0"/>
              <a:t>entrée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3461DDCF-8052-4C8A-8B17-A04CC8BACA95}"/>
              </a:ext>
            </a:extLst>
          </p:cNvPr>
          <p:cNvCxnSpPr>
            <a:cxnSpLocks/>
          </p:cNvCxnSpPr>
          <p:nvPr/>
        </p:nvCxnSpPr>
        <p:spPr>
          <a:xfrm flipH="1">
            <a:off x="4891596" y="2024109"/>
            <a:ext cx="2074615" cy="217368"/>
          </a:xfrm>
          <a:prstGeom prst="straightConnector1">
            <a:avLst/>
          </a:prstGeom>
          <a:ln w="5715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E5FF66A6-E559-4392-A4C3-4390003340C8}"/>
              </a:ext>
            </a:extLst>
          </p:cNvPr>
          <p:cNvCxnSpPr>
            <a:cxnSpLocks/>
            <a:stCxn id="2" idx="3"/>
          </p:cNvCxnSpPr>
          <p:nvPr/>
        </p:nvCxnSpPr>
        <p:spPr>
          <a:xfrm flipH="1" flipV="1">
            <a:off x="5140172" y="2648698"/>
            <a:ext cx="1881246" cy="262216"/>
          </a:xfrm>
          <a:prstGeom prst="straightConnector1">
            <a:avLst/>
          </a:prstGeom>
          <a:ln w="5715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E79EAEB7-EB13-40C9-BDC6-0C15E46A3591}"/>
              </a:ext>
            </a:extLst>
          </p:cNvPr>
          <p:cNvSpPr txBox="1"/>
          <p:nvPr/>
        </p:nvSpPr>
        <p:spPr>
          <a:xfrm>
            <a:off x="7042851" y="650107"/>
            <a:ext cx="45542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>
                <a:solidFill>
                  <a:srgbClr val="92D050"/>
                </a:solidFill>
              </a:rPr>
              <a:t>On importe les mêmes librairies avec la fonction Pull en plus</a:t>
            </a:r>
            <a:endParaRPr lang="fr-FR" sz="2300" b="1" dirty="0">
              <a:solidFill>
                <a:srgbClr val="FFFF00"/>
              </a:solidFill>
            </a:endParaRP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E5FF66A6-E559-4392-A4C3-4390003340C8}"/>
              </a:ext>
            </a:extLst>
          </p:cNvPr>
          <p:cNvCxnSpPr>
            <a:cxnSpLocks/>
          </p:cNvCxnSpPr>
          <p:nvPr/>
        </p:nvCxnSpPr>
        <p:spPr>
          <a:xfrm flipH="1" flipV="1">
            <a:off x="3827023" y="2883936"/>
            <a:ext cx="3194395" cy="1020413"/>
          </a:xfrm>
          <a:prstGeom prst="straightConnector1">
            <a:avLst/>
          </a:prstGeom>
          <a:ln w="5715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9E66C578-7EEB-4869-882F-167FCDA4DAB1}"/>
              </a:ext>
            </a:extLst>
          </p:cNvPr>
          <p:cNvSpPr txBox="1"/>
          <p:nvPr/>
        </p:nvSpPr>
        <p:spPr>
          <a:xfrm>
            <a:off x="7021418" y="3666556"/>
            <a:ext cx="502288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dirty="0">
                <a:solidFill>
                  <a:srgbClr val="FFFF00"/>
                </a:solidFill>
              </a:rPr>
              <a:t>Permet de connecter la patte à la masse lorsque le bouton n’est pas enfoncé</a:t>
            </a:r>
            <a:endParaRPr lang="fr-FR" sz="2300" dirty="0"/>
          </a:p>
        </p:txBody>
      </p:sp>
      <p:sp>
        <p:nvSpPr>
          <p:cNvPr id="6" name="Forme libre 5"/>
          <p:cNvSpPr/>
          <p:nvPr/>
        </p:nvSpPr>
        <p:spPr>
          <a:xfrm>
            <a:off x="528638" y="3571677"/>
            <a:ext cx="457198" cy="1771847"/>
          </a:xfrm>
          <a:custGeom>
            <a:avLst/>
            <a:gdLst>
              <a:gd name="connsiteX0" fmla="*/ 0 w 271462"/>
              <a:gd name="connsiteY0" fmla="*/ 1928812 h 1928812"/>
              <a:gd name="connsiteX1" fmla="*/ 0 w 271462"/>
              <a:gd name="connsiteY1" fmla="*/ 0 h 1928812"/>
              <a:gd name="connsiteX2" fmla="*/ 271462 w 271462"/>
              <a:gd name="connsiteY2" fmla="*/ 28575 h 1928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1462" h="1928812">
                <a:moveTo>
                  <a:pt x="0" y="1928812"/>
                </a:moveTo>
                <a:lnTo>
                  <a:pt x="0" y="0"/>
                </a:lnTo>
                <a:lnTo>
                  <a:pt x="271462" y="28575"/>
                </a:lnTo>
              </a:path>
            </a:pathLst>
          </a:custGeom>
          <a:noFill/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34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30" grpId="0"/>
      <p:bldP spid="14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Image associÃ©e">
            <a:extLst>
              <a:ext uri="{FF2B5EF4-FFF2-40B4-BE49-F238E27FC236}">
                <a16:creationId xmlns:a16="http://schemas.microsoft.com/office/drawing/2014/main" id="{D5218C60-B40C-4DD7-B89A-FC215E77F11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8" t="4233" r="5423" b="4585"/>
          <a:stretch/>
        </p:blipFill>
        <p:spPr bwMode="auto">
          <a:xfrm rot="5400000">
            <a:off x="4930008" y="2064084"/>
            <a:ext cx="5219700" cy="39395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D14637E-E3C7-4E26-AD53-74D3531A1CF3}"/>
              </a:ext>
            </a:extLst>
          </p:cNvPr>
          <p:cNvSpPr/>
          <p:nvPr/>
        </p:nvSpPr>
        <p:spPr>
          <a:xfrm>
            <a:off x="5841507" y="5144600"/>
            <a:ext cx="661896" cy="1389277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74D8908-B922-4470-A2BF-904A548DC4DE}"/>
              </a:ext>
            </a:extLst>
          </p:cNvPr>
          <p:cNvSpPr txBox="1"/>
          <p:nvPr/>
        </p:nvSpPr>
        <p:spPr>
          <a:xfrm>
            <a:off x="5570088" y="873067"/>
            <a:ext cx="2768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FFFF00"/>
                </a:solidFill>
              </a:rPr>
              <a:t>Les pattes A0 à A5</a:t>
            </a:r>
            <a:endParaRPr lang="fr-FR" sz="2400" b="1" dirty="0">
              <a:solidFill>
                <a:srgbClr val="92D050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41D53AB-F188-451B-B900-30046127C443}"/>
              </a:ext>
            </a:extLst>
          </p:cNvPr>
          <p:cNvSpPr txBox="1"/>
          <p:nvPr/>
        </p:nvSpPr>
        <p:spPr>
          <a:xfrm>
            <a:off x="761471" y="184580"/>
            <a:ext cx="44770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>
                <a:solidFill>
                  <a:srgbClr val="FFFF00"/>
                </a:solidFill>
              </a:rPr>
              <a:t>Lecture d’une tension analogique</a:t>
            </a:r>
            <a:endParaRPr lang="fr-FR" sz="2800" b="1" dirty="0">
              <a:solidFill>
                <a:srgbClr val="92D050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F541079-B045-4561-8782-E3E8E9555342}"/>
              </a:ext>
            </a:extLst>
          </p:cNvPr>
          <p:cNvSpPr txBox="1"/>
          <p:nvPr/>
        </p:nvSpPr>
        <p:spPr>
          <a:xfrm>
            <a:off x="16821453" y="5472086"/>
            <a:ext cx="4532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FF00"/>
                </a:solidFill>
              </a:rPr>
              <a:t>Fil pilote</a:t>
            </a:r>
            <a:endParaRPr lang="fr-FR" sz="2400" b="1" dirty="0">
              <a:solidFill>
                <a:srgbClr val="92D050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07EB89A-E9A5-44E9-B8A3-7542A57623B9}"/>
              </a:ext>
            </a:extLst>
          </p:cNvPr>
          <p:cNvCxnSpPr/>
          <p:nvPr/>
        </p:nvCxnSpPr>
        <p:spPr>
          <a:xfrm>
            <a:off x="10389309" y="4305438"/>
            <a:ext cx="690880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8803B4C5-728F-4919-9F1F-6875153A2364}"/>
              </a:ext>
            </a:extLst>
          </p:cNvPr>
          <p:cNvSpPr txBox="1"/>
          <p:nvPr/>
        </p:nvSpPr>
        <p:spPr>
          <a:xfrm>
            <a:off x="9551860" y="4074606"/>
            <a:ext cx="565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FF00"/>
                </a:solidFill>
              </a:rPr>
              <a:t>0V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61E7301-1C17-46D8-A0F2-92AE162010DE}"/>
              </a:ext>
            </a:extLst>
          </p:cNvPr>
          <p:cNvSpPr txBox="1"/>
          <p:nvPr/>
        </p:nvSpPr>
        <p:spPr>
          <a:xfrm>
            <a:off x="6140252" y="204914"/>
            <a:ext cx="5692968" cy="578882"/>
          </a:xfrm>
          <a:prstGeom prst="round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>
                <a:solidFill>
                  <a:srgbClr val="92D050"/>
                </a:solidFill>
              </a:rPr>
              <a:t>Analog</a:t>
            </a:r>
            <a:r>
              <a:rPr lang="fr-FR" sz="2800" b="1" dirty="0">
                <a:solidFill>
                  <a:srgbClr val="92D050"/>
                </a:solidFill>
              </a:rPr>
              <a:t> I/O  (</a:t>
            </a:r>
            <a:r>
              <a:rPr lang="fr-FR" sz="2800" b="1" dirty="0" err="1">
                <a:solidFill>
                  <a:srgbClr val="92D050"/>
                </a:solidFill>
              </a:rPr>
              <a:t>AnalogIn</a:t>
            </a:r>
            <a:r>
              <a:rPr lang="fr-FR" sz="2800" b="1" dirty="0">
                <a:solidFill>
                  <a:srgbClr val="92D050"/>
                </a:solidFill>
              </a:rPr>
              <a:t>/</a:t>
            </a:r>
            <a:r>
              <a:rPr lang="fr-FR" sz="2800" b="1" dirty="0" err="1">
                <a:solidFill>
                  <a:srgbClr val="92D050"/>
                </a:solidFill>
              </a:rPr>
              <a:t>AnalogOut</a:t>
            </a:r>
            <a:r>
              <a:rPr lang="fr-FR" sz="2800" b="1" dirty="0">
                <a:solidFill>
                  <a:srgbClr val="92D050"/>
                </a:solidFill>
              </a:rPr>
              <a:t>)</a:t>
            </a:r>
          </a:p>
        </p:txBody>
      </p:sp>
      <p:pic>
        <p:nvPicPr>
          <p:cNvPr id="1028" name="Picture 4" descr="Image associÃ©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249" y="1571511"/>
            <a:ext cx="1971675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accÃ©lÃ©romÃ¨tre transparent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83" y="1739046"/>
            <a:ext cx="1539472" cy="153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33" y="1156404"/>
            <a:ext cx="2327730" cy="2122114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61E7301-1C17-46D8-A0F2-92AE162010DE}"/>
              </a:ext>
            </a:extLst>
          </p:cNvPr>
          <p:cNvSpPr txBox="1"/>
          <p:nvPr/>
        </p:nvSpPr>
        <p:spPr>
          <a:xfrm>
            <a:off x="1673836" y="3023072"/>
            <a:ext cx="1808327" cy="578882"/>
          </a:xfrm>
          <a:prstGeom prst="roundRect">
            <a:avLst/>
          </a:prstGeom>
          <a:solidFill>
            <a:schemeClr val="bg2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92D050"/>
                </a:solidFill>
              </a:rPr>
              <a:t>Capteurs</a:t>
            </a:r>
          </a:p>
        </p:txBody>
      </p:sp>
      <p:sp>
        <p:nvSpPr>
          <p:cNvPr id="3" name="Forme libre 2"/>
          <p:cNvSpPr/>
          <p:nvPr/>
        </p:nvSpPr>
        <p:spPr>
          <a:xfrm>
            <a:off x="2728913" y="3601953"/>
            <a:ext cx="2643187" cy="2484521"/>
          </a:xfrm>
          <a:custGeom>
            <a:avLst/>
            <a:gdLst>
              <a:gd name="connsiteX0" fmla="*/ 0 w 2743200"/>
              <a:gd name="connsiteY0" fmla="*/ 0 h 2500312"/>
              <a:gd name="connsiteX1" fmla="*/ 14287 w 2743200"/>
              <a:gd name="connsiteY1" fmla="*/ 2486025 h 2500312"/>
              <a:gd name="connsiteX2" fmla="*/ 2743200 w 2743200"/>
              <a:gd name="connsiteY2" fmla="*/ 2500312 h 2500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0" h="2500312">
                <a:moveTo>
                  <a:pt x="0" y="0"/>
                </a:moveTo>
                <a:cubicBezTo>
                  <a:pt x="4762" y="828675"/>
                  <a:pt x="9525" y="1657350"/>
                  <a:pt x="14287" y="2486025"/>
                </a:cubicBezTo>
                <a:lnTo>
                  <a:pt x="2743200" y="2500312"/>
                </a:lnTo>
              </a:path>
            </a:pathLst>
          </a:custGeom>
          <a:noFill/>
          <a:ln w="10795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9C18F4E-0DF9-4080-9307-C8EAF62623C2}"/>
              </a:ext>
            </a:extLst>
          </p:cNvPr>
          <p:cNvSpPr txBox="1"/>
          <p:nvPr/>
        </p:nvSpPr>
        <p:spPr>
          <a:xfrm>
            <a:off x="3335325" y="5524371"/>
            <a:ext cx="1221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FF00"/>
                </a:solidFill>
              </a:rPr>
              <a:t>U(en V)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930318" y="3737641"/>
            <a:ext cx="4117606" cy="2963300"/>
            <a:chOff x="573067" y="3680404"/>
            <a:chExt cx="4117606" cy="2963300"/>
          </a:xfrm>
        </p:grpSpPr>
        <p:pic>
          <p:nvPicPr>
            <p:cNvPr id="1026" name="Picture 2" descr="http://www.ac-grenoble.fr/college/de-boigne.motte-servolex/techno/4/CI4/res/signal_analogique_1.gif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6" t="12201" r="16651" b="10031"/>
            <a:stretch/>
          </p:blipFill>
          <p:spPr bwMode="auto">
            <a:xfrm>
              <a:off x="573067" y="3680404"/>
              <a:ext cx="4117606" cy="2963300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8803B4C5-728F-4919-9F1F-6875153A2364}"/>
                </a:ext>
              </a:extLst>
            </p:cNvPr>
            <p:cNvSpPr txBox="1"/>
            <p:nvPr/>
          </p:nvSpPr>
          <p:spPr>
            <a:xfrm>
              <a:off x="643068" y="4198726"/>
              <a:ext cx="675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</a:rPr>
                <a:t>3,3V</a:t>
              </a:r>
            </a:p>
          </p:txBody>
        </p:sp>
      </p:grpSp>
      <p:pic>
        <p:nvPicPr>
          <p:cNvPr id="1038" name="Picture 14" descr="RÃ©sultat de recherche d'images pour &quot;Attention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891" y="1045059"/>
            <a:ext cx="1667795" cy="143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44A898B9-63CA-4A59-89D2-B650B16A8108}"/>
              </a:ext>
            </a:extLst>
          </p:cNvPr>
          <p:cNvSpPr txBox="1"/>
          <p:nvPr/>
        </p:nvSpPr>
        <p:spPr>
          <a:xfrm>
            <a:off x="9352038" y="2628026"/>
            <a:ext cx="2643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FF00"/>
                </a:solidFill>
              </a:rPr>
              <a:t>Lecture sur 16 bits</a:t>
            </a:r>
          </a:p>
          <a:p>
            <a:pPr algn="ctr"/>
            <a:r>
              <a:rPr lang="fr-FR" sz="2400" b="1" dirty="0">
                <a:solidFill>
                  <a:srgbClr val="FFFF00"/>
                </a:solidFill>
              </a:rPr>
              <a:t> de la tension</a:t>
            </a:r>
            <a:endParaRPr lang="fr-FR" sz="2400" b="1" dirty="0">
              <a:solidFill>
                <a:srgbClr val="92D050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4A898B9-63CA-4A59-89D2-B650B16A8108}"/>
              </a:ext>
            </a:extLst>
          </p:cNvPr>
          <p:cNvSpPr txBox="1"/>
          <p:nvPr/>
        </p:nvSpPr>
        <p:spPr>
          <a:xfrm>
            <a:off x="10937863" y="4006479"/>
            <a:ext cx="895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00B0F0"/>
                </a:solidFill>
              </a:rPr>
              <a:t>0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507EB89A-E9A5-44E9-B8A3-7542A57623B9}"/>
              </a:ext>
            </a:extLst>
          </p:cNvPr>
          <p:cNvCxnSpPr/>
          <p:nvPr/>
        </p:nvCxnSpPr>
        <p:spPr>
          <a:xfrm>
            <a:off x="10378507" y="4777878"/>
            <a:ext cx="690880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8803B4C5-728F-4919-9F1F-6875153A2364}"/>
              </a:ext>
            </a:extLst>
          </p:cNvPr>
          <p:cNvSpPr txBox="1"/>
          <p:nvPr/>
        </p:nvSpPr>
        <p:spPr>
          <a:xfrm>
            <a:off x="9509628" y="4547046"/>
            <a:ext cx="849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FF00"/>
                </a:solidFill>
              </a:rPr>
              <a:t>3,3V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4A898B9-63CA-4A59-89D2-B650B16A8108}"/>
              </a:ext>
            </a:extLst>
          </p:cNvPr>
          <p:cNvSpPr txBox="1"/>
          <p:nvPr/>
        </p:nvSpPr>
        <p:spPr>
          <a:xfrm>
            <a:off x="10996855" y="4514951"/>
            <a:ext cx="11643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B0F0"/>
                </a:solidFill>
              </a:rPr>
              <a:t>65535</a:t>
            </a:r>
          </a:p>
        </p:txBody>
      </p:sp>
      <p:sp>
        <p:nvSpPr>
          <p:cNvPr id="7" name="Ellipse 6"/>
          <p:cNvSpPr/>
          <p:nvPr/>
        </p:nvSpPr>
        <p:spPr>
          <a:xfrm>
            <a:off x="5604327" y="5113158"/>
            <a:ext cx="1040358" cy="5026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6EF9EF9-B535-46F6-BC7A-FD6CED52512A}"/>
              </a:ext>
            </a:extLst>
          </p:cNvPr>
          <p:cNvSpPr txBox="1"/>
          <p:nvPr/>
        </p:nvSpPr>
        <p:spPr>
          <a:xfrm>
            <a:off x="9352039" y="4991364"/>
            <a:ext cx="27501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92D050"/>
                </a:solidFill>
              </a:rPr>
              <a:t>Si besoin les pattes A0 et A1</a:t>
            </a:r>
          </a:p>
          <a:p>
            <a:pPr algn="ctr"/>
            <a:r>
              <a:rPr lang="fr-FR" sz="2400" b="1" dirty="0">
                <a:solidFill>
                  <a:srgbClr val="92D050"/>
                </a:solidFill>
              </a:rPr>
              <a:t>peuvent produire une tension</a:t>
            </a:r>
          </a:p>
        </p:txBody>
      </p:sp>
      <p:sp>
        <p:nvSpPr>
          <p:cNvPr id="8" name="Flèche droite 7"/>
          <p:cNvSpPr/>
          <p:nvPr/>
        </p:nvSpPr>
        <p:spPr>
          <a:xfrm rot="10800000">
            <a:off x="4568358" y="5062331"/>
            <a:ext cx="933491" cy="553480"/>
          </a:xfrm>
          <a:prstGeom prst="rightArrow">
            <a:avLst/>
          </a:prstGeom>
          <a:solidFill>
            <a:srgbClr val="FF5B5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125F3BA-793B-40CA-9CA9-F9F5C11C874E}"/>
              </a:ext>
            </a:extLst>
          </p:cNvPr>
          <p:cNvSpPr txBox="1"/>
          <p:nvPr/>
        </p:nvSpPr>
        <p:spPr>
          <a:xfrm>
            <a:off x="9551860" y="3572905"/>
            <a:ext cx="77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FF00"/>
                </a:solidFill>
              </a:rPr>
              <a:t>U(V)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2377A3B-F04C-46FF-A605-10E39FB5F05D}"/>
              </a:ext>
            </a:extLst>
          </p:cNvPr>
          <p:cNvSpPr txBox="1"/>
          <p:nvPr/>
        </p:nvSpPr>
        <p:spPr>
          <a:xfrm>
            <a:off x="10749281" y="3551386"/>
            <a:ext cx="1246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00B0F0"/>
                </a:solidFill>
              </a:rPr>
              <a:t>N</a:t>
            </a:r>
            <a:r>
              <a:rPr lang="fr-FR" b="1" dirty="0">
                <a:solidFill>
                  <a:srgbClr val="00B0F0"/>
                </a:solidFill>
              </a:rPr>
              <a:t>(entier)</a:t>
            </a:r>
            <a:endParaRPr lang="fr-FR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93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  <p:bldP spid="36" grpId="0"/>
      <p:bldP spid="13" grpId="0" animBg="1"/>
      <p:bldP spid="24" grpId="0" animBg="1"/>
      <p:bldP spid="3" grpId="0" animBg="1"/>
      <p:bldP spid="27" grpId="0"/>
      <p:bldP spid="30" grpId="0"/>
      <p:bldP spid="32" grpId="0"/>
      <p:bldP spid="34" grpId="0"/>
      <p:bldP spid="35" grpId="0"/>
      <p:bldP spid="7" grpId="0" animBg="1"/>
      <p:bldP spid="37" grpId="0"/>
      <p:bldP spid="8" grpId="0" animBg="1"/>
      <p:bldP spid="29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F61E7301-1C17-46D8-A0F2-92AE162010DE}"/>
              </a:ext>
            </a:extLst>
          </p:cNvPr>
          <p:cNvSpPr txBox="1"/>
          <p:nvPr/>
        </p:nvSpPr>
        <p:spPr>
          <a:xfrm>
            <a:off x="724936" y="224161"/>
            <a:ext cx="5692968" cy="578882"/>
          </a:xfrm>
          <a:prstGeom prst="round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>
                <a:solidFill>
                  <a:srgbClr val="92D050"/>
                </a:solidFill>
              </a:rPr>
              <a:t>Analog</a:t>
            </a:r>
            <a:r>
              <a:rPr lang="fr-FR" sz="2800" b="1" dirty="0">
                <a:solidFill>
                  <a:srgbClr val="92D050"/>
                </a:solidFill>
              </a:rPr>
              <a:t> I/O  (</a:t>
            </a:r>
            <a:r>
              <a:rPr lang="fr-FR" sz="2800" b="1" dirty="0" err="1">
                <a:solidFill>
                  <a:srgbClr val="92D050"/>
                </a:solidFill>
              </a:rPr>
              <a:t>AnalogIn</a:t>
            </a:r>
            <a:r>
              <a:rPr lang="fr-FR" sz="2800" b="1" dirty="0">
                <a:solidFill>
                  <a:srgbClr val="92D050"/>
                </a:solidFill>
              </a:rPr>
              <a:t>/</a:t>
            </a:r>
            <a:r>
              <a:rPr lang="fr-FR" sz="2800" b="1" dirty="0" err="1">
                <a:solidFill>
                  <a:srgbClr val="92D050"/>
                </a:solidFill>
              </a:rPr>
              <a:t>AnalogOut</a:t>
            </a:r>
            <a:r>
              <a:rPr lang="fr-FR" sz="2800" b="1" dirty="0">
                <a:solidFill>
                  <a:srgbClr val="92D050"/>
                </a:solidFill>
              </a:rPr>
              <a:t>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41D53AB-F188-451B-B900-30046127C443}"/>
              </a:ext>
            </a:extLst>
          </p:cNvPr>
          <p:cNvSpPr txBox="1"/>
          <p:nvPr/>
        </p:nvSpPr>
        <p:spPr>
          <a:xfrm>
            <a:off x="6845558" y="1676545"/>
            <a:ext cx="502288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dirty="0">
                <a:solidFill>
                  <a:srgbClr val="FFFF00"/>
                </a:solidFill>
              </a:rPr>
              <a:t>On crée un objet « </a:t>
            </a:r>
            <a:r>
              <a:rPr lang="fr-FR" sz="2300" dirty="0"/>
              <a:t>capteur</a:t>
            </a:r>
            <a:r>
              <a:rPr lang="fr-FR" sz="2300" dirty="0">
                <a:solidFill>
                  <a:srgbClr val="FFFF00"/>
                </a:solidFill>
              </a:rPr>
              <a:t> »  associé à la patte A0 qui est configurée en entrée analogique</a:t>
            </a:r>
            <a:endParaRPr lang="fr-FR" sz="2300" dirty="0">
              <a:solidFill>
                <a:srgbClr val="92D050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83B6CA-3DD2-43D5-89DD-3DF19EB4BC1E}"/>
              </a:ext>
            </a:extLst>
          </p:cNvPr>
          <p:cNvSpPr txBox="1"/>
          <p:nvPr/>
        </p:nvSpPr>
        <p:spPr>
          <a:xfrm>
            <a:off x="2386013" y="5516326"/>
            <a:ext cx="90292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FF00"/>
                </a:solidFill>
              </a:rPr>
              <a:t>On peut afficher la valeur dans la console série  (REPL)</a:t>
            </a:r>
          </a:p>
          <a:p>
            <a:pPr algn="r"/>
            <a:r>
              <a:rPr lang="fr-FR" sz="2000" b="1" i="1" dirty="0">
                <a:solidFill>
                  <a:srgbClr val="FFFF00"/>
                </a:solidFill>
              </a:rPr>
              <a:t>R</a:t>
            </a:r>
            <a:r>
              <a:rPr lang="fr-FR" sz="2000" i="1" dirty="0">
                <a:solidFill>
                  <a:srgbClr val="FFFF00"/>
                </a:solidFill>
              </a:rPr>
              <a:t>ead-</a:t>
            </a:r>
            <a:r>
              <a:rPr lang="fr-FR" sz="2000" b="1" i="1" dirty="0" err="1">
                <a:solidFill>
                  <a:srgbClr val="FFFF00"/>
                </a:solidFill>
              </a:rPr>
              <a:t>E</a:t>
            </a:r>
            <a:r>
              <a:rPr lang="fr-FR" sz="2000" i="1" dirty="0" err="1">
                <a:solidFill>
                  <a:srgbClr val="FFFF00"/>
                </a:solidFill>
              </a:rPr>
              <a:t>valuate</a:t>
            </a:r>
            <a:r>
              <a:rPr lang="fr-FR" sz="2000" b="1" i="1" dirty="0">
                <a:solidFill>
                  <a:srgbClr val="FFFF00"/>
                </a:solidFill>
              </a:rPr>
              <a:t>-</a:t>
            </a:r>
            <a:r>
              <a:rPr lang="fr-FR" sz="2000" b="1" i="1" dirty="0" err="1">
                <a:solidFill>
                  <a:srgbClr val="FFFF00"/>
                </a:solidFill>
              </a:rPr>
              <a:t>P</a:t>
            </a:r>
            <a:r>
              <a:rPr lang="fr-FR" sz="2000" i="1" dirty="0" err="1">
                <a:solidFill>
                  <a:srgbClr val="FFFF00"/>
                </a:solidFill>
              </a:rPr>
              <a:t>rint</a:t>
            </a:r>
            <a:r>
              <a:rPr lang="fr-FR" sz="2000" i="1" dirty="0">
                <a:solidFill>
                  <a:srgbClr val="FFFF00"/>
                </a:solidFill>
              </a:rPr>
              <a:t>-</a:t>
            </a:r>
            <a:r>
              <a:rPr lang="fr-FR" sz="2000" b="1" i="1" dirty="0">
                <a:solidFill>
                  <a:srgbClr val="FFFF00"/>
                </a:solidFill>
              </a:rPr>
              <a:t>L</a:t>
            </a:r>
            <a:r>
              <a:rPr lang="fr-FR" sz="2000" i="1" dirty="0">
                <a:solidFill>
                  <a:srgbClr val="FFFF00"/>
                </a:solidFill>
              </a:rPr>
              <a:t>oop</a:t>
            </a:r>
            <a:endParaRPr lang="fr-FR" sz="2800" b="1" i="1" dirty="0">
              <a:solidFill>
                <a:srgbClr val="FFFF00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4124E57-B3CD-485D-B2A9-E747100D62F5}"/>
              </a:ext>
            </a:extLst>
          </p:cNvPr>
          <p:cNvSpPr txBox="1"/>
          <p:nvPr/>
        </p:nvSpPr>
        <p:spPr>
          <a:xfrm>
            <a:off x="6924054" y="309015"/>
            <a:ext cx="495998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>
                <a:solidFill>
                  <a:srgbClr val="92D050"/>
                </a:solidFill>
              </a:rPr>
              <a:t>La librairie </a:t>
            </a:r>
            <a:r>
              <a:rPr lang="fr-FR" sz="2300" b="1" dirty="0" err="1"/>
              <a:t>analogio</a:t>
            </a:r>
            <a:r>
              <a:rPr lang="fr-FR" sz="2300" b="1" dirty="0">
                <a:solidFill>
                  <a:srgbClr val="92D050"/>
                </a:solidFill>
              </a:rPr>
              <a:t> donne accès aux fonctions permettant de configurer et piloter les entrées/sorties analogiques</a:t>
            </a:r>
            <a:endParaRPr lang="fr-FR" sz="2300" b="1" dirty="0">
              <a:solidFill>
                <a:srgbClr val="FFFF00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E4DFA8D-C46C-415A-B7BE-215E048672ED}"/>
              </a:ext>
            </a:extLst>
          </p:cNvPr>
          <p:cNvSpPr txBox="1"/>
          <p:nvPr/>
        </p:nvSpPr>
        <p:spPr>
          <a:xfrm>
            <a:off x="6589066" y="3383708"/>
            <a:ext cx="5234666" cy="11541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300" dirty="0" err="1"/>
              <a:t>Capteur.value</a:t>
            </a:r>
            <a:r>
              <a:rPr lang="fr-FR" sz="2300" dirty="0">
                <a:solidFill>
                  <a:srgbClr val="FFFF00"/>
                </a:solidFill>
              </a:rPr>
              <a:t> lit la valeur numérique de la tension convertie sur 16bits. Renvoie une valeur entre 0 et 65535.</a:t>
            </a:r>
            <a:endParaRPr lang="fr-FR" sz="23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B1CEDD9-8EA3-4DDE-896D-F0BF4C8CC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78" t="24843" r="51931" b="41489"/>
          <a:stretch/>
        </p:blipFill>
        <p:spPr>
          <a:xfrm>
            <a:off x="145666" y="980307"/>
            <a:ext cx="6210390" cy="3223132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087720A-0D4A-4EB9-9468-5FBD130FCBD4}"/>
              </a:ext>
            </a:extLst>
          </p:cNvPr>
          <p:cNvCxnSpPr>
            <a:cxnSpLocks/>
          </p:cNvCxnSpPr>
          <p:nvPr/>
        </p:nvCxnSpPr>
        <p:spPr>
          <a:xfrm flipH="1">
            <a:off x="2386013" y="711115"/>
            <a:ext cx="4538041" cy="1074823"/>
          </a:xfrm>
          <a:prstGeom prst="straightConnector1">
            <a:avLst/>
          </a:prstGeom>
          <a:ln w="5715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0B692D2-8D74-488C-8E9D-6ED9DC29C7D7}"/>
              </a:ext>
            </a:extLst>
          </p:cNvPr>
          <p:cNvCxnSpPr>
            <a:cxnSpLocks/>
          </p:cNvCxnSpPr>
          <p:nvPr/>
        </p:nvCxnSpPr>
        <p:spPr>
          <a:xfrm flipH="1">
            <a:off x="4173118" y="2102113"/>
            <a:ext cx="2610823" cy="390286"/>
          </a:xfrm>
          <a:prstGeom prst="straightConnector1">
            <a:avLst/>
          </a:prstGeom>
          <a:ln w="5715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15AE903-1799-47D5-A909-FD35F5D87A50}"/>
              </a:ext>
            </a:extLst>
          </p:cNvPr>
          <p:cNvCxnSpPr>
            <a:cxnSpLocks/>
          </p:cNvCxnSpPr>
          <p:nvPr/>
        </p:nvCxnSpPr>
        <p:spPr>
          <a:xfrm flipH="1" flipV="1">
            <a:off x="4418767" y="3505240"/>
            <a:ext cx="2170299" cy="1391225"/>
          </a:xfrm>
          <a:prstGeom prst="straightConnector1">
            <a:avLst/>
          </a:prstGeom>
          <a:ln w="5715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0283B6CA-3DD2-43D5-89DD-3DF19EB4BC1E}"/>
              </a:ext>
            </a:extLst>
          </p:cNvPr>
          <p:cNvSpPr txBox="1"/>
          <p:nvPr/>
        </p:nvSpPr>
        <p:spPr>
          <a:xfrm>
            <a:off x="6589066" y="4601497"/>
            <a:ext cx="4300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dirty="0">
                <a:solidFill>
                  <a:srgbClr val="FFFF00"/>
                </a:solidFill>
              </a:rPr>
              <a:t>On convertit pour trouver la valeur correspondante en Volt</a:t>
            </a:r>
          </a:p>
        </p:txBody>
      </p:sp>
      <p:sp>
        <p:nvSpPr>
          <p:cNvPr id="11" name="Forme libre 10"/>
          <p:cNvSpPr/>
          <p:nvPr/>
        </p:nvSpPr>
        <p:spPr>
          <a:xfrm>
            <a:off x="3143250" y="2893799"/>
            <a:ext cx="3643313" cy="549493"/>
          </a:xfrm>
          <a:custGeom>
            <a:avLst/>
            <a:gdLst>
              <a:gd name="connsiteX0" fmla="*/ 0 w 3643313"/>
              <a:gd name="connsiteY0" fmla="*/ 228600 h 371475"/>
              <a:gd name="connsiteX1" fmla="*/ 14288 w 3643313"/>
              <a:gd name="connsiteY1" fmla="*/ 0 h 371475"/>
              <a:gd name="connsiteX2" fmla="*/ 3643313 w 3643313"/>
              <a:gd name="connsiteY2" fmla="*/ 14288 h 371475"/>
              <a:gd name="connsiteX3" fmla="*/ 3643313 w 3643313"/>
              <a:gd name="connsiteY3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3313" h="371475">
                <a:moveTo>
                  <a:pt x="0" y="228600"/>
                </a:moveTo>
                <a:lnTo>
                  <a:pt x="14288" y="0"/>
                </a:lnTo>
                <a:lnTo>
                  <a:pt x="3643313" y="14288"/>
                </a:lnTo>
                <a:lnTo>
                  <a:pt x="3643313" y="371475"/>
                </a:lnTo>
              </a:path>
            </a:pathLst>
          </a:custGeom>
          <a:ln w="57150">
            <a:solidFill>
              <a:srgbClr val="FFFF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/>
          <p:cNvSpPr/>
          <p:nvPr/>
        </p:nvSpPr>
        <p:spPr>
          <a:xfrm>
            <a:off x="235974" y="3495368"/>
            <a:ext cx="2182761" cy="2212258"/>
          </a:xfrm>
          <a:custGeom>
            <a:avLst/>
            <a:gdLst>
              <a:gd name="connsiteX0" fmla="*/ 2182761 w 2182761"/>
              <a:gd name="connsiteY0" fmla="*/ 2212258 h 2212258"/>
              <a:gd name="connsiteX1" fmla="*/ 14749 w 2182761"/>
              <a:gd name="connsiteY1" fmla="*/ 2138516 h 2212258"/>
              <a:gd name="connsiteX2" fmla="*/ 0 w 2182761"/>
              <a:gd name="connsiteY2" fmla="*/ 0 h 2212258"/>
              <a:gd name="connsiteX3" fmla="*/ 737420 w 2182761"/>
              <a:gd name="connsiteY3" fmla="*/ 29497 h 2212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2761" h="2212258">
                <a:moveTo>
                  <a:pt x="2182761" y="2212258"/>
                </a:moveTo>
                <a:lnTo>
                  <a:pt x="14749" y="2138516"/>
                </a:lnTo>
                <a:lnTo>
                  <a:pt x="0" y="0"/>
                </a:lnTo>
                <a:lnTo>
                  <a:pt x="737420" y="29497"/>
                </a:lnTo>
              </a:path>
            </a:pathLst>
          </a:custGeom>
          <a:ln w="5715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63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16" grpId="0"/>
      <p:bldP spid="18" grpId="0"/>
      <p:bldP spid="17" grpId="0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F61E7301-1C17-46D8-A0F2-92AE162010DE}"/>
              </a:ext>
            </a:extLst>
          </p:cNvPr>
          <p:cNvSpPr txBox="1"/>
          <p:nvPr/>
        </p:nvSpPr>
        <p:spPr>
          <a:xfrm>
            <a:off x="1464817" y="458761"/>
            <a:ext cx="8644836" cy="783193"/>
          </a:xfrm>
          <a:prstGeom prst="round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>
                <a:solidFill>
                  <a:srgbClr val="92D050"/>
                </a:solidFill>
              </a:rPr>
              <a:t>Les Servo-moteurs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41D53AB-F188-451B-B900-30046127C443}"/>
              </a:ext>
            </a:extLst>
          </p:cNvPr>
          <p:cNvSpPr txBox="1"/>
          <p:nvPr/>
        </p:nvSpPr>
        <p:spPr>
          <a:xfrm>
            <a:off x="1705736" y="1640707"/>
            <a:ext cx="3939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FFFF00"/>
                </a:solidFill>
              </a:rPr>
              <a:t>Servo-moteurs à angle </a:t>
            </a:r>
            <a:endParaRPr lang="fr-FR" sz="2400" b="1" dirty="0">
              <a:solidFill>
                <a:srgbClr val="92D050"/>
              </a:solidFill>
            </a:endParaRPr>
          </a:p>
        </p:txBody>
      </p:sp>
      <p:pic>
        <p:nvPicPr>
          <p:cNvPr id="1028" name="Picture 4" descr="RÃ©sultat de recherche d'images pour &quot;servomoteurs Ã  rotation continue gif&quot;">
            <a:extLst>
              <a:ext uri="{FF2B5EF4-FFF2-40B4-BE49-F238E27FC236}">
                <a16:creationId xmlns:a16="http://schemas.microsoft.com/office/drawing/2014/main" id="{43739AE1-A57F-4193-AC91-1AB5B80BD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1" t="3428" r="1515"/>
          <a:stretch/>
        </p:blipFill>
        <p:spPr bwMode="auto">
          <a:xfrm>
            <a:off x="6374166" y="2216126"/>
            <a:ext cx="3630967" cy="2517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F3F1B27B-4D7C-4E3A-9CBC-22AE3AF0650A}"/>
              </a:ext>
            </a:extLst>
          </p:cNvPr>
          <p:cNvSpPr txBox="1"/>
          <p:nvPr/>
        </p:nvSpPr>
        <p:spPr>
          <a:xfrm>
            <a:off x="6143351" y="1640706"/>
            <a:ext cx="476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FFFF00"/>
                </a:solidFill>
              </a:rPr>
              <a:t>Servo-moteurs à rotation continue</a:t>
            </a:r>
            <a:endParaRPr lang="fr-FR" sz="2400" b="1" dirty="0">
              <a:solidFill>
                <a:srgbClr val="92D050"/>
              </a:solidFill>
            </a:endParaRPr>
          </a:p>
        </p:txBody>
      </p:sp>
      <p:pic>
        <p:nvPicPr>
          <p:cNvPr id="1030" name="Picture 6" descr="RÃ©sultat de recherche d'images pour &quot;servomoteurs tinyS&quot;">
            <a:extLst>
              <a:ext uri="{FF2B5EF4-FFF2-40B4-BE49-F238E27FC236}">
                <a16:creationId xmlns:a16="http://schemas.microsoft.com/office/drawing/2014/main" id="{78C6F0AE-F37A-47D2-9CFF-AC06DA8EB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978" y="2216126"/>
            <a:ext cx="2502581" cy="24257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48238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Image associÃ©e">
            <a:extLst>
              <a:ext uri="{FF2B5EF4-FFF2-40B4-BE49-F238E27FC236}">
                <a16:creationId xmlns:a16="http://schemas.microsoft.com/office/drawing/2014/main" id="{D5218C60-B40C-4DD7-B89A-FC215E77F11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8" t="4233" r="5423" b="4585"/>
          <a:stretch/>
        </p:blipFill>
        <p:spPr bwMode="auto">
          <a:xfrm rot="5400000">
            <a:off x="1085977" y="1716220"/>
            <a:ext cx="5219700" cy="39395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D14637E-E3C7-4E26-AD53-74D3531A1CF3}"/>
              </a:ext>
            </a:extLst>
          </p:cNvPr>
          <p:cNvSpPr/>
          <p:nvPr/>
        </p:nvSpPr>
        <p:spPr>
          <a:xfrm>
            <a:off x="4958037" y="3328175"/>
            <a:ext cx="776935" cy="2744151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61E7301-1C17-46D8-A0F2-92AE162010DE}"/>
              </a:ext>
            </a:extLst>
          </p:cNvPr>
          <p:cNvSpPr txBox="1"/>
          <p:nvPr/>
        </p:nvSpPr>
        <p:spPr>
          <a:xfrm>
            <a:off x="6361811" y="405495"/>
            <a:ext cx="4537953" cy="578882"/>
          </a:xfrm>
          <a:prstGeom prst="round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92D050"/>
                </a:solidFill>
              </a:rPr>
              <a:t>Digital I/O  (Input/Output)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74D8908-B922-4470-A2BF-904A548DC4DE}"/>
              </a:ext>
            </a:extLst>
          </p:cNvPr>
          <p:cNvSpPr txBox="1"/>
          <p:nvPr/>
        </p:nvSpPr>
        <p:spPr>
          <a:xfrm>
            <a:off x="6546725" y="1456042"/>
            <a:ext cx="4898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FFFF00"/>
                </a:solidFill>
              </a:rPr>
              <a:t>Les pattes 2 à 13: </a:t>
            </a:r>
            <a:r>
              <a:rPr lang="fr-FR" sz="2400" b="1" dirty="0">
                <a:solidFill>
                  <a:srgbClr val="92D050"/>
                </a:solidFill>
              </a:rPr>
              <a:t>	signaux MLI 							(ou PWM)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41D53AB-F188-451B-B900-30046127C443}"/>
              </a:ext>
            </a:extLst>
          </p:cNvPr>
          <p:cNvSpPr txBox="1"/>
          <p:nvPr/>
        </p:nvSpPr>
        <p:spPr>
          <a:xfrm>
            <a:off x="6597437" y="1006064"/>
            <a:ext cx="3939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FFFF00"/>
                </a:solidFill>
              </a:rPr>
              <a:t>Piloter des servos moteurs</a:t>
            </a:r>
            <a:endParaRPr lang="fr-FR" sz="2400" b="1" dirty="0">
              <a:solidFill>
                <a:srgbClr val="92D050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F541079-B045-4561-8782-E3E8E9555342}"/>
              </a:ext>
            </a:extLst>
          </p:cNvPr>
          <p:cNvSpPr txBox="1"/>
          <p:nvPr/>
        </p:nvSpPr>
        <p:spPr>
          <a:xfrm>
            <a:off x="6597437" y="4705447"/>
            <a:ext cx="1439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FF00"/>
                </a:solidFill>
              </a:rPr>
              <a:t>Fil pilote</a:t>
            </a:r>
            <a:endParaRPr lang="fr-FR" sz="2400" b="1" dirty="0">
              <a:solidFill>
                <a:srgbClr val="92D050"/>
              </a:solidFill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CE539AFA-C324-49BD-8AB9-FB959902EF52}"/>
              </a:ext>
            </a:extLst>
          </p:cNvPr>
          <p:cNvSpPr/>
          <p:nvPr/>
        </p:nvSpPr>
        <p:spPr>
          <a:xfrm>
            <a:off x="4950030" y="5640305"/>
            <a:ext cx="794966" cy="46166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512A03A8-1E91-4462-B069-73AF00A54430}"/>
              </a:ext>
            </a:extLst>
          </p:cNvPr>
          <p:cNvSpPr/>
          <p:nvPr/>
        </p:nvSpPr>
        <p:spPr>
          <a:xfrm>
            <a:off x="5405120" y="3799840"/>
            <a:ext cx="4287520" cy="883920"/>
          </a:xfrm>
          <a:custGeom>
            <a:avLst/>
            <a:gdLst>
              <a:gd name="connsiteX0" fmla="*/ 0 w 4287520"/>
              <a:gd name="connsiteY0" fmla="*/ 843280 h 883920"/>
              <a:gd name="connsiteX1" fmla="*/ 4287520 w 4287520"/>
              <a:gd name="connsiteY1" fmla="*/ 883920 h 883920"/>
              <a:gd name="connsiteX2" fmla="*/ 4287520 w 4287520"/>
              <a:gd name="connsiteY2" fmla="*/ 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7520" h="883920">
                <a:moveTo>
                  <a:pt x="0" y="843280"/>
                </a:moveTo>
                <a:lnTo>
                  <a:pt x="4287520" y="883920"/>
                </a:lnTo>
                <a:lnTo>
                  <a:pt x="4287520" y="0"/>
                </a:lnTo>
              </a:path>
            </a:pathLst>
          </a:cu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07EB89A-E9A5-44E9-B8A3-7542A57623B9}"/>
              </a:ext>
            </a:extLst>
          </p:cNvPr>
          <p:cNvCxnSpPr/>
          <p:nvPr/>
        </p:nvCxnSpPr>
        <p:spPr>
          <a:xfrm>
            <a:off x="7152640" y="4663440"/>
            <a:ext cx="690880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 descr="http://wiki.t-o-f.info/uploads/Transducteur/servo_positions.png">
            <a:extLst>
              <a:ext uri="{FF2B5EF4-FFF2-40B4-BE49-F238E27FC236}">
                <a16:creationId xmlns:a16="http://schemas.microsoft.com/office/drawing/2014/main" id="{ACC322E9-1E0C-4DE3-B4F8-119D47ECEA1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" t="41007" r="71033" b="37036"/>
          <a:stretch/>
        </p:blipFill>
        <p:spPr bwMode="auto">
          <a:xfrm>
            <a:off x="373668" y="694936"/>
            <a:ext cx="4962676" cy="171735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Image 28" descr="http://wiki.t-o-f.info/uploads/Transducteur/servo_positions.png">
            <a:extLst>
              <a:ext uri="{FF2B5EF4-FFF2-40B4-BE49-F238E27FC236}">
                <a16:creationId xmlns:a16="http://schemas.microsoft.com/office/drawing/2014/main" id="{78E7A36B-C06A-49D8-A563-63BC8DC1A94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4" t="36072" r="49868" b="41109"/>
          <a:stretch/>
        </p:blipFill>
        <p:spPr bwMode="auto">
          <a:xfrm>
            <a:off x="8783186" y="2943526"/>
            <a:ext cx="2890653" cy="14756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2814AD78-7D8E-4E0F-84B7-E1E7565D4FD2}"/>
              </a:ext>
            </a:extLst>
          </p:cNvPr>
          <p:cNvSpPr txBox="1"/>
          <p:nvPr/>
        </p:nvSpPr>
        <p:spPr>
          <a:xfrm>
            <a:off x="997596" y="233271"/>
            <a:ext cx="1075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FFFF00"/>
                </a:solidFill>
              </a:rPr>
              <a:t>1,5 ms</a:t>
            </a:r>
            <a:endParaRPr lang="fr-FR" sz="2400" b="1" dirty="0">
              <a:solidFill>
                <a:srgbClr val="FFFF00"/>
              </a:solidFill>
            </a:endParaRPr>
          </a:p>
        </p:txBody>
      </p:sp>
      <p:pic>
        <p:nvPicPr>
          <p:cNvPr id="33" name="Image 32" descr="http://wiki.t-o-f.info/uploads/Transducteur/servo_positions.png">
            <a:extLst>
              <a:ext uri="{FF2B5EF4-FFF2-40B4-BE49-F238E27FC236}">
                <a16:creationId xmlns:a16="http://schemas.microsoft.com/office/drawing/2014/main" id="{F829F651-3930-4BE3-B1F9-DD139DBCA157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" t="9366" r="71241" b="69029"/>
          <a:stretch/>
        </p:blipFill>
        <p:spPr bwMode="auto">
          <a:xfrm>
            <a:off x="383828" y="676784"/>
            <a:ext cx="4962676" cy="171735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234B7301-7178-41D9-9ACD-E9FBD03FB284}"/>
              </a:ext>
            </a:extLst>
          </p:cNvPr>
          <p:cNvSpPr txBox="1"/>
          <p:nvPr/>
        </p:nvSpPr>
        <p:spPr>
          <a:xfrm>
            <a:off x="1011924" y="233271"/>
            <a:ext cx="1075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FFFF00"/>
                </a:solidFill>
              </a:rPr>
              <a:t>1,0 ms</a:t>
            </a:r>
            <a:endParaRPr lang="fr-FR" sz="2400" b="1" dirty="0">
              <a:solidFill>
                <a:srgbClr val="FFFF00"/>
              </a:solidFill>
            </a:endParaRPr>
          </a:p>
        </p:txBody>
      </p:sp>
      <p:pic>
        <p:nvPicPr>
          <p:cNvPr id="35" name="Image 34" descr="http://wiki.t-o-f.info/uploads/Transducteur/servo_positions.png">
            <a:extLst>
              <a:ext uri="{FF2B5EF4-FFF2-40B4-BE49-F238E27FC236}">
                <a16:creationId xmlns:a16="http://schemas.microsoft.com/office/drawing/2014/main" id="{1DE83A4B-776B-4B52-8917-FC5207144C0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90" t="6855" r="49512" b="73223"/>
          <a:stretch/>
        </p:blipFill>
        <p:spPr bwMode="auto">
          <a:xfrm>
            <a:off x="8783186" y="2975613"/>
            <a:ext cx="2957101" cy="13075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8803B4C5-728F-4919-9F1F-6875153A2364}"/>
              </a:ext>
            </a:extLst>
          </p:cNvPr>
          <p:cNvSpPr txBox="1"/>
          <p:nvPr/>
        </p:nvSpPr>
        <p:spPr>
          <a:xfrm>
            <a:off x="9563619" y="2460174"/>
            <a:ext cx="565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FF00"/>
                </a:solidFill>
              </a:rPr>
              <a:t>0°</a:t>
            </a:r>
          </a:p>
        </p:txBody>
      </p:sp>
      <p:sp>
        <p:nvSpPr>
          <p:cNvPr id="37" name="Flèche : virage 36">
            <a:extLst>
              <a:ext uri="{FF2B5EF4-FFF2-40B4-BE49-F238E27FC236}">
                <a16:creationId xmlns:a16="http://schemas.microsoft.com/office/drawing/2014/main" id="{E07D88CB-3F0F-446A-A5BD-3703BEF7548D}"/>
              </a:ext>
            </a:extLst>
          </p:cNvPr>
          <p:cNvSpPr/>
          <p:nvPr/>
        </p:nvSpPr>
        <p:spPr>
          <a:xfrm rot="16200000" flipH="1">
            <a:off x="8327830" y="2759129"/>
            <a:ext cx="605915" cy="483352"/>
          </a:xfrm>
          <a:prstGeom prst="ben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9C18F4E-0DF9-4080-9307-C8EAF62623C2}"/>
              </a:ext>
            </a:extLst>
          </p:cNvPr>
          <p:cNvSpPr txBox="1"/>
          <p:nvPr/>
        </p:nvSpPr>
        <p:spPr>
          <a:xfrm>
            <a:off x="7843520" y="3327331"/>
            <a:ext cx="940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FF00"/>
                </a:solidFill>
              </a:rPr>
              <a:t>-90°</a:t>
            </a:r>
          </a:p>
        </p:txBody>
      </p:sp>
      <p:pic>
        <p:nvPicPr>
          <p:cNvPr id="40" name="Image 39" descr="http://wiki.t-o-f.info/uploads/Transducteur/servo_positions.png">
            <a:extLst>
              <a:ext uri="{FF2B5EF4-FFF2-40B4-BE49-F238E27FC236}">
                <a16:creationId xmlns:a16="http://schemas.microsoft.com/office/drawing/2014/main" id="{2C7DA1A6-6ECF-4ED9-9309-420194DECAC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" t="72521" r="71893" b="6767"/>
          <a:stretch/>
        </p:blipFill>
        <p:spPr bwMode="auto">
          <a:xfrm>
            <a:off x="312709" y="706255"/>
            <a:ext cx="5033796" cy="16810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19D2A5AC-2EC9-43C1-83B0-4E7984FD9295}"/>
              </a:ext>
            </a:extLst>
          </p:cNvPr>
          <p:cNvSpPr txBox="1"/>
          <p:nvPr/>
        </p:nvSpPr>
        <p:spPr>
          <a:xfrm>
            <a:off x="1004760" y="221952"/>
            <a:ext cx="1075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FFFF00"/>
                </a:solidFill>
              </a:rPr>
              <a:t>2,0 ms</a:t>
            </a:r>
            <a:endParaRPr lang="fr-FR" sz="2400" b="1" dirty="0">
              <a:solidFill>
                <a:srgbClr val="FFFF00"/>
              </a:solidFill>
            </a:endParaRPr>
          </a:p>
        </p:txBody>
      </p:sp>
      <p:pic>
        <p:nvPicPr>
          <p:cNvPr id="42" name="Image 41" descr="http://wiki.t-o-f.info/uploads/Transducteur/servo_positions.png">
            <a:extLst>
              <a:ext uri="{FF2B5EF4-FFF2-40B4-BE49-F238E27FC236}">
                <a16:creationId xmlns:a16="http://schemas.microsoft.com/office/drawing/2014/main" id="{AA292F47-D98C-47FD-BFA3-AE9BE455AED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19" t="67855" r="49935" b="9089"/>
          <a:stretch/>
        </p:blipFill>
        <p:spPr bwMode="auto">
          <a:xfrm>
            <a:off x="8783186" y="2932683"/>
            <a:ext cx="2890653" cy="14756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Flèche : virage 7">
            <a:extLst>
              <a:ext uri="{FF2B5EF4-FFF2-40B4-BE49-F238E27FC236}">
                <a16:creationId xmlns:a16="http://schemas.microsoft.com/office/drawing/2014/main" id="{522045F6-CB2B-4685-B05B-632EAAD28161}"/>
              </a:ext>
            </a:extLst>
          </p:cNvPr>
          <p:cNvSpPr/>
          <p:nvPr/>
        </p:nvSpPr>
        <p:spPr>
          <a:xfrm rot="5400000">
            <a:off x="10501037" y="2772290"/>
            <a:ext cx="605915" cy="483352"/>
          </a:xfrm>
          <a:prstGeom prst="ben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AB8D79F-AE97-4976-9B30-F322709C0D6A}"/>
              </a:ext>
            </a:extLst>
          </p:cNvPr>
          <p:cNvSpPr txBox="1"/>
          <p:nvPr/>
        </p:nvSpPr>
        <p:spPr>
          <a:xfrm>
            <a:off x="10644217" y="3398569"/>
            <a:ext cx="940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FF00"/>
                </a:solidFill>
              </a:rPr>
              <a:t>+90°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4ACBABC-C2A9-4D43-A2E6-00A2094262A3}"/>
              </a:ext>
            </a:extLst>
          </p:cNvPr>
          <p:cNvSpPr txBox="1"/>
          <p:nvPr/>
        </p:nvSpPr>
        <p:spPr>
          <a:xfrm>
            <a:off x="142240" y="2921839"/>
            <a:ext cx="1583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FF00"/>
                </a:solidFill>
              </a:rPr>
              <a:t>T= 20 ms</a:t>
            </a:r>
          </a:p>
          <a:p>
            <a:pPr algn="ctr"/>
            <a:r>
              <a:rPr lang="fr-FR" sz="2400" b="1" dirty="0">
                <a:solidFill>
                  <a:srgbClr val="FFFF00"/>
                </a:solidFill>
              </a:rPr>
              <a:t>Soit 50 Hz</a:t>
            </a:r>
            <a:endParaRPr lang="fr-FR" sz="2400" b="1" dirty="0">
              <a:solidFill>
                <a:srgbClr val="92D05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E841246-0937-4C2C-A9E0-E180AD2EFE1C}"/>
              </a:ext>
            </a:extLst>
          </p:cNvPr>
          <p:cNvCxnSpPr/>
          <p:nvPr/>
        </p:nvCxnSpPr>
        <p:spPr>
          <a:xfrm flipH="1">
            <a:off x="1219200" y="2287039"/>
            <a:ext cx="1249680" cy="68857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02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6" grpId="0"/>
      <p:bldP spid="2" grpId="0" animBg="1"/>
      <p:bldP spid="3" grpId="0" animBg="1"/>
      <p:bldP spid="31" grpId="0"/>
      <p:bldP spid="31" grpId="1"/>
      <p:bldP spid="34" grpId="0"/>
      <p:bldP spid="34" grpId="1"/>
      <p:bldP spid="36" grpId="0"/>
      <p:bldP spid="37" grpId="0" animBg="1"/>
      <p:bldP spid="38" grpId="0"/>
      <p:bldP spid="41" grpId="0"/>
      <p:bldP spid="8" grpId="0" animBg="1"/>
      <p:bldP spid="39" grpId="0"/>
      <p:bldP spid="2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395</TotalTime>
  <Words>651</Words>
  <Application>Microsoft Office PowerPoint</Application>
  <PresentationFormat>Grand écran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Carte Python trinket et metro express</dc:title>
  <dc:creator>grégory rougeaux</dc:creator>
  <cp:lastModifiedBy>grégory rougeaux</cp:lastModifiedBy>
  <cp:revision>38</cp:revision>
  <dcterms:created xsi:type="dcterms:W3CDTF">2018-11-19T19:53:38Z</dcterms:created>
  <dcterms:modified xsi:type="dcterms:W3CDTF">2019-01-09T10:37:48Z</dcterms:modified>
</cp:coreProperties>
</file>