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7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6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4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2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77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41E5-6220-41F4-AB0F-14B14E6B8199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141-FE8F-484D-A844-70A459C5F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ttp://www.python.org/community/logos/python-logo-master-v3-T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56" y="1047404"/>
            <a:ext cx="3428070" cy="115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pygame&quot;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7" b="31348"/>
          <a:stretch/>
        </p:blipFill>
        <p:spPr bwMode="auto">
          <a:xfrm>
            <a:off x="3145040" y="2709949"/>
            <a:ext cx="5874240" cy="1787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576" y="5918662"/>
            <a:ext cx="1643495" cy="7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DD39E-F19A-4885-B1F0-8DF8DCA2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9330" cy="1325563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+mn-lt"/>
              </a:rPr>
              <a:t>Fenêtre </a:t>
            </a:r>
            <a:r>
              <a:rPr lang="fr-FR" sz="3600" b="1" dirty="0" err="1">
                <a:latin typeface="+mn-lt"/>
              </a:rPr>
              <a:t>Pygame</a:t>
            </a:r>
            <a:endParaRPr lang="fr-FR" sz="3600" b="1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8DE908-9652-4BCC-AC65-34F2912B9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8" y="1912180"/>
            <a:ext cx="3875652" cy="3437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2AFE30-2C51-428A-84F4-4E68C72F1766}"/>
              </a:ext>
            </a:extLst>
          </p:cNvPr>
          <p:cNvCxnSpPr>
            <a:cxnSpLocks/>
          </p:cNvCxnSpPr>
          <p:nvPr/>
        </p:nvCxnSpPr>
        <p:spPr>
          <a:xfrm>
            <a:off x="581991" y="2210535"/>
            <a:ext cx="0" cy="31710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44CFE9C-9101-45A0-BF05-54C0C592C881}"/>
              </a:ext>
            </a:extLst>
          </p:cNvPr>
          <p:cNvCxnSpPr>
            <a:cxnSpLocks/>
          </p:cNvCxnSpPr>
          <p:nvPr/>
        </p:nvCxnSpPr>
        <p:spPr>
          <a:xfrm flipV="1">
            <a:off x="577797" y="2198181"/>
            <a:ext cx="3990207" cy="165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 de texte 4">
                <a:extLst>
                  <a:ext uri="{FF2B5EF4-FFF2-40B4-BE49-F238E27FC236}">
                    <a16:creationId xmlns:a16="http://schemas.microsoft.com/office/drawing/2014/main" id="{FFE43C84-55B4-4603-BC5F-FA4D14BC864A}"/>
                  </a:ext>
                </a:extLst>
              </p:cNvPr>
              <p:cNvSpPr txBox="1"/>
              <p:nvPr/>
            </p:nvSpPr>
            <p:spPr>
              <a:xfrm>
                <a:off x="4412613" y="2126099"/>
                <a:ext cx="514198" cy="4593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Zone de texte 4">
                <a:extLst>
                  <a:ext uri="{FF2B5EF4-FFF2-40B4-BE49-F238E27FC236}">
                    <a16:creationId xmlns:a16="http://schemas.microsoft.com/office/drawing/2014/main" id="{FFE43C84-55B4-4603-BC5F-FA4D14BC8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13" y="2126099"/>
                <a:ext cx="514198" cy="459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 de texte 4">
                <a:extLst>
                  <a:ext uri="{FF2B5EF4-FFF2-40B4-BE49-F238E27FC236}">
                    <a16:creationId xmlns:a16="http://schemas.microsoft.com/office/drawing/2014/main" id="{CB93B3F4-3A55-4A4C-9B0E-7881C06DDD7B}"/>
                  </a:ext>
                </a:extLst>
              </p:cNvPr>
              <p:cNvSpPr txBox="1"/>
              <p:nvPr/>
            </p:nvSpPr>
            <p:spPr>
              <a:xfrm>
                <a:off x="258987" y="5421739"/>
                <a:ext cx="514198" cy="4593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Zone de texte 4">
                <a:extLst>
                  <a:ext uri="{FF2B5EF4-FFF2-40B4-BE49-F238E27FC236}">
                    <a16:creationId xmlns:a16="http://schemas.microsoft.com/office/drawing/2014/main" id="{CB93B3F4-3A55-4A4C-9B0E-7881C06D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7" y="5421739"/>
                <a:ext cx="514198" cy="459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2966DA2-73CC-4D09-B71D-99D94803DB83}"/>
              </a:ext>
            </a:extLst>
          </p:cNvPr>
          <p:cNvSpPr/>
          <p:nvPr/>
        </p:nvSpPr>
        <p:spPr>
          <a:xfrm>
            <a:off x="7358940" y="2384115"/>
            <a:ext cx="2644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 de la fenêtre :</a:t>
            </a:r>
          </a:p>
          <a:p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couple </a:t>
            </a:r>
            <a:r>
              <a:rPr kumimoji="0" lang="fr-FR" altLang="fr-FR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fr-FR" altLang="fr-FR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largeur</a:t>
            </a:r>
            <a:r>
              <a:rPr kumimoji="0" lang="fr-FR" altLang="fr-FR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kumimoji="0" lang="fr-FR" altLang="fr-FR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hauteur</a:t>
            </a:r>
            <a:r>
              <a:rPr kumimoji="0" lang="fr-FR" altLang="fr-FR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3B821FD-2032-4E89-8034-145B5A4B6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204" y="1912180"/>
            <a:ext cx="6584462" cy="39361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E6014B-DA31-4A91-A56A-B7249718B950}"/>
              </a:ext>
            </a:extLst>
          </p:cNvPr>
          <p:cNvCxnSpPr>
            <a:cxnSpLocks/>
          </p:cNvCxnSpPr>
          <p:nvPr/>
        </p:nvCxnSpPr>
        <p:spPr>
          <a:xfrm flipV="1">
            <a:off x="9956857" y="2270419"/>
            <a:ext cx="861295" cy="256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BE35AE1A-0B74-4820-85A2-359903A3F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263" y="4221638"/>
            <a:ext cx="6364782" cy="29718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D39DB1F-CD13-48CF-A629-060B497F4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357" y="5363372"/>
            <a:ext cx="6006322" cy="55805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1116F41-76FB-4EDA-9D18-51EE1930E189}"/>
              </a:ext>
            </a:extLst>
          </p:cNvPr>
          <p:cNvSpPr txBox="1"/>
          <p:nvPr/>
        </p:nvSpPr>
        <p:spPr>
          <a:xfrm>
            <a:off x="5087923" y="1436132"/>
            <a:ext cx="351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Création d’une fenêtre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9F6E08-271B-4BD5-9E11-B142C603A7A7}"/>
              </a:ext>
            </a:extLst>
          </p:cNvPr>
          <p:cNvSpPr txBox="1"/>
          <p:nvPr/>
        </p:nvSpPr>
        <p:spPr>
          <a:xfrm>
            <a:off x="5087923" y="3207354"/>
            <a:ext cx="29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Ajout d’un fond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2F7875-CD03-42A7-9AB7-019B506526F1}"/>
              </a:ext>
            </a:extLst>
          </p:cNvPr>
          <p:cNvSpPr txBox="1"/>
          <p:nvPr/>
        </p:nvSpPr>
        <p:spPr>
          <a:xfrm>
            <a:off x="5176303" y="3790150"/>
            <a:ext cx="368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à partir d’une image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F279212-0505-4FD4-AC73-B63E0010B0EA}"/>
              </a:ext>
            </a:extLst>
          </p:cNvPr>
          <p:cNvSpPr txBox="1"/>
          <p:nvPr/>
        </p:nvSpPr>
        <p:spPr>
          <a:xfrm>
            <a:off x="5176302" y="4813370"/>
            <a:ext cx="421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avec une surface rectangulaire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338A8-5A5B-46C7-B17B-53A05B0E34AE}"/>
              </a:ext>
            </a:extLst>
          </p:cNvPr>
          <p:cNvSpPr txBox="1"/>
          <p:nvPr/>
        </p:nvSpPr>
        <p:spPr>
          <a:xfrm>
            <a:off x="1218140" y="5690598"/>
            <a:ext cx="2823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Attention au repère !</a:t>
            </a:r>
          </a:p>
        </p:txBody>
      </p:sp>
    </p:spTree>
    <p:extLst>
      <p:ext uri="{BB962C8B-B14F-4D97-AF65-F5344CB8AC3E}">
        <p14:creationId xmlns:p14="http://schemas.microsoft.com/office/powerpoint/2010/main" val="150663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-3" b="-3121"/>
          <a:stretch/>
        </p:blipFill>
        <p:spPr bwMode="auto">
          <a:xfrm>
            <a:off x="860292" y="279884"/>
            <a:ext cx="6336423" cy="595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423E469-8C04-48E6-A1B3-0999C5648CFF}"/>
              </a:ext>
            </a:extLst>
          </p:cNvPr>
          <p:cNvCxnSpPr/>
          <p:nvPr/>
        </p:nvCxnSpPr>
        <p:spPr>
          <a:xfrm>
            <a:off x="151001" y="3888297"/>
            <a:ext cx="78856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 de texte 14">
            <a:extLst>
              <a:ext uri="{FF2B5EF4-FFF2-40B4-BE49-F238E27FC236}">
                <a16:creationId xmlns:a16="http://schemas.microsoft.com/office/drawing/2014/main" id="{3CABBB73-F947-4DBE-9B71-D2161382F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8894" y="1241571"/>
            <a:ext cx="3909888" cy="1849768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la fenêtre et des éléments à faire apparaître dans la fenêtre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6E4E1E12-4401-4BAF-BA44-56FFACD5BFDF}"/>
              </a:ext>
            </a:extLst>
          </p:cNvPr>
          <p:cNvSpPr/>
          <p:nvPr/>
        </p:nvSpPr>
        <p:spPr>
          <a:xfrm>
            <a:off x="7264258" y="393721"/>
            <a:ext cx="352425" cy="338074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14">
            <a:extLst>
              <a:ext uri="{FF2B5EF4-FFF2-40B4-BE49-F238E27FC236}">
                <a16:creationId xmlns:a16="http://schemas.microsoft.com/office/drawing/2014/main" id="{2E694480-565A-461D-8061-0A0046C8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364" y="4215935"/>
            <a:ext cx="4119613" cy="168814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Boucle infinie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événements 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à jour permanente de l’affichage,</a:t>
            </a: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7EEA81F-3D99-46EC-AEDC-F9EC29196535}"/>
              </a:ext>
            </a:extLst>
          </p:cNvPr>
          <p:cNvSpPr/>
          <p:nvPr/>
        </p:nvSpPr>
        <p:spPr>
          <a:xfrm>
            <a:off x="7264258" y="4110605"/>
            <a:ext cx="352425" cy="21204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4996" b="70766"/>
          <a:stretch/>
        </p:blipFill>
        <p:spPr bwMode="auto">
          <a:xfrm>
            <a:off x="754479" y="1379060"/>
            <a:ext cx="5760867" cy="7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0" y="4191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b="90377"/>
          <a:stretch/>
        </p:blipFill>
        <p:spPr bwMode="auto">
          <a:xfrm>
            <a:off x="734938" y="424007"/>
            <a:ext cx="5748714" cy="5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50095" b="38032"/>
          <a:stretch/>
        </p:blipFill>
        <p:spPr bwMode="auto">
          <a:xfrm>
            <a:off x="708972" y="4761198"/>
            <a:ext cx="5760867" cy="6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34436" b="50892"/>
          <a:stretch/>
        </p:blipFill>
        <p:spPr bwMode="auto">
          <a:xfrm>
            <a:off x="734938" y="2782887"/>
            <a:ext cx="5760867" cy="7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8"/>
          <p:cNvSpPr txBox="1">
            <a:spLocks noChangeArrowheads="1"/>
          </p:cNvSpPr>
          <p:nvPr/>
        </p:nvSpPr>
        <p:spPr bwMode="auto">
          <a:xfrm>
            <a:off x="5054322" y="432435"/>
            <a:ext cx="3285947" cy="35974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des librairies utiles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 de texte 14"/>
          <p:cNvSpPr txBox="1">
            <a:spLocks noChangeArrowheads="1"/>
          </p:cNvSpPr>
          <p:nvPr/>
        </p:nvSpPr>
        <p:spPr bwMode="auto">
          <a:xfrm>
            <a:off x="7122521" y="1579705"/>
            <a:ext cx="3991064" cy="41630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Initialisation et création d’une fenêtre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 de texte 16"/>
          <p:cNvSpPr txBox="1">
            <a:spLocks noChangeArrowheads="1"/>
          </p:cNvSpPr>
          <p:nvPr/>
        </p:nvSpPr>
        <p:spPr bwMode="auto">
          <a:xfrm>
            <a:off x="6415918" y="2952606"/>
            <a:ext cx="4846563" cy="659594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d’une surface rectangulaire noire à la taille de la fenêtre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 de texte 19"/>
          <p:cNvSpPr txBox="1">
            <a:spLocks noChangeArrowheads="1"/>
          </p:cNvSpPr>
          <p:nvPr/>
        </p:nvSpPr>
        <p:spPr bwMode="auto">
          <a:xfrm>
            <a:off x="7596498" y="4931412"/>
            <a:ext cx="2684209" cy="424306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Chargement d’une image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 rot="10800000">
            <a:off x="4414565" y="523539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 rot="10800000">
            <a:off x="6515346" y="1658293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/>
          <p:cNvSpPr/>
          <p:nvPr/>
        </p:nvSpPr>
        <p:spPr>
          <a:xfrm>
            <a:off x="3822703" y="382474"/>
            <a:ext cx="352425" cy="518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5835243" y="1455391"/>
            <a:ext cx="352425" cy="6642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>
            <a:off x="6307439" y="4925364"/>
            <a:ext cx="352425" cy="4411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Accolade fermante 14"/>
          <p:cNvSpPr/>
          <p:nvPr/>
        </p:nvSpPr>
        <p:spPr>
          <a:xfrm rot="5400000">
            <a:off x="4911183" y="1640318"/>
            <a:ext cx="111801" cy="960387"/>
          </a:xfrm>
          <a:prstGeom prst="rightBrace">
            <a:avLst>
              <a:gd name="adj1" fmla="val 8333"/>
              <a:gd name="adj2" fmla="val 483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Zone de texte 14"/>
          <p:cNvSpPr txBox="1">
            <a:spLocks noChangeArrowheads="1"/>
          </p:cNvSpPr>
          <p:nvPr/>
        </p:nvSpPr>
        <p:spPr bwMode="auto">
          <a:xfrm>
            <a:off x="3081782" y="3666832"/>
            <a:ext cx="2529554" cy="54392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la fonction </a:t>
            </a:r>
            <a:r>
              <a:rPr kumimoji="0" lang="fr-FR" altLang="fr-FR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fenetre.get_size</a:t>
            </a:r>
            <a:r>
              <a:rPr kumimoji="0" lang="fr-FR" altLang="fr-FR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retourne (800,600)</a:t>
            </a:r>
            <a:endParaRPr kumimoji="0" lang="fr-FR" altLang="fr-FR" sz="20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Accolade fermante 33"/>
          <p:cNvSpPr/>
          <p:nvPr/>
        </p:nvSpPr>
        <p:spPr>
          <a:xfrm>
            <a:off x="5258911" y="2928597"/>
            <a:ext cx="352425" cy="6642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5" name="Flèche droite 34"/>
          <p:cNvSpPr/>
          <p:nvPr/>
        </p:nvSpPr>
        <p:spPr>
          <a:xfrm rot="10800000">
            <a:off x="5873809" y="3133597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332860" y="3406194"/>
            <a:ext cx="513093" cy="3118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necteur droit 2049"/>
          <p:cNvCxnSpPr/>
          <p:nvPr/>
        </p:nvCxnSpPr>
        <p:spPr>
          <a:xfrm>
            <a:off x="3269428" y="3371821"/>
            <a:ext cx="173194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3527252" y="5382811"/>
            <a:ext cx="295451" cy="32905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 de texte 14"/>
          <p:cNvSpPr txBox="1">
            <a:spLocks noChangeArrowheads="1"/>
          </p:cNvSpPr>
          <p:nvPr/>
        </p:nvSpPr>
        <p:spPr bwMode="auto">
          <a:xfrm>
            <a:off x="844404" y="3827463"/>
            <a:ext cx="1822473" cy="820737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Couleur</a:t>
            </a:r>
            <a:r>
              <a:rPr kumimoji="0" lang="fr-FR" altLang="fr-FR" sz="14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codée en RGB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i="1" baseline="0" dirty="0" err="1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fr-FR" altLang="fr-FR" sz="1400" b="1" i="1" baseline="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Green</a:t>
            </a:r>
            <a:r>
              <a:rPr lang="fr-FR" altLang="fr-FR" sz="1400" b="1" i="1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Blue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(0,0,0)</a:t>
            </a:r>
            <a:r>
              <a:rPr kumimoji="0" lang="fr-FR" altLang="fr-FR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fr-FR" altLang="fr-FR" sz="14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noir</a:t>
            </a:r>
            <a:endParaRPr kumimoji="0" lang="fr-FR" altLang="fr-FR" sz="20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919902" y="3541509"/>
            <a:ext cx="513093" cy="3118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742916" y="5454940"/>
            <a:ext cx="143259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2054"/>
          <p:cNvSpPr/>
          <p:nvPr/>
        </p:nvSpPr>
        <p:spPr>
          <a:xfrm>
            <a:off x="5452059" y="5680800"/>
            <a:ext cx="323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de gérer de la transparence.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 flipV="1">
            <a:off x="5668341" y="5595391"/>
            <a:ext cx="309498" cy="17674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30323" y="5680800"/>
            <a:ext cx="3312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fichier doit être</a:t>
            </a:r>
            <a:r>
              <a:rPr kumimoji="0" lang="fr-FR" altLang="fr-FR" sz="16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placé dans le même répertoire que le fichier .</a:t>
            </a:r>
            <a:r>
              <a:rPr kumimoji="0" lang="fr-FR" altLang="fr-FR" sz="160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kumimoji="0" lang="fr-FR" altLang="fr-FR" sz="160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3417179" y="5454940"/>
            <a:ext cx="105755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53168-7D6C-4E96-B218-990A33F3154B}"/>
              </a:ext>
            </a:extLst>
          </p:cNvPr>
          <p:cNvSpPr/>
          <p:nvPr/>
        </p:nvSpPr>
        <p:spPr>
          <a:xfrm>
            <a:off x="3945958" y="2227582"/>
            <a:ext cx="2385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 de la fenêtre :</a:t>
            </a:r>
          </a:p>
          <a:p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couple </a:t>
            </a:r>
            <a:r>
              <a:rPr kumimoji="0" lang="fr-FR" altLang="fr-FR" sz="160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fr-FR" altLang="fr-FR" sz="160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largeur</a:t>
            </a:r>
            <a:r>
              <a:rPr kumimoji="0" lang="fr-FR" altLang="fr-FR" sz="160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kumimoji="0" lang="fr-FR" altLang="fr-FR" sz="160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hauteur</a:t>
            </a:r>
            <a:r>
              <a:rPr kumimoji="0" lang="fr-FR" altLang="fr-FR" sz="160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7" name="Flèche droite 34">
            <a:extLst>
              <a:ext uri="{FF2B5EF4-FFF2-40B4-BE49-F238E27FC236}">
                <a16:creationId xmlns:a16="http://schemas.microsoft.com/office/drawing/2014/main" id="{152700CA-C60F-4963-AE16-D6111383916D}"/>
              </a:ext>
            </a:extLst>
          </p:cNvPr>
          <p:cNvSpPr/>
          <p:nvPr/>
        </p:nvSpPr>
        <p:spPr>
          <a:xfrm rot="10800000">
            <a:off x="6868164" y="5007570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24" grpId="0" animBg="1"/>
      <p:bldP spid="32" grpId="0" animBg="1"/>
      <p:bldP spid="9" grpId="0" animBg="1"/>
      <p:bldP spid="11" grpId="0" animBg="1"/>
      <p:bldP spid="13" grpId="0" animBg="1"/>
      <p:bldP spid="15" grpId="0" animBg="1"/>
      <p:bldP spid="33" grpId="0" animBg="1"/>
      <p:bldP spid="34" grpId="0" animBg="1"/>
      <p:bldP spid="35" grpId="0" animBg="1"/>
      <p:bldP spid="43" grpId="0" animBg="1"/>
      <p:bldP spid="2055" grpId="0"/>
      <p:bldP spid="51" grpId="0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colade fermante 6"/>
          <p:cNvSpPr/>
          <p:nvPr/>
        </p:nvSpPr>
        <p:spPr>
          <a:xfrm>
            <a:off x="4752627" y="3350583"/>
            <a:ext cx="352425" cy="5856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0" y="4191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8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62730" r="49343" b="27725"/>
          <a:stretch/>
        </p:blipFill>
        <p:spPr bwMode="auto">
          <a:xfrm>
            <a:off x="712675" y="1101936"/>
            <a:ext cx="3184207" cy="5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 de texte 14"/>
          <p:cNvSpPr txBox="1">
            <a:spLocks noChangeArrowheads="1"/>
          </p:cNvSpPr>
          <p:nvPr/>
        </p:nvSpPr>
        <p:spPr bwMode="auto">
          <a:xfrm>
            <a:off x="5376296" y="962355"/>
            <a:ext cx="3991064" cy="41630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d’une boucle « infinie »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 de texte 21"/>
          <p:cNvSpPr txBox="1">
            <a:spLocks noChangeArrowheads="1"/>
          </p:cNvSpPr>
          <p:nvPr/>
        </p:nvSpPr>
        <p:spPr bwMode="auto">
          <a:xfrm>
            <a:off x="4597687" y="4597436"/>
            <a:ext cx="6354858" cy="442382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à jour de l’affichage à partir</a:t>
            </a:r>
            <a:r>
              <a:rPr kumimoji="0" lang="fr-FR" altLang="fr-F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mémoire tampon :</a:t>
            </a:r>
          </a:p>
        </p:txBody>
      </p:sp>
      <p:sp>
        <p:nvSpPr>
          <p:cNvPr id="14" name="Zone de texte 23"/>
          <p:cNvSpPr txBox="1">
            <a:spLocks noChangeArrowheads="1"/>
          </p:cNvSpPr>
          <p:nvPr/>
        </p:nvSpPr>
        <p:spPr bwMode="auto">
          <a:xfrm>
            <a:off x="5584030" y="3283040"/>
            <a:ext cx="5121132" cy="65314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 d’éléments à la fenêtre dans une</a:t>
            </a:r>
            <a:r>
              <a:rPr kumimoji="0" lang="fr-FR" altLang="fr-F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mémoire tampon (fonction </a:t>
            </a:r>
            <a:r>
              <a:rPr kumimoji="0" lang="fr-FR" altLang="fr-FR" b="1" i="1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blit</a:t>
            </a:r>
            <a:r>
              <a:rPr kumimoji="0" lang="fr-FR" altLang="fr-F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lèche droite 31"/>
          <p:cNvSpPr/>
          <p:nvPr/>
        </p:nvSpPr>
        <p:spPr>
          <a:xfrm rot="9218481">
            <a:off x="4630886" y="1124877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fermante 4"/>
          <p:cNvSpPr/>
          <p:nvPr/>
        </p:nvSpPr>
        <p:spPr>
          <a:xfrm>
            <a:off x="3902401" y="1104502"/>
            <a:ext cx="352425" cy="518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 de texte 24"/>
          <p:cNvSpPr txBox="1">
            <a:spLocks noChangeArrowheads="1"/>
          </p:cNvSpPr>
          <p:nvPr/>
        </p:nvSpPr>
        <p:spPr bwMode="auto">
          <a:xfrm>
            <a:off x="1049577" y="5273467"/>
            <a:ext cx="9068905" cy="13552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Exemples d’événements</a:t>
            </a:r>
            <a:r>
              <a:rPr kumimoji="0" lang="fr-FR" altLang="fr-F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QUITTER : clic sur la croix en haut à gauche de la fenêtre (ou Alt +</a:t>
            </a:r>
            <a:r>
              <a:rPr kumimoji="0" lang="fr-FR" altLang="fr-FR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F4 au clavier)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baseline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SOURIS : déplacement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 droit ou gauche…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CLAVIER</a:t>
            </a:r>
            <a:r>
              <a:rPr kumimoji="0" lang="fr-FR" altLang="fr-FR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touche enfoncée ou relâchée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71795" r="28515" b="15270"/>
          <a:stretch/>
        </p:blipFill>
        <p:spPr bwMode="auto">
          <a:xfrm>
            <a:off x="714944" y="1909336"/>
            <a:ext cx="4711635" cy="7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86741" r="36291" b="3561"/>
          <a:stretch/>
        </p:blipFill>
        <p:spPr bwMode="auto">
          <a:xfrm>
            <a:off x="712676" y="3305906"/>
            <a:ext cx="4141336" cy="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96455" r="47362" b="-326"/>
          <a:stretch/>
        </p:blipFill>
        <p:spPr bwMode="auto">
          <a:xfrm>
            <a:off x="712674" y="4674550"/>
            <a:ext cx="3329487" cy="2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 de texte 14"/>
          <p:cNvSpPr txBox="1">
            <a:spLocks noChangeArrowheads="1"/>
          </p:cNvSpPr>
          <p:nvPr/>
        </p:nvSpPr>
        <p:spPr bwMode="auto">
          <a:xfrm>
            <a:off x="5873434" y="1627284"/>
            <a:ext cx="4893836" cy="41630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Récupération de la liste des « événements » *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Flèche droite 34"/>
          <p:cNvSpPr/>
          <p:nvPr/>
        </p:nvSpPr>
        <p:spPr>
          <a:xfrm rot="9684697">
            <a:off x="5402674" y="1813281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 de texte 14"/>
          <p:cNvSpPr txBox="1">
            <a:spLocks noChangeArrowheads="1"/>
          </p:cNvSpPr>
          <p:nvPr/>
        </p:nvSpPr>
        <p:spPr bwMode="auto">
          <a:xfrm>
            <a:off x="5740215" y="2308650"/>
            <a:ext cx="3263226" cy="416309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Provoque la sortie de la boucle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lèche droite 46"/>
          <p:cNvSpPr/>
          <p:nvPr/>
        </p:nvSpPr>
        <p:spPr>
          <a:xfrm rot="10800000">
            <a:off x="5196897" y="2377825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/>
          <p:cNvSpPr/>
          <p:nvPr/>
        </p:nvSpPr>
        <p:spPr>
          <a:xfrm>
            <a:off x="4597687" y="2203397"/>
            <a:ext cx="352425" cy="518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 droite 46">
            <a:extLst>
              <a:ext uri="{FF2B5EF4-FFF2-40B4-BE49-F238E27FC236}">
                <a16:creationId xmlns:a16="http://schemas.microsoft.com/office/drawing/2014/main" id="{E43AFB69-9977-4937-857C-7BBA75BFC29F}"/>
              </a:ext>
            </a:extLst>
          </p:cNvPr>
          <p:cNvSpPr/>
          <p:nvPr/>
        </p:nvSpPr>
        <p:spPr>
          <a:xfrm rot="10800000">
            <a:off x="4097733" y="4681624"/>
            <a:ext cx="444382" cy="23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1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4" grpId="0" animBg="1"/>
      <p:bldP spid="32" grpId="0" animBg="1"/>
      <p:bldP spid="5" grpId="0" animBg="1"/>
      <p:bldP spid="16" grpId="0"/>
      <p:bldP spid="45" grpId="0" animBg="1"/>
      <p:bldP spid="35" grpId="0" animBg="1"/>
      <p:bldP spid="46" grpId="0" animBg="1"/>
      <p:bldP spid="47" grpId="0" animBg="1"/>
      <p:bldP spid="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8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62730" r="49343" b="27725"/>
          <a:stretch/>
        </p:blipFill>
        <p:spPr bwMode="auto">
          <a:xfrm>
            <a:off x="712675" y="1101936"/>
            <a:ext cx="3184207" cy="5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 de texte 24"/>
          <p:cNvSpPr txBox="1">
            <a:spLocks noChangeArrowheads="1"/>
          </p:cNvSpPr>
          <p:nvPr/>
        </p:nvSpPr>
        <p:spPr bwMode="auto">
          <a:xfrm>
            <a:off x="554271" y="3633014"/>
            <a:ext cx="10210085" cy="6061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déplacer</a:t>
            </a:r>
            <a:r>
              <a:rPr kumimoji="0" lang="fr-FR" altLang="fr-FR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une image à partir d’une touche du clavier, il suffit de :</a:t>
            </a:r>
          </a:p>
        </p:txBody>
      </p:sp>
      <p:pic>
        <p:nvPicPr>
          <p:cNvPr id="42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71795" r="28515" b="15270"/>
          <a:stretch/>
        </p:blipFill>
        <p:spPr bwMode="auto">
          <a:xfrm>
            <a:off x="707453" y="1686128"/>
            <a:ext cx="4711635" cy="79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86741" r="36291" b="3561"/>
          <a:stretch/>
        </p:blipFill>
        <p:spPr bwMode="auto">
          <a:xfrm>
            <a:off x="711741" y="2485809"/>
            <a:ext cx="4141336" cy="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96455" r="47362" b="-326"/>
          <a:stretch/>
        </p:blipFill>
        <p:spPr bwMode="auto">
          <a:xfrm>
            <a:off x="707453" y="3078606"/>
            <a:ext cx="3329487" cy="2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 de texte 14"/>
          <p:cNvSpPr txBox="1">
            <a:spLocks noChangeArrowheads="1"/>
          </p:cNvSpPr>
          <p:nvPr/>
        </p:nvSpPr>
        <p:spPr bwMode="auto">
          <a:xfrm>
            <a:off x="5780998" y="1538046"/>
            <a:ext cx="6148146" cy="17202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kumimoji="0" lang="fr-FR" altLang="fr-FR" sz="2000" b="1" i="0" u="none" strike="noStrike" cap="none" normalizeH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Boucle « </a:t>
            </a:r>
            <a:r>
              <a:rPr kumimoji="0" lang="fr-FR" altLang="fr-FR" sz="20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tourne en continu :</a:t>
            </a:r>
          </a:p>
          <a:p>
            <a:pPr marL="717550" lvl="1" indent="-26035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On Analyse et traite les événements qui se sont produits;</a:t>
            </a:r>
          </a:p>
          <a:p>
            <a:pPr marL="717550" lvl="1" indent="-260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On redessine la fenêtre « par-dessus » l’existante.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3526971" y="3052479"/>
            <a:ext cx="1045029" cy="67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 de texte 24"/>
          <p:cNvSpPr txBox="1">
            <a:spLocks noChangeArrowheads="1"/>
          </p:cNvSpPr>
          <p:nvPr/>
        </p:nvSpPr>
        <p:spPr bwMode="auto">
          <a:xfrm>
            <a:off x="908225" y="4786812"/>
            <a:ext cx="10210085" cy="84192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Dans ce cas, redessiner l’image quelques pixels plus loin (en modifiant </a:t>
            </a:r>
            <a:r>
              <a:rPr kumimoji="0" lang="fr-FR" altLang="fr-FR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les coordonnées </a:t>
            </a:r>
            <a:r>
              <a:rPr kumimoji="0" lang="fr-FR" altLang="fr-FR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de la position où l’image est placée)</a:t>
            </a:r>
            <a:endParaRPr kumimoji="0" lang="fr-FR" altLang="fr-F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Zone de texte 24"/>
          <p:cNvSpPr txBox="1">
            <a:spLocks noChangeArrowheads="1"/>
          </p:cNvSpPr>
          <p:nvPr/>
        </p:nvSpPr>
        <p:spPr bwMode="auto">
          <a:xfrm>
            <a:off x="908225" y="4326319"/>
            <a:ext cx="10210085" cy="55048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2400" b="1" baseline="0" dirty="0">
                <a:latin typeface="Calibri" panose="020F0502020204030204" pitchFamily="34" charset="0"/>
                <a:cs typeface="Times New Roman" panose="02020603050405020304" pitchFamily="18" charset="0"/>
              </a:rPr>
              <a:t>Vérifier si un évènement de type « clavier » s’est produit ;</a:t>
            </a:r>
          </a:p>
        </p:txBody>
      </p:sp>
      <p:sp>
        <p:nvSpPr>
          <p:cNvPr id="5" name="Accolade fermante 4"/>
          <p:cNvSpPr/>
          <p:nvPr/>
        </p:nvSpPr>
        <p:spPr>
          <a:xfrm>
            <a:off x="5483102" y="1426730"/>
            <a:ext cx="352425" cy="185631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92B35005-BCFF-447E-916A-A8EC4E0534EB}"/>
              </a:ext>
            </a:extLst>
          </p:cNvPr>
          <p:cNvSpPr txBox="1"/>
          <p:nvPr/>
        </p:nvSpPr>
        <p:spPr>
          <a:xfrm>
            <a:off x="722923" y="566257"/>
            <a:ext cx="1044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Utiles… Des formules de changement de repère….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6817AC9-B2D5-44CB-92C3-93DE83E8A68B}"/>
              </a:ext>
            </a:extLst>
          </p:cNvPr>
          <p:cNvGrpSpPr/>
          <p:nvPr/>
        </p:nvGrpSpPr>
        <p:grpSpPr>
          <a:xfrm>
            <a:off x="6619434" y="1264121"/>
            <a:ext cx="3934176" cy="4189534"/>
            <a:chOff x="793021" y="1225561"/>
            <a:chExt cx="3934176" cy="4189534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201CC44-1C4F-4CF0-A587-AA1F6DBDB5F2}"/>
                </a:ext>
              </a:extLst>
            </p:cNvPr>
            <p:cNvSpPr txBox="1"/>
            <p:nvPr/>
          </p:nvSpPr>
          <p:spPr>
            <a:xfrm>
              <a:off x="989462" y="1225561"/>
              <a:ext cx="3625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Repère utilisé par </a:t>
              </a:r>
              <a:r>
                <a:rPr lang="fr-FR" sz="2400" b="1" dirty="0" err="1"/>
                <a:t>PyGame</a:t>
              </a:r>
              <a:endParaRPr lang="fr-FR" sz="2400" b="1" dirty="0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FAC55F96-B5D9-49BD-9D7C-02A9271E0D9F}"/>
                </a:ext>
              </a:extLst>
            </p:cNvPr>
            <p:cNvGrpSpPr/>
            <p:nvPr/>
          </p:nvGrpSpPr>
          <p:grpSpPr>
            <a:xfrm>
              <a:off x="793021" y="1849793"/>
              <a:ext cx="3934176" cy="3565302"/>
              <a:chOff x="793021" y="1849793"/>
              <a:chExt cx="3934176" cy="3565302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3DA7B75-F8A6-4772-BD11-6007AABA3933}"/>
                  </a:ext>
                </a:extLst>
              </p:cNvPr>
              <p:cNvGrpSpPr/>
              <p:nvPr/>
            </p:nvGrpSpPr>
            <p:grpSpPr>
              <a:xfrm>
                <a:off x="793021" y="1849793"/>
                <a:ext cx="3934176" cy="3565302"/>
                <a:chOff x="642018" y="817946"/>
                <a:chExt cx="5840353" cy="484991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DE500F85-1C66-40E7-A784-363F14085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940" y="817946"/>
                  <a:ext cx="5288060" cy="4297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CAED90C8-1965-4BCC-B787-D507A3F60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940" y="1149329"/>
                  <a:ext cx="0" cy="39663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8EF4E5AF-2FCA-4D80-A452-10D04C384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940" y="1149330"/>
                  <a:ext cx="52880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Zone de texte 4">
                      <a:extLst>
                        <a:ext uri="{FF2B5EF4-FFF2-40B4-BE49-F238E27FC236}">
                          <a16:creationId xmlns:a16="http://schemas.microsoft.com/office/drawing/2014/main" id="{5C138781-8EAF-4763-B9BE-5D205791E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018" y="5226346"/>
                      <a:ext cx="331843" cy="44151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0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" name="Zone de texte 4">
                      <a:extLst>
                        <a:ext uri="{FF2B5EF4-FFF2-40B4-BE49-F238E27FC236}">
                          <a16:creationId xmlns:a16="http://schemas.microsoft.com/office/drawing/2014/main" id="{5C138781-8EAF-4763-B9BE-5D205791E7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018" y="5226346"/>
                      <a:ext cx="331843" cy="44151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8108" b="-11111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 de texte 4">
                      <a:extLst>
                        <a:ext uri="{FF2B5EF4-FFF2-40B4-BE49-F238E27FC236}">
                          <a16:creationId xmlns:a16="http://schemas.microsoft.com/office/drawing/2014/main" id="{5E5C2AC9-71A8-45E2-8729-00A944D5BD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0528" y="865656"/>
                      <a:ext cx="331843" cy="44151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Zone de texte 4">
                      <a:extLst>
                        <a:ext uri="{FF2B5EF4-FFF2-40B4-BE49-F238E27FC236}">
                          <a16:creationId xmlns:a16="http://schemas.microsoft.com/office/drawing/2014/main" id="{5E5C2AC9-71A8-45E2-8729-00A944D5BD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0528" y="865656"/>
                      <a:ext cx="331843" cy="44151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9444" b="-13208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7CE74FC1-4ABA-47B7-B2D6-C302C512ABC8}"/>
                  </a:ext>
                </a:extLst>
              </p:cNvPr>
              <p:cNvSpPr/>
              <p:nvPr/>
            </p:nvSpPr>
            <p:spPr>
              <a:xfrm>
                <a:off x="2155971" y="34645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3E048D1B-0BF5-4525-9A9A-BAD81A080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6938" y="2903348"/>
                    <a:ext cx="16106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sz="2400" b="1" dirty="0"/>
                  </a:p>
                </p:txBody>
              </p:sp>
            </mc:Choice>
            <mc:Fallback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3E048D1B-0BF5-4525-9A9A-BAD81A080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6938" y="2903348"/>
                    <a:ext cx="161068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41D2A90-1978-411A-B506-01991221C99C}"/>
              </a:ext>
            </a:extLst>
          </p:cNvPr>
          <p:cNvGrpSpPr/>
          <p:nvPr/>
        </p:nvGrpSpPr>
        <p:grpSpPr>
          <a:xfrm>
            <a:off x="499387" y="1198186"/>
            <a:ext cx="4243169" cy="4162849"/>
            <a:chOff x="6691880" y="1206105"/>
            <a:chExt cx="4243169" cy="416284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4568B42-E458-44A9-8C87-B586F0913210}"/>
                </a:ext>
              </a:extLst>
            </p:cNvPr>
            <p:cNvGrpSpPr/>
            <p:nvPr/>
          </p:nvGrpSpPr>
          <p:grpSpPr>
            <a:xfrm>
              <a:off x="6691880" y="1803909"/>
              <a:ext cx="4243169" cy="3565045"/>
              <a:chOff x="193689" y="707819"/>
              <a:chExt cx="6299059" cy="4849561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A0D686DA-B430-46A3-AF9A-0E4CE94E5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940" y="817946"/>
                <a:ext cx="5288061" cy="429777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D12DE8CD-2D56-4C86-90A0-B03CB046F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940" y="1149331"/>
                <a:ext cx="261" cy="39186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0C95825D-D519-4689-9ADD-A91439537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940" y="5081958"/>
                <a:ext cx="52880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Zone de texte 4">
                    <a:extLst>
                      <a:ext uri="{FF2B5EF4-FFF2-40B4-BE49-F238E27FC236}">
                        <a16:creationId xmlns:a16="http://schemas.microsoft.com/office/drawing/2014/main" id="{AB7F5FD5-AC60-4C08-AD24-09BEB6CB66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89" y="707819"/>
                    <a:ext cx="331843" cy="44151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4" name="Zone de texte 4">
                    <a:extLst>
                      <a:ext uri="{FF2B5EF4-FFF2-40B4-BE49-F238E27FC236}">
                        <a16:creationId xmlns:a16="http://schemas.microsoft.com/office/drawing/2014/main" id="{AB7F5FD5-AC60-4C08-AD24-09BEB6CB6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89" y="707819"/>
                    <a:ext cx="331843" cy="4415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8108" b="-13208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Zone de texte 4">
                    <a:extLst>
                      <a:ext uri="{FF2B5EF4-FFF2-40B4-BE49-F238E27FC236}">
                        <a16:creationId xmlns:a16="http://schemas.microsoft.com/office/drawing/2014/main" id="{B9CCF1F2-E102-41A2-BFCA-35DE804D93A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083" y="4928190"/>
                    <a:ext cx="491665" cy="6291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fr-FR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Zone de texte 4">
                    <a:extLst>
                      <a:ext uri="{FF2B5EF4-FFF2-40B4-BE49-F238E27FC236}">
                        <a16:creationId xmlns:a16="http://schemas.microsoft.com/office/drawing/2014/main" id="{B9CCF1F2-E102-41A2-BFCA-35DE804D93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083" y="4928190"/>
                    <a:ext cx="491665" cy="629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2CAF3A0-7B68-417B-9DF7-EB065267F683}"/>
                </a:ext>
              </a:extLst>
            </p:cNvPr>
            <p:cNvSpPr txBox="1"/>
            <p:nvPr/>
          </p:nvSpPr>
          <p:spPr>
            <a:xfrm>
              <a:off x="7041825" y="1206105"/>
              <a:ext cx="3625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Repère usuel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C66C51-109A-450E-ACF5-1A486CF17530}"/>
                </a:ext>
              </a:extLst>
            </p:cNvPr>
            <p:cNvSpPr/>
            <p:nvPr/>
          </p:nvSpPr>
          <p:spPr>
            <a:xfrm>
              <a:off x="8353509" y="347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1E7B154-9C2E-47D8-9B56-F043773DBC69}"/>
                  </a:ext>
                </a:extLst>
              </p:cNvPr>
              <p:cNvSpPr txBox="1"/>
              <p:nvPr/>
            </p:nvSpPr>
            <p:spPr>
              <a:xfrm>
                <a:off x="2077636" y="2967335"/>
                <a:ext cx="1610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31E7B154-9C2E-47D8-9B56-F043773DB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36" y="2967335"/>
                <a:ext cx="1610686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B8621432-8889-45F4-AC3E-57D25F50BE1B}"/>
              </a:ext>
            </a:extLst>
          </p:cNvPr>
          <p:cNvSpPr/>
          <p:nvPr/>
        </p:nvSpPr>
        <p:spPr>
          <a:xfrm>
            <a:off x="5102321" y="3343435"/>
            <a:ext cx="947956" cy="49285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588B1-211A-4EF2-BBF1-62BA294562C8}"/>
                  </a:ext>
                </a:extLst>
              </p:cNvPr>
              <p:cNvSpPr/>
              <p:nvPr/>
            </p:nvSpPr>
            <p:spPr>
              <a:xfrm>
                <a:off x="4810980" y="5584863"/>
                <a:ext cx="732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2400" dirty="0"/>
                  <a:t> =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588B1-211A-4EF2-BBF1-62BA29456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80" y="5584863"/>
                <a:ext cx="732829" cy="461665"/>
              </a:xfrm>
              <a:prstGeom prst="rect">
                <a:avLst/>
              </a:prstGeom>
              <a:blipFill>
                <a:blip r:embed="rId9"/>
                <a:stretch>
                  <a:fillRect t="-10526" r="-12500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55F155-3470-4DA3-B9FE-D2FA83278870}"/>
                  </a:ext>
                </a:extLst>
              </p:cNvPr>
              <p:cNvSpPr/>
              <p:nvPr/>
            </p:nvSpPr>
            <p:spPr>
              <a:xfrm>
                <a:off x="4810979" y="6069351"/>
                <a:ext cx="732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sz="2400" dirty="0"/>
                  <a:t> =</a:t>
                </a: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55F155-3470-4DA3-B9FE-D2FA83278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79" y="6069351"/>
                <a:ext cx="732829" cy="461665"/>
              </a:xfrm>
              <a:prstGeom prst="rect">
                <a:avLst/>
              </a:prstGeom>
              <a:blipFill>
                <a:blip r:embed="rId10"/>
                <a:stretch>
                  <a:fillRect l="-2500" t="-10667" r="-13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C6CD575-3DCC-42C3-A7AA-8436C7D5008D}"/>
              </a:ext>
            </a:extLst>
          </p:cNvPr>
          <p:cNvCxnSpPr/>
          <p:nvPr/>
        </p:nvCxnSpPr>
        <p:spPr>
          <a:xfrm>
            <a:off x="880844" y="5291371"/>
            <a:ext cx="3530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C8767E2-8AE2-46F7-B0C3-9C6191185B5F}"/>
              </a:ext>
            </a:extLst>
          </p:cNvPr>
          <p:cNvCxnSpPr>
            <a:cxnSpLocks/>
          </p:cNvCxnSpPr>
          <p:nvPr/>
        </p:nvCxnSpPr>
        <p:spPr>
          <a:xfrm flipV="1">
            <a:off x="711665" y="2131962"/>
            <a:ext cx="11258" cy="2895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37C2E8-BAF8-4815-A278-36C6BE7397DF}"/>
                  </a:ext>
                </a:extLst>
              </p:cNvPr>
              <p:cNvSpPr/>
              <p:nvPr/>
            </p:nvSpPr>
            <p:spPr>
              <a:xfrm>
                <a:off x="286136" y="3198167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37C2E8-BAF8-4815-A278-36C6BE739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36" y="3198167"/>
                <a:ext cx="40427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C76AF7-C2D3-41B8-BFB7-6236C1131B24}"/>
                  </a:ext>
                </a:extLst>
              </p:cNvPr>
              <p:cNvSpPr/>
              <p:nvPr/>
            </p:nvSpPr>
            <p:spPr>
              <a:xfrm>
                <a:off x="2325363" y="5305045"/>
                <a:ext cx="3369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fr-FR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8C76AF7-C2D3-41B8-BFB7-6236C1131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363" y="5305045"/>
                <a:ext cx="33695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3FE841-D712-42C6-A929-C11E64AC9A44}"/>
                  </a:ext>
                </a:extLst>
              </p:cNvPr>
              <p:cNvSpPr/>
              <p:nvPr/>
            </p:nvSpPr>
            <p:spPr>
              <a:xfrm>
                <a:off x="5515012" y="5582522"/>
                <a:ext cx="5789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3FE841-D712-42C6-A929-C11E64AC9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12" y="5582522"/>
                <a:ext cx="578941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F859EF7-911C-4441-88E0-64BCA0463675}"/>
                  </a:ext>
                </a:extLst>
              </p:cNvPr>
              <p:cNvSpPr/>
              <p:nvPr/>
            </p:nvSpPr>
            <p:spPr>
              <a:xfrm>
                <a:off x="5515011" y="6069351"/>
                <a:ext cx="1138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F859EF7-911C-4441-88E0-64BCA0463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11" y="6069351"/>
                <a:ext cx="1138966" cy="461665"/>
              </a:xfrm>
              <a:prstGeom prst="rect">
                <a:avLst/>
              </a:prstGeom>
              <a:blipFill>
                <a:blip r:embed="rId14"/>
                <a:stretch>
                  <a:fillRect l="-2139" b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8B985950-0DA8-4D09-9B5E-F1028627979E}"/>
              </a:ext>
            </a:extLst>
          </p:cNvPr>
          <p:cNvSpPr/>
          <p:nvPr/>
        </p:nvSpPr>
        <p:spPr>
          <a:xfrm>
            <a:off x="4668462" y="5652171"/>
            <a:ext cx="142517" cy="8669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6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311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Fenêtre Pygame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Lycée Varoquaux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Christophe THOMAS</cp:lastModifiedBy>
  <cp:revision>18</cp:revision>
  <dcterms:created xsi:type="dcterms:W3CDTF">2019-01-23T09:46:20Z</dcterms:created>
  <dcterms:modified xsi:type="dcterms:W3CDTF">2019-01-24T11:51:04Z</dcterms:modified>
</cp:coreProperties>
</file>