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8" r:id="rId5"/>
    <p:sldId id="267" r:id="rId6"/>
    <p:sldId id="263" r:id="rId7"/>
    <p:sldId id="258" r:id="rId8"/>
    <p:sldId id="260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39C67-545B-4D10-8153-C320891B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F812DF-CEAD-440D-B1BD-A8DB76B4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4357D-8B1E-47E8-BD14-1A7C401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524DC-5656-4799-8EEF-EB879DB8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2D344-8308-4E84-969F-481E8122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5BBC0-C88F-4C4B-A5AA-28A630CB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207888-CCC6-41AF-9977-64CF72C05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0F054-BA85-4D35-BD95-9773DBA2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2B7D1-9203-4E8B-AAE8-D4CF7BF6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06923-1AF8-4179-8906-A1BCED13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A03B5A-8C13-4447-9526-A236E4136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216E2-4C97-401C-B0F3-99F16CA7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3577F-8DB6-4014-B2AD-7527072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3F3E1-0924-42AD-AAFE-4FA08565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424F7-922C-464B-9049-804D6E6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DFF18-0434-4802-B3B8-CA33D202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9DEFD-6014-40B2-BDC4-AD4576E1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22024B-C009-464A-8E05-3D0FAAC3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F69D1-AE46-47E4-9274-4A7F3B2E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F792-F13C-4DC4-AC03-5086DED8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ACF7C-FE3E-420B-8DEE-6A78BC3A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F20AC-6940-40AC-BCFF-EB76ED38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C36D6-B73E-4B4C-B76D-704851DF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24473-1223-474F-8ABD-6495CBBA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00EC6-698F-43D8-A46A-09119D5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9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940FE-5BD2-45E2-9B49-2D2009A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4F00-8EC5-4EEC-99C9-288EFD8DB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2392C4-8511-4B1F-9984-D00DD5B3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7DE986-DCCA-4A4E-B833-61FC783F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4CA88D-2C47-4AB5-B474-64A9F5BB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1EEF00-F266-4028-B2BC-5E062E0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A86B3-49E3-4A77-9A13-A7725AB5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51F43-C217-418E-9AA2-FA3A175C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CB596-6AF0-4B8F-9EE1-5BF8DC6D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77E36A-D347-456D-8585-D5FB0D21E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A7AA10-41B1-44CF-864D-75860A754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1C6541-C19E-4470-89DB-C861CA37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2A68EA-80BD-4CAA-8353-A3F41A5F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167BB0-45BE-44F0-9CE5-6A8BA0A5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F314D-35D3-4CDC-A2BD-D612A3C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1D2E22-AC58-4657-978F-02D9A2C4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1391C-6C78-4A5F-A073-0E2948A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01AFE-D160-4940-ACF1-A827CB4A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D43ED9-2BF1-4F7B-A73E-3E86B1F8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F523FB-5087-4805-AD42-91BCB397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5A37DA-E973-46F1-A10D-40C3E2E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135AE-D4F3-4FB5-8742-7D6187DC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584D1-DBC1-4841-9BDB-D23A6DC3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0A2248-92A8-4BF8-9BDD-8D7F6891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AC7061-558C-43DC-BF46-B29A4B66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135D03-2A8D-4782-B206-2501983D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7C79B-797A-4E3E-B950-47BCE348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23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D3E70-1CC8-4B43-8FF1-C2CD5D7C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CB522C-B5FA-4B84-84FA-3B5D96348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420265-6F27-4D05-A634-A1D1909F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6BE1C5-A2A7-4E53-A1AD-5F4B25CE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8BA951-EAAA-4F51-BE5A-00569F5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0FA538-0947-4D3C-B987-29747EE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2ACBB7-802E-4BAA-A4CD-E04E8964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E5F1F-3B8E-4525-8F0B-27AE24E7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8E74B-ABA5-4588-8BE1-7F10B4829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CBE1-A82B-415C-9A0E-77714DD0BBB9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658AC-AA7A-4E7D-A8E7-46EF8C243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59987-5E6B-49D6-822B-17318DD66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B91A3-F2C5-40C2-98F6-D8A981782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06C1A-2B63-480B-B07A-5A522BC3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922" y="1855305"/>
            <a:ext cx="10218156" cy="2276962"/>
          </a:xfrm>
        </p:spPr>
        <p:txBody>
          <a:bodyPr>
            <a:normAutofit/>
          </a:bodyPr>
          <a:lstStyle/>
          <a:p>
            <a:r>
              <a:rPr lang="fr-FR" b="1" dirty="0"/>
              <a:t>Créer, lire et écrire</a:t>
            </a:r>
            <a:br>
              <a:rPr lang="fr-FR" b="1" dirty="0"/>
            </a:br>
            <a:r>
              <a:rPr lang="fr-FR" b="1" dirty="0"/>
              <a:t>dans un fichier en python</a:t>
            </a:r>
          </a:p>
        </p:txBody>
      </p:sp>
    </p:spTree>
    <p:extLst>
      <p:ext uri="{BB962C8B-B14F-4D97-AF65-F5344CB8AC3E}">
        <p14:creationId xmlns:p14="http://schemas.microsoft.com/office/powerpoint/2010/main" val="378986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58EDF32-E318-47B9-B45E-E9FB3BA1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8" y="1399494"/>
            <a:ext cx="4643022" cy="3074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200000"/>
              </a:lnSpc>
            </a:pPr>
            <a:r>
              <a:rPr lang="fr-FR" altLang="fr-FR" sz="2000" b="1" dirty="0"/>
              <a:t>P3</a:t>
            </a:r>
          </a:p>
          <a:p>
            <a:pPr lvl="0">
              <a:lnSpc>
                <a:spcPct val="200000"/>
              </a:lnSpc>
            </a:pPr>
            <a:r>
              <a:rPr lang="fr-FR" altLang="fr-FR" sz="2000" b="1" dirty="0"/>
              <a:t>3 2</a:t>
            </a:r>
          </a:p>
          <a:p>
            <a:pPr lvl="0">
              <a:lnSpc>
                <a:spcPct val="200000"/>
              </a:lnSpc>
            </a:pPr>
            <a:r>
              <a:rPr lang="fr-FR" altLang="fr-FR" sz="2000" b="1" dirty="0"/>
              <a:t>255</a:t>
            </a:r>
          </a:p>
          <a:p>
            <a:pPr lvl="0">
              <a:lnSpc>
                <a:spcPct val="200000"/>
              </a:lnSpc>
            </a:pPr>
            <a:r>
              <a:rPr lang="fr-FR" altLang="fr-FR" sz="2000" b="1" dirty="0"/>
              <a:t>255 0 0 0 255 0 0 0 255</a:t>
            </a:r>
          </a:p>
          <a:p>
            <a:pPr lvl="0">
              <a:lnSpc>
                <a:spcPct val="200000"/>
              </a:lnSpc>
            </a:pPr>
            <a:r>
              <a:rPr lang="fr-FR" altLang="fr-FR" sz="2000" b="1" dirty="0"/>
              <a:t>255 255 0 255 255 255 0 0 0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A2BFC7-597E-48D2-9D3C-1F666CE649D8}"/>
              </a:ext>
            </a:extLst>
          </p:cNvPr>
          <p:cNvSpPr txBox="1"/>
          <p:nvPr/>
        </p:nvSpPr>
        <p:spPr>
          <a:xfrm>
            <a:off x="922576" y="844607"/>
            <a:ext cx="572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Magic </a:t>
            </a:r>
            <a:r>
              <a:rPr lang="fr-FR" sz="2400" b="1" dirty="0" err="1">
                <a:solidFill>
                  <a:srgbClr val="0070C0"/>
                </a:solidFill>
              </a:rPr>
              <a:t>Number</a:t>
            </a:r>
            <a:r>
              <a:rPr lang="fr-FR" sz="2400" b="1" dirty="0">
                <a:solidFill>
                  <a:srgbClr val="0070C0"/>
                </a:solidFill>
              </a:rPr>
              <a:t> : P3 = Ascii en couleur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539587-94A3-4EC3-BC61-A8E7E067AD92}"/>
              </a:ext>
            </a:extLst>
          </p:cNvPr>
          <p:cNvSpPr txBox="1"/>
          <p:nvPr/>
        </p:nvSpPr>
        <p:spPr>
          <a:xfrm>
            <a:off x="2398505" y="1900090"/>
            <a:ext cx="26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Taille de l’image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213D69-4B34-4BD0-B84B-15D1B998B1AD}"/>
              </a:ext>
            </a:extLst>
          </p:cNvPr>
          <p:cNvSpPr/>
          <p:nvPr/>
        </p:nvSpPr>
        <p:spPr>
          <a:xfrm>
            <a:off x="784331" y="1680298"/>
            <a:ext cx="5496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31460E-DB05-4AD9-9A94-D426BDFE8EB2}"/>
              </a:ext>
            </a:extLst>
          </p:cNvPr>
          <p:cNvSpPr/>
          <p:nvPr/>
        </p:nvSpPr>
        <p:spPr>
          <a:xfrm>
            <a:off x="765281" y="2279478"/>
            <a:ext cx="644419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DF2670D-03EE-43CD-AEAE-3D7BB3929F22}"/>
              </a:ext>
            </a:extLst>
          </p:cNvPr>
          <p:cNvCxnSpPr>
            <a:cxnSpLocks/>
          </p:cNvCxnSpPr>
          <p:nvPr/>
        </p:nvCxnSpPr>
        <p:spPr>
          <a:xfrm flipH="1">
            <a:off x="1223964" y="1359316"/>
            <a:ext cx="185736" cy="274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C2E194D-7416-4261-BDAF-87028990794D}"/>
              </a:ext>
            </a:extLst>
          </p:cNvPr>
          <p:cNvCxnSpPr>
            <a:cxnSpLocks/>
          </p:cNvCxnSpPr>
          <p:nvPr/>
        </p:nvCxnSpPr>
        <p:spPr>
          <a:xfrm flipH="1">
            <a:off x="1475039" y="2166938"/>
            <a:ext cx="883469" cy="330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A482BB7-F45A-4C56-B8B6-3CC7DCE301D4}"/>
              </a:ext>
            </a:extLst>
          </p:cNvPr>
          <p:cNvSpPr/>
          <p:nvPr/>
        </p:nvSpPr>
        <p:spPr>
          <a:xfrm>
            <a:off x="4236645" y="285968"/>
            <a:ext cx="3707490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800" b="1" dirty="0"/>
              <a:t>Exemple de fichier PPM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161B41-CFFF-4669-9F4F-AA0A25EE284C}"/>
              </a:ext>
            </a:extLst>
          </p:cNvPr>
          <p:cNvSpPr/>
          <p:nvPr/>
        </p:nvSpPr>
        <p:spPr>
          <a:xfrm>
            <a:off x="5910263" y="2009682"/>
            <a:ext cx="59340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Chaque </a:t>
            </a:r>
            <a:r>
              <a:rPr lang="fr-FR" sz="2000" b="1" dirty="0">
                <a:solidFill>
                  <a:srgbClr val="0070C0"/>
                </a:solidFill>
                <a:latin typeface="Arial" panose="020B0604020202020204" pitchFamily="34" charset="0"/>
              </a:rPr>
              <a:t>pixel est codé par trois valeurs (rouge, vert et bleu).</a:t>
            </a:r>
          </a:p>
          <a:p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Chaque composante </a:t>
            </a:r>
            <a:r>
              <a:rPr lang="fr-FR" sz="2000" b="1" dirty="0">
                <a:solidFill>
                  <a:srgbClr val="0070C0"/>
                </a:solidFill>
                <a:latin typeface="Arial" panose="020B0604020202020204" pitchFamily="34" charset="0"/>
              </a:rPr>
              <a:t>(rouge, verte et bleue)</a:t>
            </a:r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est codée par une valeur entre 0 et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255</a:t>
            </a:r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proportionnellement à son intensité.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63C27F0-0C8A-40D3-AA00-6B81A709D349}"/>
              </a:ext>
            </a:extLst>
          </p:cNvPr>
          <p:cNvCxnSpPr>
            <a:cxnSpLocks/>
          </p:cNvCxnSpPr>
          <p:nvPr/>
        </p:nvCxnSpPr>
        <p:spPr>
          <a:xfrm flipH="1">
            <a:off x="1445383" y="2862351"/>
            <a:ext cx="4364867" cy="166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2F5766FD-E06E-440B-9DE9-329170A485C0}"/>
              </a:ext>
            </a:extLst>
          </p:cNvPr>
          <p:cNvSpPr/>
          <p:nvPr/>
        </p:nvSpPr>
        <p:spPr>
          <a:xfrm>
            <a:off x="850485" y="2878658"/>
            <a:ext cx="5496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A9FBFE0-F014-46AA-917A-B630A454E942}"/>
              </a:ext>
            </a:extLst>
          </p:cNvPr>
          <p:cNvSpPr/>
          <p:nvPr/>
        </p:nvSpPr>
        <p:spPr>
          <a:xfrm>
            <a:off x="850485" y="3476625"/>
            <a:ext cx="897353" cy="352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AA9BE0-3AB6-4033-AD2B-E6F45DCF8256}"/>
              </a:ext>
            </a:extLst>
          </p:cNvPr>
          <p:cNvCxnSpPr>
            <a:cxnSpLocks/>
          </p:cNvCxnSpPr>
          <p:nvPr/>
        </p:nvCxnSpPr>
        <p:spPr>
          <a:xfrm flipV="1">
            <a:off x="443328" y="3829598"/>
            <a:ext cx="407157" cy="949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B0933-A277-4DBB-BDAF-913584B0335B}"/>
              </a:ext>
            </a:extLst>
          </p:cNvPr>
          <p:cNvSpPr/>
          <p:nvPr/>
        </p:nvSpPr>
        <p:spPr>
          <a:xfrm>
            <a:off x="338423" y="4851402"/>
            <a:ext cx="7605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fr-FR" sz="2000" b="1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er</a:t>
            </a:r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pixel : roug</a:t>
            </a:r>
            <a:r>
              <a:rPr lang="fr-FR" sz="2000" b="1" dirty="0">
                <a:solidFill>
                  <a:srgbClr val="0070C0"/>
                </a:solidFill>
                <a:latin typeface="Arial" panose="020B0604020202020204" pitchFamily="34" charset="0"/>
              </a:rPr>
              <a:t>e à 100%, vert à 0% et bleu à 0% : pixel rouge</a:t>
            </a:r>
            <a:endParaRPr lang="fr-FR" sz="2000" b="1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DBD564C-5DF7-44F5-8D7E-D30B05BE7CB6}"/>
              </a:ext>
            </a:extLst>
          </p:cNvPr>
          <p:cNvSpPr/>
          <p:nvPr/>
        </p:nvSpPr>
        <p:spPr>
          <a:xfrm>
            <a:off x="1787835" y="3480071"/>
            <a:ext cx="897353" cy="352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79D2238-58F8-4EB0-BFFA-3BC8F4D563F8}"/>
              </a:ext>
            </a:extLst>
          </p:cNvPr>
          <p:cNvSpPr/>
          <p:nvPr/>
        </p:nvSpPr>
        <p:spPr>
          <a:xfrm>
            <a:off x="2726078" y="3476402"/>
            <a:ext cx="897353" cy="352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7F7B02E-EDD9-4637-9878-4CBC0ED240E6}"/>
              </a:ext>
            </a:extLst>
          </p:cNvPr>
          <p:cNvSpPr/>
          <p:nvPr/>
        </p:nvSpPr>
        <p:spPr>
          <a:xfrm>
            <a:off x="850484" y="4101333"/>
            <a:ext cx="1173579" cy="352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D0B69E5-A9D2-4CCA-BA78-4636CEA0D93A}"/>
              </a:ext>
            </a:extLst>
          </p:cNvPr>
          <p:cNvSpPr/>
          <p:nvPr/>
        </p:nvSpPr>
        <p:spPr>
          <a:xfrm>
            <a:off x="2064060" y="4094074"/>
            <a:ext cx="1464953" cy="352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592233B-C08D-4683-AB26-3378F2060EBD}"/>
              </a:ext>
            </a:extLst>
          </p:cNvPr>
          <p:cNvSpPr/>
          <p:nvPr/>
        </p:nvSpPr>
        <p:spPr>
          <a:xfrm>
            <a:off x="3572912" y="4094074"/>
            <a:ext cx="608563" cy="352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988787-152F-4E40-9D5B-3E124F32BE10}"/>
              </a:ext>
            </a:extLst>
          </p:cNvPr>
          <p:cNvSpPr/>
          <p:nvPr/>
        </p:nvSpPr>
        <p:spPr>
          <a:xfrm>
            <a:off x="8472487" y="3975046"/>
            <a:ext cx="591028" cy="5910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4805D3-7ECC-43F9-A1F4-8D00DF0C2C81}"/>
              </a:ext>
            </a:extLst>
          </p:cNvPr>
          <p:cNvSpPr/>
          <p:nvPr/>
        </p:nvSpPr>
        <p:spPr>
          <a:xfrm>
            <a:off x="9073041" y="3975955"/>
            <a:ext cx="591028" cy="5910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453CEA-AEC0-4848-991C-382F02C6D1C1}"/>
              </a:ext>
            </a:extLst>
          </p:cNvPr>
          <p:cNvSpPr/>
          <p:nvPr/>
        </p:nvSpPr>
        <p:spPr>
          <a:xfrm>
            <a:off x="9674643" y="3975046"/>
            <a:ext cx="591028" cy="5910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F2A05-06CC-4958-9029-A6C44197B678}"/>
              </a:ext>
            </a:extLst>
          </p:cNvPr>
          <p:cNvSpPr/>
          <p:nvPr/>
        </p:nvSpPr>
        <p:spPr>
          <a:xfrm>
            <a:off x="9673595" y="4579820"/>
            <a:ext cx="591028" cy="591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0A2CF-BA18-4AFF-B221-1F92725DA2C3}"/>
              </a:ext>
            </a:extLst>
          </p:cNvPr>
          <p:cNvSpPr/>
          <p:nvPr/>
        </p:nvSpPr>
        <p:spPr>
          <a:xfrm>
            <a:off x="9068278" y="4581483"/>
            <a:ext cx="591028" cy="59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1896B-332C-4039-B4B1-2C50107BC4AF}"/>
              </a:ext>
            </a:extLst>
          </p:cNvPr>
          <p:cNvSpPr/>
          <p:nvPr/>
        </p:nvSpPr>
        <p:spPr>
          <a:xfrm>
            <a:off x="8467724" y="4581642"/>
            <a:ext cx="591028" cy="5910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6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  <p:bldP spid="14" grpId="0" animBg="1"/>
      <p:bldP spid="45" grpId="0"/>
      <p:bldP spid="50" grpId="0" animBg="1"/>
      <p:bldP spid="11" grpId="0" animBg="1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58EDF32-E318-47B9-B45E-E9FB3BA1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663" y="783350"/>
            <a:ext cx="351430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2000" b="1" dirty="0"/>
              <a:t>P3</a:t>
            </a:r>
          </a:p>
          <a:p>
            <a:pPr lvl="0"/>
            <a:r>
              <a:rPr lang="fr-FR" altLang="fr-FR" sz="2000" b="1" dirty="0"/>
              <a:t>3 2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255 0 0 0 255 0 0 0 255</a:t>
            </a:r>
          </a:p>
          <a:p>
            <a:pPr lvl="0"/>
            <a:r>
              <a:rPr lang="fr-FR" altLang="fr-FR" sz="2000" b="1" dirty="0"/>
              <a:t>255 255 0 255 255 255 0 0 0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482BB7-F45A-4C56-B8B6-3CC7DCE301D4}"/>
              </a:ext>
            </a:extLst>
          </p:cNvPr>
          <p:cNvSpPr/>
          <p:nvPr/>
        </p:nvSpPr>
        <p:spPr>
          <a:xfrm>
            <a:off x="898132" y="165809"/>
            <a:ext cx="3290901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800" b="1" dirty="0"/>
              <a:t>Quelques remarques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161B41-CFFF-4669-9F4F-AA0A25EE284C}"/>
              </a:ext>
            </a:extLst>
          </p:cNvPr>
          <p:cNvSpPr/>
          <p:nvPr/>
        </p:nvSpPr>
        <p:spPr>
          <a:xfrm>
            <a:off x="1017328" y="2618366"/>
            <a:ext cx="6622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Dans un fichier Ascii, une ligne ne peut contenir, au maximum, que 70 caractères.</a:t>
            </a:r>
            <a:b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On écrit souvent le fichier avec une seule valeur par ligne. (l’espace ou le retour à la ligne sont considérés comme des séparateurs)</a:t>
            </a:r>
            <a:endParaRPr lang="fr-FR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AC84F77F-2BA3-45AF-B4E2-894FDF48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073" y="151179"/>
            <a:ext cx="971134" cy="6555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2000" b="1" dirty="0"/>
              <a:t>P3</a:t>
            </a:r>
            <a:endParaRPr lang="fr-FR" altLang="fr-FR" sz="2000" i="1" dirty="0">
              <a:solidFill>
                <a:srgbClr val="0070C0"/>
              </a:solidFill>
            </a:endParaRPr>
          </a:p>
          <a:p>
            <a:pPr lvl="0"/>
            <a:r>
              <a:rPr lang="fr-FR" altLang="fr-FR" sz="2000" b="1" dirty="0"/>
              <a:t>3 2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255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0</a:t>
            </a:r>
          </a:p>
          <a:p>
            <a:pPr lvl="0"/>
            <a:r>
              <a:rPr lang="fr-FR" altLang="fr-FR" sz="2000" b="1" dirty="0"/>
              <a:t>0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A827CF8-1BFA-4326-9C5C-6BA54BD81402}"/>
              </a:ext>
            </a:extLst>
          </p:cNvPr>
          <p:cNvSpPr/>
          <p:nvPr/>
        </p:nvSpPr>
        <p:spPr>
          <a:xfrm>
            <a:off x="7837073" y="1178653"/>
            <a:ext cx="587790" cy="8739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7B90-4E9B-456E-B640-BEBC541E08DE}"/>
              </a:ext>
            </a:extLst>
          </p:cNvPr>
          <p:cNvSpPr txBox="1"/>
          <p:nvPr/>
        </p:nvSpPr>
        <p:spPr>
          <a:xfrm>
            <a:off x="9205913" y="145904"/>
            <a:ext cx="226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Magic </a:t>
            </a:r>
            <a:r>
              <a:rPr lang="fr-FR" sz="2000" i="1" dirty="0" err="1">
                <a:solidFill>
                  <a:srgbClr val="0070C0"/>
                </a:solidFill>
              </a:rPr>
              <a:t>number</a:t>
            </a:r>
            <a:endParaRPr lang="fr-FR" sz="2000" i="1" dirty="0">
              <a:solidFill>
                <a:srgbClr val="0070C0"/>
              </a:solidFill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41F3F42-9D3F-4F23-8AAA-471F483A1983}"/>
              </a:ext>
            </a:extLst>
          </p:cNvPr>
          <p:cNvSpPr/>
          <p:nvPr/>
        </p:nvSpPr>
        <p:spPr>
          <a:xfrm rot="10800000">
            <a:off x="8714923" y="285968"/>
            <a:ext cx="402811" cy="18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07AFC69-3FD6-4731-99C6-FF0E095FA9D0}"/>
              </a:ext>
            </a:extLst>
          </p:cNvPr>
          <p:cNvSpPr txBox="1"/>
          <p:nvPr/>
        </p:nvSpPr>
        <p:spPr>
          <a:xfrm>
            <a:off x="9205913" y="502522"/>
            <a:ext cx="292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Dimension de l’image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F5CB105C-9DF9-44A8-9ABA-2A53D29D0E18}"/>
              </a:ext>
            </a:extLst>
          </p:cNvPr>
          <p:cNvSpPr/>
          <p:nvPr/>
        </p:nvSpPr>
        <p:spPr>
          <a:xfrm rot="10800000">
            <a:off x="8714923" y="611628"/>
            <a:ext cx="402811" cy="18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7BCE16F-CADF-42CD-8A3B-6B6735456C2E}"/>
              </a:ext>
            </a:extLst>
          </p:cNvPr>
          <p:cNvSpPr txBox="1"/>
          <p:nvPr/>
        </p:nvSpPr>
        <p:spPr>
          <a:xfrm>
            <a:off x="9205913" y="823257"/>
            <a:ext cx="37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Intensité max des couleurs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D6EB1F2-A67C-4089-BFF5-E5CCF4991D07}"/>
              </a:ext>
            </a:extLst>
          </p:cNvPr>
          <p:cNvSpPr/>
          <p:nvPr/>
        </p:nvSpPr>
        <p:spPr>
          <a:xfrm rot="10800000">
            <a:off x="8714923" y="934226"/>
            <a:ext cx="402811" cy="18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9AD483D-8243-4D38-9963-207521077FFD}"/>
              </a:ext>
            </a:extLst>
          </p:cNvPr>
          <p:cNvSpPr txBox="1"/>
          <p:nvPr/>
        </p:nvSpPr>
        <p:spPr>
          <a:xfrm>
            <a:off x="9001125" y="1357595"/>
            <a:ext cx="306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1</a:t>
            </a:r>
            <a:r>
              <a:rPr lang="fr-FR" sz="2000" i="1" baseline="30000" dirty="0">
                <a:solidFill>
                  <a:srgbClr val="0070C0"/>
                </a:solidFill>
              </a:rPr>
              <a:t>er</a:t>
            </a:r>
            <a:r>
              <a:rPr lang="fr-FR" sz="2000" i="1" dirty="0">
                <a:solidFill>
                  <a:srgbClr val="0070C0"/>
                </a:solidFill>
              </a:rPr>
              <a:t> pixel : Dans l’ordre les composantes rouge, verte et bleue</a:t>
            </a:r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4D51AA48-9637-45A1-9552-B6D08B77B8FE}"/>
              </a:ext>
            </a:extLst>
          </p:cNvPr>
          <p:cNvSpPr/>
          <p:nvPr/>
        </p:nvSpPr>
        <p:spPr>
          <a:xfrm rot="10800000">
            <a:off x="8510135" y="1468564"/>
            <a:ext cx="402811" cy="18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BC8BC8E-3FCC-41AE-B8F5-44E5918AE585}"/>
              </a:ext>
            </a:extLst>
          </p:cNvPr>
          <p:cNvSpPr/>
          <p:nvPr/>
        </p:nvSpPr>
        <p:spPr>
          <a:xfrm>
            <a:off x="7837073" y="2072775"/>
            <a:ext cx="587790" cy="8739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9E95FBC-D470-4B04-897B-47CD575680DF}"/>
              </a:ext>
            </a:extLst>
          </p:cNvPr>
          <p:cNvSpPr txBox="1"/>
          <p:nvPr/>
        </p:nvSpPr>
        <p:spPr>
          <a:xfrm>
            <a:off x="9067800" y="2325500"/>
            <a:ext cx="98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2</a:t>
            </a:r>
            <a:r>
              <a:rPr lang="fr-FR" sz="2000" i="1" baseline="30000" dirty="0">
                <a:solidFill>
                  <a:srgbClr val="0070C0"/>
                </a:solidFill>
              </a:rPr>
              <a:t>er</a:t>
            </a:r>
            <a:r>
              <a:rPr lang="fr-FR" sz="2000" i="1" dirty="0">
                <a:solidFill>
                  <a:srgbClr val="0070C0"/>
                </a:solidFill>
              </a:rPr>
              <a:t> pixel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2F3736FA-138D-4E47-BF86-27EF37259625}"/>
              </a:ext>
            </a:extLst>
          </p:cNvPr>
          <p:cNvSpPr/>
          <p:nvPr/>
        </p:nvSpPr>
        <p:spPr>
          <a:xfrm rot="10800000">
            <a:off x="8576810" y="2436469"/>
            <a:ext cx="402811" cy="18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6AC7BF3E-6410-4F24-836E-85E0766EBB36}"/>
              </a:ext>
            </a:extLst>
          </p:cNvPr>
          <p:cNvSpPr/>
          <p:nvPr/>
        </p:nvSpPr>
        <p:spPr>
          <a:xfrm>
            <a:off x="7058233" y="1209512"/>
            <a:ext cx="402811" cy="518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4F83EA-F002-4A71-8431-FC78DB2B94D0}"/>
              </a:ext>
            </a:extLst>
          </p:cNvPr>
          <p:cNvSpPr/>
          <p:nvPr/>
        </p:nvSpPr>
        <p:spPr>
          <a:xfrm>
            <a:off x="979773" y="4299494"/>
            <a:ext cx="6750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Pour provoquer un 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</a:rPr>
              <a:t>retour à la ligne 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dans le fichier après avoir écrit une valeur, on doit ajouter le caractère « retour à la ligne » : "\n".</a:t>
            </a:r>
          </a:p>
          <a:p>
            <a:pPr lvl="1">
              <a:buSzPct val="200000"/>
            </a:pP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Par exemple :</a:t>
            </a:r>
          </a:p>
          <a:p>
            <a:pPr marL="1076325" lvl="1">
              <a:buSzPct val="200000"/>
            </a:pPr>
            <a:r>
              <a:rPr 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fichier.write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(255)</a:t>
            </a:r>
          </a:p>
          <a:p>
            <a:pPr marL="1076325" lvl="1">
              <a:buSzPct val="200000"/>
            </a:pPr>
            <a:r>
              <a:rPr 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fichier.write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</a:rPr>
              <a:t>("\n")</a:t>
            </a:r>
          </a:p>
          <a:p>
            <a:pPr marL="342900" indent="-342900">
              <a:buSzPct val="200000"/>
              <a:buFont typeface="Arial" panose="020B0604020202020204" pitchFamily="34" charset="0"/>
              <a:buChar char="•"/>
            </a:pPr>
            <a:endParaRPr lang="fr-FR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2" grpId="0"/>
      <p:bldP spid="3" grpId="0" animBg="1"/>
      <p:bldP spid="39" grpId="0"/>
      <p:bldP spid="40" grpId="0" animBg="1"/>
      <p:bldP spid="42" grpId="0"/>
      <p:bldP spid="43" grpId="0" animBg="1"/>
      <p:bldP spid="44" grpId="0"/>
      <p:bldP spid="46" grpId="0" animBg="1"/>
      <p:bldP spid="48" grpId="0" animBg="1"/>
      <p:bldP spid="49" grpId="0"/>
      <p:bldP spid="51" grpId="0" animBg="1"/>
      <p:bldP spid="52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D5AE28-480C-4FF8-BCC2-B9130ABA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89805"/>
            <a:ext cx="6745356" cy="80530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sansregular"/>
              </a:rPr>
              <a:t>La fonction open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34768-62FD-4B86-B500-90B33E95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30" y="7694750"/>
            <a:ext cx="12192000" cy="45720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lecture (READ).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w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écriture (WRITE), à chaque ouverture le contenu du fichier est écrasé. Si le fichier n'existe pas python le crée.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a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mode ajout à la fin du fichier (APPEND). Si le fichier n'existe pas python le crée.</a:t>
            </a:r>
            <a:r>
              <a:rPr kumimoji="0" lang="fr-FR" altLang="fr-F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967BA0-3E7E-4F84-B956-65223988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3" y="1554964"/>
            <a:ext cx="8267824" cy="805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1D86CF-A1E2-4D22-A187-C290F61998F1}"/>
              </a:ext>
            </a:extLst>
          </p:cNvPr>
          <p:cNvSpPr/>
          <p:nvPr/>
        </p:nvSpPr>
        <p:spPr>
          <a:xfrm>
            <a:off x="998450" y="2884124"/>
            <a:ext cx="1030128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r</a:t>
            </a:r>
            <a:r>
              <a:rPr lang="fr-FR" sz="2400" b="1" dirty="0"/>
              <a:t> :</a:t>
            </a:r>
            <a:r>
              <a:rPr lang="fr-FR" sz="2400" dirty="0"/>
              <a:t> pour une ouverture en lecture (</a:t>
            </a:r>
            <a:r>
              <a:rPr lang="fr-FR" sz="2400" b="1" dirty="0"/>
              <a:t>READ</a:t>
            </a:r>
            <a:r>
              <a:rPr lang="fr-FR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w</a:t>
            </a:r>
            <a:r>
              <a:rPr lang="fr-FR" sz="2400" b="1" dirty="0"/>
              <a:t> :</a:t>
            </a:r>
            <a:r>
              <a:rPr lang="fr-FR" sz="2400" dirty="0"/>
              <a:t> pour une ouverture en écriture (</a:t>
            </a:r>
            <a:r>
              <a:rPr lang="fr-FR" sz="2400" b="1" dirty="0"/>
              <a:t>WRITE</a:t>
            </a:r>
            <a:r>
              <a:rPr lang="fr-FR" sz="2400" dirty="0"/>
              <a:t>), à chaque ouverture le contenu du fichier est écrasé. Si le fichier n'existe pas python le crée.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a</a:t>
            </a:r>
            <a:r>
              <a:rPr lang="fr-FR" sz="2400" b="1" dirty="0"/>
              <a:t> :</a:t>
            </a:r>
            <a:r>
              <a:rPr lang="fr-FR" sz="2400" dirty="0"/>
              <a:t> pour une ouverture en mode ajout à la fin du fichier (</a:t>
            </a:r>
            <a:r>
              <a:rPr lang="fr-FR" sz="2400" b="1" dirty="0"/>
              <a:t>APPEND</a:t>
            </a:r>
            <a:r>
              <a:rPr lang="fr-FR" sz="2400" dirty="0"/>
              <a:t>). Si le fichier n'existe pas python le crée.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E149AC-11B3-401C-B406-6A6FCD33E448}"/>
              </a:ext>
            </a:extLst>
          </p:cNvPr>
          <p:cNvSpPr/>
          <p:nvPr/>
        </p:nvSpPr>
        <p:spPr>
          <a:xfrm>
            <a:off x="673686" y="2410674"/>
            <a:ext cx="5044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Les principaux types d'ouverture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DF45921-3514-4F69-A1BD-23A71862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804" y="5751299"/>
            <a:ext cx="3117125" cy="570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057342-5C39-4A44-A64E-F83EB0233C6A}"/>
              </a:ext>
            </a:extLst>
          </p:cNvPr>
          <p:cNvSpPr/>
          <p:nvPr/>
        </p:nvSpPr>
        <p:spPr>
          <a:xfrm>
            <a:off x="1410123" y="5102231"/>
            <a:ext cx="4406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Tout fichier doit être fermé !</a:t>
            </a:r>
          </a:p>
        </p:txBody>
      </p:sp>
      <p:pic>
        <p:nvPicPr>
          <p:cNvPr id="9218" name="Picture 2" descr="RÃ©sultat de recherche d'images pour &quot;attention&quot;">
            <a:extLst>
              <a:ext uri="{FF2B5EF4-FFF2-40B4-BE49-F238E27FC236}">
                <a16:creationId xmlns:a16="http://schemas.microsoft.com/office/drawing/2014/main" id="{76C351BA-80E2-4A5F-A4A9-8246B69B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6" y="5003193"/>
            <a:ext cx="636594" cy="6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D5AE28-480C-4FF8-BCC2-B9130ABA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75580"/>
            <a:ext cx="6745356" cy="80530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4400" dirty="0">
                <a:solidFill>
                  <a:srgbClr val="333333"/>
                </a:solidFill>
                <a:latin typeface="opensansregular"/>
              </a:rPr>
              <a:t>Lire le contenu d'un fichier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sansregular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34768-62FD-4B86-B500-90B33E95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30" y="7694750"/>
            <a:ext cx="12192000" cy="45720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lecture (READ).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w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écriture (WRITE), à chaque ouverture le contenu du fichier est écrasé. Si le fichier n'existe pas python le crée.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a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mode ajout à la fin du fichier (APPEND). Si le fichier n'existe pas python le crée.</a:t>
            </a:r>
            <a:r>
              <a:rPr kumimoji="0" lang="fr-FR" altLang="fr-F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7E6EB5-CD26-467E-9134-56BE8A05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3" y="2059507"/>
            <a:ext cx="7059531" cy="4094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E149AC-11B3-401C-B406-6A6FCD33E448}"/>
              </a:ext>
            </a:extLst>
          </p:cNvPr>
          <p:cNvSpPr/>
          <p:nvPr/>
        </p:nvSpPr>
        <p:spPr>
          <a:xfrm>
            <a:off x="5946604" y="2966539"/>
            <a:ext cx="321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lit tout le fichier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96177-4888-44A2-B030-D2E7CE9A87A6}"/>
              </a:ext>
            </a:extLst>
          </p:cNvPr>
          <p:cNvSpPr/>
          <p:nvPr/>
        </p:nvSpPr>
        <p:spPr>
          <a:xfrm>
            <a:off x="6763725" y="3804585"/>
            <a:ext cx="41835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lit une ligne du fichier et se positionne sur la suivante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4769D-51D3-4605-B330-7841D65713C4}"/>
              </a:ext>
            </a:extLst>
          </p:cNvPr>
          <p:cNvSpPr/>
          <p:nvPr/>
        </p:nvSpPr>
        <p:spPr>
          <a:xfrm>
            <a:off x="7137282" y="4758692"/>
            <a:ext cx="46691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lit toutes les lignes du fichier et renvoie la liste des lignes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EA692DF-0D17-419A-B199-2A4184A2E79B}"/>
              </a:ext>
            </a:extLst>
          </p:cNvPr>
          <p:cNvCxnSpPr>
            <a:cxnSpLocks/>
          </p:cNvCxnSpPr>
          <p:nvPr/>
        </p:nvCxnSpPr>
        <p:spPr>
          <a:xfrm flipH="1">
            <a:off x="5172735" y="3236037"/>
            <a:ext cx="670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2161E19-74F4-4B45-BEF8-4CD406DEF983}"/>
              </a:ext>
            </a:extLst>
          </p:cNvPr>
          <p:cNvCxnSpPr>
            <a:cxnSpLocks/>
          </p:cNvCxnSpPr>
          <p:nvPr/>
        </p:nvCxnSpPr>
        <p:spPr>
          <a:xfrm flipH="1">
            <a:off x="6018378" y="4106904"/>
            <a:ext cx="670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7E4794E-670D-4C6B-80B9-094E15C12EA7}"/>
              </a:ext>
            </a:extLst>
          </p:cNvPr>
          <p:cNvCxnSpPr>
            <a:cxnSpLocks/>
          </p:cNvCxnSpPr>
          <p:nvPr/>
        </p:nvCxnSpPr>
        <p:spPr>
          <a:xfrm flipH="1">
            <a:off x="6428265" y="5016342"/>
            <a:ext cx="670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9B3B8-1381-4068-9764-C3A40D6CC414}"/>
              </a:ext>
            </a:extLst>
          </p:cNvPr>
          <p:cNvSpPr/>
          <p:nvPr/>
        </p:nvSpPr>
        <p:spPr>
          <a:xfrm>
            <a:off x="8102178" y="1519278"/>
            <a:ext cx="321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Ouverture en lecture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81A0DF3-D035-4768-BB76-2FED02AC4E91}"/>
              </a:ext>
            </a:extLst>
          </p:cNvPr>
          <p:cNvCxnSpPr>
            <a:cxnSpLocks/>
          </p:cNvCxnSpPr>
          <p:nvPr/>
        </p:nvCxnSpPr>
        <p:spPr>
          <a:xfrm flipH="1">
            <a:off x="7555935" y="1888342"/>
            <a:ext cx="448255" cy="275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66896A-DA04-41EE-B1F6-C396E43D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77" y="2093031"/>
            <a:ext cx="5225061" cy="233281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1D5AE28-480C-4FF8-BCC2-B9130ABA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975580"/>
            <a:ext cx="9801225" cy="80530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4400" dirty="0">
                <a:solidFill>
                  <a:srgbClr val="333333"/>
                </a:solidFill>
                <a:latin typeface="opensansregular"/>
              </a:rPr>
              <a:t>Lire le contenu d'un fichier ligne par ligne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sansregular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34768-62FD-4B86-B500-90B33E95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30" y="7694750"/>
            <a:ext cx="12192000" cy="45720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lecture (READ).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w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écriture (WRITE), à chaque ouverture le contenu du fichier est écrasé. Si le fichier n'existe pas python le crée.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a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mode ajout à la fin du fichier (APPEND). Si le fichier n'existe pas python le crée.</a:t>
            </a:r>
            <a:r>
              <a:rPr kumimoji="0" lang="fr-FR" altLang="fr-F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E149AC-11B3-401C-B406-6A6FCD33E448}"/>
              </a:ext>
            </a:extLst>
          </p:cNvPr>
          <p:cNvSpPr/>
          <p:nvPr/>
        </p:nvSpPr>
        <p:spPr>
          <a:xfrm>
            <a:off x="5797570" y="2734755"/>
            <a:ext cx="321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lit la 1</a:t>
            </a:r>
            <a:r>
              <a:rPr lang="fr-FR" sz="2800" i="1" baseline="30000" dirty="0">
                <a:solidFill>
                  <a:srgbClr val="0070C0"/>
                </a:solidFill>
              </a:rPr>
              <a:t>e</a:t>
            </a:r>
            <a:r>
              <a:rPr lang="fr-FR" sz="2800" i="1" dirty="0">
                <a:solidFill>
                  <a:srgbClr val="0070C0"/>
                </a:solidFill>
              </a:rPr>
              <a:t> ligne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96177-4888-44A2-B030-D2E7CE9A87A6}"/>
              </a:ext>
            </a:extLst>
          </p:cNvPr>
          <p:cNvSpPr/>
          <p:nvPr/>
        </p:nvSpPr>
        <p:spPr>
          <a:xfrm>
            <a:off x="5797570" y="3369221"/>
            <a:ext cx="4183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lit la 2</a:t>
            </a:r>
            <a:r>
              <a:rPr lang="fr-FR" sz="2800" i="1" baseline="30000" dirty="0">
                <a:solidFill>
                  <a:srgbClr val="0070C0"/>
                </a:solidFill>
              </a:rPr>
              <a:t>e</a:t>
            </a:r>
            <a:r>
              <a:rPr lang="fr-FR" sz="2800" i="1" dirty="0">
                <a:solidFill>
                  <a:srgbClr val="0070C0"/>
                </a:solidFill>
              </a:rPr>
              <a:t> ligne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EA692DF-0D17-419A-B199-2A4184A2E79B}"/>
              </a:ext>
            </a:extLst>
          </p:cNvPr>
          <p:cNvCxnSpPr>
            <a:cxnSpLocks/>
          </p:cNvCxnSpPr>
          <p:nvPr/>
        </p:nvCxnSpPr>
        <p:spPr>
          <a:xfrm flipH="1">
            <a:off x="5023701" y="3004253"/>
            <a:ext cx="670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2161E19-74F4-4B45-BEF8-4CD406DEF983}"/>
              </a:ext>
            </a:extLst>
          </p:cNvPr>
          <p:cNvCxnSpPr>
            <a:cxnSpLocks/>
          </p:cNvCxnSpPr>
          <p:nvPr/>
        </p:nvCxnSpPr>
        <p:spPr>
          <a:xfrm flipH="1">
            <a:off x="5052223" y="3671540"/>
            <a:ext cx="670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48B555-E0A3-45AA-960D-CE1AE3E8FB66}"/>
              </a:ext>
            </a:extLst>
          </p:cNvPr>
          <p:cNvSpPr/>
          <p:nvPr/>
        </p:nvSpPr>
        <p:spPr>
          <a:xfrm>
            <a:off x="837306" y="4644008"/>
            <a:ext cx="1103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>
                <a:solidFill>
                  <a:srgbClr val="0070C0"/>
                </a:solidFill>
              </a:rPr>
              <a:t>Une fois une ligne lue, le programme pointe automatiquement sur la ligne suivante.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4B4CB-5662-4185-AD1E-4789B91B224F}"/>
              </a:ext>
            </a:extLst>
          </p:cNvPr>
          <p:cNvSpPr/>
          <p:nvPr/>
        </p:nvSpPr>
        <p:spPr>
          <a:xfrm>
            <a:off x="837306" y="5234079"/>
            <a:ext cx="1103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>
                <a:solidFill>
                  <a:srgbClr val="0070C0"/>
                </a:solidFill>
              </a:rPr>
              <a:t>Si la fin du fichier est atteinte la ligne est une chaîne de caractères vide : "".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6C749-09F1-4FCF-AAEE-96ABD5B58210}"/>
              </a:ext>
            </a:extLst>
          </p:cNvPr>
          <p:cNvSpPr/>
          <p:nvPr/>
        </p:nvSpPr>
        <p:spPr>
          <a:xfrm>
            <a:off x="803282" y="5869878"/>
            <a:ext cx="11212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>
                <a:solidFill>
                  <a:srgbClr val="0070C0"/>
                </a:solidFill>
              </a:rPr>
              <a:t>Une ligne lue contient le contenu de la ligne suivi du caractère de retour à la ligne " \n"  .</a:t>
            </a:r>
          </a:p>
        </p:txBody>
      </p:sp>
    </p:spTree>
    <p:extLst>
      <p:ext uri="{BB962C8B-B14F-4D97-AF65-F5344CB8AC3E}">
        <p14:creationId xmlns:p14="http://schemas.microsoft.com/office/powerpoint/2010/main" val="34490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D5AE28-480C-4FF8-BCC2-B9130ABA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75580"/>
            <a:ext cx="6745356" cy="80530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4400" dirty="0">
                <a:solidFill>
                  <a:srgbClr val="333333"/>
                </a:solidFill>
                <a:latin typeface="opensansregular"/>
              </a:rPr>
              <a:t>Ecrire dans un fichier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sansregular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34768-62FD-4B86-B500-90B33E95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30" y="7694750"/>
            <a:ext cx="12192000" cy="45720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r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lecture (READ).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w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écriture (WRITE), à chaque ouverture le contenu du fichier est écrasé. Si le fichier n'existe pas python le crée. 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rgbClr val="445580"/>
                </a:solidFill>
                <a:effectLst/>
                <a:latin typeface="Menlo"/>
              </a:rPr>
              <a:t>a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pour une ouverture en mode ajout à la fin du fichier (APPEND). Si le fichier n'existe pas python le crée.</a:t>
            </a:r>
            <a:r>
              <a:rPr kumimoji="0" lang="fr-FR" altLang="fr-F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A016C9-8FEE-4133-8019-009743D8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44" y="2644866"/>
            <a:ext cx="7890026" cy="29841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E149AC-11B3-401C-B406-6A6FCD33E448}"/>
              </a:ext>
            </a:extLst>
          </p:cNvPr>
          <p:cNvSpPr/>
          <p:nvPr/>
        </p:nvSpPr>
        <p:spPr>
          <a:xfrm>
            <a:off x="8742766" y="2337063"/>
            <a:ext cx="26298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Ajout d’un </a:t>
            </a:r>
          </a:p>
          <a:p>
            <a:r>
              <a:rPr lang="fr-FR" sz="2800" i="1" dirty="0">
                <a:solidFill>
                  <a:srgbClr val="0070C0"/>
                </a:solidFill>
              </a:rPr>
              <a:t>retour à la ligne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6CC48B-DCDA-4634-9802-F8DD98078D8C}"/>
              </a:ext>
            </a:extLst>
          </p:cNvPr>
          <p:cNvCxnSpPr>
            <a:cxnSpLocks/>
          </p:cNvCxnSpPr>
          <p:nvPr/>
        </p:nvCxnSpPr>
        <p:spPr>
          <a:xfrm flipH="1">
            <a:off x="8378323" y="2960104"/>
            <a:ext cx="364443" cy="468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ECFF0-AEC9-4FC7-BBA2-93C664592C55}"/>
              </a:ext>
            </a:extLst>
          </p:cNvPr>
          <p:cNvSpPr/>
          <p:nvPr/>
        </p:nvSpPr>
        <p:spPr>
          <a:xfrm>
            <a:off x="7691560" y="1546346"/>
            <a:ext cx="3914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0070C0"/>
                </a:solidFill>
              </a:rPr>
              <a:t>Ouverture en écriture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839FD5E-992D-4C00-B4BD-4E5AC55A8DA9}"/>
              </a:ext>
            </a:extLst>
          </p:cNvPr>
          <p:cNvCxnSpPr>
            <a:cxnSpLocks/>
          </p:cNvCxnSpPr>
          <p:nvPr/>
        </p:nvCxnSpPr>
        <p:spPr>
          <a:xfrm flipH="1">
            <a:off x="7327117" y="2169387"/>
            <a:ext cx="364443" cy="468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06C1A-2B63-480B-B07A-5A522BC3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24" y="1179260"/>
            <a:ext cx="10218156" cy="4039685"/>
          </a:xfrm>
        </p:spPr>
        <p:txBody>
          <a:bodyPr>
            <a:normAutofit/>
          </a:bodyPr>
          <a:lstStyle/>
          <a:p>
            <a:r>
              <a:rPr lang="fr-FR" sz="6600" b="1" dirty="0"/>
              <a:t>Les images</a:t>
            </a:r>
            <a:br>
              <a:rPr lang="fr-FR" sz="6600" b="1" dirty="0"/>
            </a:br>
            <a:r>
              <a:rPr lang="fr-FR" sz="6600" b="1" dirty="0"/>
              <a:t>au format </a:t>
            </a:r>
            <a:br>
              <a:rPr lang="fr-FR" sz="6600" b="1" dirty="0"/>
            </a:br>
            <a:r>
              <a:rPr lang="fr-FR" sz="6600" b="1" dirty="0"/>
              <a:t>Portable </a:t>
            </a:r>
            <a:r>
              <a:rPr lang="fr-FR" sz="6600" b="1" dirty="0" err="1"/>
              <a:t>pixmap</a:t>
            </a:r>
            <a:br>
              <a:rPr lang="fr-FR" sz="6600" b="1" dirty="0"/>
            </a:br>
            <a:r>
              <a:rPr lang="fr-FR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(.pbm, .</a:t>
            </a:r>
            <a:r>
              <a:rPr lang="fr-FR" sz="5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pgm</a:t>
            </a:r>
            <a:r>
              <a:rPr lang="fr-FR" sz="5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.ppm)</a:t>
            </a:r>
            <a:endParaRPr lang="fr-FR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3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2FEB8-0012-473B-861D-983B7205DE07}"/>
              </a:ext>
            </a:extLst>
          </p:cNvPr>
          <p:cNvSpPr/>
          <p:nvPr/>
        </p:nvSpPr>
        <p:spPr>
          <a:xfrm>
            <a:off x="582273" y="1034415"/>
            <a:ext cx="10768899" cy="448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fr-FR" sz="2800" dirty="0"/>
              <a:t>Les fichiers PBM, PGM ou PPM sont composés sur la même base 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 </a:t>
            </a:r>
            <a:r>
              <a:rPr lang="fr-FR" sz="2800" b="1" dirty="0"/>
              <a:t>nombre magique</a:t>
            </a:r>
            <a:r>
              <a:rPr lang="fr-FR" sz="2800" dirty="0"/>
              <a:t> du format (P1, P2… P6). Il indique le type de format (PBM, PGM, ou PPM) et la variante (binaire ou ASCII) ;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la </a:t>
            </a:r>
            <a:r>
              <a:rPr lang="fr-FR" sz="2800" b="1" dirty="0"/>
              <a:t>largeur de l'image </a:t>
            </a:r>
            <a:r>
              <a:rPr lang="fr-FR" sz="2800" dirty="0"/>
              <a:t>(nombre de pixels);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la </a:t>
            </a:r>
            <a:r>
              <a:rPr lang="fr-FR" sz="2800" b="1" dirty="0"/>
              <a:t>hauteur de l'image</a:t>
            </a:r>
            <a:r>
              <a:rPr lang="fr-FR" sz="2800" dirty="0"/>
              <a:t> (idem);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les </a:t>
            </a:r>
            <a:r>
              <a:rPr lang="fr-FR" sz="2800" b="1" dirty="0"/>
              <a:t>données de l'image</a:t>
            </a:r>
            <a:r>
              <a:rPr lang="fr-FR" sz="2800" dirty="0"/>
              <a:t> : Succession des valeurs associées à </a:t>
            </a:r>
            <a:r>
              <a:rPr lang="fr-FR" sz="2800" b="1" dirty="0"/>
              <a:t>chaque pixel </a:t>
            </a:r>
            <a:r>
              <a:rPr lang="fr-FR" sz="2800" dirty="0"/>
              <a:t>(l'image est codée ligne par ligne en partant du haut, chaque ligne est codée de gauche à droite.).</a:t>
            </a:r>
          </a:p>
          <a:p>
            <a:pPr>
              <a:lnSpc>
                <a:spcPct val="114000"/>
              </a:lnSpc>
            </a:pPr>
            <a:r>
              <a:rPr lang="fr-FR" sz="2800" dirty="0"/>
              <a:t>Toutes les lignes commençant par # sont ignorées (commentaires).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3BF92-F6B9-4192-B36D-1A61F76F77BE}"/>
              </a:ext>
            </a:extLst>
          </p:cNvPr>
          <p:cNvSpPr/>
          <p:nvPr/>
        </p:nvSpPr>
        <p:spPr>
          <a:xfrm>
            <a:off x="1440277" y="5778450"/>
            <a:ext cx="8794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données précédentes sont séparées par un caractère d'espacement (espace, tabulation, nouvelle ligne) 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039A5A-4EDB-4AA0-83DE-1FEED60FE338}"/>
              </a:ext>
            </a:extLst>
          </p:cNvPr>
          <p:cNvSpPr txBox="1"/>
          <p:nvPr/>
        </p:nvSpPr>
        <p:spPr>
          <a:xfrm>
            <a:off x="2535095" y="449640"/>
            <a:ext cx="836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Structure des fichiers PBM, PGM et PPM </a:t>
            </a:r>
          </a:p>
        </p:txBody>
      </p:sp>
    </p:spTree>
    <p:extLst>
      <p:ext uri="{BB962C8B-B14F-4D97-AF65-F5344CB8AC3E}">
        <p14:creationId xmlns:p14="http://schemas.microsoft.com/office/powerpoint/2010/main" val="390808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58EDF32-E318-47B9-B45E-E9FB3BA1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571" y="1707390"/>
            <a:ext cx="7370906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pPr lvl="0"/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Un exemple bitmap de la lettre "J "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0 0 0 0 0 0 0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0 1 0 0 0 1 0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0 0 1 1 1 0 0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0 0 0 0 0 0 0 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A2BFC7-597E-48D2-9D3C-1F666CE649D8}"/>
              </a:ext>
            </a:extLst>
          </p:cNvPr>
          <p:cNvSpPr txBox="1"/>
          <p:nvPr/>
        </p:nvSpPr>
        <p:spPr>
          <a:xfrm>
            <a:off x="650588" y="1078361"/>
            <a:ext cx="572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Magic </a:t>
            </a:r>
            <a:r>
              <a:rPr lang="fr-FR" sz="2400" b="1" dirty="0" err="1">
                <a:solidFill>
                  <a:srgbClr val="0070C0"/>
                </a:solidFill>
              </a:rPr>
              <a:t>Number</a:t>
            </a:r>
            <a:r>
              <a:rPr lang="fr-FR" sz="2400" b="1" dirty="0">
                <a:solidFill>
                  <a:srgbClr val="0070C0"/>
                </a:solidFill>
              </a:rPr>
              <a:t> : P1 = Ascii en noir et blanc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7451E6-B181-44A3-9931-144B5D01F0F1}"/>
              </a:ext>
            </a:extLst>
          </p:cNvPr>
          <p:cNvSpPr txBox="1"/>
          <p:nvPr/>
        </p:nvSpPr>
        <p:spPr>
          <a:xfrm>
            <a:off x="9596438" y="758167"/>
            <a:ext cx="241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Ligne facultative</a:t>
            </a:r>
          </a:p>
          <a:p>
            <a:r>
              <a:rPr lang="fr-FR" sz="2400" b="1" dirty="0">
                <a:solidFill>
                  <a:srgbClr val="0070C0"/>
                </a:solidFill>
              </a:rPr>
              <a:t>de commentaires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04AF50-25DB-4C89-912F-68F6F015A0CF}"/>
              </a:ext>
            </a:extLst>
          </p:cNvPr>
          <p:cNvSpPr txBox="1"/>
          <p:nvPr/>
        </p:nvSpPr>
        <p:spPr>
          <a:xfrm>
            <a:off x="358401" y="2687495"/>
            <a:ext cx="165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Largeur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de l’image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539587-94A3-4EC3-BC61-A8E7E067AD92}"/>
              </a:ext>
            </a:extLst>
          </p:cNvPr>
          <p:cNvSpPr txBox="1"/>
          <p:nvPr/>
        </p:nvSpPr>
        <p:spPr>
          <a:xfrm>
            <a:off x="4983476" y="2610689"/>
            <a:ext cx="165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Hauteur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de l’image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7D8345-FAB3-4EB5-A373-74C716A9AE0B}"/>
              </a:ext>
            </a:extLst>
          </p:cNvPr>
          <p:cNvSpPr txBox="1"/>
          <p:nvPr/>
        </p:nvSpPr>
        <p:spPr>
          <a:xfrm>
            <a:off x="232537" y="4787464"/>
            <a:ext cx="165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Pixels noir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2D6F2D-B938-46B0-A3B0-1B8D6179DA1E}"/>
              </a:ext>
            </a:extLst>
          </p:cNvPr>
          <p:cNvSpPr txBox="1"/>
          <p:nvPr/>
        </p:nvSpPr>
        <p:spPr>
          <a:xfrm>
            <a:off x="5159523" y="4946533"/>
            <a:ext cx="165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Pixels blanc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213D69-4B34-4BD0-B84B-15D1B998B1AD}"/>
              </a:ext>
            </a:extLst>
          </p:cNvPr>
          <p:cNvSpPr/>
          <p:nvPr/>
        </p:nvSpPr>
        <p:spPr>
          <a:xfrm>
            <a:off x="2331193" y="1764416"/>
            <a:ext cx="5496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F49826-4954-4A35-9224-66D3836048E4}"/>
              </a:ext>
            </a:extLst>
          </p:cNvPr>
          <p:cNvSpPr/>
          <p:nvPr/>
        </p:nvSpPr>
        <p:spPr>
          <a:xfrm>
            <a:off x="2348799" y="2488848"/>
            <a:ext cx="3972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31460E-DB05-4AD9-9A94-D426BDFE8EB2}"/>
              </a:ext>
            </a:extLst>
          </p:cNvPr>
          <p:cNvSpPr/>
          <p:nvPr/>
        </p:nvSpPr>
        <p:spPr>
          <a:xfrm>
            <a:off x="2735317" y="2488849"/>
            <a:ext cx="5496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43FC6-2D5F-4937-8BF2-0F268E466FD7}"/>
              </a:ext>
            </a:extLst>
          </p:cNvPr>
          <p:cNvSpPr/>
          <p:nvPr/>
        </p:nvSpPr>
        <p:spPr>
          <a:xfrm>
            <a:off x="2338026" y="4715700"/>
            <a:ext cx="3972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76500C-B2B1-464A-9C11-D2AD89780B33}"/>
              </a:ext>
            </a:extLst>
          </p:cNvPr>
          <p:cNvSpPr/>
          <p:nvPr/>
        </p:nvSpPr>
        <p:spPr>
          <a:xfrm>
            <a:off x="2338026" y="5408198"/>
            <a:ext cx="3972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B1E0CD3-EAE9-4546-93BC-FE2092BCA8FD}"/>
              </a:ext>
            </a:extLst>
          </p:cNvPr>
          <p:cNvSpPr/>
          <p:nvPr/>
        </p:nvSpPr>
        <p:spPr>
          <a:xfrm>
            <a:off x="4161572" y="4318409"/>
            <a:ext cx="3972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7AB1B1A-FD9F-4D55-B106-4B25CB934B82}"/>
              </a:ext>
            </a:extLst>
          </p:cNvPr>
          <p:cNvSpPr/>
          <p:nvPr/>
        </p:nvSpPr>
        <p:spPr>
          <a:xfrm>
            <a:off x="4161572" y="5410258"/>
            <a:ext cx="3972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DF2670D-03EE-43CD-AEAE-3D7BB3929F22}"/>
              </a:ext>
            </a:extLst>
          </p:cNvPr>
          <p:cNvCxnSpPr/>
          <p:nvPr/>
        </p:nvCxnSpPr>
        <p:spPr>
          <a:xfrm>
            <a:off x="1784656" y="1589164"/>
            <a:ext cx="435129" cy="271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B87CC03-5FF4-4514-ACAB-EB38384EE49F}"/>
              </a:ext>
            </a:extLst>
          </p:cNvPr>
          <p:cNvCxnSpPr>
            <a:cxnSpLocks/>
          </p:cNvCxnSpPr>
          <p:nvPr/>
        </p:nvCxnSpPr>
        <p:spPr>
          <a:xfrm flipV="1">
            <a:off x="1868476" y="2808998"/>
            <a:ext cx="413845" cy="217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C2E194D-7416-4261-BDAF-87028990794D}"/>
              </a:ext>
            </a:extLst>
          </p:cNvPr>
          <p:cNvCxnSpPr>
            <a:cxnSpLocks/>
          </p:cNvCxnSpPr>
          <p:nvPr/>
        </p:nvCxnSpPr>
        <p:spPr>
          <a:xfrm flipH="1" flipV="1">
            <a:off x="3449495" y="2639528"/>
            <a:ext cx="1710028" cy="169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65B7F3-0EB4-462B-9C18-A9599530FFF5}"/>
              </a:ext>
            </a:extLst>
          </p:cNvPr>
          <p:cNvCxnSpPr>
            <a:cxnSpLocks/>
          </p:cNvCxnSpPr>
          <p:nvPr/>
        </p:nvCxnSpPr>
        <p:spPr>
          <a:xfrm flipH="1">
            <a:off x="9230120" y="1309193"/>
            <a:ext cx="366318" cy="96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227BE2C-28F1-4532-A488-6C6206F44ED0}"/>
              </a:ext>
            </a:extLst>
          </p:cNvPr>
          <p:cNvCxnSpPr>
            <a:cxnSpLocks/>
            <a:stCxn id="10" idx="3"/>
            <a:endCxn id="15" idx="2"/>
          </p:cNvCxnSpPr>
          <p:nvPr/>
        </p:nvCxnSpPr>
        <p:spPr>
          <a:xfrm flipV="1">
            <a:off x="1885817" y="4914346"/>
            <a:ext cx="452209" cy="103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9B92D52-83F5-4DD0-9BC6-2B1BB49D1A8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893173" y="5185689"/>
            <a:ext cx="444853" cy="421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ED4378E-96BB-4D55-92E4-71C0DE0D384D}"/>
              </a:ext>
            </a:extLst>
          </p:cNvPr>
          <p:cNvCxnSpPr>
            <a:cxnSpLocks/>
            <a:stCxn id="11" idx="1"/>
            <a:endCxn id="17" idx="5"/>
          </p:cNvCxnSpPr>
          <p:nvPr/>
        </p:nvCxnSpPr>
        <p:spPr>
          <a:xfrm flipH="1" flipV="1">
            <a:off x="4500681" y="4657518"/>
            <a:ext cx="658842" cy="51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68F2869-579D-4083-AFB0-EAF209FD4B86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4558863" y="5344730"/>
            <a:ext cx="579115" cy="264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A482BB7-F45A-4C56-B8B6-3CC7DCE301D4}"/>
              </a:ext>
            </a:extLst>
          </p:cNvPr>
          <p:cNvSpPr/>
          <p:nvPr/>
        </p:nvSpPr>
        <p:spPr>
          <a:xfrm>
            <a:off x="4236645" y="285968"/>
            <a:ext cx="3718710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800" b="1" dirty="0"/>
              <a:t>Exemple de fichier PBM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01BAB0D-98D0-4ECF-8DF7-569EF77061EC}"/>
              </a:ext>
            </a:extLst>
          </p:cNvPr>
          <p:cNvGrpSpPr/>
          <p:nvPr/>
        </p:nvGrpSpPr>
        <p:grpSpPr>
          <a:xfrm>
            <a:off x="10596989" y="3922636"/>
            <a:ext cx="313617" cy="463153"/>
            <a:chOff x="7532172" y="3429000"/>
            <a:chExt cx="313617" cy="4631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7165D3-EA6C-48C5-9CE4-7552E00BB61B}"/>
                </a:ext>
              </a:extLst>
            </p:cNvPr>
            <p:cNvSpPr/>
            <p:nvPr/>
          </p:nvSpPr>
          <p:spPr>
            <a:xfrm>
              <a:off x="7532172" y="3429000"/>
              <a:ext cx="313617" cy="463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4A6937-8851-4916-B8E6-AA0B6016DEE0}"/>
                </a:ext>
              </a:extLst>
            </p:cNvPr>
            <p:cNvSpPr/>
            <p:nvPr/>
          </p:nvSpPr>
          <p:spPr>
            <a:xfrm>
              <a:off x="7754742" y="3487059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BB8B2-BE52-4135-BB23-0D51125E791F}"/>
                </a:ext>
              </a:extLst>
            </p:cNvPr>
            <p:cNvSpPr/>
            <p:nvPr/>
          </p:nvSpPr>
          <p:spPr>
            <a:xfrm>
              <a:off x="7754742" y="3532432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440F85-E354-4A66-90EC-AE220F2DA283}"/>
                </a:ext>
              </a:extLst>
            </p:cNvPr>
            <p:cNvSpPr/>
            <p:nvPr/>
          </p:nvSpPr>
          <p:spPr>
            <a:xfrm>
              <a:off x="7754742" y="3580999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DEA511-BDEB-4E43-8062-633271FEB926}"/>
                </a:ext>
              </a:extLst>
            </p:cNvPr>
            <p:cNvSpPr/>
            <p:nvPr/>
          </p:nvSpPr>
          <p:spPr>
            <a:xfrm>
              <a:off x="7754742" y="3626372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87C676-0F28-4A74-802D-9E8D2A4AFF9D}"/>
                </a:ext>
              </a:extLst>
            </p:cNvPr>
            <p:cNvSpPr/>
            <p:nvPr/>
          </p:nvSpPr>
          <p:spPr>
            <a:xfrm>
              <a:off x="7754742" y="3668345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D42E6B-5EF2-425C-8589-9E71017F9E47}"/>
                </a:ext>
              </a:extLst>
            </p:cNvPr>
            <p:cNvSpPr/>
            <p:nvPr/>
          </p:nvSpPr>
          <p:spPr>
            <a:xfrm>
              <a:off x="7754742" y="3713718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6BB81E-B512-46EB-B562-F543CDBC1FBA}"/>
                </a:ext>
              </a:extLst>
            </p:cNvPr>
            <p:cNvSpPr/>
            <p:nvPr/>
          </p:nvSpPr>
          <p:spPr>
            <a:xfrm>
              <a:off x="7754742" y="3757702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FF68FA-51B7-4992-B8BE-9FDCE8610C60}"/>
                </a:ext>
              </a:extLst>
            </p:cNvPr>
            <p:cNvSpPr/>
            <p:nvPr/>
          </p:nvSpPr>
          <p:spPr>
            <a:xfrm>
              <a:off x="7712367" y="3801686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F4111F-A413-4305-B2D4-2E4306C76A1F}"/>
                </a:ext>
              </a:extLst>
            </p:cNvPr>
            <p:cNvSpPr/>
            <p:nvPr/>
          </p:nvSpPr>
          <p:spPr>
            <a:xfrm>
              <a:off x="7670981" y="3801686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83FC56-915A-4CA2-832F-4A9D3F545902}"/>
                </a:ext>
              </a:extLst>
            </p:cNvPr>
            <p:cNvSpPr/>
            <p:nvPr/>
          </p:nvSpPr>
          <p:spPr>
            <a:xfrm>
              <a:off x="7624987" y="3801686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FBC61F-E21C-4939-BB49-3221AD73A694}"/>
                </a:ext>
              </a:extLst>
            </p:cNvPr>
            <p:cNvSpPr/>
            <p:nvPr/>
          </p:nvSpPr>
          <p:spPr>
            <a:xfrm>
              <a:off x="7582729" y="3758048"/>
              <a:ext cx="36000" cy="3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70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58EDF32-E318-47B9-B45E-E9FB3BA1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25" y="1634189"/>
            <a:ext cx="10983151" cy="372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</a:p>
          <a:p>
            <a:pPr lvl="0"/>
            <a:r>
              <a:rPr lang="fr-FR" alt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Affiche le mot "FEEP"</a:t>
            </a:r>
          </a:p>
          <a:p>
            <a:pPr lvl="0"/>
            <a:r>
              <a:rPr lang="fr-FR" alt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24 7</a:t>
            </a:r>
          </a:p>
          <a:p>
            <a:pPr lvl="0"/>
            <a:r>
              <a:rPr lang="fr-FR" alt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0  0  0  0  0  0  0  0  0  0  0  0  0  0  0  0  0  0  0  0  0  0  0  0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0  3  3  3  3  0  0  7  7  7  7  0  0 11 11 11 11  0  0 15 15 15 15  0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0  3  0  0  0  0  0  7  0  0  0  0  0 11  0  0  0  0  0 15  0  0 15  0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0  3  3  3  0  0  0  7  7  7  0  0  0 11 11 11  0  0  0 15 15 15 15  0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0  3  0  0  0  0  0  7  0  0  0  0  0 11  0  0  0  0  0 15  0  0  0  0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0  3  0  0  0  0  0  7  7  7  7  0  0 11 11 11 11  0  0 15  0  0  0  0</a:t>
            </a:r>
          </a:p>
          <a:p>
            <a:pPr lvl="0"/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0  0  0  0  0  0  0  0  0  0  0  0  0  0  0  0  0  0  0  0  0  0  0  0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A2BFC7-597E-48D2-9D3C-1F666CE649D8}"/>
              </a:ext>
            </a:extLst>
          </p:cNvPr>
          <p:cNvSpPr txBox="1"/>
          <p:nvPr/>
        </p:nvSpPr>
        <p:spPr>
          <a:xfrm>
            <a:off x="422514" y="897651"/>
            <a:ext cx="572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Magic </a:t>
            </a:r>
            <a:r>
              <a:rPr lang="fr-FR" sz="2400" b="1" dirty="0" err="1">
                <a:solidFill>
                  <a:srgbClr val="0070C0"/>
                </a:solidFill>
              </a:rPr>
              <a:t>Number</a:t>
            </a:r>
            <a:r>
              <a:rPr lang="fr-FR" sz="2400" b="1" dirty="0">
                <a:solidFill>
                  <a:srgbClr val="0070C0"/>
                </a:solidFill>
              </a:rPr>
              <a:t> : P2 = Ascii en niveau de gris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539587-94A3-4EC3-BC61-A8E7E067AD92}"/>
              </a:ext>
            </a:extLst>
          </p:cNvPr>
          <p:cNvSpPr txBox="1"/>
          <p:nvPr/>
        </p:nvSpPr>
        <p:spPr>
          <a:xfrm>
            <a:off x="1829764" y="1377370"/>
            <a:ext cx="261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Taille de l’image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213D69-4B34-4BD0-B84B-15D1B998B1AD}"/>
              </a:ext>
            </a:extLst>
          </p:cNvPr>
          <p:cNvSpPr/>
          <p:nvPr/>
        </p:nvSpPr>
        <p:spPr>
          <a:xfrm>
            <a:off x="784331" y="1680298"/>
            <a:ext cx="5496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531460E-DB05-4AD9-9A94-D426BDFE8EB2}"/>
              </a:ext>
            </a:extLst>
          </p:cNvPr>
          <p:cNvSpPr/>
          <p:nvPr/>
        </p:nvSpPr>
        <p:spPr>
          <a:xfrm>
            <a:off x="774804" y="2412043"/>
            <a:ext cx="906358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DF2670D-03EE-43CD-AEAE-3D7BB3929F22}"/>
              </a:ext>
            </a:extLst>
          </p:cNvPr>
          <p:cNvCxnSpPr>
            <a:cxnSpLocks/>
          </p:cNvCxnSpPr>
          <p:nvPr/>
        </p:nvCxnSpPr>
        <p:spPr>
          <a:xfrm flipH="1">
            <a:off x="1223964" y="1359316"/>
            <a:ext cx="185736" cy="274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C2E194D-7416-4261-BDAF-87028990794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548429" y="1659534"/>
            <a:ext cx="361572" cy="81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A482BB7-F45A-4C56-B8B6-3CC7DCE301D4}"/>
              </a:ext>
            </a:extLst>
          </p:cNvPr>
          <p:cNvSpPr/>
          <p:nvPr/>
        </p:nvSpPr>
        <p:spPr>
          <a:xfrm>
            <a:off x="4236645" y="285968"/>
            <a:ext cx="3745962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800" b="1" dirty="0"/>
              <a:t>Exemple de fichier PGM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161B41-CFFF-4669-9F4F-AA0A25EE284C}"/>
              </a:ext>
            </a:extLst>
          </p:cNvPr>
          <p:cNvSpPr/>
          <p:nvPr/>
        </p:nvSpPr>
        <p:spPr>
          <a:xfrm>
            <a:off x="6271800" y="126198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Chaque niveau de gris est codé par une valeur entre 0 et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proportionnellement à son intensité.</a:t>
            </a:r>
          </a:p>
          <a:p>
            <a:r>
              <a:rPr lang="fr-FR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 pixel noir est codé par la valeur 0, un pixel blanc est codé par la valeur 15.</a:t>
            </a:r>
            <a:endParaRPr lang="fr-FR" sz="2000" b="1" dirty="0">
              <a:solidFill>
                <a:srgbClr val="0070C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63C27F0-0C8A-40D3-AA00-6B81A709D349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1354968" y="2290763"/>
            <a:ext cx="4741034" cy="696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2F5766FD-E06E-440B-9DE9-329170A485C0}"/>
              </a:ext>
            </a:extLst>
          </p:cNvPr>
          <p:cNvSpPr/>
          <p:nvPr/>
        </p:nvSpPr>
        <p:spPr>
          <a:xfrm>
            <a:off x="805277" y="2788367"/>
            <a:ext cx="549691" cy="39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Feep netbpm p2 pgm example.png">
            <a:extLst>
              <a:ext uri="{FF2B5EF4-FFF2-40B4-BE49-F238E27FC236}">
                <a16:creationId xmlns:a16="http://schemas.microsoft.com/office/drawing/2014/main" id="{882922D3-49CE-47B8-92AC-F1B75B62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757538"/>
            <a:ext cx="2919413" cy="85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  <p:bldP spid="14" grpId="0" animBg="1"/>
      <p:bldP spid="45" grpId="0"/>
      <p:bldP spid="5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972</Words>
  <Application>Microsoft Office PowerPoint</Application>
  <PresentationFormat>Grand écran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Menlo</vt:lpstr>
      <vt:lpstr>opensansregular</vt:lpstr>
      <vt:lpstr>Thème Office</vt:lpstr>
      <vt:lpstr>Créer, lire et écrire dans un fichier en python</vt:lpstr>
      <vt:lpstr>Présentation PowerPoint</vt:lpstr>
      <vt:lpstr>Présentation PowerPoint</vt:lpstr>
      <vt:lpstr>Présentation PowerPoint</vt:lpstr>
      <vt:lpstr>Présentation PowerPoint</vt:lpstr>
      <vt:lpstr>Les images au format  Portable pixmap (.pbm, .pgm, .ppm)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THOMAS</dc:creator>
  <cp:lastModifiedBy>Christophe THOMAS</cp:lastModifiedBy>
  <cp:revision>20</cp:revision>
  <dcterms:created xsi:type="dcterms:W3CDTF">2019-02-03T14:05:12Z</dcterms:created>
  <dcterms:modified xsi:type="dcterms:W3CDTF">2019-02-04T07:19:20Z</dcterms:modified>
</cp:coreProperties>
</file>