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sldIdLst>
    <p:sldId id="256" r:id="rId2"/>
    <p:sldId id="258" r:id="rId3"/>
    <p:sldId id="273" r:id="rId4"/>
    <p:sldId id="259" r:id="rId5"/>
    <p:sldId id="260" r:id="rId6"/>
    <p:sldId id="292" r:id="rId7"/>
    <p:sldId id="275" r:id="rId8"/>
    <p:sldId id="261" r:id="rId9"/>
    <p:sldId id="266" r:id="rId10"/>
    <p:sldId id="262" r:id="rId11"/>
    <p:sldId id="289" r:id="rId12"/>
    <p:sldId id="265" r:id="rId13"/>
    <p:sldId id="268" r:id="rId14"/>
    <p:sldId id="274" r:id="rId15"/>
    <p:sldId id="276" r:id="rId16"/>
    <p:sldId id="286" r:id="rId17"/>
    <p:sldId id="288" r:id="rId18"/>
    <p:sldId id="264" r:id="rId19"/>
    <p:sldId id="270" r:id="rId20"/>
    <p:sldId id="280" r:id="rId21"/>
    <p:sldId id="281" r:id="rId22"/>
    <p:sldId id="282" r:id="rId23"/>
    <p:sldId id="290" r:id="rId24"/>
    <p:sldId id="291" r:id="rId25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FFCD2F"/>
    <a:srgbClr val="6600CC"/>
    <a:srgbClr val="3333CC"/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717" autoAdjust="0"/>
  </p:normalViewPr>
  <p:slideViewPr>
    <p:cSldViewPr>
      <p:cViewPr varScale="1">
        <p:scale>
          <a:sx n="86" d="100"/>
          <a:sy n="86" d="100"/>
        </p:scale>
        <p:origin x="10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DD382E9-E465-4013-8A3B-6E33DA471D31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15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18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19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24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5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8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382E9-E465-4013-8A3B-6E33DA471D31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fr-FR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83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fr-FR" altLang="fr-FR" noProof="0"/>
              <a:t>Cliquez pour modifier le style du titre</a:t>
            </a:r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fr-FR" altLang="fr-FR" noProof="0"/>
              <a:t>Cliquez pour modifier le style des sous-titres du masque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9672F82-384A-44A8-BC63-DBC7C9B74D99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24995-2749-4B46-A442-9D820DA77BE3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FACFD-1692-41D1-84B9-0F2E5A4E4E0B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6E7ED-9FAF-4844-9C1A-7AF5E753A1C1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64FB4-883C-4296-A46D-9EE89271BDBC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2ACBF-FAE0-44E1-81C4-4D5B5B78C1D2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10BEB-C1C5-4A09-8E84-1821BDB88877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A1DD0-4DFD-45B2-9BDD-5A95A28D240B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FBB5-1893-4451-ADE8-3D4CDBFCD06C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28B95-93E6-4896-997A-04CFEE7E83EF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E1108-435A-41F2-A07E-719385E9D809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E23F824-D9F6-4921-A101-E77751DC9425}" type="slidenum">
              <a:rPr lang="fr-FR" altLang="fr-FR"/>
              <a:pPr/>
              <a:t>‹N°›</a:t>
            </a:fld>
            <a:endParaRPr lang="fr-FR" altLang="fr-F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3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573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573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3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fr-FR"/>
              </a:p>
            </p:txBody>
          </p:sp>
        </p:grpSp>
        <p:sp>
          <p:nvSpPr>
            <p:cNvPr id="573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fr-FR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73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Document_Microsoft_Word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Document_Microsoft_Word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Document_Microsoft_Word2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fr-FR" sz="12000" b="0" dirty="0"/>
              <a:t>T.P.E.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048000"/>
            <a:ext cx="6705600" cy="1447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fr-FR" sz="6600" dirty="0"/>
              <a:t>PRESENTATION</a:t>
            </a:r>
          </a:p>
        </p:txBody>
      </p:sp>
      <p:sp>
        <p:nvSpPr>
          <p:cNvPr id="4100" name="ZoneTexte 1"/>
          <p:cNvSpPr txBox="1">
            <a:spLocks noChangeArrowheads="1"/>
          </p:cNvSpPr>
          <p:nvPr/>
        </p:nvSpPr>
        <p:spPr bwMode="auto">
          <a:xfrm>
            <a:off x="1143000" y="49530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b="1" dirty="0"/>
              <a:t>Monsieur CALBA ( sciences physiques)</a:t>
            </a:r>
          </a:p>
          <a:p>
            <a:pPr eaLnBrk="1" hangingPunct="1"/>
            <a:r>
              <a:rPr lang="fr-FR" altLang="fr-FR" b="1" dirty="0"/>
              <a:t>Madame TRIVIER ou Monsieur JULIAN ( mathématiques)</a:t>
            </a:r>
          </a:p>
          <a:p>
            <a:pPr eaLnBrk="1" hangingPunct="1"/>
            <a:r>
              <a:rPr lang="fr-FR" altLang="fr-FR" b="1" dirty="0"/>
              <a:t>Madame DORNIER ( sciences de la vie et de la Terre) </a:t>
            </a:r>
          </a:p>
          <a:p>
            <a:pPr eaLnBrk="1" hangingPunct="1"/>
            <a:endParaRPr lang="fr-FR" dirty="0"/>
          </a:p>
        </p:txBody>
      </p:sp>
    </p:spTree>
  </p:cSld>
  <p:clrMapOvr>
    <a:masterClrMapping/>
  </p:clrMapOvr>
  <p:transition advTm="5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Travailler votre </a:t>
            </a:r>
            <a:r>
              <a:rPr lang="fr-FR" altLang="fr-FR" sz="4000" u="sng" dirty="0">
                <a:solidFill>
                  <a:srgbClr val="FFFF00"/>
                </a:solidFill>
              </a:rPr>
              <a:t>production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Lorsque vous aurez fait votre recherche documentaire et que vous aurez  trouvé un certain nombre de documents, il faudra: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savoir </a:t>
            </a:r>
            <a:r>
              <a:rPr lang="fr-FR" altLang="fr-FR" sz="16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TRIER</a:t>
            </a:r>
            <a:r>
              <a:rPr lang="fr-FR" altLang="fr-FR" sz="1600" dirty="0">
                <a:latin typeface="Times New Roman" panose="02020603050405020304" pitchFamily="18" charset="0"/>
              </a:rPr>
              <a:t> </a:t>
            </a:r>
            <a:r>
              <a:rPr lang="fr-FR" altLang="fr-FR" sz="1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les informations 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pour ne sélectionner que celles qui sont réellement pertinentes (c’est-à-dire qui correspondent réellement à votre sujet ) et éliminer ceux qui ne le sont pas ou qui paraissent peu fiables (source inconnue, date de parution trop ancienne…)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dirty="0">
              <a:solidFill>
                <a:srgbClr val="99CC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PRENDRE DES NOTES 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et les</a:t>
            </a:r>
            <a:r>
              <a:rPr lang="fr-FR" altLang="fr-FR" sz="1600" b="1" u="sng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fr-FR" sz="16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ORGANISER</a:t>
            </a:r>
            <a:r>
              <a:rPr lang="fr-FR" altLang="fr-FR" sz="1600" b="1" u="sng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dans une ébauche de</a:t>
            </a:r>
            <a:r>
              <a:rPr lang="fr-FR" altLang="fr-FR" sz="1600" b="1" dirty="0">
                <a:solidFill>
                  <a:srgbClr val="99CC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fr-FR" sz="16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PLAN 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qui se précisera au fur et à mesure que vous avancerez dans votre travail. Certaines idées s’imposeront, d’autres, nouvelles, apparaîtront et vous devrez repartir vers de nouvelles recherches…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fr-FR" altLang="fr-FR" sz="1600" dirty="0">
                <a:effectLst/>
                <a:latin typeface="Times New Roman" panose="02020603050405020304" pitchFamily="18" charset="0"/>
              </a:rPr>
              <a:t>Le travail peut également inclure une </a:t>
            </a:r>
            <a:r>
              <a:rPr lang="fr-FR" altLang="fr-FR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EXPERIMENTATION 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réalisée par le groupe selon les critères suivants: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dirty="0">
                <a:effectLst/>
                <a:latin typeface="Times New Roman" panose="02020603050405020304" pitchFamily="18" charset="0"/>
              </a:rPr>
              <a:t>concevoir un </a:t>
            </a:r>
            <a:r>
              <a:rPr lang="fr-FR" altLang="fr-FR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PROTOCOLE</a:t>
            </a:r>
            <a:r>
              <a:rPr lang="fr-FR" altLang="fr-FR" sz="160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fr-FR" sz="1600" b="1" u="sng" dirty="0">
                <a:effectLst/>
                <a:latin typeface="Times New Roman" panose="02020603050405020304" pitchFamily="18" charset="0"/>
              </a:rPr>
              <a:t>en lien avec la problématique du sujet traité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u="sng" dirty="0">
                <a:effectLst/>
                <a:latin typeface="Times New Roman" panose="02020603050405020304" pitchFamily="18" charset="0"/>
              </a:rPr>
              <a:t>réaliser l’expérience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u="sng" dirty="0">
                <a:effectLst/>
                <a:latin typeface="Times New Roman" panose="02020603050405020304" pitchFamily="18" charset="0"/>
              </a:rPr>
              <a:t>présenter  et exploiter les résultats obtenus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u="sng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610600" y="6400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76400" y="57150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Tout ceci viendra peu à peu…</a:t>
            </a:r>
          </a:p>
          <a:p>
            <a:pPr eaLnBrk="1" hangingPunct="1">
              <a:defRPr/>
            </a:pPr>
            <a:r>
              <a:rPr lang="fr-FR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L’essentiel est que votre travail soit personnel…</a:t>
            </a:r>
          </a:p>
        </p:txBody>
      </p:sp>
    </p:spTree>
  </p:cSld>
  <p:clrMapOvr>
    <a:masterClrMapping/>
  </p:clrMapOvr>
  <p:transition advTm="2087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Comment rédiger votre </a:t>
            </a:r>
            <a:r>
              <a:rPr lang="fr-FR" altLang="fr-FR" sz="4000" u="sng" dirty="0">
                <a:solidFill>
                  <a:srgbClr val="FFFF00"/>
                </a:solidFill>
              </a:rPr>
              <a:t>production?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sz="2000" b="1" dirty="0">
                <a:latin typeface="Times New Roman" panose="02020603050405020304" pitchFamily="18" charset="0"/>
              </a:rPr>
              <a:t>La production écrite doit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 </a:t>
            </a: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utiliser un </a:t>
            </a:r>
            <a:r>
              <a:rPr lang="fr-FR" altLang="fr-FR" sz="16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support numérique </a:t>
            </a:r>
            <a:r>
              <a:rPr lang="fr-FR" altLang="fr-FR" sz="1600" dirty="0">
                <a:latin typeface="Times New Roman" panose="02020603050405020304" pitchFamily="18" charset="0"/>
              </a:rPr>
              <a:t>compatible avec les ordinateurs du lycée (</a:t>
            </a:r>
            <a:r>
              <a:rPr lang="fr-FR" altLang="fr-FR" sz="1600" dirty="0" err="1">
                <a:latin typeface="Times New Roman" panose="02020603050405020304" pitchFamily="18" charset="0"/>
              </a:rPr>
              <a:t>OpenOffice</a:t>
            </a:r>
            <a:r>
              <a:rPr lang="fr-FR" altLang="fr-FR" sz="1600" dirty="0">
                <a:latin typeface="Times New Roman" panose="02020603050405020304" pitchFamily="18" charset="0"/>
              </a:rPr>
              <a:t> ou </a:t>
            </a:r>
            <a:r>
              <a:rPr lang="fr-FR" altLang="fr-FR" sz="1600" dirty="0" err="1">
                <a:latin typeface="Times New Roman" panose="02020603050405020304" pitchFamily="18" charset="0"/>
              </a:rPr>
              <a:t>LibreOffice</a:t>
            </a:r>
            <a:r>
              <a:rPr lang="fr-FR" altLang="fr-FR" sz="1600" dirty="0">
                <a:latin typeface="Times New Roman" panose="02020603050405020304" pitchFamily="18" charset="0"/>
              </a:rPr>
              <a:t>) et être sauvegardée à l’aide d’une clé USB personnelle</a:t>
            </a:r>
            <a:endParaRPr lang="fr-FR" altLang="fr-FR" sz="1600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dirty="0">
              <a:solidFill>
                <a:srgbClr val="99CC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suivre un </a:t>
            </a:r>
            <a:r>
              <a:rPr lang="fr-FR" altLang="fr-FR" sz="16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PLAN apparent, clair et complet </a:t>
            </a:r>
            <a:r>
              <a:rPr lang="fr-FR" altLang="fr-FR" sz="1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(introduction, différentes parties, conclusion) et la problématique développée doit  en représenter le fil conducteur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u="sng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être </a:t>
            </a:r>
            <a:r>
              <a:rPr lang="fr-FR" altLang="fr-FR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illustrée</a:t>
            </a:r>
            <a:r>
              <a:rPr lang="fr-FR" alt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de façon suffisante, judicieuse et de bonne qualité (photographies, images, graphiques, schémas….)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indiquer précisément les </a:t>
            </a:r>
            <a:r>
              <a:rPr lang="fr-FR" altLang="fr-FR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sources</a:t>
            </a:r>
            <a:r>
              <a:rPr lang="fr-FR" alt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utilisées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1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exploiter les documents </a:t>
            </a:r>
            <a:r>
              <a:rPr lang="fr-FR" alt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proposés</a:t>
            </a:r>
            <a:endParaRPr lang="fr-FR" alt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fr-FR" altLang="fr-FR" sz="1600" dirty="0">
                <a:latin typeface="Times New Roman" panose="02020603050405020304" pitchFamily="18" charset="0"/>
              </a:rPr>
              <a:t>       A l’issue des TPE (février 2018), la production écrite est à rendre obligatoirement sous forme NUMERIQUE, de </a:t>
            </a:r>
            <a:r>
              <a:rPr lang="fr-FR" altLang="fr-FR" sz="1600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préférence en format PDF</a:t>
            </a:r>
            <a:r>
              <a:rPr lang="fr-FR" altLang="fr-FR" sz="1600" dirty="0">
                <a:latin typeface="Times New Roman" panose="02020603050405020304" pitchFamily="18" charset="0"/>
              </a:rPr>
              <a:t>, pour être compatible avec tout type d’ordinateur. Elle sera transmise  à l’aide d’un lecteur flash (clé USB) portant le nom de l’élève.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1600" dirty="0">
              <a:latin typeface="Times New Roman" panose="02020603050405020304" pitchFamily="18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610600" y="6400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</p:spTree>
  </p:cSld>
  <p:clrMapOvr>
    <a:masterClrMapping/>
  </p:clrMapOvr>
  <p:transition advTm="2087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 eaLnBrk="1" hangingPunct="1"/>
            <a:r>
              <a:rPr lang="fr-FR" altLang="fr-FR" sz="3600" dirty="0">
                <a:solidFill>
                  <a:schemeClr val="tx1"/>
                </a:solidFill>
                <a:effectLst/>
              </a:rPr>
              <a:t/>
            </a:r>
            <a:br>
              <a:rPr lang="fr-FR" altLang="fr-FR" sz="3600" dirty="0">
                <a:solidFill>
                  <a:schemeClr val="tx1"/>
                </a:solidFill>
                <a:effectLst/>
              </a:rPr>
            </a:br>
            <a:r>
              <a:rPr lang="fr-FR" altLang="fr-FR" sz="3600" dirty="0">
                <a:solidFill>
                  <a:schemeClr val="tx1"/>
                </a:solidFill>
                <a:effectLst/>
              </a:rPr>
              <a:t>TOUT AU LONG DU TPE</a:t>
            </a:r>
            <a:br>
              <a:rPr lang="fr-FR" altLang="fr-FR" sz="3600" dirty="0">
                <a:solidFill>
                  <a:schemeClr val="tx1"/>
                </a:solidFill>
                <a:effectLst/>
              </a:rPr>
            </a:br>
            <a:r>
              <a:rPr lang="fr-FR" altLang="fr-FR" sz="3600" dirty="0">
                <a:solidFill>
                  <a:schemeClr val="tx1"/>
                </a:solidFill>
                <a:effectLst/>
              </a:rPr>
              <a:t>TENIR A JOUR SON </a:t>
            </a:r>
            <a:r>
              <a:rPr lang="fr-FR" altLang="fr-FR" sz="3600" u="sng" dirty="0">
                <a:solidFill>
                  <a:srgbClr val="FFFF00"/>
                </a:solidFill>
                <a:effectLst/>
              </a:rPr>
              <a:t>CARNET DE BORD</a:t>
            </a:r>
            <a:r>
              <a:rPr lang="fr-FR" altLang="fr-FR" sz="3600" u="sng" dirty="0">
                <a:solidFill>
                  <a:schemeClr val="tx1"/>
                </a:solidFill>
                <a:effectLst/>
              </a:rPr>
              <a:t/>
            </a:r>
            <a:br>
              <a:rPr lang="fr-FR" altLang="fr-FR" sz="3600" u="sng" dirty="0">
                <a:solidFill>
                  <a:schemeClr val="tx1"/>
                </a:solidFill>
                <a:effectLst/>
              </a:rPr>
            </a:br>
            <a:endParaRPr lang="fr-FR" altLang="fr-FR" sz="3600"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fr-FR" altLang="fr-FR" sz="2800" b="1" dirty="0">
                <a:effectLst/>
              </a:rPr>
              <a:t>Tenir un carnet de bord, c'est fixer, au jour le jour, les principaux actes de votre démarche. L'écriture oblige à la réflexion. Ce carnet sera donc un outil qui vous aidera  à matérialiser votre parcours…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altLang="fr-FR" sz="2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800" b="1" u="sng" dirty="0">
                <a:solidFill>
                  <a:srgbClr val="FFFF00"/>
                </a:solidFill>
              </a:rPr>
              <a:t>Cette année il sera numérique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800" b="1" dirty="0">
                <a:solidFill>
                  <a:srgbClr val="FFFF00"/>
                </a:solidFill>
              </a:rPr>
              <a:t>Donc prévoir une clé USB par personne, attention il faudra faire des sauvegardes de sécurité car les « accidents numériques » ne seront pas acceptés!!!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800" b="1" dirty="0">
                <a:solidFill>
                  <a:srgbClr val="FFFF00"/>
                </a:solidFill>
              </a:rPr>
              <a:t>Cette clé sera consultée par votre professeur référent pendant et en fin de la période de travail!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8610600" y="6400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</p:spTree>
  </p:cSld>
  <p:clrMapOvr>
    <a:masterClrMapping/>
  </p:clrMapOvr>
  <p:transition advTm="15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4" grpId="1"/>
      <p:bldP spid="3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eaLnBrk="1" hangingPunct="1"/>
            <a:r>
              <a:rPr lang="fr-FR" altLang="fr-FR" sz="4000" u="sng">
                <a:solidFill>
                  <a:srgbClr val="FFFF00"/>
                </a:solidFill>
                <a:effectLst/>
              </a:rPr>
              <a:t>Le CARNET DE BORD: Pourquoi?</a:t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r>
              <a:rPr lang="fr-FR" altLang="fr-FR" sz="4000" u="sng">
                <a:solidFill>
                  <a:srgbClr val="FFFF00"/>
                </a:solidFill>
                <a:effectLst/>
              </a:rPr>
              <a:t/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endParaRPr lang="fr-FR" altLang="fr-FR" sz="3600" b="0">
              <a:solidFill>
                <a:schemeClr val="tx1"/>
              </a:solidFill>
              <a:effectLst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35063"/>
            <a:ext cx="8610600" cy="67945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dirty="0"/>
              <a:t>POUR LES ELEVES, il permettra de 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fr-FR" altLang="fr-FR" dirty="0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88392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774825"/>
            <a:ext cx="86106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constater les acquis et de pointer les lacunes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planifier le travail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restituer la démarche pour la fiche de synthèse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3698875"/>
            <a:ext cx="86106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altLang="fr-FR" dirty="0"/>
              <a:t>POUR LES EVALUATEURS, il permettra d’apprécier :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la cohérence de la démarche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 l‘investissement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fr-FR" altLang="fr-FR" dirty="0"/>
              <a:t>le questionnement et la pertinence des choix</a:t>
            </a:r>
          </a:p>
        </p:txBody>
      </p:sp>
    </p:spTree>
    <p:custDataLst>
      <p:tags r:id="rId1"/>
    </p:custDataLst>
  </p:cSld>
  <p:clrMapOvr>
    <a:masterClrMapping/>
  </p:clrMapOvr>
  <p:transition advTm="6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  <p:bldP spid="9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758950"/>
          </a:xfrm>
        </p:spPr>
        <p:txBody>
          <a:bodyPr/>
          <a:lstStyle/>
          <a:p>
            <a:pPr eaLnBrk="1" hangingPunct="1"/>
            <a:r>
              <a:rPr lang="fr-FR" altLang="fr-FR" sz="4000" u="sng">
                <a:solidFill>
                  <a:srgbClr val="FFFF00"/>
                </a:solidFill>
                <a:effectLst/>
              </a:rPr>
              <a:t>Le CARNET DE BORD: comment?</a:t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r>
              <a:rPr lang="fr-FR" altLang="fr-FR" sz="4000" u="sng">
                <a:solidFill>
                  <a:srgbClr val="FFFF00"/>
                </a:solidFill>
                <a:effectLst/>
              </a:rPr>
              <a:t/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r>
              <a:rPr lang="fr-FR" altLang="fr-FR" sz="3600" u="sng">
                <a:solidFill>
                  <a:srgbClr val="FFFF00"/>
                </a:solidFill>
                <a:effectLst/>
              </a:rPr>
              <a:t>libre choix pour chacun mais il doit restituer pour chaque séance….</a:t>
            </a:r>
            <a:endParaRPr lang="fr-FR" altLang="fr-FR" sz="3600" b="0">
              <a:solidFill>
                <a:schemeClr val="tx1"/>
              </a:solidFill>
              <a:effectLst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98713"/>
            <a:ext cx="8610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dirty="0"/>
              <a:t>la répartition du travail effectué au sein du groupe </a:t>
            </a:r>
          </a:p>
          <a:p>
            <a:pPr eaLnBrk="1" hangingPunct="1">
              <a:defRPr/>
            </a:pPr>
            <a:r>
              <a:rPr lang="fr-FR" altLang="fr-FR" dirty="0"/>
              <a:t>le déroulement et les principales étapes de votre travail (</a:t>
            </a:r>
            <a:r>
              <a:rPr lang="fr-FR" altLang="fr-FR" dirty="0" err="1"/>
              <a:t>dates,lieu</a:t>
            </a:r>
            <a:r>
              <a:rPr lang="fr-FR" altLang="fr-FR" dirty="0"/>
              <a:t>, outils utilisés, travail effectué…)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fr-FR" altLang="fr-FR" dirty="0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88392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881438"/>
            <a:ext cx="86106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altLang="fr-FR" dirty="0"/>
              <a:t>les références (sources)des informations recueillies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4287838"/>
            <a:ext cx="86106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altLang="fr-FR" dirty="0"/>
              <a:t>les tâtonnements et les questionnements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4824413"/>
            <a:ext cx="86106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altLang="fr-FR" dirty="0"/>
              <a:t>les échanges avec les professeurs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0525" y="5464175"/>
            <a:ext cx="86106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altLang="fr-FR" dirty="0"/>
              <a:t>le travail à prévoir pour la prochaine séance </a:t>
            </a:r>
          </a:p>
        </p:txBody>
      </p:sp>
    </p:spTree>
    <p:custDataLst>
      <p:tags r:id="rId1"/>
    </p:custDataLst>
  </p:cSld>
  <p:clrMapOvr>
    <a:masterClrMapping/>
  </p:clrMapOvr>
  <p:transition advTm="6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  <p:bldP spid="9" grpId="0" build="p"/>
      <p:bldP spid="10" grpId="0" build="p"/>
      <p:bldP spid="11" grpId="0" build="p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758950"/>
          </a:xfrm>
        </p:spPr>
        <p:txBody>
          <a:bodyPr/>
          <a:lstStyle/>
          <a:p>
            <a:pPr eaLnBrk="1" hangingPunct="1"/>
            <a:r>
              <a:rPr lang="fr-FR" altLang="fr-FR" sz="4000" u="sng">
                <a:solidFill>
                  <a:srgbClr val="FFFF00"/>
                </a:solidFill>
                <a:effectLst/>
              </a:rPr>
              <a:t>Le CARNET DE BORD: exemple</a:t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r>
              <a:rPr lang="fr-FR" altLang="fr-FR" sz="4000" u="sng">
                <a:solidFill>
                  <a:srgbClr val="FFFF00"/>
                </a:solidFill>
                <a:effectLst/>
              </a:rPr>
              <a:t/>
            </a:r>
            <a:br>
              <a:rPr lang="fr-FR" altLang="fr-FR" sz="4000" u="sng">
                <a:solidFill>
                  <a:srgbClr val="FFFF00"/>
                </a:solidFill>
                <a:effectLst/>
              </a:rPr>
            </a:br>
            <a:endParaRPr lang="fr-FR" altLang="fr-FR" sz="3600" b="0">
              <a:solidFill>
                <a:schemeClr val="tx1"/>
              </a:solidFill>
              <a:effectLst/>
            </a:endParaRP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88392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71500" y="1371600"/>
            <a:ext cx="8001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u="dbl" dirty="0"/>
              <a:t>Carnet de bord	                  Organisation du travail</a:t>
            </a:r>
            <a:endParaRPr lang="fr-FR" dirty="0"/>
          </a:p>
          <a:p>
            <a:pPr eaLnBrk="1" hangingPunct="1">
              <a:defRPr/>
            </a:pPr>
            <a:r>
              <a:rPr lang="fr-FR" dirty="0"/>
              <a:t> </a:t>
            </a:r>
          </a:p>
          <a:p>
            <a:pPr eaLnBrk="1" hangingPunct="1">
              <a:defRPr/>
            </a:pPr>
            <a:r>
              <a:rPr lang="fr-FR" dirty="0"/>
              <a:t> Nom: …….. Prénom: ……….Classe: ………. Groupe: …………</a:t>
            </a:r>
          </a:p>
          <a:p>
            <a:pPr eaLnBrk="1" hangingPunct="1">
              <a:defRPr/>
            </a:pPr>
            <a:endParaRPr lang="fr-FR" b="1" i="1" dirty="0"/>
          </a:p>
          <a:p>
            <a:pPr eaLnBrk="1" hangingPunct="1">
              <a:defRPr/>
            </a:pPr>
            <a:r>
              <a:rPr lang="fr-FR" b="1" i="1" dirty="0"/>
              <a:t>Séance du : …………………</a:t>
            </a:r>
            <a:endParaRPr lang="fr-FR" dirty="0"/>
          </a:p>
          <a:p>
            <a:pPr eaLnBrk="1" hangingPunct="1">
              <a:defRPr/>
            </a:pPr>
            <a:r>
              <a:rPr lang="fr-FR" b="1" i="1" dirty="0"/>
              <a:t> </a:t>
            </a: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Travail effectué en groupe : …………………….</a:t>
            </a:r>
            <a:endParaRPr lang="fr-FR" dirty="0"/>
          </a:p>
          <a:p>
            <a:pPr eaLnBrk="1" hangingPunct="1">
              <a:defRPr/>
            </a:pPr>
            <a:r>
              <a:rPr lang="fr-FR" b="1" i="1" dirty="0"/>
              <a:t> </a:t>
            </a: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Travail individuel (</a:t>
            </a:r>
            <a:r>
              <a:rPr lang="fr-FR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durant la séance ou chez soi avant la séance) </a:t>
            </a:r>
            <a:r>
              <a:rPr lang="fr-FR" b="1" i="1" dirty="0"/>
              <a:t>: …….</a:t>
            </a:r>
            <a:endParaRPr lang="fr-FR" dirty="0"/>
          </a:p>
          <a:p>
            <a:pPr eaLnBrk="1" hangingPunct="1">
              <a:defRPr/>
            </a:pPr>
            <a:r>
              <a:rPr lang="fr-FR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 </a:t>
            </a: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 Problèmes rencontrés (et pistes envisagées pour les solutionner) :</a:t>
            </a: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 Entretien éventuel avec un professeur: ……………………… 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 Prévision de travail pour la séance prochaine :</a:t>
            </a:r>
            <a:endParaRPr lang="fr-FR" dirty="0"/>
          </a:p>
          <a:p>
            <a:pPr eaLnBrk="1" hangingPunct="1">
              <a:defRPr/>
            </a:pPr>
            <a:r>
              <a:rPr lang="fr-FR" b="1" i="1" dirty="0"/>
              <a:t> </a:t>
            </a:r>
            <a:endParaRPr lang="fr-FR" dirty="0"/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fr-FR" b="1" i="1" dirty="0"/>
              <a:t> Problématique retenue à ce jour </a:t>
            </a:r>
            <a:r>
              <a:rPr lang="fr-FR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(susceptible d’être modifiée): ……….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advTm="6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Rédiger votre </a:t>
            </a:r>
            <a:r>
              <a:rPr lang="fr-FR" altLang="fr-FR" sz="4000" u="sng" dirty="0">
                <a:solidFill>
                  <a:srgbClr val="FFFF00"/>
                </a:solidFill>
              </a:rPr>
              <a:t>synthèse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382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fr-FR" sz="2400" dirty="0"/>
              <a:t>Elle est très importante et vous avez tout intérêt à y porter le plus grand soin.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fr-FR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Extrait des textes officiels:</a:t>
            </a:r>
            <a:r>
              <a:rPr lang="fr-FR" altLang="fr-FR" sz="2400" dirty="0"/>
              <a:t> « </a:t>
            </a:r>
            <a:r>
              <a:rPr lang="fr-FR" altLang="fr-FR" sz="2400" i="1" dirty="0"/>
              <a:t>Destinée à récapituler les étapes de sa démarche et à en expliciter la cohérence et la finalité, cette synthèse individuelle ne dépasse pas une à deux pages, si possible dactylographiées à l’aide d’un logiciel de traitement de texte. Elle reprend les raisons du choix du sujet, le parcours suivi, un bilan personnel du travail et la bibliographie</a:t>
            </a:r>
            <a:r>
              <a:rPr lang="fr-FR" altLang="fr-FR" sz="2400" dirty="0"/>
              <a:t> »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fr-FR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Voici un extrait des textes qui définissent son évaluation: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 synthèse, rédigée par chaque élève sert à individualiser l’appréciation</a:t>
            </a:r>
            <a:r>
              <a:rPr lang="fr-FR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fr-FR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L’évaluation tiendra compte:</a:t>
            </a:r>
            <a:b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de la cohérence de la construction (plan et enchaînement)</a:t>
            </a:r>
            <a:b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de la qualité de l’expression (clarté, richesse du vocabulaire)</a:t>
            </a:r>
            <a:b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FR" altLang="fr-FR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-de la restitution de l’ensemble de la démarche.</a:t>
            </a:r>
            <a:r>
              <a:rPr lang="fr-FR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8763000" y="6553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</p:spTree>
  </p:cSld>
  <p:clrMapOvr>
    <a:masterClrMapping/>
  </p:clrMapOvr>
  <p:transition advTm="21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dirty="0">
                <a:solidFill>
                  <a:schemeClr val="tx1"/>
                </a:solidFill>
              </a:rPr>
              <a:t>Rédiger votre </a:t>
            </a:r>
            <a:r>
              <a:rPr lang="fr-FR" altLang="fr-FR" u="sng" dirty="0">
                <a:solidFill>
                  <a:srgbClr val="FFFF00"/>
                </a:solidFill>
              </a:rPr>
              <a:t>synthèse </a:t>
            </a:r>
            <a:r>
              <a:rPr lang="fr-FR" altLang="fr-FR" b="0" dirty="0">
                <a:solidFill>
                  <a:schemeClr val="tx1"/>
                </a:solidFill>
                <a:effectLst/>
              </a:rPr>
              <a:t>(suite)</a:t>
            </a:r>
            <a:endParaRPr lang="fr-FR" altLang="fr-FR" u="sng" dirty="0">
              <a:solidFill>
                <a:srgbClr val="FFFF0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Voici donc quelques consignes qu’il faudra respecter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/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La fiche de synthèse sert à évaluer la démarche personnelle de chaque élève pendant le TPE, elle est donc individuelle et </a:t>
            </a:r>
            <a:r>
              <a:rPr lang="fr-FR" altLang="fr-FR" sz="2000" u="sng" dirty="0">
                <a:latin typeface="Times New Roman" panose="02020603050405020304" pitchFamily="18" charset="0"/>
              </a:rPr>
              <a:t>ne peut en aucun cas être le résultat d’un travail collectif.</a:t>
            </a:r>
            <a:r>
              <a:rPr lang="fr-FR" altLang="fr-FR" sz="2000" dirty="0">
                <a:latin typeface="Times New Roman" panose="02020603050405020304" pitchFamily="18" charset="0"/>
              </a:rPr>
              <a:t/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C’est le </a:t>
            </a:r>
            <a:r>
              <a:rPr lang="fr-FR" alt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résumé</a:t>
            </a:r>
            <a:r>
              <a:rPr lang="fr-FR" altLang="fr-FR" sz="2000" b="1" dirty="0">
                <a:latin typeface="Times New Roman" panose="02020603050405020304" pitchFamily="18" charset="0"/>
              </a:rPr>
              <a:t> </a:t>
            </a:r>
            <a:r>
              <a:rPr lang="fr-FR" altLang="fr-FR" sz="2000" dirty="0">
                <a:latin typeface="Times New Roman" panose="02020603050405020304" pitchFamily="18" charset="0"/>
              </a:rPr>
              <a:t>de </a:t>
            </a:r>
            <a:r>
              <a:rPr lang="fr-FR" alt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votre travail</a:t>
            </a:r>
            <a:r>
              <a:rPr lang="fr-FR" altLang="fr-FR" sz="2000" dirty="0">
                <a:latin typeface="Times New Roman" panose="02020603050405020304" pitchFamily="18" charset="0"/>
              </a:rPr>
              <a:t> qui doit faire apparaître les diverses </a:t>
            </a:r>
            <a:r>
              <a:rPr lang="fr-FR" alt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étapes de la réalisation</a:t>
            </a:r>
            <a:r>
              <a:rPr lang="fr-FR" altLang="fr-FR" sz="2000" dirty="0">
                <a:latin typeface="Times New Roman" panose="02020603050405020304" pitchFamily="18" charset="0"/>
              </a:rPr>
              <a:t> mais surtout </a:t>
            </a:r>
            <a:r>
              <a:rPr lang="fr-FR" alt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présenter le contenu du sujet étudié</a:t>
            </a:r>
            <a:r>
              <a:rPr lang="fr-FR" altLang="fr-FR" sz="2000" dirty="0">
                <a:latin typeface="Times New Roman" panose="02020603050405020304" pitchFamily="18" charset="0"/>
              </a:rPr>
              <a:t> .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/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b="1" u="sng" dirty="0">
                <a:solidFill>
                  <a:srgbClr val="99CC00"/>
                </a:solidFill>
                <a:latin typeface="Times New Roman" panose="02020603050405020304" pitchFamily="18" charset="0"/>
              </a:rPr>
              <a:t>L’introduction:</a:t>
            </a:r>
            <a:r>
              <a:rPr lang="fr-FR" altLang="fr-FR" sz="2000" dirty="0">
                <a:latin typeface="Times New Roman" panose="02020603050405020304" pitchFamily="18" charset="0"/>
              </a:rPr>
              <a:t> elle situe le projet et annonce la problématique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b="1" u="sng" dirty="0">
                <a:solidFill>
                  <a:srgbClr val="99CC00"/>
                </a:solidFill>
                <a:latin typeface="Times New Roman" panose="02020603050405020304" pitchFamily="18" charset="0"/>
              </a:rPr>
              <a:t>Le développement: </a:t>
            </a:r>
            <a:r>
              <a:rPr lang="fr-FR" altLang="fr-FR" sz="2000" dirty="0">
                <a:latin typeface="Times New Roman" panose="02020603050405020304" pitchFamily="18" charset="0"/>
              </a:rPr>
              <a:t>il précise les divers éléments de la démarche et de la production: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- les principaux résultats fondés sur une argumentation précise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- les problèmes rencontrés et les solutions apportées (contacts extérieurs, courriers...)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- le travail effectué par vous en complémentarité avec celui des autres membres du groupe.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>- une autocritique sur la réalisation du TPE en recensant les points positifs, négatifs...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b="1" u="sng" dirty="0">
                <a:solidFill>
                  <a:srgbClr val="99CC00"/>
                </a:solidFill>
                <a:latin typeface="Times New Roman" panose="02020603050405020304" pitchFamily="18" charset="0"/>
              </a:rPr>
              <a:t>La conclusion:</a:t>
            </a:r>
            <a:r>
              <a:rPr lang="fr-FR" altLang="fr-FR" sz="2000" dirty="0">
                <a:latin typeface="Times New Roman" panose="02020603050405020304" pitchFamily="18" charset="0"/>
              </a:rPr>
              <a:t> Elle récapitule le point de vue sur le sujet, laissant une ouverture vers d’autres pistes de réflexion.</a:t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dirty="0">
                <a:latin typeface="Times New Roman" panose="02020603050405020304" pitchFamily="18" charset="0"/>
              </a:rPr>
              <a:t/>
            </a:r>
            <a:br>
              <a:rPr lang="fr-FR" altLang="fr-FR" sz="2000" dirty="0">
                <a:latin typeface="Times New Roman" panose="02020603050405020304" pitchFamily="18" charset="0"/>
              </a:rPr>
            </a:br>
            <a:r>
              <a:rPr lang="fr-FR" altLang="fr-FR" sz="2000" b="1" dirty="0">
                <a:latin typeface="Times New Roman" panose="02020603050405020304" pitchFamily="18" charset="0"/>
              </a:rPr>
              <a:t>NB:</a:t>
            </a:r>
            <a:r>
              <a:rPr lang="fr-FR" altLang="fr-FR" sz="2000" dirty="0">
                <a:latin typeface="Times New Roman" panose="02020603050405020304" pitchFamily="18" charset="0"/>
              </a:rPr>
              <a:t> La note de synthèse sert de support à l’entretien oral</a:t>
            </a:r>
            <a:r>
              <a:rPr lang="fr-FR" altLang="fr-FR" sz="2400" dirty="0">
                <a:latin typeface="Times New Roman" panose="02020603050405020304" pitchFamily="18" charset="0"/>
              </a:rPr>
              <a:t>.</a:t>
            </a:r>
            <a:br>
              <a:rPr lang="fr-FR" altLang="fr-FR" sz="2400" dirty="0">
                <a:latin typeface="Times New Roman" panose="02020603050405020304" pitchFamily="18" charset="0"/>
              </a:rPr>
            </a:br>
            <a:endParaRPr lang="fr-FR" altLang="fr-FR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8610600" y="6324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</p:spTree>
    <p:custDataLst>
      <p:tags r:id="rId1"/>
    </p:custDataLst>
  </p:cSld>
  <p:clrMapOvr>
    <a:masterClrMapping/>
  </p:clrMapOvr>
  <p:transition advTm="20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3600" dirty="0">
                <a:solidFill>
                  <a:schemeClr val="tx1"/>
                </a:solidFill>
              </a:rPr>
              <a:t>Préparer la présentation de</a:t>
            </a:r>
            <a:r>
              <a:rPr lang="fr-FR" altLang="fr-FR" sz="4000" dirty="0">
                <a:solidFill>
                  <a:schemeClr val="tx1"/>
                </a:solidFill>
              </a:rPr>
              <a:t> </a:t>
            </a:r>
            <a:r>
              <a:rPr lang="fr-FR" altLang="fr-FR" sz="4000" u="sng" dirty="0">
                <a:solidFill>
                  <a:srgbClr val="FFFF00"/>
                </a:solidFill>
              </a:rPr>
              <a:t>sa production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dirty="0"/>
              <a:t>La </a:t>
            </a:r>
            <a:r>
              <a:rPr lang="fr-FR" altLang="fr-FR" b="1" dirty="0">
                <a:solidFill>
                  <a:srgbClr val="99CC00"/>
                </a:solidFill>
              </a:rPr>
              <a:t>démarche du travail</a:t>
            </a:r>
            <a:r>
              <a:rPr lang="fr-FR" altLang="fr-FR" dirty="0"/>
              <a:t> que vous avez mené est essentielle…</a:t>
            </a:r>
          </a:p>
          <a:p>
            <a:pPr eaLnBrk="1" hangingPunct="1">
              <a:defRPr/>
            </a:pPr>
            <a:r>
              <a:rPr lang="fr-FR" altLang="fr-FR" dirty="0"/>
              <a:t>La </a:t>
            </a:r>
            <a:r>
              <a:rPr lang="fr-FR" altLang="fr-FR" b="1" dirty="0">
                <a:solidFill>
                  <a:srgbClr val="99CC00"/>
                </a:solidFill>
              </a:rPr>
              <a:t>richesse et la pertinence de votre production</a:t>
            </a:r>
            <a:r>
              <a:rPr lang="fr-FR" altLang="fr-FR" dirty="0"/>
              <a:t> sont tout aussi importantes…</a:t>
            </a:r>
          </a:p>
          <a:p>
            <a:pPr eaLnBrk="1" hangingPunct="1">
              <a:defRPr/>
            </a:pPr>
            <a:r>
              <a:rPr lang="fr-FR" altLang="fr-FR" dirty="0"/>
              <a:t>La </a:t>
            </a:r>
            <a:r>
              <a:rPr lang="fr-FR" altLang="fr-FR" b="1" dirty="0">
                <a:solidFill>
                  <a:srgbClr val="99CC00"/>
                </a:solidFill>
                <a:effectLst/>
              </a:rPr>
              <a:t>présentation de votre production</a:t>
            </a:r>
            <a:r>
              <a:rPr lang="fr-FR" altLang="fr-FR" dirty="0"/>
              <a:t> sera elle aussi essentielle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8610600" y="6400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fr-FR"/>
          </a:p>
        </p:txBody>
      </p:sp>
    </p:spTree>
    <p:custDataLst>
      <p:tags r:id="rId1"/>
    </p:custDataLst>
  </p:cSld>
  <p:clrMapOvr>
    <a:masterClrMapping/>
  </p:clrMapOvr>
  <p:transition advTm="25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sz="3600">
                <a:solidFill>
                  <a:schemeClr val="tx1"/>
                </a:solidFill>
              </a:rPr>
              <a:t>Préparer la </a:t>
            </a:r>
            <a:r>
              <a:rPr lang="fr-FR" altLang="fr-FR" sz="3600" u="sng">
                <a:solidFill>
                  <a:srgbClr val="FFFF00"/>
                </a:solidFill>
                <a:effectLst/>
              </a:rPr>
              <a:t>présentation de sa</a:t>
            </a:r>
            <a:r>
              <a:rPr lang="fr-FR" altLang="fr-FR" sz="3600" u="sng">
                <a:solidFill>
                  <a:srgbClr val="FFFF00"/>
                </a:solidFill>
              </a:rPr>
              <a:t> production</a:t>
            </a:r>
            <a:r>
              <a:rPr lang="fr-FR" altLang="fr-FR" sz="3600" u="sng">
                <a:solidFill>
                  <a:schemeClr val="tx1"/>
                </a:solidFill>
              </a:rPr>
              <a:t> </a:t>
            </a:r>
            <a:r>
              <a:rPr lang="fr-FR" altLang="fr-FR" sz="3600">
                <a:solidFill>
                  <a:schemeClr val="tx1"/>
                </a:solidFill>
                <a:effectLst/>
              </a:rPr>
              <a:t>(suite)</a:t>
            </a:r>
            <a:endParaRPr lang="fr-FR" altLang="fr-FR" sz="3600">
              <a:solidFill>
                <a:srgbClr val="FFFF00"/>
              </a:solidFill>
              <a:effectLst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3200400"/>
            <a:ext cx="5916613" cy="6921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altLang="fr-FR" sz="3600" b="1" u="sng">
                <a:solidFill>
                  <a:srgbClr val="FFFF00"/>
                </a:solidFill>
              </a:rPr>
              <a:t>présentation de la</a:t>
            </a:r>
            <a:r>
              <a:rPr lang="fr-FR" altLang="fr-FR" sz="36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production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581400" y="2667000"/>
            <a:ext cx="23622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 b="1">
                <a:solidFill>
                  <a:schemeClr val="bg2"/>
                </a:solidFill>
              </a:rPr>
              <a:t>ORIGINALITE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19812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 b="1">
                <a:solidFill>
                  <a:schemeClr val="bg2"/>
                </a:solidFill>
              </a:rPr>
              <a:t>EQUILIBRE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572000" y="3962400"/>
            <a:ext cx="4191000" cy="461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 b="1">
                <a:solidFill>
                  <a:schemeClr val="bg2"/>
                </a:solidFill>
              </a:rPr>
              <a:t>RIGUEUR SCIENTIFIQUE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705600" y="2667000"/>
            <a:ext cx="2209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 b="1">
                <a:solidFill>
                  <a:schemeClr val="bg2"/>
                </a:solidFill>
              </a:rPr>
              <a:t>MODERNITE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362200" y="3962400"/>
            <a:ext cx="19812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sz="2400" b="1">
                <a:solidFill>
                  <a:schemeClr val="bg2"/>
                </a:solidFill>
              </a:rPr>
              <a:t>CLARTE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352800" y="4424363"/>
            <a:ext cx="0" cy="5286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7467600" y="2286000"/>
            <a:ext cx="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 flipV="1">
            <a:off x="2057400" y="21336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V="1">
            <a:off x="4572000" y="2209800"/>
            <a:ext cx="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6705600" y="4286250"/>
            <a:ext cx="0" cy="895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0" y="1066800"/>
            <a:ext cx="3048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L’intervention de chaque membre de l’équipe doit être d’importance plus ou moins égale….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2819400" y="1447800"/>
            <a:ext cx="3276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La présentation doit être vivante, accrochante…mais pas extravagante!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324600" y="1066800"/>
            <a:ext cx="243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Utiliser des moyens de présentation modernes: video projecteur, power point…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4800600" y="5257800"/>
            <a:ext cx="396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La présentation doit s’appuyer sur de solides connaissances scientifiques 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206625" y="4945063"/>
            <a:ext cx="2438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/>
              <a:t>La présentation doit être structurée et compréhensible</a:t>
            </a:r>
          </a:p>
        </p:txBody>
      </p:sp>
    </p:spTree>
  </p:cSld>
  <p:clrMapOvr>
    <a:masterClrMapping/>
  </p:clrMapOvr>
  <p:transition advTm="40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1000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1000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000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1000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1000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000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1000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1000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000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00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00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58" presetClass="entr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2" presetID="58" presetClass="entr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 animBg="1"/>
      <p:bldP spid="64517" grpId="0" animBg="1"/>
      <p:bldP spid="64518" grpId="0" animBg="1"/>
      <p:bldP spid="64519" grpId="0" animBg="1"/>
      <p:bldP spid="64520" grpId="0" animBg="1"/>
      <p:bldP spid="64520" grpId="1" animBg="1"/>
      <p:bldP spid="64521" grpId="0" animBg="1"/>
      <p:bldP spid="64521" grpId="1" animBg="1"/>
      <p:bldP spid="64523" grpId="0" animBg="1"/>
      <p:bldP spid="64524" grpId="0" animBg="1"/>
      <p:bldP spid="64525" grpId="0" animBg="1"/>
      <p:bldP spid="64526" grpId="0" animBg="1"/>
      <p:bldP spid="64527" grpId="0" animBg="1"/>
      <p:bldP spid="64528" grpId="0"/>
      <p:bldP spid="64530" grpId="0"/>
      <p:bldP spid="64531" grpId="0"/>
      <p:bldP spid="64532" grpId="0"/>
      <p:bldP spid="645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325438"/>
            <a:ext cx="106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9600" b="0" dirty="0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2778125"/>
            <a:ext cx="4191000" cy="684213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 b="1" dirty="0">
                <a:solidFill>
                  <a:schemeClr val="folHlink"/>
                </a:solidFill>
              </a:rPr>
              <a:t>PERSONNEL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4572000"/>
            <a:ext cx="1066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9600" b="0">
                <a:solidFill>
                  <a:schemeClr val="folHlink"/>
                </a:solidFill>
              </a:rPr>
              <a:t>E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04813" y="2705100"/>
            <a:ext cx="1066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9600" b="0" dirty="0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676400" y="4572000"/>
            <a:ext cx="335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000" b="1" dirty="0">
                <a:solidFill>
                  <a:schemeClr val="folHlink"/>
                </a:solidFill>
              </a:rPr>
              <a:t>ENCADRE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447800" y="325438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000" b="1" dirty="0">
                <a:solidFill>
                  <a:schemeClr val="folHlink"/>
                </a:solidFill>
              </a:rPr>
              <a:t>TRAVAIL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703388" y="808038"/>
            <a:ext cx="6858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>
                <a:latin typeface="Verdana" pitchFamily="34" charset="0"/>
              </a:rPr>
              <a:t>Le TPE consiste à réaliser et à présenter une </a:t>
            </a:r>
            <a:r>
              <a:rPr lang="fr-FR" altLang="fr-FR" sz="2400" u="sng">
                <a:latin typeface="Verdana" pitchFamily="34" charset="0"/>
              </a:rPr>
              <a:t>production</a:t>
            </a:r>
            <a:r>
              <a:rPr lang="fr-FR" altLang="fr-FR" sz="2400">
                <a:latin typeface="Verdana" pitchFamily="34" charset="0"/>
              </a:rPr>
              <a:t> centrée sur une problématique et mettant en avant deux disciplines parmi les SVT, Sciences physiques et mathématiques…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03388" y="3427413"/>
            <a:ext cx="670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>
                <a:latin typeface="Verdana" pitchFamily="34" charset="0"/>
              </a:rPr>
              <a:t>Le TPE concerne un groupe de 2 ou 3 élèves dans lequel chacun a son rôle à jouer…L’évaluation est </a:t>
            </a:r>
            <a:r>
              <a:rPr lang="fr-FR" altLang="fr-FR" sz="2400" u="sng">
                <a:latin typeface="Verdana" pitchFamily="34" charset="0"/>
              </a:rPr>
              <a:t>individuelle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76400" y="5140325"/>
            <a:ext cx="7315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fr-FR" sz="2400">
                <a:latin typeface="Verdana" pitchFamily="34" charset="0"/>
              </a:rPr>
              <a:t>Au cours de son TPE, l’élève est </a:t>
            </a:r>
            <a:r>
              <a:rPr lang="fr-FR" altLang="fr-FR" sz="2400" u="sng">
                <a:latin typeface="Verdana" pitchFamily="34" charset="0"/>
              </a:rPr>
              <a:t>accompagné</a:t>
            </a:r>
            <a:r>
              <a:rPr lang="fr-FR" altLang="fr-FR" sz="2400">
                <a:latin typeface="Verdana" pitchFamily="34" charset="0"/>
              </a:rPr>
              <a:t>, suivi, guidé par deux enseignants, représentant au moins une des deux disciplines concernées par le TPE </a:t>
            </a:r>
          </a:p>
        </p:txBody>
      </p:sp>
    </p:spTree>
    <p:custDataLst>
      <p:tags r:id="rId1"/>
    </p:custDataLst>
  </p:cSld>
  <p:clrMapOvr>
    <a:masterClrMapping/>
  </p:clrMapOvr>
  <p:transition advTm="25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  <p:bldP spid="31748" grpId="0"/>
      <p:bldP spid="31749" grpId="0"/>
      <p:bldP spid="31750" grpId="0"/>
      <p:bldP spid="31751" grpId="0"/>
      <p:bldP spid="31752" grpId="0"/>
      <p:bldP spid="31753" grpId="0"/>
      <p:bldP spid="317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C25533B5-46BB-49D2-BABC-20D2A080CA71}" type="slidenum">
              <a:rPr lang="fr-FR" altLang="fr-FR">
                <a:solidFill>
                  <a:srgbClr val="898989"/>
                </a:solidFill>
                <a:latin typeface="Calibri" pitchFamily="34" charset="0"/>
              </a:rPr>
              <a:pPr algn="ctr"/>
              <a:t>20</a:t>
            </a:fld>
            <a:endParaRPr lang="fr-FR" altLang="fr-FR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9" name="Titre 1"/>
          <p:cNvSpPr>
            <a:spLocks noGrp="1"/>
          </p:cNvSpPr>
          <p:nvPr>
            <p:ph type="title" idx="4294967295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fr-FR" altLang="fr-FR" sz="1800" dirty="0">
                <a:latin typeface="Comic Sans MS" panose="030F0702030302020204" pitchFamily="66" charset="0"/>
              </a:rPr>
              <a:t> EVALUATION n°1: remplie par les professeurs encadrant les TPE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827088" y="1052513"/>
          <a:ext cx="7632700" cy="57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6530093" imgH="5344245" progId="Word.Document.12">
                  <p:embed/>
                </p:oleObj>
              </mc:Choice>
              <mc:Fallback>
                <p:oleObj name="Document" r:id="rId4" imgW="6530093" imgH="534424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7632700" cy="5716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58EF47AD-0EA0-4319-ACF5-9E5015FCDA81}" type="slidenum">
              <a:rPr lang="fr-FR" altLang="fr-FR">
                <a:solidFill>
                  <a:srgbClr val="898989"/>
                </a:solidFill>
                <a:latin typeface="Calibri" pitchFamily="34" charset="0"/>
              </a:rPr>
              <a:pPr algn="ctr"/>
              <a:t>21</a:t>
            </a:fld>
            <a:endParaRPr lang="fr-FR" altLang="fr-FR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9" name="Titre 1"/>
          <p:cNvSpPr>
            <a:spLocks noGrp="1"/>
          </p:cNvSpPr>
          <p:nvPr>
            <p:ph type="title" idx="4294967295"/>
          </p:nvPr>
        </p:nvSpPr>
        <p:spPr>
          <a:xfrm>
            <a:off x="433388" y="38100"/>
            <a:ext cx="8229600" cy="1143000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fr-FR" altLang="fr-FR" sz="1800" dirty="0">
                <a:latin typeface="Comic Sans MS" panose="030F0702030302020204" pitchFamily="66" charset="0"/>
              </a:rPr>
              <a:t> EVALUATION n°2: remplie par les professeurs du jury d’oral</a:t>
            </a:r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395288" y="908050"/>
          <a:ext cx="8239125" cy="55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6530093" imgH="4394789" progId="Word.Document.12">
                  <p:embed/>
                </p:oleObj>
              </mc:Choice>
              <mc:Fallback>
                <p:oleObj name="Document" r:id="rId4" imgW="6530093" imgH="439478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239125" cy="5545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1C99316A-39FF-445F-A001-FF9383C9A417}" type="slidenum">
              <a:rPr lang="fr-FR" altLang="fr-FR">
                <a:solidFill>
                  <a:srgbClr val="898989"/>
                </a:solidFill>
                <a:latin typeface="Calibri" pitchFamily="34" charset="0"/>
              </a:rPr>
              <a:pPr algn="ctr"/>
              <a:t>22</a:t>
            </a:fld>
            <a:endParaRPr lang="fr-FR" altLang="fr-FR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9" name="Titre 1"/>
          <p:cNvSpPr>
            <a:spLocks noGrp="1"/>
          </p:cNvSpPr>
          <p:nvPr>
            <p:ph type="title" idx="4294967295"/>
          </p:nvPr>
        </p:nvSpPr>
        <p:spPr>
          <a:xfrm>
            <a:off x="433388" y="38100"/>
            <a:ext cx="8229600" cy="1143000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fr-FR" altLang="fr-FR" sz="1800" dirty="0">
                <a:latin typeface="Comic Sans MS" panose="030F0702030302020204" pitchFamily="66" charset="0"/>
              </a:rPr>
              <a:t> EVALUATION n°3: remplie par les professeurs du jury d’oral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755650" y="981075"/>
          <a:ext cx="7515225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6534775" imgH="4848454" progId="Word.Document.12">
                  <p:embed/>
                </p:oleObj>
              </mc:Choice>
              <mc:Fallback>
                <p:oleObj name="Document" r:id="rId4" imgW="6534775" imgH="4848454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7515225" cy="557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fr-FR" dirty="0"/>
              <a:t>Calendrier prévisionnel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8991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12/09 au 28/09 : </a:t>
            </a:r>
            <a:r>
              <a:rPr lang="fr-FR" sz="2800" dirty="0"/>
              <a:t>constitution des groupes, recherche doc et pointage Groupes/thèmes/matières/profs référents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03/10 au 12/10: </a:t>
            </a:r>
            <a:r>
              <a:rPr lang="fr-FR" sz="2800" dirty="0"/>
              <a:t>Validation des 2 disciplines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07/11 au 13/11: </a:t>
            </a:r>
            <a:r>
              <a:rPr lang="fr-FR" sz="2800" dirty="0"/>
              <a:t>listes définitives matières/problématique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Jusqu’ au 21/12: </a:t>
            </a:r>
            <a:r>
              <a:rPr lang="fr-FR" sz="2800" dirty="0"/>
              <a:t>production à élaborer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12/12 au 21/12: </a:t>
            </a:r>
            <a:r>
              <a:rPr lang="fr-FR" sz="2800" dirty="0"/>
              <a:t>dépôt de production pour correction pour les volontaires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09/01 au 19/01: </a:t>
            </a:r>
            <a:r>
              <a:rPr lang="fr-FR" sz="2800" dirty="0"/>
              <a:t> réunion d’informations pour la rédaction de la fiche de synthèse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09/01 au 26/01: </a:t>
            </a:r>
            <a:r>
              <a:rPr lang="fr-FR" sz="2800" dirty="0"/>
              <a:t>rédaction de la fiche de synthèse</a:t>
            </a:r>
          </a:p>
          <a:p>
            <a:pPr marL="457200" indent="-457200" eaLnBrk="1" hangingPunct="1">
              <a:defRPr/>
            </a:pPr>
            <a:endParaRPr lang="fr-FR" sz="2800" dirty="0"/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endParaRPr lang="fr-FR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914400" y="152400"/>
            <a:ext cx="7772400" cy="1920875"/>
          </a:xfrm>
        </p:spPr>
        <p:txBody>
          <a:bodyPr/>
          <a:lstStyle/>
          <a:p>
            <a:r>
              <a:rPr lang="fr-FR" sz="4400" dirty="0"/>
              <a:t>calendrier prévisionnel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sz="quarter" idx="1"/>
          </p:nvPr>
        </p:nvSpPr>
        <p:spPr>
          <a:xfrm>
            <a:off x="533400" y="1600200"/>
            <a:ext cx="6400800" cy="5029200"/>
          </a:xfrm>
        </p:spPr>
        <p:txBody>
          <a:bodyPr/>
          <a:lstStyle/>
          <a:p>
            <a:pPr marL="4572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30/01 au 01/02: </a:t>
            </a:r>
            <a:r>
              <a:rPr lang="fr-FR" sz="2800" dirty="0"/>
              <a:t>dépôt des fiches de synthèse  pour correction et informations pour la soutenance orale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30/01 au 15/02: </a:t>
            </a:r>
            <a:r>
              <a:rPr lang="fr-FR" sz="2800" dirty="0"/>
              <a:t>préparation soutenance orale ET oraux blancs possibles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12 mars ????</a:t>
            </a:r>
            <a:r>
              <a:rPr lang="fr-FR" sz="2800" dirty="0"/>
              <a:t>dépôt de l’ensemble du TPE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fr-FR" sz="2800" b="1" u="sng" dirty="0">
                <a:solidFill>
                  <a:srgbClr val="FFFF00"/>
                </a:solidFill>
              </a:rPr>
              <a:t>Du 19/03 au 29/03: </a:t>
            </a:r>
            <a:r>
              <a:rPr lang="fr-FR" sz="2800" dirty="0"/>
              <a:t>soutenance orale / jury</a:t>
            </a:r>
            <a:r>
              <a:rPr lang="fr-FR" sz="2800" dirty="0">
                <a:solidFill>
                  <a:srgbClr val="FFFF00"/>
                </a:solidFill>
              </a:rPr>
              <a:t>?????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800" b="0" dirty="0">
                <a:solidFill>
                  <a:schemeClr val="folHlink"/>
                </a:solidFill>
              </a:rPr>
              <a:t/>
            </a:r>
            <a:br>
              <a:rPr lang="fr-FR" altLang="fr-FR" sz="4800" b="0" dirty="0">
                <a:solidFill>
                  <a:schemeClr val="folHlink"/>
                </a:solidFill>
              </a:rPr>
            </a:br>
            <a:r>
              <a:rPr lang="fr-FR" altLang="fr-FR" sz="4800" b="0" dirty="0">
                <a:solidFill>
                  <a:schemeClr val="folHlink"/>
                </a:solidFill>
              </a:rPr>
              <a:t>Les TPE</a:t>
            </a:r>
            <a:br>
              <a:rPr lang="fr-FR" altLang="fr-FR" sz="4800" b="0" dirty="0">
                <a:solidFill>
                  <a:schemeClr val="folHlink"/>
                </a:solidFill>
              </a:rPr>
            </a:br>
            <a:endParaRPr lang="fr-FR" altLang="fr-FR" sz="4800" b="0" dirty="0">
              <a:solidFill>
                <a:schemeClr val="folHlink"/>
              </a:solidFill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61950" y="1106488"/>
            <a:ext cx="8458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fr-FR" altLang="fr-FR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fr-FR" altLang="fr-FR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une activité obligatoire </a:t>
            </a:r>
            <a:r>
              <a:rPr lang="fr-FR" altLang="fr-FR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à raison de 2 heures hebdomadaires pour une durée totale de 18 semaines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fr-FR" altLang="fr-FR" sz="2400" b="1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fr-FR" altLang="fr-FR" sz="2400" b="1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8100" y="2325688"/>
            <a:ext cx="834390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fr-FR" altLang="fr-FR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fr-FR" alt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fr-FR" altLang="fr-FR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une épreuve anticipée obligatoire du baccalauréat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fr-FR" altLang="fr-FR" sz="2400" b="1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fr-FR" alt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fr-FR" altLang="fr-FR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une épreuve de coefficient 2 portant sur les points supérieurs à la moyenne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fr-FR" altLang="fr-FR" sz="2400" b="1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fr-FR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   </a:t>
            </a:r>
          </a:p>
        </p:txBody>
      </p:sp>
    </p:spTree>
    <p:custDataLst>
      <p:tags r:id="rId1"/>
    </p:custDataLst>
  </p:cSld>
  <p:clrMapOvr>
    <a:masterClrMapping/>
  </p:clrMapOvr>
  <p:transition advTm="333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800" b="0" dirty="0">
                <a:solidFill>
                  <a:schemeClr val="folHlink"/>
                </a:solidFill>
              </a:rPr>
              <a:t>Les grandes étapes d’un TPE</a:t>
            </a:r>
            <a:br>
              <a:rPr lang="fr-FR" altLang="fr-FR" sz="4800" b="0" dirty="0">
                <a:solidFill>
                  <a:schemeClr val="folHlink"/>
                </a:solidFill>
              </a:rPr>
            </a:br>
            <a:endParaRPr lang="fr-FR" altLang="fr-FR" sz="4800" b="0" dirty="0">
              <a:solidFill>
                <a:schemeClr val="folHlink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001000" cy="788988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b="1">
                <a:latin typeface="Tahoma" pitchFamily="34" charset="0"/>
              </a:rPr>
              <a:t>… ET TOUT AU LONG DU TPE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>
                <a:latin typeface="Verdana" pitchFamily="34" charset="0"/>
              </a:rPr>
              <a:t>TENIR A JOUR </a:t>
            </a:r>
            <a:r>
              <a:rPr lang="fr-FR" altLang="fr-FR" b="1" u="sng">
                <a:solidFill>
                  <a:schemeClr val="hlink"/>
                </a:solidFill>
                <a:latin typeface="Verdana" pitchFamily="34" charset="0"/>
              </a:rPr>
              <a:t>VOTRE CARNET DE BORD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1/  Choisir votre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sujet</a:t>
            </a: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dans un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thème</a:t>
            </a: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et trouver une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problématique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2/ Mener vos</a:t>
            </a:r>
            <a:r>
              <a:rPr lang="fr-FR" alt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recherches documentaires</a:t>
            </a:r>
            <a:endParaRPr lang="fr-FR" altLang="fr-FR" dirty="0">
              <a:latin typeface="Verdana" panose="020B0604030504040204" pitchFamily="34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04800" y="25908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3/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Travailler</a:t>
            </a: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votre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production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04800" y="3424238"/>
            <a:ext cx="4702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4/ Rédiger votre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synthèse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04800" y="4191000"/>
            <a:ext cx="6705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5/ Préparer la présentation de votre </a:t>
            </a:r>
            <a:r>
              <a:rPr lang="fr-FR" altLang="fr-FR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production pour la soutenance orale</a:t>
            </a:r>
          </a:p>
        </p:txBody>
      </p:sp>
    </p:spTree>
    <p:custDataLst>
      <p:tags r:id="rId1"/>
    </p:custDataLst>
  </p:cSld>
  <p:clrMapOvr>
    <a:masterClrMapping/>
  </p:clrMapOvr>
  <p:transition advTm="333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/>
      <p:bldP spid="32775" grpId="0"/>
      <p:bldP spid="32776" grpId="0"/>
      <p:bldP spid="32777" grpId="0"/>
      <p:bldP spid="327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 Choisir votre </a:t>
            </a:r>
            <a:r>
              <a:rPr lang="fr-FR" altLang="fr-FR" sz="4000" u="sng" dirty="0">
                <a:solidFill>
                  <a:srgbClr val="FFFF00"/>
                </a:solidFill>
              </a:rPr>
              <a:t>sujet</a:t>
            </a:r>
            <a:r>
              <a:rPr lang="fr-FR" altLang="fr-FR" sz="4000" dirty="0">
                <a:solidFill>
                  <a:schemeClr val="tx1"/>
                </a:solidFill>
              </a:rPr>
              <a:t> dans un </a:t>
            </a:r>
            <a:r>
              <a:rPr lang="fr-FR" altLang="fr-FR" sz="4000" u="sng" dirty="0">
                <a:solidFill>
                  <a:srgbClr val="FFFF00"/>
                </a:solidFill>
              </a:rPr>
              <a:t>thème</a:t>
            </a:r>
            <a:r>
              <a:rPr lang="fr-FR" altLang="fr-FR" sz="4000" dirty="0">
                <a:solidFill>
                  <a:schemeClr val="tx1"/>
                </a:solidFill>
              </a:rPr>
              <a:t> et trouver une </a:t>
            </a:r>
            <a:r>
              <a:rPr lang="fr-FR" altLang="fr-FR" sz="4000" u="sng" dirty="0">
                <a:solidFill>
                  <a:srgbClr val="FFFF00"/>
                </a:solidFill>
              </a:rPr>
              <a:t>problématique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C’est la première étape. Elle est déterminante et vous avez tout intérêt à </a:t>
            </a:r>
            <a:r>
              <a:rPr lang="fr-FR" altLang="fr-FR" sz="2000" u="sng" dirty="0">
                <a:latin typeface="Times New Roman" panose="02020603050405020304" pitchFamily="18" charset="0"/>
              </a:rPr>
              <a:t>prendre votre temps</a:t>
            </a:r>
            <a:r>
              <a:rPr lang="fr-FR" altLang="fr-FR" sz="2000" dirty="0">
                <a:latin typeface="Times New Roman" panose="02020603050405020304" pitchFamily="18" charset="0"/>
              </a:rPr>
              <a:t> pour bien définir vos intentions.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fr-FR" altLang="fr-FR" sz="2000" b="1" u="sng" dirty="0">
                <a:latin typeface="Times New Roman" panose="02020603050405020304" pitchFamily="18" charset="0"/>
              </a:rPr>
              <a:t>LE CHOIX DU THEME: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altLang="fr-FR" sz="2000" b="1" dirty="0">
                <a:latin typeface="Times New Roman" panose="02020603050405020304" pitchFamily="18" charset="0"/>
              </a:rPr>
              <a:t>Vous devez choisir un thème dans la liste suivante: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altLang="fr-FR" sz="2000" b="1" dirty="0">
                <a:latin typeface="Times New Roman" panose="02020603050405020304" pitchFamily="18" charset="0"/>
              </a:rPr>
              <a:t>Thèmes communs ES/L/S :</a:t>
            </a:r>
          </a:p>
          <a:p>
            <a:pPr eaLnBrk="1" hangingPunct="1">
              <a:buFontTx/>
              <a:buChar char="-"/>
              <a:defRPr/>
            </a:pPr>
            <a:r>
              <a:rPr 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Agir pour son avenir</a:t>
            </a:r>
          </a:p>
          <a:p>
            <a:pPr eaLnBrk="1" hangingPunct="1">
              <a:buFontTx/>
              <a:buChar char="-"/>
              <a:defRPr/>
            </a:pPr>
            <a:r>
              <a:rPr 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L'aléatoire, l'insolite, le prévisible</a:t>
            </a:r>
          </a:p>
          <a:p>
            <a:pPr eaLnBrk="1" hangingPunct="1">
              <a:buFontTx/>
              <a:buChar char="-"/>
              <a:defRPr/>
            </a:pPr>
            <a:r>
              <a:rPr 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Individuel et collectif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altLang="fr-FR" sz="2000" b="1" dirty="0">
                <a:latin typeface="Times New Roman" panose="02020603050405020304" pitchFamily="18" charset="0"/>
              </a:rPr>
              <a:t>Thèmes spécifiques en S :</a:t>
            </a:r>
          </a:p>
          <a:p>
            <a:pPr eaLnBrk="1" hangingPunct="1">
              <a:buFontTx/>
              <a:buChar char="-"/>
              <a:defRPr/>
            </a:pPr>
            <a:r>
              <a:rPr 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Transports et transferts</a:t>
            </a:r>
          </a:p>
          <a:p>
            <a:pPr eaLnBrk="1" hangingPunct="1">
              <a:buFontTx/>
              <a:buChar char="-"/>
              <a:defRPr/>
            </a:pPr>
            <a:r>
              <a:rPr lang="fr-FR" alt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Structure</a:t>
            </a:r>
          </a:p>
          <a:p>
            <a:pPr eaLnBrk="1" hangingPunct="1">
              <a:buFontTx/>
              <a:buChar char="-"/>
              <a:defRPr/>
            </a:pPr>
            <a:r>
              <a:rPr lang="fr-FR" alt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Matières et formes</a:t>
            </a:r>
            <a:r>
              <a:rPr lang="fr-FR" altLang="fr-FR" sz="2400" b="1" dirty="0">
                <a:solidFill>
                  <a:srgbClr val="FFFF00"/>
                </a:solidFill>
              </a:rPr>
              <a:t>  </a:t>
            </a:r>
          </a:p>
          <a:p>
            <a:pPr eaLnBrk="1" hangingPunct="1"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30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8A27-A674-444D-9A9B-C3A7F43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400" dirty="0">
                <a:latin typeface="Times New Roman" panose="02020603050405020304" pitchFamily="18" charset="0"/>
              </a:rPr>
              <a:t>Pour obtenir des pistes de travail, consultez</a:t>
            </a:r>
            <a:r>
              <a:rPr lang="fr-FR" altLang="fr-FR" dirty="0">
                <a:latin typeface="Times New Roman" panose="02020603050405020304" pitchFamily="18" charset="0"/>
              </a:rPr>
              <a:t/>
            </a:r>
            <a:br>
              <a:rPr lang="fr-FR" altLang="fr-FR" dirty="0">
                <a:latin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3C26-B151-4C86-A402-A7504232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http://eduscol.education.fr/cid47789/definition-et-themes-nationaux-des-tpe.html#lien2</a:t>
            </a:r>
          </a:p>
        </p:txBody>
      </p:sp>
    </p:spTree>
    <p:extLst>
      <p:ext uri="{BB962C8B-B14F-4D97-AF65-F5344CB8AC3E}">
        <p14:creationId xmlns:p14="http://schemas.microsoft.com/office/powerpoint/2010/main" val="27703744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 Choisir votre </a:t>
            </a:r>
            <a:r>
              <a:rPr lang="fr-FR" altLang="fr-FR" sz="4000" u="sng" dirty="0">
                <a:solidFill>
                  <a:srgbClr val="FFFF00"/>
                </a:solidFill>
              </a:rPr>
              <a:t>sujet</a:t>
            </a:r>
            <a:r>
              <a:rPr lang="fr-FR" altLang="fr-FR" sz="4000" dirty="0">
                <a:solidFill>
                  <a:schemeClr val="tx1"/>
                </a:solidFill>
              </a:rPr>
              <a:t> dans un </a:t>
            </a:r>
            <a:r>
              <a:rPr lang="fr-FR" altLang="fr-FR" sz="4000" u="sng" dirty="0">
                <a:solidFill>
                  <a:srgbClr val="FFFF00"/>
                </a:solidFill>
              </a:rPr>
              <a:t>thème</a:t>
            </a:r>
            <a:r>
              <a:rPr lang="fr-FR" altLang="fr-FR" sz="4000" dirty="0">
                <a:solidFill>
                  <a:schemeClr val="tx1"/>
                </a:solidFill>
              </a:rPr>
              <a:t> et trouver une </a:t>
            </a:r>
            <a:r>
              <a:rPr lang="fr-FR" altLang="fr-FR" sz="4000" u="sng" dirty="0">
                <a:solidFill>
                  <a:srgbClr val="FFFF00"/>
                </a:solidFill>
              </a:rPr>
              <a:t>problématique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fr-FR" altLang="fr-FR" sz="2000" b="1" u="sng" dirty="0">
                <a:latin typeface="Times New Roman" panose="02020603050405020304" pitchFamily="18" charset="0"/>
              </a:rPr>
              <a:t>LE CHOIX DU SUJET: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fr-FR" altLang="fr-FR" sz="20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Vérifiez qu’il concerne bien les 2 disciplines choisies pour votre TPE. Il faudra en effet essayer d’équilibrer le plus possible l’importance de ces deux disciplines dans vote travail.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fr-FR" altLang="fr-FR" sz="2000" b="1" u="sng" dirty="0">
                <a:latin typeface="Times New Roman" panose="02020603050405020304" pitchFamily="18" charset="0"/>
              </a:rPr>
              <a:t>LE CHOIX DE LA PROBLEMATIQUE:</a:t>
            </a:r>
          </a:p>
          <a:p>
            <a:pPr eaLnBrk="1" hangingPunct="1"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Elle est essentielle.</a:t>
            </a:r>
          </a:p>
          <a:p>
            <a:pPr eaLnBrk="1" hangingPunct="1">
              <a:buFontTx/>
              <a:buChar char="-"/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 C’est elle qui différenciera votre TPE d’un simple exposé.</a:t>
            </a:r>
          </a:p>
          <a:p>
            <a:pPr eaLnBrk="1" hangingPunct="1">
              <a:buFontTx/>
              <a:buChar char="-"/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 Elle est </a:t>
            </a:r>
            <a:r>
              <a:rPr lang="fr-FR" altLang="fr-FR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un questionnement  sur le sujet qui amène à une réflexion</a:t>
            </a:r>
            <a:r>
              <a:rPr lang="fr-FR" altLang="fr-FR" sz="2000" dirty="0">
                <a:latin typeface="Times New Roman" panose="02020603050405020304" pitchFamily="18" charset="0"/>
              </a:rPr>
              <a:t>, une démarche qui est l’objet du TPE. </a:t>
            </a:r>
            <a:endParaRPr lang="fr-FR" altLang="fr-FR" sz="24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0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 dirty="0">
                <a:solidFill>
                  <a:schemeClr val="tx1"/>
                </a:solidFill>
              </a:rPr>
              <a:t>Les </a:t>
            </a:r>
            <a:r>
              <a:rPr lang="fr-FR" altLang="fr-FR" sz="4000" u="sng" dirty="0">
                <a:solidFill>
                  <a:srgbClr val="FFFF00"/>
                </a:solidFill>
              </a:rPr>
              <a:t>recherches documentaires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fr-FR" sz="2400" dirty="0">
                <a:latin typeface="Times New Roman" panose="02020603050405020304" pitchFamily="18" charset="0"/>
              </a:rPr>
              <a:t>Lister les différentes moyens auxquels vous pourrez faire appel pour  mener vos recherches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altLang="fr-FR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altLang="fr-FR" sz="2400" dirty="0">
                <a:latin typeface="Times New Roman" panose="02020603050405020304" pitchFamily="18" charset="0"/>
              </a:rPr>
              <a:t>Où chercher? Quels outils utiliser? Qui solliciter?...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FR" altLang="fr-FR" sz="2400" dirty="0">
                <a:latin typeface="Times New Roman" panose="02020603050405020304" pitchFamily="18" charset="0"/>
              </a:rPr>
              <a:t>Mobiliser </a:t>
            </a:r>
            <a:r>
              <a:rPr lang="fr-FR" altLang="fr-FR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VOS propres connaissances</a:t>
            </a:r>
            <a:r>
              <a:rPr lang="fr-FR" altLang="fr-FR" sz="2400" dirty="0">
                <a:latin typeface="Times New Roman" panose="02020603050405020304" pitchFamily="18" charset="0"/>
              </a:rPr>
              <a:t> sur le sujet: qu’en savez-vous déjà? Quelles questions vous posez-vous? Quels angles de vue vous paraissent-ils les plus intéressants?...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FR" altLang="fr-FR" sz="2400" dirty="0">
                <a:latin typeface="Times New Roman" panose="02020603050405020304" pitchFamily="18" charset="0"/>
              </a:rPr>
              <a:t>Exploiter </a:t>
            </a:r>
            <a:r>
              <a:rPr lang="fr-FR" altLang="fr-FR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le fonds documentaire du CDI</a:t>
            </a:r>
            <a:r>
              <a:rPr lang="fr-FR" altLang="fr-FR" sz="2400" dirty="0">
                <a:latin typeface="Times New Roman" panose="02020603050405020304" pitchFamily="18" charset="0"/>
              </a:rPr>
              <a:t> du Lycée, à travers le logiciel de recherche documentaire BCDI (utilisable à partir des salles informatiques ou au CDI lui-même). </a:t>
            </a:r>
            <a:r>
              <a:rPr lang="fr-FR" altLang="fr-FR" sz="2400" b="1" u="sng" dirty="0">
                <a:solidFill>
                  <a:srgbClr val="99CC00"/>
                </a:solidFill>
                <a:latin typeface="Times New Roman" panose="02020603050405020304" pitchFamily="18" charset="0"/>
              </a:rPr>
              <a:t>A ce propos, vous pouvez solliciter l’aide des documentalistes!</a:t>
            </a:r>
            <a:r>
              <a:rPr lang="fr-FR" altLang="fr-FR" sz="2400" b="1" dirty="0">
                <a:solidFill>
                  <a:srgbClr val="99CC00"/>
                </a:solidFill>
                <a:latin typeface="Times New Roman" panose="02020603050405020304" pitchFamily="18" charset="0"/>
              </a:rPr>
              <a:t> Il suffit de les avertir (la veille par exemple) et selon leur disponibilité ils vous guideront dans votre démarche de recherche à travers BCDI et Internet (à l’occasion de vos heures de TPE ou d’une heure d’étude).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altLang="fr-FR" sz="2400" b="1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17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000">
                <a:solidFill>
                  <a:schemeClr val="tx1"/>
                </a:solidFill>
              </a:rPr>
              <a:t>Mener vos</a:t>
            </a:r>
            <a:r>
              <a:rPr lang="fr-FR" altLang="fr-FR" sz="4000" b="0">
                <a:solidFill>
                  <a:schemeClr val="hlink"/>
                </a:solidFill>
              </a:rPr>
              <a:t> </a:t>
            </a:r>
            <a:r>
              <a:rPr lang="fr-FR" altLang="fr-FR" sz="4000" u="sng">
                <a:solidFill>
                  <a:srgbClr val="FFFF00"/>
                </a:solidFill>
              </a:rPr>
              <a:t>recherches documentaires </a:t>
            </a:r>
            <a:r>
              <a:rPr lang="fr-FR" altLang="fr-FR" sz="3600">
                <a:solidFill>
                  <a:schemeClr val="tx1"/>
                </a:solidFill>
              </a:rPr>
              <a:t>suite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fr-FR" alt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Compléter vos recherches</a:t>
            </a:r>
            <a:r>
              <a:rPr lang="fr-FR" altLang="fr-FR" sz="2000" dirty="0">
                <a:latin typeface="Times New Roman" panose="02020603050405020304" pitchFamily="18" charset="0"/>
              </a:rPr>
              <a:t> à l’aide des outils et des démarches suivantes:</a:t>
            </a:r>
          </a:p>
          <a:p>
            <a:pPr lvl="1" eaLnBrk="1" hangingPunct="1"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fr-FR" altLang="fr-FR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l’outil informatique</a:t>
            </a:r>
            <a:r>
              <a:rPr lang="fr-FR" altLang="fr-FR" sz="2000" dirty="0">
                <a:latin typeface="Times New Roman" panose="02020603050405020304" pitchFamily="18" charset="0"/>
              </a:rPr>
              <a:t> (BCDI, internet)</a:t>
            </a:r>
          </a:p>
          <a:p>
            <a:pPr lvl="1" eaLnBrk="1" hangingPunct="1"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la Médiathèque, la Bibliothèque Universitaire</a:t>
            </a:r>
          </a:p>
          <a:p>
            <a:pPr lvl="1" eaLnBrk="1" hangingPunct="1">
              <a:defRPr/>
            </a:pPr>
            <a:r>
              <a:rPr lang="fr-FR" alt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en allant à la source même de l’information </a:t>
            </a:r>
            <a:r>
              <a:rPr lang="fr-FR" altLang="fr-FR" sz="2000" dirty="0">
                <a:latin typeface="Times New Roman" panose="02020603050405020304" pitchFamily="18" charset="0"/>
              </a:rPr>
              <a:t>: entreprises, associations, collectivités locales...</a:t>
            </a:r>
          </a:p>
          <a:p>
            <a:pPr lvl="1" eaLnBrk="1" hangingPunct="1">
              <a:defRPr/>
            </a:pPr>
            <a:r>
              <a:rPr lang="fr-FR" altLang="fr-FR" sz="2000" dirty="0">
                <a:latin typeface="Times New Roman" panose="02020603050405020304" pitchFamily="18" charset="0"/>
              </a:rPr>
              <a:t>le courrier, le téléphone, l’interview, le sondage….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fr-FR" altLang="fr-FR" sz="20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fr-FR" altLang="fr-FR" sz="2400" b="1" dirty="0">
                <a:solidFill>
                  <a:srgbClr val="99CC00"/>
                </a:solidFill>
                <a:latin typeface="Times New Roman" panose="02020603050405020304" pitchFamily="18" charset="0"/>
              </a:rPr>
              <a:t>…Et n’oubliez pas que, dans un TPE,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fr-FR" altLang="fr-FR" sz="2400" b="1" dirty="0">
                <a:solidFill>
                  <a:srgbClr val="99CC00"/>
                </a:solidFill>
                <a:latin typeface="Times New Roman" panose="02020603050405020304" pitchFamily="18" charset="0"/>
              </a:rPr>
              <a:t>la démarche est tout aussi importante que le contenu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altLang="fr-FR" sz="2400" b="1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06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5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.6|6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4|4.4|3.5|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4|4.4|3.5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Ruisseau">
  <a:themeElements>
    <a:clrScheme name="Ruisseau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Ruisseau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Ruisseau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isseau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sseau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2800</TotalTime>
  <Words>1432</Words>
  <Application>Microsoft Office PowerPoint</Application>
  <PresentationFormat>Affichage à l'écran (4:3)</PresentationFormat>
  <Paragraphs>215</Paragraphs>
  <Slides>24</Slides>
  <Notes>23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Comic Sans MS</vt:lpstr>
      <vt:lpstr>Garamond</vt:lpstr>
      <vt:lpstr>Tahoma</vt:lpstr>
      <vt:lpstr>Times New Roman</vt:lpstr>
      <vt:lpstr>Verdana</vt:lpstr>
      <vt:lpstr>Wingdings</vt:lpstr>
      <vt:lpstr>Ruisseau</vt:lpstr>
      <vt:lpstr>Document</vt:lpstr>
      <vt:lpstr>T.P.E.</vt:lpstr>
      <vt:lpstr>T</vt:lpstr>
      <vt:lpstr> Les TPE </vt:lpstr>
      <vt:lpstr>Les grandes étapes d’un TPE </vt:lpstr>
      <vt:lpstr> Choisir votre sujet dans un thème et trouver une problématique</vt:lpstr>
      <vt:lpstr>Pour obtenir des pistes de travail, consultez </vt:lpstr>
      <vt:lpstr> Choisir votre sujet dans un thème et trouver une problématique</vt:lpstr>
      <vt:lpstr>Les recherches documentaires</vt:lpstr>
      <vt:lpstr>Mener vos recherches documentaires suite</vt:lpstr>
      <vt:lpstr>Travailler votre production</vt:lpstr>
      <vt:lpstr>Comment rédiger votre production?</vt:lpstr>
      <vt:lpstr> TOUT AU LONG DU TPE TENIR A JOUR SON CARNET DE BORD </vt:lpstr>
      <vt:lpstr>Le CARNET DE BORD: Pourquoi?  </vt:lpstr>
      <vt:lpstr>Le CARNET DE BORD: comment?  libre choix pour chacun mais il doit restituer pour chaque séance….</vt:lpstr>
      <vt:lpstr>Le CARNET DE BORD: exemple  </vt:lpstr>
      <vt:lpstr>Rédiger votre synthèse</vt:lpstr>
      <vt:lpstr>Rédiger votre synthèse (suite)</vt:lpstr>
      <vt:lpstr>Préparer la présentation de sa production</vt:lpstr>
      <vt:lpstr>Préparer la présentation de sa production (suite)</vt:lpstr>
      <vt:lpstr> EVALUATION n°1: remplie par les professeurs encadrant les TPE</vt:lpstr>
      <vt:lpstr> EVALUATION n°2: remplie par les professeurs du jury d’oral</vt:lpstr>
      <vt:lpstr> EVALUATION n°3: remplie par les professeurs du jury d’oral</vt:lpstr>
      <vt:lpstr>Calendrier prévisionnel</vt:lpstr>
      <vt:lpstr>calendrier prévisionnel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bouhalem</dc:creator>
  <cp:lastModifiedBy>mbagrel1</cp:lastModifiedBy>
  <cp:revision>192</cp:revision>
  <cp:lastPrinted>1601-01-01T00:00:00Z</cp:lastPrinted>
  <dcterms:created xsi:type="dcterms:W3CDTF">1601-01-01T00:00:00Z</dcterms:created>
  <dcterms:modified xsi:type="dcterms:W3CDTF">2017-09-19T09:13:31Z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