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IFF" initials="C" lastIdx="1" clrIdx="0">
    <p:extLst>
      <p:ext uri="{19B8F6BF-5375-455C-9EA6-DF929625EA0E}">
        <p15:presenceInfo xmlns:p15="http://schemas.microsoft.com/office/powerpoint/2012/main" userId="604851f172595b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D46AA2-AD93-4401-AC44-038AFEA7D5FE}" v="9" dt="2021-05-08T15:48:30.650"/>
    <p1510:client id="{B7BE1DAC-CC81-4C1A-BB0D-846334B1087D}" v="4" dt="2021-05-08T12:21:40.8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FF" userId="604851f172595be9" providerId="LiveId" clId="{3ED46AA2-AD93-4401-AC44-038AFEA7D5FE}"/>
    <pc:docChg chg="custSel modSld">
      <pc:chgData name="CLIFF" userId="604851f172595be9" providerId="LiveId" clId="{3ED46AA2-AD93-4401-AC44-038AFEA7D5FE}" dt="2021-05-08T15:48:30.650" v="15"/>
      <pc:docMkLst>
        <pc:docMk/>
      </pc:docMkLst>
      <pc:sldChg chg="modSp mod">
        <pc:chgData name="CLIFF" userId="604851f172595be9" providerId="LiveId" clId="{3ED46AA2-AD93-4401-AC44-038AFEA7D5FE}" dt="2021-05-08T15:47:31.336" v="5" actId="20577"/>
        <pc:sldMkLst>
          <pc:docMk/>
          <pc:sldMk cId="3859484570" sldId="258"/>
        </pc:sldMkLst>
        <pc:spChg chg="mod">
          <ac:chgData name="CLIFF" userId="604851f172595be9" providerId="LiveId" clId="{3ED46AA2-AD93-4401-AC44-038AFEA7D5FE}" dt="2021-05-08T15:46:23.538" v="0"/>
          <ac:spMkLst>
            <pc:docMk/>
            <pc:sldMk cId="3859484570" sldId="258"/>
            <ac:spMk id="2" creationId="{9A25092F-3FC1-42D6-A5F7-6716F36C24B8}"/>
          </ac:spMkLst>
        </pc:spChg>
        <pc:spChg chg="mod">
          <ac:chgData name="CLIFF" userId="604851f172595be9" providerId="LiveId" clId="{3ED46AA2-AD93-4401-AC44-038AFEA7D5FE}" dt="2021-05-08T15:47:31.336" v="5" actId="20577"/>
          <ac:spMkLst>
            <pc:docMk/>
            <pc:sldMk cId="3859484570" sldId="258"/>
            <ac:spMk id="11" creationId="{F4BC207E-D8EC-4C10-93BA-2ED7B362EB15}"/>
          </ac:spMkLst>
        </pc:spChg>
      </pc:sldChg>
      <pc:sldChg chg="modSp mod">
        <pc:chgData name="CLIFF" userId="604851f172595be9" providerId="LiveId" clId="{3ED46AA2-AD93-4401-AC44-038AFEA7D5FE}" dt="2021-05-08T15:47:25.128" v="3" actId="20577"/>
        <pc:sldMkLst>
          <pc:docMk/>
          <pc:sldMk cId="349256077" sldId="259"/>
        </pc:sldMkLst>
        <pc:spChg chg="mod">
          <ac:chgData name="CLIFF" userId="604851f172595be9" providerId="LiveId" clId="{3ED46AA2-AD93-4401-AC44-038AFEA7D5FE}" dt="2021-05-08T15:46:32.489" v="1"/>
          <ac:spMkLst>
            <pc:docMk/>
            <pc:sldMk cId="349256077" sldId="259"/>
            <ac:spMk id="2" creationId="{BAD47C70-180A-43AC-9F48-70660DABD915}"/>
          </ac:spMkLst>
        </pc:spChg>
        <pc:spChg chg="mod">
          <ac:chgData name="CLIFF" userId="604851f172595be9" providerId="LiveId" clId="{3ED46AA2-AD93-4401-AC44-038AFEA7D5FE}" dt="2021-05-08T15:47:25.128" v="3" actId="20577"/>
          <ac:spMkLst>
            <pc:docMk/>
            <pc:sldMk cId="349256077" sldId="259"/>
            <ac:spMk id="7" creationId="{7A5E0AC7-A534-4993-977E-E4E996EC1FEA}"/>
          </ac:spMkLst>
        </pc:spChg>
      </pc:sldChg>
      <pc:sldChg chg="modSp">
        <pc:chgData name="CLIFF" userId="604851f172595be9" providerId="LiveId" clId="{3ED46AA2-AD93-4401-AC44-038AFEA7D5FE}" dt="2021-05-08T15:47:42.870" v="6"/>
        <pc:sldMkLst>
          <pc:docMk/>
          <pc:sldMk cId="4069117231" sldId="260"/>
        </pc:sldMkLst>
        <pc:spChg chg="mod">
          <ac:chgData name="CLIFF" userId="604851f172595be9" providerId="LiveId" clId="{3ED46AA2-AD93-4401-AC44-038AFEA7D5FE}" dt="2021-05-08T15:47:42.870" v="6"/>
          <ac:spMkLst>
            <pc:docMk/>
            <pc:sldMk cId="4069117231" sldId="260"/>
            <ac:spMk id="2" creationId="{0FE720A4-7511-4EB7-98AC-3FFAD36F7EDA}"/>
          </ac:spMkLst>
        </pc:spChg>
      </pc:sldChg>
      <pc:sldChg chg="modSp">
        <pc:chgData name="CLIFF" userId="604851f172595be9" providerId="LiveId" clId="{3ED46AA2-AD93-4401-AC44-038AFEA7D5FE}" dt="2021-05-08T15:47:49.925" v="7"/>
        <pc:sldMkLst>
          <pc:docMk/>
          <pc:sldMk cId="1207792229" sldId="261"/>
        </pc:sldMkLst>
        <pc:spChg chg="mod">
          <ac:chgData name="CLIFF" userId="604851f172595be9" providerId="LiveId" clId="{3ED46AA2-AD93-4401-AC44-038AFEA7D5FE}" dt="2021-05-08T15:47:49.925" v="7"/>
          <ac:spMkLst>
            <pc:docMk/>
            <pc:sldMk cId="1207792229" sldId="261"/>
            <ac:spMk id="2" creationId="{FC18C75B-BCDD-4BBE-9DBF-D48A026F6F04}"/>
          </ac:spMkLst>
        </pc:spChg>
      </pc:sldChg>
      <pc:sldChg chg="modSp mod">
        <pc:chgData name="CLIFF" userId="604851f172595be9" providerId="LiveId" clId="{3ED46AA2-AD93-4401-AC44-038AFEA7D5FE}" dt="2021-05-08T15:48:00.316" v="11" actId="27636"/>
        <pc:sldMkLst>
          <pc:docMk/>
          <pc:sldMk cId="2685787511" sldId="262"/>
        </pc:sldMkLst>
        <pc:spChg chg="mod">
          <ac:chgData name="CLIFF" userId="604851f172595be9" providerId="LiveId" clId="{3ED46AA2-AD93-4401-AC44-038AFEA7D5FE}" dt="2021-05-08T15:48:00.316" v="11" actId="27636"/>
          <ac:spMkLst>
            <pc:docMk/>
            <pc:sldMk cId="2685787511" sldId="262"/>
            <ac:spMk id="2" creationId="{5C43F1BA-C19D-42C3-845A-3DAAC100C386}"/>
          </ac:spMkLst>
        </pc:spChg>
      </pc:sldChg>
      <pc:sldChg chg="modSp">
        <pc:chgData name="CLIFF" userId="604851f172595be9" providerId="LiveId" clId="{3ED46AA2-AD93-4401-AC44-038AFEA7D5FE}" dt="2021-05-08T15:48:07.576" v="12"/>
        <pc:sldMkLst>
          <pc:docMk/>
          <pc:sldMk cId="1350100537" sldId="263"/>
        </pc:sldMkLst>
        <pc:spChg chg="mod">
          <ac:chgData name="CLIFF" userId="604851f172595be9" providerId="LiveId" clId="{3ED46AA2-AD93-4401-AC44-038AFEA7D5FE}" dt="2021-05-08T15:48:07.576" v="12"/>
          <ac:spMkLst>
            <pc:docMk/>
            <pc:sldMk cId="1350100537" sldId="263"/>
            <ac:spMk id="2" creationId="{8C434D8D-B5B8-41B3-AB4D-CD2436986DC6}"/>
          </ac:spMkLst>
        </pc:spChg>
      </pc:sldChg>
      <pc:sldChg chg="modSp">
        <pc:chgData name="CLIFF" userId="604851f172595be9" providerId="LiveId" clId="{3ED46AA2-AD93-4401-AC44-038AFEA7D5FE}" dt="2021-05-08T15:48:18.025" v="13"/>
        <pc:sldMkLst>
          <pc:docMk/>
          <pc:sldMk cId="1725983710" sldId="264"/>
        </pc:sldMkLst>
        <pc:spChg chg="mod">
          <ac:chgData name="CLIFF" userId="604851f172595be9" providerId="LiveId" clId="{3ED46AA2-AD93-4401-AC44-038AFEA7D5FE}" dt="2021-05-08T15:48:18.025" v="13"/>
          <ac:spMkLst>
            <pc:docMk/>
            <pc:sldMk cId="1725983710" sldId="264"/>
            <ac:spMk id="2" creationId="{4FFB1A75-0775-4341-99DF-EDFCF1DDD1C4}"/>
          </ac:spMkLst>
        </pc:spChg>
      </pc:sldChg>
      <pc:sldChg chg="modSp">
        <pc:chgData name="CLIFF" userId="604851f172595be9" providerId="LiveId" clId="{3ED46AA2-AD93-4401-AC44-038AFEA7D5FE}" dt="2021-05-08T15:48:24.517" v="14"/>
        <pc:sldMkLst>
          <pc:docMk/>
          <pc:sldMk cId="386804346" sldId="265"/>
        </pc:sldMkLst>
        <pc:spChg chg="mod">
          <ac:chgData name="CLIFF" userId="604851f172595be9" providerId="LiveId" clId="{3ED46AA2-AD93-4401-AC44-038AFEA7D5FE}" dt="2021-05-08T15:48:24.517" v="14"/>
          <ac:spMkLst>
            <pc:docMk/>
            <pc:sldMk cId="386804346" sldId="265"/>
            <ac:spMk id="2" creationId="{EA159E49-8DEE-4AA0-9586-FCCE058D0846}"/>
          </ac:spMkLst>
        </pc:spChg>
      </pc:sldChg>
      <pc:sldChg chg="modSp">
        <pc:chgData name="CLIFF" userId="604851f172595be9" providerId="LiveId" clId="{3ED46AA2-AD93-4401-AC44-038AFEA7D5FE}" dt="2021-05-08T15:48:30.650" v="15"/>
        <pc:sldMkLst>
          <pc:docMk/>
          <pc:sldMk cId="1005246968" sldId="266"/>
        </pc:sldMkLst>
        <pc:spChg chg="mod">
          <ac:chgData name="CLIFF" userId="604851f172595be9" providerId="LiveId" clId="{3ED46AA2-AD93-4401-AC44-038AFEA7D5FE}" dt="2021-05-08T15:48:30.650" v="15"/>
          <ac:spMkLst>
            <pc:docMk/>
            <pc:sldMk cId="1005246968" sldId="266"/>
            <ac:spMk id="2" creationId="{B4A55C79-76F9-4FBE-AFA5-66BAAE643D42}"/>
          </ac:spMkLst>
        </pc:spChg>
      </pc:sldChg>
    </pc:docChg>
  </pc:docChgLst>
  <pc:docChgLst>
    <pc:chgData name="CLIFF" userId="604851f172595be9" providerId="LiveId" clId="{B7BE1DAC-CC81-4C1A-BB0D-846334B1087D}"/>
    <pc:docChg chg="custSel addSld modSld">
      <pc:chgData name="CLIFF" userId="604851f172595be9" providerId="LiveId" clId="{B7BE1DAC-CC81-4C1A-BB0D-846334B1087D}" dt="2021-05-08T12:33:24.306" v="583" actId="20577"/>
      <pc:docMkLst>
        <pc:docMk/>
      </pc:docMkLst>
      <pc:sldChg chg="addSp modSp mod">
        <pc:chgData name="CLIFF" userId="604851f172595be9" providerId="LiveId" clId="{B7BE1DAC-CC81-4C1A-BB0D-846334B1087D}" dt="2021-05-08T12:21:29.841" v="558" actId="1076"/>
        <pc:sldMkLst>
          <pc:docMk/>
          <pc:sldMk cId="3859484570" sldId="258"/>
        </pc:sldMkLst>
        <pc:spChg chg="mod">
          <ac:chgData name="CLIFF" userId="604851f172595be9" providerId="LiveId" clId="{B7BE1DAC-CC81-4C1A-BB0D-846334B1087D}" dt="2021-05-08T12:05:06.596" v="443" actId="20577"/>
          <ac:spMkLst>
            <pc:docMk/>
            <pc:sldMk cId="3859484570" sldId="258"/>
            <ac:spMk id="3" creationId="{DC332150-0FEF-4EC9-9F20-133F5BD64DA2}"/>
          </ac:spMkLst>
        </pc:spChg>
        <pc:spChg chg="add mod">
          <ac:chgData name="CLIFF" userId="604851f172595be9" providerId="LiveId" clId="{B7BE1DAC-CC81-4C1A-BB0D-846334B1087D}" dt="2021-05-08T12:21:16.190" v="556" actId="20577"/>
          <ac:spMkLst>
            <pc:docMk/>
            <pc:sldMk cId="3859484570" sldId="258"/>
            <ac:spMk id="6" creationId="{C2AB9BAF-9152-4A68-86A0-3FE4D1CBAA24}"/>
          </ac:spMkLst>
        </pc:spChg>
        <pc:spChg chg="mod">
          <ac:chgData name="CLIFF" userId="604851f172595be9" providerId="LiveId" clId="{B7BE1DAC-CC81-4C1A-BB0D-846334B1087D}" dt="2021-05-08T12:21:25.953" v="557" actId="1076"/>
          <ac:spMkLst>
            <pc:docMk/>
            <pc:sldMk cId="3859484570" sldId="258"/>
            <ac:spMk id="11" creationId="{F4BC207E-D8EC-4C10-93BA-2ED7B362EB15}"/>
          </ac:spMkLst>
        </pc:spChg>
        <pc:picChg chg="add mod">
          <ac:chgData name="CLIFF" userId="604851f172595be9" providerId="LiveId" clId="{B7BE1DAC-CC81-4C1A-BB0D-846334B1087D}" dt="2021-05-08T12:19:52.915" v="455" actId="14100"/>
          <ac:picMkLst>
            <pc:docMk/>
            <pc:sldMk cId="3859484570" sldId="258"/>
            <ac:picMk id="5" creationId="{93E89543-F7A9-4EEB-ADAF-2DFC9E0084B3}"/>
          </ac:picMkLst>
        </pc:picChg>
        <pc:picChg chg="mod">
          <ac:chgData name="CLIFF" userId="604851f172595be9" providerId="LiveId" clId="{B7BE1DAC-CC81-4C1A-BB0D-846334B1087D}" dt="2021-05-08T12:18:08.711" v="446" actId="1076"/>
          <ac:picMkLst>
            <pc:docMk/>
            <pc:sldMk cId="3859484570" sldId="258"/>
            <ac:picMk id="7" creationId="{DE546D23-80E3-4729-BE3D-6A930951DD12}"/>
          </ac:picMkLst>
        </pc:picChg>
        <pc:picChg chg="mod">
          <ac:chgData name="CLIFF" userId="604851f172595be9" providerId="LiveId" clId="{B7BE1DAC-CC81-4C1A-BB0D-846334B1087D}" dt="2021-05-08T12:21:29.841" v="558" actId="1076"/>
          <ac:picMkLst>
            <pc:docMk/>
            <pc:sldMk cId="3859484570" sldId="258"/>
            <ac:picMk id="9" creationId="{90AB2257-4C71-42C7-A7B2-5AD0A07E8B84}"/>
          </ac:picMkLst>
        </pc:picChg>
      </pc:sldChg>
      <pc:sldChg chg="modSp mod">
        <pc:chgData name="CLIFF" userId="604851f172595be9" providerId="LiveId" clId="{B7BE1DAC-CC81-4C1A-BB0D-846334B1087D}" dt="2021-05-08T12:33:24.306" v="583" actId="20577"/>
        <pc:sldMkLst>
          <pc:docMk/>
          <pc:sldMk cId="1725983710" sldId="264"/>
        </pc:sldMkLst>
        <pc:spChg chg="mod">
          <ac:chgData name="CLIFF" userId="604851f172595be9" providerId="LiveId" clId="{B7BE1DAC-CC81-4C1A-BB0D-846334B1087D}" dt="2021-05-08T12:32:14.541" v="567" actId="20577"/>
          <ac:spMkLst>
            <pc:docMk/>
            <pc:sldMk cId="1725983710" sldId="264"/>
            <ac:spMk id="2" creationId="{4FFB1A75-0775-4341-99DF-EDFCF1DDD1C4}"/>
          </ac:spMkLst>
        </pc:spChg>
        <pc:spChg chg="mod">
          <ac:chgData name="CLIFF" userId="604851f172595be9" providerId="LiveId" clId="{B7BE1DAC-CC81-4C1A-BB0D-846334B1087D}" dt="2021-05-08T12:33:24.306" v="583" actId="20577"/>
          <ac:spMkLst>
            <pc:docMk/>
            <pc:sldMk cId="1725983710" sldId="264"/>
            <ac:spMk id="3" creationId="{2E82940C-6626-495C-B3A0-F2CFFEFB6290}"/>
          </ac:spMkLst>
        </pc:spChg>
      </pc:sldChg>
      <pc:sldChg chg="modSp mod">
        <pc:chgData name="CLIFF" userId="604851f172595be9" providerId="LiveId" clId="{B7BE1DAC-CC81-4C1A-BB0D-846334B1087D}" dt="2021-05-08T11:19:24.013" v="29" actId="20577"/>
        <pc:sldMkLst>
          <pc:docMk/>
          <pc:sldMk cId="386804346" sldId="265"/>
        </pc:sldMkLst>
        <pc:spChg chg="mod">
          <ac:chgData name="CLIFF" userId="604851f172595be9" providerId="LiveId" clId="{B7BE1DAC-CC81-4C1A-BB0D-846334B1087D}" dt="2021-05-08T11:19:24.013" v="29" actId="20577"/>
          <ac:spMkLst>
            <pc:docMk/>
            <pc:sldMk cId="386804346" sldId="265"/>
            <ac:spMk id="3" creationId="{F6E2F415-B407-40C0-8086-BC0F834E1319}"/>
          </ac:spMkLst>
        </pc:spChg>
      </pc:sldChg>
      <pc:sldChg chg="modSp new mod">
        <pc:chgData name="CLIFF" userId="604851f172595be9" providerId="LiveId" clId="{B7BE1DAC-CC81-4C1A-BB0D-846334B1087D}" dt="2021-05-08T12:26:27.639" v="561" actId="27636"/>
        <pc:sldMkLst>
          <pc:docMk/>
          <pc:sldMk cId="1005246968" sldId="266"/>
        </pc:sldMkLst>
        <pc:spChg chg="mod">
          <ac:chgData name="CLIFF" userId="604851f172595be9" providerId="LiveId" clId="{B7BE1DAC-CC81-4C1A-BB0D-846334B1087D}" dt="2021-05-08T11:16:22.301" v="12" actId="14100"/>
          <ac:spMkLst>
            <pc:docMk/>
            <pc:sldMk cId="1005246968" sldId="266"/>
            <ac:spMk id="2" creationId="{B4A55C79-76F9-4FBE-AFA5-66BAAE643D42}"/>
          </ac:spMkLst>
        </pc:spChg>
        <pc:spChg chg="mod">
          <ac:chgData name="CLIFF" userId="604851f172595be9" providerId="LiveId" clId="{B7BE1DAC-CC81-4C1A-BB0D-846334B1087D}" dt="2021-05-08T12:26:27.639" v="561" actId="27636"/>
          <ac:spMkLst>
            <pc:docMk/>
            <pc:sldMk cId="1005246968" sldId="266"/>
            <ac:spMk id="3" creationId="{A84E5492-4459-4B5D-A8A2-36A4E5F1FB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111042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4F05A-A264-485A-8A14-E57ECD23CD06}"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116371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307272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756824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16156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2787174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1015213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264159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57415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145217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A4F05A-A264-485A-8A14-E57ECD23CD06}" type="datetimeFigureOut">
              <a:rPr lang="en-US" smtClean="0"/>
              <a:t>5/8/2021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79937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A4F05A-A264-485A-8A14-E57ECD23CD06}"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69046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A4F05A-A264-485A-8A14-E57ECD23CD06}" type="datetimeFigureOut">
              <a:rPr lang="en-US" smtClean="0"/>
              <a:t>5/8/2021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446981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A4F05A-A264-485A-8A14-E57ECD23CD06}" type="datetimeFigureOut">
              <a:rPr lang="en-US" smtClean="0"/>
              <a:t>5/8/2021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41157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4F05A-A264-485A-8A14-E57ECD23CD06}" type="datetimeFigureOut">
              <a:rPr lang="en-US" smtClean="0"/>
              <a:t>5/8/2021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371332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4F05A-A264-485A-8A14-E57ECD23CD06}"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416471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A4F05A-A264-485A-8A14-E57ECD23CD06}" type="datetimeFigureOut">
              <a:rPr lang="en-US" smtClean="0"/>
              <a:t>5/8/2021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6FF79D-5D42-42F6-90EA-35B54B141A76}" type="slidenum">
              <a:rPr lang="en-US" smtClean="0"/>
              <a:t>‹#›</a:t>
            </a:fld>
            <a:endParaRPr lang="en-US"/>
          </a:p>
        </p:txBody>
      </p:sp>
    </p:spTree>
    <p:extLst>
      <p:ext uri="{BB962C8B-B14F-4D97-AF65-F5344CB8AC3E}">
        <p14:creationId xmlns:p14="http://schemas.microsoft.com/office/powerpoint/2010/main" val="208262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5A4F05A-A264-485A-8A14-E57ECD23CD06}" type="datetimeFigureOut">
              <a:rPr lang="en-US" smtClean="0"/>
              <a:t>5/8/2021</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D6FF79D-5D42-42F6-90EA-35B54B141A76}" type="slidenum">
              <a:rPr lang="en-US" smtClean="0"/>
              <a:t>‹#›</a:t>
            </a:fld>
            <a:endParaRPr lang="en-US"/>
          </a:p>
        </p:txBody>
      </p:sp>
    </p:spTree>
    <p:extLst>
      <p:ext uri="{BB962C8B-B14F-4D97-AF65-F5344CB8AC3E}">
        <p14:creationId xmlns:p14="http://schemas.microsoft.com/office/powerpoint/2010/main" val="310886187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2013_Dhaka_garment_factory_collap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726BC-E607-4745-B7B9-C4D67B67B660}"/>
              </a:ext>
            </a:extLst>
          </p:cNvPr>
          <p:cNvSpPr>
            <a:spLocks noGrp="1"/>
          </p:cNvSpPr>
          <p:nvPr>
            <p:ph type="title"/>
          </p:nvPr>
        </p:nvSpPr>
        <p:spPr>
          <a:xfrm>
            <a:off x="1255713" y="1990725"/>
            <a:ext cx="9905998" cy="1905000"/>
          </a:xfrm>
        </p:spPr>
        <p:txBody>
          <a:bodyPr>
            <a:normAutofit/>
          </a:bodyPr>
          <a:lstStyle/>
          <a:p>
            <a:pPr algn="ctr"/>
            <a:r>
              <a:rPr lang="en-US" sz="4000" dirty="0">
                <a:latin typeface="Times New Roman" panose="02020603050405020304" pitchFamily="18" charset="0"/>
                <a:cs typeface="Times New Roman" panose="02020603050405020304" pitchFamily="18" charset="0"/>
              </a:rPr>
              <a:t>CONCRETE CRACK DETECTION SYSTEM- PHASE 3</a:t>
            </a:r>
          </a:p>
        </p:txBody>
      </p:sp>
    </p:spTree>
    <p:extLst>
      <p:ext uri="{BB962C8B-B14F-4D97-AF65-F5344CB8AC3E}">
        <p14:creationId xmlns:p14="http://schemas.microsoft.com/office/powerpoint/2010/main" val="4179259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5C79-76F9-4FBE-AFA5-66BAAE643D42}"/>
              </a:ext>
            </a:extLst>
          </p:cNvPr>
          <p:cNvSpPr>
            <a:spLocks noGrp="1"/>
          </p:cNvSpPr>
          <p:nvPr>
            <p:ph type="title"/>
          </p:nvPr>
        </p:nvSpPr>
        <p:spPr>
          <a:xfrm>
            <a:off x="1484311" y="685800"/>
            <a:ext cx="10018713" cy="1382697"/>
          </a:xfrm>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A84E5492-4459-4B5D-A8A2-36A4E5F1FB8F}"/>
              </a:ext>
            </a:extLst>
          </p:cNvPr>
          <p:cNvSpPr>
            <a:spLocks noGrp="1"/>
          </p:cNvSpPr>
          <p:nvPr>
            <p:ph idx="1"/>
          </p:nvPr>
        </p:nvSpPr>
        <p:spPr>
          <a:xfrm>
            <a:off x="1484311" y="2068497"/>
            <a:ext cx="10018713" cy="3932808"/>
          </a:xfrm>
        </p:spPr>
        <p:txBody>
          <a:bodyPr>
            <a:normAutofit/>
          </a:bodyPr>
          <a:lstStyle/>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[1]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Özgenel</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Ç. F. (2019, 07 23).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Mendeley Data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Concrete Crack Images for Classification: https://data.mendeley.com/datasets/5y9wdsg2zt/2</a:t>
            </a:r>
            <a:endParaRPr lang="en-US" sz="140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[2] SCIENTIFIC, G. (2019, August 17).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Evaluating Cracking in Concrete: Procedures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GIATEC: https://www.giatecscientific.com/education/cracking-in-concrete-procedures/</a:t>
            </a:r>
            <a:endParaRPr lang="en-US" sz="140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[3]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Vadapalli</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P. (2021, February 25).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Image Classification in CNN: Everything You Need to Know</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upgradeblog</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https://www.upgrad.com/blog/image-classification-in-cnn/</a:t>
            </a:r>
            <a:endParaRPr lang="en-US" sz="140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[4] Wikipedia. (2021, February 13).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2013 Dhaka garment factory collapse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Wikipedia: </a:t>
            </a:r>
            <a:r>
              <a:rPr lang="en-US" sz="1400" b="0" i="0" u="sng" strike="noStrike" dirty="0">
                <a:effectLst/>
                <a:latin typeface="Times New Roman" panose="02020603050405020304" pitchFamily="18" charset="0"/>
                <a:cs typeface="Times New Roman" panose="02020603050405020304" pitchFamily="18" charset="0"/>
                <a:hlinkClick r:id="rId2"/>
              </a:rPr>
              <a:t>https://en.wikipedia.org/wiki/2013_Dhaka_garment_factory_collapse</a:t>
            </a:r>
            <a:endParaRPr lang="en-US" sz="140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[5]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GreekForGreek</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(2020, May 18).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Keras.Conv2D Class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GreekForGreek</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https://www.geeksforgeeks.org/keras-conv2d-class/</a:t>
            </a:r>
            <a:endParaRPr lang="en-US" sz="1400" dirty="0">
              <a:effectLst/>
              <a:latin typeface="Times New Roman" panose="02020603050405020304" pitchFamily="18" charset="0"/>
              <a:cs typeface="Times New Roman" panose="02020603050405020304" pitchFamily="18" charset="0"/>
            </a:endParaRPr>
          </a:p>
          <a:p>
            <a:pPr algn="just" rtl="0">
              <a:spcBef>
                <a:spcPts val="0"/>
              </a:spcBef>
              <a:spcAft>
                <a:spcPts val="800"/>
              </a:spcAft>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[6]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Lathiya</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A. (9, September 5). </a:t>
            </a:r>
            <a:r>
              <a:rPr lang="en-US" sz="1400" b="0" i="1" u="none" strike="noStrike" dirty="0" err="1">
                <a:solidFill>
                  <a:srgbClr val="000000"/>
                </a:solidFill>
                <a:effectLst/>
                <a:latin typeface="Times New Roman" panose="02020603050405020304" pitchFamily="18" charset="0"/>
                <a:cs typeface="Times New Roman" panose="02020603050405020304" pitchFamily="18" charset="0"/>
              </a:rPr>
              <a:t>Numpy</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 Argmax: How To Use Np Argmax() Function In Python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https://appdividend.com/2020/03/28/python-numpy-argmax-function-example/</a:t>
            </a:r>
            <a:endParaRPr lang="en-US" sz="1400" dirty="0">
              <a:effectLst/>
              <a:latin typeface="Times New Roman" panose="02020603050405020304" pitchFamily="18" charset="0"/>
              <a:cs typeface="Times New Roman" panose="02020603050405020304" pitchFamily="18" charset="0"/>
            </a:endParaRPr>
          </a:p>
          <a:p>
            <a:r>
              <a:rPr lang="en-US" sz="1400" b="0" i="0" u="none" strike="noStrike" dirty="0">
                <a:solidFill>
                  <a:srgbClr val="000000"/>
                </a:solidFill>
                <a:effectLst/>
                <a:latin typeface="Times New Roman" panose="02020603050405020304" pitchFamily="18" charset="0"/>
                <a:cs typeface="Times New Roman" panose="02020603050405020304" pitchFamily="18" charset="0"/>
              </a:rPr>
              <a:t>[7] ScienceDirect. (2021). </a:t>
            </a:r>
            <a:r>
              <a:rPr lang="en-US" sz="1400" b="0" i="1" u="none" strike="noStrike" dirty="0">
                <a:solidFill>
                  <a:srgbClr val="000000"/>
                </a:solidFill>
                <a:effectLst/>
                <a:latin typeface="Times New Roman" panose="02020603050405020304" pitchFamily="18" charset="0"/>
                <a:cs typeface="Times New Roman" panose="02020603050405020304" pitchFamily="18" charset="0"/>
              </a:rPr>
              <a:t>Convolutional Layer</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Retrieved from ScienceDirect : https://www.sciencedirect.com/topics/engineering/convolutional-layer</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2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092F-3FC1-42D6-A5F7-6716F36C24B8}"/>
              </a:ext>
            </a:extLst>
          </p:cNvPr>
          <p:cNvSpPr>
            <a:spLocks noGrp="1"/>
          </p:cNvSpPr>
          <p:nvPr>
            <p:ph type="title"/>
          </p:nvPr>
        </p:nvSpPr>
        <p:spPr>
          <a:xfrm>
            <a:off x="1141413" y="609600"/>
            <a:ext cx="9905998" cy="979503"/>
          </a:xfrm>
        </p:spPr>
        <p:txBody>
          <a:bodyPr/>
          <a:lstStyle/>
          <a:p>
            <a:pPr algn="ctr"/>
            <a:r>
              <a:rPr lang="en-US" dirty="0">
                <a:latin typeface="Times New Roman" panose="02020603050405020304" pitchFamily="18" charset="0"/>
                <a:cs typeface="Times New Roman" panose="02020603050405020304" pitchFamily="18" charset="0"/>
              </a:rPr>
              <a:t>PREDICTING LABELS</a:t>
            </a:r>
          </a:p>
        </p:txBody>
      </p:sp>
      <p:sp>
        <p:nvSpPr>
          <p:cNvPr id="3" name="Content Placeholder 2">
            <a:extLst>
              <a:ext uri="{FF2B5EF4-FFF2-40B4-BE49-F238E27FC236}">
                <a16:creationId xmlns:a16="http://schemas.microsoft.com/office/drawing/2014/main" id="{DC332150-0FEF-4EC9-9F20-133F5BD64DA2}"/>
              </a:ext>
            </a:extLst>
          </p:cNvPr>
          <p:cNvSpPr>
            <a:spLocks noGrp="1"/>
          </p:cNvSpPr>
          <p:nvPr>
            <p:ph idx="1"/>
          </p:nvPr>
        </p:nvSpPr>
        <p:spPr>
          <a:xfrm>
            <a:off x="1141413" y="1866899"/>
            <a:ext cx="9905998" cy="3930219"/>
          </a:xfrm>
        </p:spPr>
        <p:txBody>
          <a:bodyPr/>
          <a:lstStyle/>
          <a:p>
            <a:pPr rtl="0">
              <a:spcBef>
                <a:spcPts val="1200"/>
              </a:spcBef>
              <a:spcAft>
                <a:spcPts val="0"/>
              </a:spcAft>
            </a:pPr>
            <a:endParaRPr lang="en-US" sz="1800" b="0" i="0" u="none" strike="noStrike" dirty="0">
              <a:solidFill>
                <a:srgbClr val="000000"/>
              </a:solidFill>
              <a:effectLst/>
              <a:latin typeface="Times New Roman" panose="02020603050405020304" pitchFamily="18" charset="0"/>
            </a:endParaRPr>
          </a:p>
          <a:p>
            <a:pPr rtl="0">
              <a:spcBef>
                <a:spcPts val="1200"/>
              </a:spcBef>
              <a:spcAft>
                <a:spcPts val="0"/>
              </a:spcAft>
            </a:pPr>
            <a:endParaRPr lang="en-US" sz="1800" dirty="0">
              <a:solidFill>
                <a:srgbClr val="000000"/>
              </a:solidFill>
              <a:latin typeface="Times New Roman" panose="02020603050405020304" pitchFamily="18" charset="0"/>
            </a:endParaRPr>
          </a:p>
          <a:p>
            <a:pPr rtl="0">
              <a:spcBef>
                <a:spcPts val="1200"/>
              </a:spcBef>
              <a:spcAft>
                <a:spcPts val="0"/>
              </a:spcAft>
            </a:pPr>
            <a:endParaRPr lang="en-US" sz="1800" b="0" i="0" u="none" strike="noStrike" dirty="0">
              <a:solidFill>
                <a:srgbClr val="000000"/>
              </a:solidFill>
              <a:effectLst/>
              <a:latin typeface="Times New Roman" panose="02020603050405020304" pitchFamily="18" charset="0"/>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Model test data prediction comes as floating numbers.  It will not be feasible to compare these floating numbers with true test labels. So, the  floating point are rounded into </a:t>
            </a:r>
            <a:r>
              <a:rPr lang="en-US" sz="1800" dirty="0">
                <a:solidFill>
                  <a:srgbClr val="000000"/>
                </a:solidFill>
                <a:latin typeface="Times New Roman" panose="02020603050405020304" pitchFamily="18" charset="0"/>
              </a:rPr>
              <a:t>integers</a:t>
            </a:r>
            <a:r>
              <a:rPr lang="en-US" sz="1800" b="0" i="0" u="none" strike="noStrike" dirty="0">
                <a:solidFill>
                  <a:srgbClr val="000000"/>
                </a:solidFill>
                <a:effectLst/>
                <a:latin typeface="Times New Roman" panose="02020603050405020304" pitchFamily="18" charset="0"/>
              </a:rPr>
              <a:t>. </a:t>
            </a: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Furthermore, np.argmax() is used to select the index number which has a higher value in a row</a:t>
            </a:r>
          </a:p>
          <a:p>
            <a:pPr rtl="0">
              <a:spcBef>
                <a:spcPts val="1200"/>
              </a:spcBef>
              <a:spcAft>
                <a:spcPts val="0"/>
              </a:spcAft>
            </a:pPr>
            <a:endParaRPr lang="en-US" sz="1400" dirty="0">
              <a:effectLst/>
            </a:endParaRPr>
          </a:p>
        </p:txBody>
      </p:sp>
      <p:pic>
        <p:nvPicPr>
          <p:cNvPr id="7" name="Picture 6" descr="Graphical user interface, text&#10;&#10;Description automatically generated with medium confidence">
            <a:extLst>
              <a:ext uri="{FF2B5EF4-FFF2-40B4-BE49-F238E27FC236}">
                <a16:creationId xmlns:a16="http://schemas.microsoft.com/office/drawing/2014/main" id="{DE546D23-80E3-4729-BE3D-6A930951D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010" y="2388095"/>
            <a:ext cx="3594252" cy="1136341"/>
          </a:xfrm>
          <a:prstGeom prst="rect">
            <a:avLst/>
          </a:prstGeom>
        </p:spPr>
      </p:pic>
      <p:pic>
        <p:nvPicPr>
          <p:cNvPr id="9" name="Picture 8" descr="Graphical user interface, text, application&#10;&#10;Description automatically generated with medium confidence">
            <a:extLst>
              <a:ext uri="{FF2B5EF4-FFF2-40B4-BE49-F238E27FC236}">
                <a16:creationId xmlns:a16="http://schemas.microsoft.com/office/drawing/2014/main" id="{90AB2257-4C71-42C7-A7B2-5AD0A07E8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3755" y="2364060"/>
            <a:ext cx="3594251" cy="1136340"/>
          </a:xfrm>
          <a:prstGeom prst="rect">
            <a:avLst/>
          </a:prstGeom>
        </p:spPr>
      </p:pic>
      <p:sp>
        <p:nvSpPr>
          <p:cNvPr id="10" name="TextBox 9">
            <a:extLst>
              <a:ext uri="{FF2B5EF4-FFF2-40B4-BE49-F238E27FC236}">
                <a16:creationId xmlns:a16="http://schemas.microsoft.com/office/drawing/2014/main" id="{EC2C087D-F87F-4E6B-8F8E-99CD4C8206D2}"/>
              </a:ext>
            </a:extLst>
          </p:cNvPr>
          <p:cNvSpPr txBox="1"/>
          <p:nvPr/>
        </p:nvSpPr>
        <p:spPr>
          <a:xfrm>
            <a:off x="1997476" y="3524436"/>
            <a:ext cx="2185174" cy="261610"/>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rPr>
              <a:t>Fig 1: Class labels</a:t>
            </a:r>
          </a:p>
        </p:txBody>
      </p:sp>
      <p:sp>
        <p:nvSpPr>
          <p:cNvPr id="11" name="TextBox 10">
            <a:extLst>
              <a:ext uri="{FF2B5EF4-FFF2-40B4-BE49-F238E27FC236}">
                <a16:creationId xmlns:a16="http://schemas.microsoft.com/office/drawing/2014/main" id="{F4BC207E-D8EC-4C10-93BA-2ED7B362EB15}"/>
              </a:ext>
            </a:extLst>
          </p:cNvPr>
          <p:cNvSpPr txBox="1"/>
          <p:nvPr/>
        </p:nvSpPr>
        <p:spPr>
          <a:xfrm>
            <a:off x="9059017" y="3522130"/>
            <a:ext cx="2547891" cy="261610"/>
          </a:xfrm>
          <a:prstGeom prst="rect">
            <a:avLst/>
          </a:prstGeom>
          <a:noFill/>
        </p:spPr>
        <p:txBody>
          <a:bodyPr wrap="square" rtlCol="0">
            <a:spAutoFit/>
          </a:bodyPr>
          <a:lstStyle/>
          <a:p>
            <a:r>
              <a:rPr lang="en-US" sz="1100" dirty="0"/>
              <a:t>Fig 3: Test data label predictions</a:t>
            </a:r>
          </a:p>
        </p:txBody>
      </p:sp>
      <p:pic>
        <p:nvPicPr>
          <p:cNvPr id="5" name="Picture 4" descr="Text&#10;&#10;Description automatically generated">
            <a:extLst>
              <a:ext uri="{FF2B5EF4-FFF2-40B4-BE49-F238E27FC236}">
                <a16:creationId xmlns:a16="http://schemas.microsoft.com/office/drawing/2014/main" id="{93E89543-F7A9-4EEB-ADAF-2DFC9E008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5665" y="2388095"/>
            <a:ext cx="3273687" cy="1136342"/>
          </a:xfrm>
          <a:prstGeom prst="rect">
            <a:avLst/>
          </a:prstGeom>
        </p:spPr>
      </p:pic>
      <p:sp>
        <p:nvSpPr>
          <p:cNvPr id="6" name="TextBox 5">
            <a:extLst>
              <a:ext uri="{FF2B5EF4-FFF2-40B4-BE49-F238E27FC236}">
                <a16:creationId xmlns:a16="http://schemas.microsoft.com/office/drawing/2014/main" id="{C2AB9BAF-9152-4A68-86A0-3FE4D1CBAA24}"/>
              </a:ext>
            </a:extLst>
          </p:cNvPr>
          <p:cNvSpPr txBox="1"/>
          <p:nvPr/>
        </p:nvSpPr>
        <p:spPr>
          <a:xfrm>
            <a:off x="5232315" y="3522130"/>
            <a:ext cx="2276475" cy="261610"/>
          </a:xfrm>
          <a:prstGeom prst="rect">
            <a:avLst/>
          </a:prstGeom>
          <a:noFill/>
        </p:spPr>
        <p:txBody>
          <a:bodyPr wrap="square" rtlCol="0">
            <a:spAutoFit/>
          </a:bodyPr>
          <a:lstStyle/>
          <a:p>
            <a:r>
              <a:rPr lang="en-US" sz="1100" dirty="0"/>
              <a:t>Fig 2: Test label prediction (y_pred)</a:t>
            </a:r>
          </a:p>
        </p:txBody>
      </p:sp>
    </p:spTree>
    <p:extLst>
      <p:ext uri="{BB962C8B-B14F-4D97-AF65-F5344CB8AC3E}">
        <p14:creationId xmlns:p14="http://schemas.microsoft.com/office/powerpoint/2010/main" val="3859484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47C70-180A-43AC-9F48-70660DABD91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CONFUSION MATRIX</a:t>
            </a:r>
          </a:p>
        </p:txBody>
      </p:sp>
      <p:pic>
        <p:nvPicPr>
          <p:cNvPr id="5" name="Content Placeholder 4" descr="A picture containing chart&#10;&#10;Description automatically generated">
            <a:extLst>
              <a:ext uri="{FF2B5EF4-FFF2-40B4-BE49-F238E27FC236}">
                <a16:creationId xmlns:a16="http://schemas.microsoft.com/office/drawing/2014/main" id="{07DCD642-76E7-4B2C-A1E3-94E2F658F9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7712" y="2438399"/>
            <a:ext cx="4264938" cy="3472191"/>
          </a:xfrm>
        </p:spPr>
      </p:pic>
      <p:sp>
        <p:nvSpPr>
          <p:cNvPr id="7" name="TextBox 6">
            <a:extLst>
              <a:ext uri="{FF2B5EF4-FFF2-40B4-BE49-F238E27FC236}">
                <a16:creationId xmlns:a16="http://schemas.microsoft.com/office/drawing/2014/main" id="{7A5E0AC7-A534-4993-977E-E4E996EC1FEA}"/>
              </a:ext>
            </a:extLst>
          </p:cNvPr>
          <p:cNvSpPr txBox="1"/>
          <p:nvPr/>
        </p:nvSpPr>
        <p:spPr>
          <a:xfrm flipH="1">
            <a:off x="2618912" y="5910590"/>
            <a:ext cx="2125003" cy="261610"/>
          </a:xfrm>
          <a:prstGeom prst="rect">
            <a:avLst/>
          </a:prstGeom>
          <a:noFill/>
        </p:spPr>
        <p:txBody>
          <a:bodyPr wrap="square" rtlCol="0">
            <a:spAutoFit/>
          </a:bodyPr>
          <a:lstStyle/>
          <a:p>
            <a:r>
              <a:rPr lang="en-US" sz="1100" dirty="0"/>
              <a:t>      Fig 4: Confusion matrix</a:t>
            </a:r>
          </a:p>
        </p:txBody>
      </p:sp>
      <p:sp>
        <p:nvSpPr>
          <p:cNvPr id="8" name="TextBox 7">
            <a:extLst>
              <a:ext uri="{FF2B5EF4-FFF2-40B4-BE49-F238E27FC236}">
                <a16:creationId xmlns:a16="http://schemas.microsoft.com/office/drawing/2014/main" id="{2B2C0908-CE3A-4E13-A6EC-9DB3615917A7}"/>
              </a:ext>
            </a:extLst>
          </p:cNvPr>
          <p:cNvSpPr txBox="1"/>
          <p:nvPr/>
        </p:nvSpPr>
        <p:spPr>
          <a:xfrm>
            <a:off x="6560598" y="3042081"/>
            <a:ext cx="4942426" cy="738664"/>
          </a:xfrm>
          <a:prstGeom prst="rect">
            <a:avLst/>
          </a:prstGeom>
          <a:noFill/>
        </p:spPr>
        <p:txBody>
          <a:bodyPr wrap="square" rtlCol="0">
            <a:spAutoFit/>
          </a:bodyPr>
          <a:lstStyle/>
          <a:p>
            <a:pPr rtl="0">
              <a:spcBef>
                <a:spcPts val="1200"/>
              </a:spcBef>
              <a:spcAft>
                <a:spcPts val="0"/>
              </a:spcAft>
            </a:pPr>
            <a:r>
              <a:rPr lang="en-US" sz="1400" b="0" i="0" u="none" strike="noStrike" dirty="0">
                <a:solidFill>
                  <a:srgbClr val="000000"/>
                </a:solidFill>
                <a:effectLst/>
                <a:latin typeface="Times New Roman" panose="02020603050405020304" pitchFamily="18" charset="0"/>
              </a:rPr>
              <a:t>A confusion matrix is a predictive analytic tool. Specifically, it is a table that displays and compares actual values with the model’s predicted values . </a:t>
            </a:r>
            <a:endParaRPr lang="en-US" sz="1400" dirty="0">
              <a:effectLst/>
            </a:endParaRPr>
          </a:p>
        </p:txBody>
      </p:sp>
    </p:spTree>
    <p:extLst>
      <p:ext uri="{BB962C8B-B14F-4D97-AF65-F5344CB8AC3E}">
        <p14:creationId xmlns:p14="http://schemas.microsoft.com/office/powerpoint/2010/main" val="349256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20A4-7511-4EB7-98AC-3FFAD36F7EDA}"/>
              </a:ext>
            </a:extLst>
          </p:cNvPr>
          <p:cNvSpPr>
            <a:spLocks noGrp="1"/>
          </p:cNvSpPr>
          <p:nvPr>
            <p:ph type="title"/>
          </p:nvPr>
        </p:nvSpPr>
        <p:spPr>
          <a:xfrm>
            <a:off x="1484311" y="685801"/>
            <a:ext cx="10018713" cy="663606"/>
          </a:xfrm>
        </p:spPr>
        <p:txBody>
          <a:bodyPr>
            <a:normAutofit fontScale="90000"/>
          </a:bodyPr>
          <a:lstStyle/>
          <a:p>
            <a:r>
              <a:rPr lang="en-US" dirty="0">
                <a:latin typeface="Times New Roman" panose="02020603050405020304" pitchFamily="18" charset="0"/>
                <a:cs typeface="Times New Roman" panose="02020603050405020304" pitchFamily="18" charset="0"/>
              </a:rPr>
              <a:t>CONFUSION MATRIX  (CONT’D.)</a:t>
            </a:r>
          </a:p>
        </p:txBody>
      </p:sp>
      <p:sp>
        <p:nvSpPr>
          <p:cNvPr id="3" name="Content Placeholder 2">
            <a:extLst>
              <a:ext uri="{FF2B5EF4-FFF2-40B4-BE49-F238E27FC236}">
                <a16:creationId xmlns:a16="http://schemas.microsoft.com/office/drawing/2014/main" id="{D056818D-09D7-40F5-900D-AC32901B9E26}"/>
              </a:ext>
            </a:extLst>
          </p:cNvPr>
          <p:cNvSpPr>
            <a:spLocks noGrp="1"/>
          </p:cNvSpPr>
          <p:nvPr>
            <p:ph idx="1"/>
          </p:nvPr>
        </p:nvSpPr>
        <p:spPr>
          <a:xfrm>
            <a:off x="1484311" y="1784411"/>
            <a:ext cx="10018713" cy="3767091"/>
          </a:xfrm>
        </p:spPr>
        <p:txBody>
          <a:bodyPr>
            <a:normAutofit fontScale="77500" lnSpcReduction="20000"/>
          </a:bodyPr>
          <a:lstStyle/>
          <a:p>
            <a:pPr rtl="0">
              <a:spcBef>
                <a:spcPts val="0"/>
              </a:spcBef>
              <a:spcAft>
                <a:spcPts val="0"/>
              </a:spcAft>
            </a:pPr>
            <a:endParaRPr lang="en-US" sz="1800" b="0" i="0" u="none" strike="noStrike" dirty="0">
              <a:solidFill>
                <a:srgbClr val="0000FF"/>
              </a:solidFill>
              <a:effectLst/>
              <a:latin typeface="Times New Roman" panose="02020603050405020304" pitchFamily="18" charset="0"/>
            </a:endParaRPr>
          </a:p>
          <a:p>
            <a:pPr rtl="0">
              <a:spcBef>
                <a:spcPts val="0"/>
              </a:spcBef>
              <a:spcAft>
                <a:spcPts val="0"/>
              </a:spcAft>
            </a:pPr>
            <a:r>
              <a:rPr lang="en-US" sz="1800" b="0" i="0" u="none" strike="noStrike" dirty="0">
                <a:solidFill>
                  <a:srgbClr val="0000FF"/>
                </a:solidFill>
                <a:effectLst/>
                <a:latin typeface="Times New Roman" panose="02020603050405020304" pitchFamily="18" charset="0"/>
              </a:rPr>
              <a:t>True Positive (TP)</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True positive represents the value of correct predictions of positives out of actual positive cases. Out of 4003 actual positives, 3991 are correctly predicted positive. Thus, the value of true positive is 3991.</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False Positive (FP)</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It represents the value of incorrect positive predictions. The value represents the number of negatives(out of 3997) which gets falsely predicted a positive. Out of 3997 actual negatives, 6 is falsely predicted as positive. Thus, the value of false positive is 6.</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True Negative (TN)</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True negative represents the value of correct prediction of negatives out of actual negative cases. Out of 3997 actual negatives , 3991 are corrected predicted as negatives. The value of true negatives is 3991.</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False Negative (FN)</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False Negative represents the value of incorrect negative predictions. This value represents the  number of actual positives (out of 4003) which gets falsely predicted as negatives. Out of 4003 actual positives, 12 is incorrectly predicted as negatives. Thus, the value of False Negative is 12</a:t>
            </a:r>
            <a:endParaRPr lang="en-US" dirty="0">
              <a:effectLst/>
            </a:endParaRPr>
          </a:p>
          <a:p>
            <a:endParaRPr lang="en-US" dirty="0"/>
          </a:p>
        </p:txBody>
      </p:sp>
    </p:spTree>
    <p:extLst>
      <p:ext uri="{BB962C8B-B14F-4D97-AF65-F5344CB8AC3E}">
        <p14:creationId xmlns:p14="http://schemas.microsoft.com/office/powerpoint/2010/main" val="406911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C75B-BCDD-4BBE-9DBF-D48A026F6F04}"/>
              </a:ext>
            </a:extLst>
          </p:cNvPr>
          <p:cNvSpPr>
            <a:spLocks noGrp="1"/>
          </p:cNvSpPr>
          <p:nvPr>
            <p:ph type="title"/>
          </p:nvPr>
        </p:nvSpPr>
        <p:spPr>
          <a:xfrm>
            <a:off x="1484311" y="523783"/>
            <a:ext cx="10018713" cy="994300"/>
          </a:xfrm>
        </p:spPr>
        <p:txBody>
          <a:bodyPr>
            <a:normAutofit fontScale="90000"/>
          </a:bodyPr>
          <a:lstStyle/>
          <a:p>
            <a:r>
              <a:rPr lang="en-US" dirty="0">
                <a:latin typeface="Times New Roman" panose="02020603050405020304" pitchFamily="18" charset="0"/>
                <a:cs typeface="Times New Roman" panose="02020603050405020304" pitchFamily="18" charset="0"/>
              </a:rPr>
              <a:t>PERFORMANCE METRICS (PRECISION, RECALL, F1-SCORE AND ACCURACY)</a:t>
            </a:r>
          </a:p>
        </p:txBody>
      </p:sp>
      <p:sp>
        <p:nvSpPr>
          <p:cNvPr id="3" name="Content Placeholder 2">
            <a:extLst>
              <a:ext uri="{FF2B5EF4-FFF2-40B4-BE49-F238E27FC236}">
                <a16:creationId xmlns:a16="http://schemas.microsoft.com/office/drawing/2014/main" id="{43B32708-350E-41AE-BA5B-D0D17D9D21F0}"/>
              </a:ext>
            </a:extLst>
          </p:cNvPr>
          <p:cNvSpPr>
            <a:spLocks noGrp="1"/>
          </p:cNvSpPr>
          <p:nvPr>
            <p:ph idx="1"/>
          </p:nvPr>
        </p:nvSpPr>
        <p:spPr>
          <a:xfrm>
            <a:off x="1484310" y="2112885"/>
            <a:ext cx="10018713" cy="3678315"/>
          </a:xfrm>
        </p:spPr>
        <p:txBody>
          <a:bodyPr>
            <a:normAutofit fontScale="70000" lnSpcReduction="20000"/>
          </a:bodyPr>
          <a:lstStyle/>
          <a:p>
            <a:pPr rtl="0">
              <a:spcBef>
                <a:spcPts val="0"/>
              </a:spcBef>
              <a:spcAft>
                <a:spcPts val="0"/>
              </a:spcAft>
            </a:pPr>
            <a:r>
              <a:rPr lang="en-US" sz="1800" b="0" i="0" u="none" strike="noStrike" dirty="0">
                <a:solidFill>
                  <a:srgbClr val="0000FF"/>
                </a:solidFill>
                <a:effectLst/>
                <a:latin typeface="Times New Roman" panose="02020603050405020304" pitchFamily="18" charset="0"/>
              </a:rPr>
              <a:t>Precision</a:t>
            </a:r>
            <a:endParaRPr lang="en-US" dirty="0">
              <a:effectLst/>
            </a:endParaRPr>
          </a:p>
          <a:p>
            <a:pPr rtl="0">
              <a:spcBef>
                <a:spcPts val="1200"/>
              </a:spcBef>
              <a:spcAft>
                <a:spcPts val="0"/>
              </a:spcAft>
            </a:pPr>
            <a:r>
              <a:rPr lang="en-US" sz="1800" b="0" i="0" u="none" strike="noStrike" dirty="0">
                <a:effectLst/>
                <a:latin typeface="Times New Roman" panose="02020603050405020304" pitchFamily="18" charset="0"/>
              </a:rPr>
              <a:t>It represents the model's ability to correctly predict the positives out of all the positive prediction it made. It represents the ratio between the number positive samples correctly classified to the total number of samples classified as positive (either correctly or incorrectly).</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Precision score =  TP/(TP+FP)</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(3991/(6+3978)</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1.00</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Recall</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Model recall score represents the model's ability to correctly predict the positives out of actual positives. The recall is calculated as the ratio of the true positives to the actual positives</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Recall score = TP/(TP+FN)</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3991/(3991+12)</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1.00</a:t>
            </a:r>
            <a:endParaRPr lang="en-US" dirty="0">
              <a:effectLst/>
            </a:endParaRPr>
          </a:p>
          <a:p>
            <a:endParaRPr lang="en-US" dirty="0"/>
          </a:p>
        </p:txBody>
      </p:sp>
    </p:spTree>
    <p:extLst>
      <p:ext uri="{BB962C8B-B14F-4D97-AF65-F5344CB8AC3E}">
        <p14:creationId xmlns:p14="http://schemas.microsoft.com/office/powerpoint/2010/main" val="1207792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3F1BA-C19D-42C3-845A-3DAAC100C386}"/>
              </a:ext>
            </a:extLst>
          </p:cNvPr>
          <p:cNvSpPr>
            <a:spLocks noGrp="1"/>
          </p:cNvSpPr>
          <p:nvPr>
            <p:ph type="title"/>
          </p:nvPr>
        </p:nvSpPr>
        <p:spPr>
          <a:xfrm>
            <a:off x="1484311" y="685800"/>
            <a:ext cx="10018713" cy="1444841"/>
          </a:xfrm>
        </p:spPr>
        <p:txBody>
          <a:bodyPr>
            <a:normAutofit/>
          </a:bodyPr>
          <a:lstStyle/>
          <a:p>
            <a:r>
              <a:rPr lang="en-US" sz="3200" dirty="0">
                <a:latin typeface="Times New Roman" panose="02020603050405020304" pitchFamily="18" charset="0"/>
                <a:cs typeface="Times New Roman" panose="02020603050405020304" pitchFamily="18" charset="0"/>
              </a:rPr>
              <a:t>PERFORMANCE METRICS (PRECISION, RECALL, F1-SCORE AND ACCURACY) (CONT’D)</a:t>
            </a:r>
            <a:endParaRPr lang="en-US" sz="3200" dirty="0"/>
          </a:p>
        </p:txBody>
      </p:sp>
      <p:sp>
        <p:nvSpPr>
          <p:cNvPr id="3" name="Content Placeholder 2">
            <a:extLst>
              <a:ext uri="{FF2B5EF4-FFF2-40B4-BE49-F238E27FC236}">
                <a16:creationId xmlns:a16="http://schemas.microsoft.com/office/drawing/2014/main" id="{B8154F2A-7B7B-40B3-BE2C-306DFEC643B2}"/>
              </a:ext>
            </a:extLst>
          </p:cNvPr>
          <p:cNvSpPr>
            <a:spLocks noGrp="1"/>
          </p:cNvSpPr>
          <p:nvPr>
            <p:ph idx="1"/>
          </p:nvPr>
        </p:nvSpPr>
        <p:spPr>
          <a:xfrm>
            <a:off x="1484310" y="2272683"/>
            <a:ext cx="10018713" cy="3518517"/>
          </a:xfrm>
        </p:spPr>
        <p:txBody>
          <a:bodyPr>
            <a:normAutofit fontScale="85000" lnSpcReduction="20000"/>
          </a:bodyPr>
          <a:lstStyle/>
          <a:p>
            <a:pPr rtl="0">
              <a:spcBef>
                <a:spcPts val="1200"/>
              </a:spcBef>
              <a:spcAft>
                <a:spcPts val="0"/>
              </a:spcAft>
            </a:pPr>
            <a:r>
              <a:rPr lang="en-US" sz="1800" b="0" i="0" u="none" strike="noStrike" dirty="0">
                <a:solidFill>
                  <a:srgbClr val="0000FF"/>
                </a:solidFill>
                <a:effectLst/>
                <a:latin typeface="Times New Roman" panose="02020603050405020304" pitchFamily="18" charset="0"/>
              </a:rPr>
              <a:t>Accuracy score</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It represents the model's ability to correctly predict both the positives and negatives out of all the predictions.</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Accuracy score = (TP+TN)/(TP+FP+TN+FN)</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(3991+3991) / (3991 + 12 + 3991 + 6)</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1.00</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F1-Score</a:t>
            </a: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It represents the model's score as a function of precision  and recall score. The F1-score is a way of combining the precision and recall of the model, It is also known as the harmonic mean of the model's precision and  recall</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F1-score  = 2 X Precision score X Recall score / (Precision score + Recall score)</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(2 X 1.00x1.00) /( 1.00+ 1.00)</a:t>
            </a:r>
            <a:endParaRPr lang="en-US" dirty="0">
              <a:effectLst/>
            </a:endParaRPr>
          </a:p>
          <a:p>
            <a:pPr rtl="0">
              <a:spcBef>
                <a:spcPts val="1200"/>
              </a:spcBef>
              <a:spcAft>
                <a:spcPts val="0"/>
              </a:spcAft>
            </a:pPr>
            <a:r>
              <a:rPr lang="en-US" sz="1800" b="0" i="0" u="none" strike="noStrike" dirty="0">
                <a:solidFill>
                  <a:srgbClr val="0000FF"/>
                </a:solidFill>
                <a:effectLst/>
                <a:latin typeface="Times New Roman" panose="02020603050405020304" pitchFamily="18" charset="0"/>
              </a:rPr>
              <a:t>                = 1.00</a:t>
            </a:r>
            <a:endParaRPr lang="en-US" dirty="0">
              <a:effectLst/>
            </a:endParaRPr>
          </a:p>
          <a:p>
            <a:endParaRPr lang="en-US" dirty="0"/>
          </a:p>
        </p:txBody>
      </p:sp>
    </p:spTree>
    <p:extLst>
      <p:ext uri="{BB962C8B-B14F-4D97-AF65-F5344CB8AC3E}">
        <p14:creationId xmlns:p14="http://schemas.microsoft.com/office/powerpoint/2010/main" val="268578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4D8D-B5B8-41B3-AB4D-CD2436986DC6}"/>
              </a:ext>
            </a:extLst>
          </p:cNvPr>
          <p:cNvSpPr>
            <a:spLocks noGrp="1"/>
          </p:cNvSpPr>
          <p:nvPr>
            <p:ph type="title"/>
          </p:nvPr>
        </p:nvSpPr>
        <p:spPr>
          <a:xfrm>
            <a:off x="1484311" y="685800"/>
            <a:ext cx="10018713" cy="1214021"/>
          </a:xfrm>
        </p:spPr>
        <p:txBody>
          <a:bodyPr/>
          <a:lstStyle/>
          <a:p>
            <a:r>
              <a:rPr lang="en-US" dirty="0">
                <a:latin typeface="Times New Roman" panose="02020603050405020304" pitchFamily="18" charset="0"/>
                <a:cs typeface="Times New Roman" panose="02020603050405020304" pitchFamily="18" charset="0"/>
              </a:rPr>
              <a:t>CLASSIFICATION REPORT</a:t>
            </a:r>
          </a:p>
        </p:txBody>
      </p:sp>
      <p:pic>
        <p:nvPicPr>
          <p:cNvPr id="5" name="Content Placeholder 4" descr="Table&#10;&#10;Description automatically generated">
            <a:extLst>
              <a:ext uri="{FF2B5EF4-FFF2-40B4-BE49-F238E27FC236}">
                <a16:creationId xmlns:a16="http://schemas.microsoft.com/office/drawing/2014/main" id="{2D73E126-3C68-476C-ABB3-AF011A5F09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0250" y="3051280"/>
            <a:ext cx="8601075" cy="2625619"/>
          </a:xfrm>
        </p:spPr>
      </p:pic>
      <p:sp>
        <p:nvSpPr>
          <p:cNvPr id="6" name="TextBox 5">
            <a:extLst>
              <a:ext uri="{FF2B5EF4-FFF2-40B4-BE49-F238E27FC236}">
                <a16:creationId xmlns:a16="http://schemas.microsoft.com/office/drawing/2014/main" id="{B3AB259B-FB48-4C59-930E-8D995510FEFA}"/>
              </a:ext>
            </a:extLst>
          </p:cNvPr>
          <p:cNvSpPr txBox="1"/>
          <p:nvPr/>
        </p:nvSpPr>
        <p:spPr>
          <a:xfrm>
            <a:off x="1704974" y="2238375"/>
            <a:ext cx="9324975" cy="646331"/>
          </a:xfrm>
          <a:prstGeom prst="rect">
            <a:avLst/>
          </a:prstGeom>
          <a:noFill/>
        </p:spPr>
        <p:txBody>
          <a:bodyPr wrap="square" rtlCol="0">
            <a:spAutoFit/>
          </a:bodyPr>
          <a:lstStyle/>
          <a:p>
            <a:pPr rtl="0">
              <a:spcBef>
                <a:spcPts val="1200"/>
              </a:spcBef>
              <a:spcAft>
                <a:spcPts val="0"/>
              </a:spcAft>
            </a:pPr>
            <a:r>
              <a:rPr lang="en-US" sz="1800" b="0" i="0" u="none" strike="noStrike" dirty="0">
                <a:solidFill>
                  <a:srgbClr val="000000"/>
                </a:solidFill>
                <a:effectLst/>
                <a:latin typeface="Times New Roman" panose="02020603050405020304" pitchFamily="18" charset="0"/>
              </a:rPr>
              <a:t>Classification report gives a summary table containing precision, recall, F1-score and makes it </a:t>
            </a:r>
            <a:r>
              <a:rPr lang="en-US" sz="1800" b="0" i="0" u="none" strike="noStrike" dirty="0" err="1">
                <a:solidFill>
                  <a:srgbClr val="000000"/>
                </a:solidFill>
                <a:effectLst/>
                <a:latin typeface="Times New Roman" panose="02020603050405020304" pitchFamily="18" charset="0"/>
              </a:rPr>
              <a:t>eaier</a:t>
            </a:r>
            <a:r>
              <a:rPr lang="en-US" sz="1800" b="0" i="0" u="none" strike="noStrike" dirty="0">
                <a:solidFill>
                  <a:srgbClr val="000000"/>
                </a:solidFill>
                <a:effectLst/>
                <a:latin typeface="Times New Roman" panose="02020603050405020304" pitchFamily="18" charset="0"/>
              </a:rPr>
              <a:t> for us to observe which class performs better</a:t>
            </a:r>
            <a:endParaRPr lang="en-US" dirty="0">
              <a:effectLst/>
            </a:endParaRPr>
          </a:p>
        </p:txBody>
      </p:sp>
      <p:sp>
        <p:nvSpPr>
          <p:cNvPr id="7" name="TextBox 6">
            <a:extLst>
              <a:ext uri="{FF2B5EF4-FFF2-40B4-BE49-F238E27FC236}">
                <a16:creationId xmlns:a16="http://schemas.microsoft.com/office/drawing/2014/main" id="{A52F707D-8661-497B-9077-FF80793BE30F}"/>
              </a:ext>
            </a:extLst>
          </p:cNvPr>
          <p:cNvSpPr txBox="1"/>
          <p:nvPr/>
        </p:nvSpPr>
        <p:spPr>
          <a:xfrm>
            <a:off x="3916532" y="5676899"/>
            <a:ext cx="4358936"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Fig 4: Classification Report Table</a:t>
            </a:r>
          </a:p>
        </p:txBody>
      </p:sp>
    </p:spTree>
    <p:extLst>
      <p:ext uri="{BB962C8B-B14F-4D97-AF65-F5344CB8AC3E}">
        <p14:creationId xmlns:p14="http://schemas.microsoft.com/office/powerpoint/2010/main" val="135010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1A75-0775-4341-99DF-EDFCF1DDD1C4}"/>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PROS AND CONS OF THE CNN MODEL</a:t>
            </a:r>
          </a:p>
        </p:txBody>
      </p:sp>
      <p:sp>
        <p:nvSpPr>
          <p:cNvPr id="3" name="Content Placeholder 2">
            <a:extLst>
              <a:ext uri="{FF2B5EF4-FFF2-40B4-BE49-F238E27FC236}">
                <a16:creationId xmlns:a16="http://schemas.microsoft.com/office/drawing/2014/main" id="{2E82940C-6626-495C-B3A0-F2CFFEFB6290}"/>
              </a:ext>
            </a:extLst>
          </p:cNvPr>
          <p:cNvSpPr>
            <a:spLocks noGrp="1"/>
          </p:cNvSpPr>
          <p:nvPr>
            <p:ph idx="1"/>
          </p:nvPr>
        </p:nvSpPr>
        <p:spPr>
          <a:xfrm>
            <a:off x="1484310" y="2148397"/>
            <a:ext cx="10018713" cy="3642804"/>
          </a:xfrm>
        </p:spPr>
        <p:txBody>
          <a:bodyPr>
            <a:normAutofit fontScale="85000" lnSpcReduction="20000"/>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Pros</a:t>
            </a:r>
          </a:p>
          <a:p>
            <a:r>
              <a:rPr lang="en-US" sz="1700" dirty="0">
                <a:latin typeface="Times New Roman" panose="02020603050405020304" pitchFamily="18" charset="0"/>
                <a:cs typeface="Times New Roman" panose="02020603050405020304" pitchFamily="18" charset="0"/>
              </a:rPr>
              <a:t>In terms of performance, CNN model is very efficient relative to other models</a:t>
            </a:r>
          </a:p>
          <a:p>
            <a:r>
              <a:rPr lang="en-US" sz="1700" dirty="0">
                <a:latin typeface="Times New Roman" panose="02020603050405020304" pitchFamily="18" charset="0"/>
                <a:cs typeface="Times New Roman" panose="02020603050405020304" pitchFamily="18" charset="0"/>
              </a:rPr>
              <a:t>It is simple to implement and requires fewer parameters to build</a:t>
            </a:r>
          </a:p>
          <a:p>
            <a:r>
              <a:rPr lang="en-US" sz="1700" dirty="0">
                <a:latin typeface="Times New Roman" panose="02020603050405020304" pitchFamily="18" charset="0"/>
                <a:cs typeface="Times New Roman" panose="02020603050405020304" pitchFamily="18" charset="0"/>
              </a:rPr>
              <a:t>It is used in various fields and perform major tasks like facial recognition, analyzing documents, understanding climate</a:t>
            </a:r>
            <a:r>
              <a:rPr lang="en-US" sz="1700">
                <a:latin typeface="Times New Roman" panose="02020603050405020304" pitchFamily="18" charset="0"/>
                <a:cs typeface="Times New Roman" panose="02020603050405020304" pitchFamily="18" charset="0"/>
              </a:rPr>
              <a:t>, image </a:t>
            </a:r>
            <a:r>
              <a:rPr lang="en-US" sz="1700" dirty="0">
                <a:latin typeface="Times New Roman" panose="02020603050405020304" pitchFamily="18" charset="0"/>
                <a:cs typeface="Times New Roman" panose="02020603050405020304" pitchFamily="18" charset="0"/>
              </a:rPr>
              <a:t>recognition and object identification</a:t>
            </a:r>
          </a:p>
          <a:p>
            <a:pPr marL="0" indent="0">
              <a:buNone/>
            </a:pPr>
            <a:r>
              <a:rPr lang="en-US" dirty="0">
                <a:latin typeface="Times New Roman" panose="02020603050405020304" pitchFamily="18" charset="0"/>
                <a:cs typeface="Times New Roman" panose="02020603050405020304" pitchFamily="18" charset="0"/>
              </a:rPr>
              <a:t>Cons</a:t>
            </a:r>
          </a:p>
          <a:p>
            <a:r>
              <a:rPr lang="en-US" sz="1700" dirty="0">
                <a:latin typeface="Times New Roman" panose="02020603050405020304" pitchFamily="18" charset="0"/>
                <a:cs typeface="Times New Roman" panose="02020603050405020304" pitchFamily="18" charset="0"/>
              </a:rPr>
              <a:t>Overfitting is a common problem when training the model especially when we don’t have enough data to train our model with. This problem  can be resolve by increasing the data through augmentation.</a:t>
            </a:r>
          </a:p>
          <a:p>
            <a:r>
              <a:rPr lang="en-US" sz="1700" dirty="0">
                <a:latin typeface="Times New Roman" panose="02020603050405020304" pitchFamily="18" charset="0"/>
                <a:cs typeface="Times New Roman" panose="02020603050405020304" pitchFamily="18" charset="0"/>
              </a:rPr>
              <a:t>Another common issue is data loss during the training process. This can be reduced by increasing the number of epochs and increasing the amount of data through data augmentation.</a:t>
            </a:r>
          </a:p>
          <a:p>
            <a:r>
              <a:rPr lang="en-US" sz="1600" b="0" i="0" u="none" strike="noStrike" dirty="0">
                <a:solidFill>
                  <a:srgbClr val="000000"/>
                </a:solidFill>
                <a:effectLst/>
                <a:latin typeface="Times New Roman" panose="02020603050405020304" pitchFamily="18" charset="0"/>
                <a:cs typeface="Times New Roman" panose="02020603050405020304" pitchFamily="18" charset="0"/>
              </a:rPr>
              <a:t>If the CNN has several layers, then the training process takes a lot of time if the computer doesn’t consist of a good GPU</a:t>
            </a:r>
            <a:r>
              <a:rPr lang="en-US" sz="1600" b="0" i="0" u="none" strike="noStrike" dirty="0">
                <a:solidFill>
                  <a:srgbClr val="000000"/>
                </a:solidFill>
                <a:effectLst/>
                <a:latin typeface="Arial" panose="020B0604020202020204" pitchFamily="34" charset="0"/>
              </a:rPr>
              <a:t>.</a:t>
            </a:r>
            <a:endParaRPr lang="en-US" sz="1600" dirty="0">
              <a:effectLst/>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2598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9E49-8DEE-4AA0-9586-FCCE058D0846}"/>
              </a:ext>
            </a:extLst>
          </p:cNvPr>
          <p:cNvSpPr>
            <a:spLocks noGrp="1"/>
          </p:cNvSpPr>
          <p:nvPr>
            <p:ph type="title"/>
          </p:nvPr>
        </p:nvSpPr>
        <p:spPr>
          <a:xfrm>
            <a:off x="1484311" y="685801"/>
            <a:ext cx="10018713" cy="1196266"/>
          </a:xfrm>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6E2F415-B407-40C0-8086-BC0F834E1319}"/>
              </a:ext>
            </a:extLst>
          </p:cNvPr>
          <p:cNvSpPr>
            <a:spLocks noGrp="1"/>
          </p:cNvSpPr>
          <p:nvPr>
            <p:ph idx="1"/>
          </p:nvPr>
        </p:nvSpPr>
        <p:spPr>
          <a:xfrm>
            <a:off x="1555332" y="2081073"/>
            <a:ext cx="10018713" cy="3124201"/>
          </a:xfrm>
        </p:spPr>
        <p:txBody>
          <a:bodyPr/>
          <a:lstStyle/>
          <a:p>
            <a:pPr rtl="0">
              <a:spcBef>
                <a:spcPts val="1200"/>
              </a:spcBef>
              <a:spcAft>
                <a:spcPts val="0"/>
              </a:spcAft>
            </a:pPr>
            <a:r>
              <a:rPr lang="en-US" sz="1800" b="0" i="0" u="none" strike="noStrike" dirty="0">
                <a:solidFill>
                  <a:srgbClr val="000000"/>
                </a:solidFill>
                <a:effectLst/>
                <a:latin typeface="Times New Roman" panose="02020603050405020304" pitchFamily="18" charset="0"/>
              </a:rPr>
              <a:t>Both classes performed the same in terms of precision, recall and f1-score</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solidFill>
                  <a:srgbClr val="000000"/>
                </a:solidFill>
                <a:effectLst/>
                <a:latin typeface="Times New Roman" panose="02020603050405020304" pitchFamily="18" charset="0"/>
              </a:rPr>
              <a:t>My model has a test accuracy of 99.721% which is better than my initial goal of 99.000%. Therefore, my project is successful</a:t>
            </a:r>
            <a:endParaRPr lang="en-US" dirty="0">
              <a:effectLst/>
            </a:endParaRPr>
          </a:p>
          <a:p>
            <a:endParaRPr lang="en-US" dirty="0"/>
          </a:p>
        </p:txBody>
      </p:sp>
    </p:spTree>
    <p:extLst>
      <p:ext uri="{BB962C8B-B14F-4D97-AF65-F5344CB8AC3E}">
        <p14:creationId xmlns:p14="http://schemas.microsoft.com/office/powerpoint/2010/main" val="386804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172</TotalTime>
  <Words>1234</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CONCRETE CRACK DETECTION SYSTEM- PHASE 3</vt:lpstr>
      <vt:lpstr>PREDICTING LABELS</vt:lpstr>
      <vt:lpstr>CONFUSION MATRIX</vt:lpstr>
      <vt:lpstr>CONFUSION MATRIX  (CONT’D.)</vt:lpstr>
      <vt:lpstr>PERFORMANCE METRICS (PRECISION, RECALL, F1-SCORE AND ACCURACY)</vt:lpstr>
      <vt:lpstr>PERFORMANCE METRICS (PRECISION, RECALL, F1-SCORE AND ACCURACY) (CONT’D)</vt:lpstr>
      <vt:lpstr>CLASSIFICATION REPORT</vt:lpstr>
      <vt:lpstr>PROS AND CONS OF THE CNN MODEL</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CONCRETE CRACK DETECTION SYSTEM- PHASE 3</dc:title>
  <dc:creator>CLIFF</dc:creator>
  <cp:lastModifiedBy>CLIFF</cp:lastModifiedBy>
  <cp:revision>11</cp:revision>
  <dcterms:created xsi:type="dcterms:W3CDTF">2021-05-08T09:35:23Z</dcterms:created>
  <dcterms:modified xsi:type="dcterms:W3CDTF">2021-05-08T15:48:32Z</dcterms:modified>
</cp:coreProperties>
</file>