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307425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23789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309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4009598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46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3111149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2691423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105756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106678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87-1812-4316-9388-327BC2B71932}"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342734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A1387-1812-4316-9388-327BC2B71932}"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28058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A1387-1812-4316-9388-327BC2B71932}"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33656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A1387-1812-4316-9388-327BC2B71932}"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382824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A1387-1812-4316-9388-327BC2B71932}"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228640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A1387-1812-4316-9388-327BC2B71932}"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84677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A1387-1812-4316-9388-327BC2B71932}"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511A9-3DB4-4E73-BB93-ABA8D5C566A4}" type="slidenum">
              <a:rPr lang="en-US" smtClean="0"/>
              <a:t>‹#›</a:t>
            </a:fld>
            <a:endParaRPr lang="en-US"/>
          </a:p>
        </p:txBody>
      </p:sp>
    </p:spTree>
    <p:extLst>
      <p:ext uri="{BB962C8B-B14F-4D97-AF65-F5344CB8AC3E}">
        <p14:creationId xmlns:p14="http://schemas.microsoft.com/office/powerpoint/2010/main" val="121984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1A1387-1812-4316-9388-327BC2B71932}" type="datetimeFigureOut">
              <a:rPr lang="en-US" smtClean="0"/>
              <a:t>10/16/2020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8511A9-3DB4-4E73-BB93-ABA8D5C566A4}" type="slidenum">
              <a:rPr lang="en-US" smtClean="0"/>
              <a:t>‹#›</a:t>
            </a:fld>
            <a:endParaRPr lang="en-US"/>
          </a:p>
        </p:txBody>
      </p:sp>
    </p:spTree>
    <p:extLst>
      <p:ext uri="{BB962C8B-B14F-4D97-AF65-F5344CB8AC3E}">
        <p14:creationId xmlns:p14="http://schemas.microsoft.com/office/powerpoint/2010/main" val="3023409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5091-AE01-4805-BCE5-2D658B1CDFDD}"/>
              </a:ext>
            </a:extLst>
          </p:cNvPr>
          <p:cNvSpPr>
            <a:spLocks noGrp="1"/>
          </p:cNvSpPr>
          <p:nvPr>
            <p:ph type="ctrTitle"/>
          </p:nvPr>
        </p:nvSpPr>
        <p:spPr>
          <a:xfrm>
            <a:off x="1507066" y="844062"/>
            <a:ext cx="7932355" cy="3206771"/>
          </a:xfrm>
        </p:spPr>
        <p:txBody>
          <a:bodyPr/>
          <a:lstStyle/>
          <a:p>
            <a:pPr algn="ctr"/>
            <a:r>
              <a:rPr lang="en-US" sz="6600" dirty="0">
                <a:latin typeface="Times New Roman" panose="02020603050405020304" pitchFamily="18" charset="0"/>
                <a:cs typeface="Times New Roman" panose="02020603050405020304" pitchFamily="18" charset="0"/>
              </a:rPr>
              <a:t>Predicting Coronary Heart Diseases using Logistic Regression </a:t>
            </a:r>
          </a:p>
        </p:txBody>
      </p:sp>
    </p:spTree>
    <p:extLst>
      <p:ext uri="{BB962C8B-B14F-4D97-AF65-F5344CB8AC3E}">
        <p14:creationId xmlns:p14="http://schemas.microsoft.com/office/powerpoint/2010/main" val="182355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DBA0-6E4D-43F9-8DAC-E33542C09492}"/>
              </a:ext>
            </a:extLst>
          </p:cNvPr>
          <p:cNvSpPr>
            <a:spLocks noGrp="1"/>
          </p:cNvSpPr>
          <p:nvPr>
            <p:ph type="ctrTitle"/>
          </p:nvPr>
        </p:nvSpPr>
        <p:spPr>
          <a:xfrm>
            <a:off x="1507067" y="73600"/>
            <a:ext cx="7766936" cy="1113184"/>
          </a:xfrm>
        </p:spPr>
        <p:txBody>
          <a:bodyPr/>
          <a:lstStyle/>
          <a:p>
            <a:pPr algn="just"/>
            <a:r>
              <a:rPr lang="en-US" sz="4000" dirty="0">
                <a:latin typeface="Times New Roman" panose="02020603050405020304" pitchFamily="18" charset="0"/>
                <a:cs typeface="Times New Roman" panose="02020603050405020304" pitchFamily="18" charset="0"/>
              </a:rPr>
              <a:t>Visualizing confusion matrix using heatmap</a:t>
            </a:r>
          </a:p>
        </p:txBody>
      </p:sp>
      <p:sp>
        <p:nvSpPr>
          <p:cNvPr id="3" name="Subtitle 2">
            <a:extLst>
              <a:ext uri="{FF2B5EF4-FFF2-40B4-BE49-F238E27FC236}">
                <a16:creationId xmlns:a16="http://schemas.microsoft.com/office/drawing/2014/main" id="{92B4AC68-2051-4E63-9147-780991A5E6C2}"/>
              </a:ext>
            </a:extLst>
          </p:cNvPr>
          <p:cNvSpPr>
            <a:spLocks noGrp="1"/>
          </p:cNvSpPr>
          <p:nvPr>
            <p:ph type="subTitle" idx="1"/>
          </p:nvPr>
        </p:nvSpPr>
        <p:spPr>
          <a:xfrm>
            <a:off x="1507067" y="1322362"/>
            <a:ext cx="7766936" cy="5118195"/>
          </a:xfrm>
        </p:spPr>
        <p:txBody>
          <a:bodyPr/>
          <a:lstStyle/>
          <a:p>
            <a:pPr algn="just"/>
            <a:r>
              <a:rPr lang="en-US" b="0" i="0" dirty="0">
                <a:solidFill>
                  <a:srgbClr val="24292E"/>
                </a:solidFill>
                <a:effectLst/>
                <a:latin typeface="Times New Roman" panose="02020603050405020304" pitchFamily="18" charset="0"/>
                <a:cs typeface="Times New Roman" panose="02020603050405020304" pitchFamily="18" charset="0"/>
              </a:rPr>
              <a:t>Let's visualize the results of the model in the form of a confusion matrix using matplotlib and seaborn</a:t>
            </a:r>
          </a:p>
          <a:p>
            <a:pPr algn="just"/>
            <a:endParaRPr lang="en-US" dirty="0">
              <a:solidFill>
                <a:srgbClr val="24292E"/>
              </a:solidFill>
              <a:latin typeface="Times New Roman" panose="02020603050405020304" pitchFamily="18" charset="0"/>
              <a:cs typeface="Times New Roman" panose="02020603050405020304" pitchFamily="18" charset="0"/>
            </a:endParaRPr>
          </a:p>
          <a:p>
            <a:pPr algn="just"/>
            <a:endParaRPr lang="en-US" b="0" i="0" dirty="0">
              <a:solidFill>
                <a:srgbClr val="24292E"/>
              </a:solidFill>
              <a:effectLst/>
              <a:latin typeface="Times New Roman" panose="02020603050405020304" pitchFamily="18" charset="0"/>
              <a:cs typeface="Times New Roman" panose="02020603050405020304" pitchFamily="18" charset="0"/>
            </a:endParaRPr>
          </a:p>
          <a:p>
            <a:pPr algn="just"/>
            <a:endParaRPr lang="en-US" dirty="0">
              <a:solidFill>
                <a:srgbClr val="24292E"/>
              </a:solidFill>
              <a:latin typeface="Times New Roman" panose="02020603050405020304" pitchFamily="18" charset="0"/>
              <a:cs typeface="Times New Roman" panose="02020603050405020304" pitchFamily="18" charset="0"/>
            </a:endParaRPr>
          </a:p>
          <a:p>
            <a:pPr algn="just"/>
            <a:endParaRPr lang="en-US" b="0" i="0" dirty="0">
              <a:solidFill>
                <a:srgbClr val="24292E"/>
              </a:solidFill>
              <a:effectLst/>
              <a:latin typeface="Times New Roman" panose="02020603050405020304" pitchFamily="18" charset="0"/>
              <a:cs typeface="Times New Roman" panose="02020603050405020304" pitchFamily="18" charset="0"/>
            </a:endParaRPr>
          </a:p>
          <a:p>
            <a:pPr algn="just"/>
            <a:endParaRPr lang="en-US" dirty="0">
              <a:solidFill>
                <a:srgbClr val="24292E"/>
              </a:solidFill>
              <a:latin typeface="Times New Roman" panose="02020603050405020304" pitchFamily="18" charset="0"/>
              <a:cs typeface="Times New Roman" panose="02020603050405020304" pitchFamily="18" charset="0"/>
            </a:endParaRPr>
          </a:p>
          <a:p>
            <a:pPr algn="just"/>
            <a:endParaRPr lang="en-US" dirty="0">
              <a:solidFill>
                <a:srgbClr val="24292E"/>
              </a:solidFill>
              <a:latin typeface="Times New Roman" panose="02020603050405020304" pitchFamily="18" charset="0"/>
              <a:cs typeface="Times New Roman" panose="02020603050405020304" pitchFamily="18" charset="0"/>
            </a:endParaRPr>
          </a:p>
          <a:p>
            <a:pPr algn="l"/>
            <a:r>
              <a:rPr lang="en-US" b="0" i="0" dirty="0">
                <a:solidFill>
                  <a:srgbClr val="24292E"/>
                </a:solidFill>
                <a:effectLst/>
                <a:latin typeface="Times New Roman" panose="02020603050405020304" pitchFamily="18" charset="0"/>
                <a:cs typeface="Times New Roman" panose="02020603050405020304" pitchFamily="18" charset="0"/>
              </a:rPr>
              <a:t>print("Accuracy:",metrics.accuracy_score(y_test, y_pred))</a:t>
            </a:r>
          </a:p>
          <a:p>
            <a:pPr algn="l"/>
            <a:r>
              <a:rPr lang="en-US" b="0" i="0" dirty="0">
                <a:solidFill>
                  <a:srgbClr val="24292E"/>
                </a:solidFill>
                <a:effectLst/>
                <a:latin typeface="Times New Roman" panose="02020603050405020304" pitchFamily="18" charset="0"/>
                <a:cs typeface="Times New Roman" panose="02020603050405020304" pitchFamily="18" charset="0"/>
              </a:rPr>
              <a:t>print("Precision:",metrics.precision_score(y_test, y_pred))</a:t>
            </a:r>
          </a:p>
          <a:p>
            <a:pPr algn="l"/>
            <a:r>
              <a:rPr lang="en-US" b="0" i="0" dirty="0">
                <a:solidFill>
                  <a:srgbClr val="24292E"/>
                </a:solidFill>
                <a:effectLst/>
                <a:latin typeface="Times New Roman" panose="02020603050405020304" pitchFamily="18" charset="0"/>
                <a:cs typeface="Times New Roman" panose="02020603050405020304" pitchFamily="18" charset="0"/>
              </a:rPr>
              <a:t>print("Recall:",metrics.recall_score(y_test, y_pred))</a:t>
            </a:r>
          </a:p>
          <a:p>
            <a:pPr algn="l"/>
            <a:endParaRPr lang="en-US" b="0" i="0" dirty="0">
              <a:solidFill>
                <a:srgbClr val="24292E"/>
              </a:solidFill>
              <a:effectLst/>
              <a:latin typeface="-apple-system"/>
            </a:endParaRPr>
          </a:p>
          <a:p>
            <a:pPr algn="l"/>
            <a:endParaRPr lang="en-US" b="0" i="0" dirty="0">
              <a:solidFill>
                <a:srgbClr val="24292E"/>
              </a:solidFill>
              <a:effectLst/>
              <a:latin typeface="-apple-system"/>
            </a:endParaRPr>
          </a:p>
          <a:p>
            <a:pPr algn="just"/>
            <a:endParaRPr lang="en-US" dirty="0">
              <a:solidFill>
                <a:srgbClr val="24292E"/>
              </a:solidFill>
              <a:latin typeface="Times New Roman" panose="02020603050405020304" pitchFamily="18" charset="0"/>
              <a:cs typeface="Times New Roman" panose="02020603050405020304" pitchFamily="18" charset="0"/>
            </a:endParaRPr>
          </a:p>
          <a:p>
            <a:pPr algn="just"/>
            <a:endParaRPr lang="en-US" b="0" i="0" dirty="0">
              <a:solidFill>
                <a:srgbClr val="24292E"/>
              </a:solidFill>
              <a:effectLst/>
              <a:latin typeface="Times New Roman" panose="02020603050405020304" pitchFamily="18" charset="0"/>
              <a:cs typeface="Times New Roman" panose="02020603050405020304" pitchFamily="18" charset="0"/>
            </a:endParaRPr>
          </a:p>
          <a:p>
            <a:pPr algn="just"/>
            <a:endParaRPr lang="en-US" b="0" i="0" dirty="0">
              <a:solidFill>
                <a:srgbClr val="24292E"/>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BD4C2B84-C0D5-4458-8236-6EC94EBF1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067" y="1955409"/>
            <a:ext cx="5217290" cy="26033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D6EE87A-4D3E-4BC3-845C-EDAEF0306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067" y="5764695"/>
            <a:ext cx="4800600" cy="67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3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1974-B346-438F-A4DB-93D711DFC86B}"/>
              </a:ext>
            </a:extLst>
          </p:cNvPr>
          <p:cNvSpPr>
            <a:spLocks noGrp="1"/>
          </p:cNvSpPr>
          <p:nvPr>
            <p:ph type="ctrTitle"/>
          </p:nvPr>
        </p:nvSpPr>
        <p:spPr>
          <a:xfrm>
            <a:off x="1507067" y="516836"/>
            <a:ext cx="7766936" cy="583094"/>
          </a:xfrm>
        </p:spPr>
        <p:txBody>
          <a:bodyPr/>
          <a:lstStyle/>
          <a:p>
            <a:pPr algn="ctr"/>
            <a:r>
              <a:rPr lang="en-US" sz="4400" dirty="0">
                <a:latin typeface="Times New Roman" panose="02020603050405020304" pitchFamily="18" charset="0"/>
                <a:cs typeface="Times New Roman" panose="02020603050405020304" pitchFamily="18" charset="0"/>
              </a:rPr>
              <a:t>ROC curve</a:t>
            </a:r>
          </a:p>
        </p:txBody>
      </p:sp>
      <p:sp>
        <p:nvSpPr>
          <p:cNvPr id="3" name="Subtitle 2">
            <a:extLst>
              <a:ext uri="{FF2B5EF4-FFF2-40B4-BE49-F238E27FC236}">
                <a16:creationId xmlns:a16="http://schemas.microsoft.com/office/drawing/2014/main" id="{BCDFACC4-9D10-441B-AA96-A0370B566A1F}"/>
              </a:ext>
            </a:extLst>
          </p:cNvPr>
          <p:cNvSpPr>
            <a:spLocks noGrp="1"/>
          </p:cNvSpPr>
          <p:nvPr>
            <p:ph type="subTitle" idx="1"/>
          </p:nvPr>
        </p:nvSpPr>
        <p:spPr>
          <a:xfrm>
            <a:off x="1507066" y="1298712"/>
            <a:ext cx="8220029" cy="5042451"/>
          </a:xfrm>
        </p:spPr>
        <p:txBody>
          <a:bodyPr>
            <a:normAutofit fontScale="92500" lnSpcReduction="10000"/>
          </a:bodyPr>
          <a:lstStyle/>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Receiver Operating Characteristic(ROC) curve is a plot of the true positive rate against the false positive rate</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AUC score for the case is 0.72. AUC score 1 represents perfect classifier, and 0.5 represents a worthless classifier.</a:t>
            </a:r>
            <a:endParaRPr lang="en-US" sz="2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91BA5AF-26E3-47F3-BF4F-C509FD052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066" y="2139901"/>
            <a:ext cx="5344307" cy="304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3DE784-8CFC-4C59-A52B-80D646DC2417}"/>
              </a:ext>
            </a:extLst>
          </p:cNvPr>
          <p:cNvSpPr>
            <a:spLocks noGrp="1"/>
          </p:cNvSpPr>
          <p:nvPr>
            <p:ph type="subTitle" idx="1"/>
          </p:nvPr>
        </p:nvSpPr>
        <p:spPr>
          <a:xfrm>
            <a:off x="1507067" y="781878"/>
            <a:ext cx="7766936" cy="5181599"/>
          </a:xfrm>
        </p:spPr>
        <p:txBody>
          <a:bodyPr>
            <a:normAutofit/>
          </a:bodyPr>
          <a:lstStyle/>
          <a:p>
            <a:pPr algn="l">
              <a:lnSpc>
                <a:spcPct val="150000"/>
              </a:lnSpc>
            </a:pPr>
            <a:r>
              <a:rPr lang="en-US" sz="2000" b="1" i="0" dirty="0">
                <a:solidFill>
                  <a:srgbClr val="24292E"/>
                </a:solidFill>
                <a:effectLst/>
                <a:latin typeface="Times New Roman" panose="02020603050405020304" pitchFamily="18" charset="0"/>
                <a:cs typeface="Times New Roman" panose="02020603050405020304" pitchFamily="18" charset="0"/>
              </a:rPr>
              <a:t>Limitation</a:t>
            </a:r>
          </a:p>
          <a:p>
            <a:pPr algn="l">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It is vulnerable to overfitting</a:t>
            </a:r>
          </a:p>
          <a:p>
            <a:pPr algn="l">
              <a:lnSpc>
                <a:spcPct val="150000"/>
              </a:lnSpc>
            </a:pPr>
            <a:r>
              <a:rPr lang="en-US" sz="2000" b="1" i="0" dirty="0">
                <a:solidFill>
                  <a:srgbClr val="24292E"/>
                </a:solidFill>
                <a:effectLst/>
                <a:latin typeface="Times New Roman" panose="02020603050405020304" pitchFamily="18" charset="0"/>
                <a:cs typeface="Times New Roman" panose="02020603050405020304" pitchFamily="18" charset="0"/>
              </a:rPr>
              <a:t>Later work</a:t>
            </a:r>
          </a:p>
          <a:p>
            <a:pPr algn="l">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I will be working with a dataset that requires me to use multinomial logistic regression in which the target variable has three or more nominal categories such as predicting the type of Wine.</a:t>
            </a:r>
          </a:p>
          <a:p>
            <a:pPr algn="l">
              <a:lnSpc>
                <a:spcPct val="150000"/>
              </a:lnSpc>
            </a:pPr>
            <a:r>
              <a:rPr lang="en-US" sz="2000" b="1" i="0" dirty="0">
                <a:solidFill>
                  <a:srgbClr val="24292E"/>
                </a:solidFill>
                <a:effectLst/>
                <a:latin typeface="Times New Roman" panose="02020603050405020304" pitchFamily="18" charset="0"/>
                <a:cs typeface="Times New Roman" panose="02020603050405020304" pitchFamily="18" charset="0"/>
              </a:rPr>
              <a:t>Conclusion</a:t>
            </a:r>
          </a:p>
          <a:p>
            <a:pPr algn="l">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Model has adequately addressed the problem statement. It has also helped us understand how logistic regression can be used to predict heart diseases</a:t>
            </a:r>
          </a:p>
          <a:p>
            <a:endParaRPr lang="en-US" dirty="0"/>
          </a:p>
        </p:txBody>
      </p:sp>
    </p:spTree>
    <p:extLst>
      <p:ext uri="{BB962C8B-B14F-4D97-AF65-F5344CB8AC3E}">
        <p14:creationId xmlns:p14="http://schemas.microsoft.com/office/powerpoint/2010/main" val="65802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5091-AE01-4805-BCE5-2D658B1CDFDD}"/>
              </a:ext>
            </a:extLst>
          </p:cNvPr>
          <p:cNvSpPr>
            <a:spLocks noGrp="1"/>
          </p:cNvSpPr>
          <p:nvPr>
            <p:ph type="ctrTitle"/>
          </p:nvPr>
        </p:nvSpPr>
        <p:spPr>
          <a:xfrm>
            <a:off x="1507066" y="609600"/>
            <a:ext cx="7766935" cy="702365"/>
          </a:xfrm>
        </p:spPr>
        <p:txBody>
          <a:bodyPr/>
          <a:lstStyle/>
          <a:p>
            <a:r>
              <a:rPr lang="en-US" sz="3600" dirty="0">
                <a:latin typeface="Times New Roman" panose="02020603050405020304" pitchFamily="18" charset="0"/>
                <a:cs typeface="Times New Roman" panose="02020603050405020304" pitchFamily="18" charset="0"/>
              </a:rPr>
              <a:t>Problem Statement and Business Goals</a:t>
            </a:r>
            <a:endParaRPr lang="en-US" sz="3600" dirty="0"/>
          </a:p>
        </p:txBody>
      </p:sp>
      <p:sp>
        <p:nvSpPr>
          <p:cNvPr id="3" name="Subtitle 2">
            <a:extLst>
              <a:ext uri="{FF2B5EF4-FFF2-40B4-BE49-F238E27FC236}">
                <a16:creationId xmlns:a16="http://schemas.microsoft.com/office/drawing/2014/main" id="{511D9F38-84F2-4CB8-B1E3-E3F1CAD0321F}"/>
              </a:ext>
            </a:extLst>
          </p:cNvPr>
          <p:cNvSpPr>
            <a:spLocks noGrp="1"/>
          </p:cNvSpPr>
          <p:nvPr>
            <p:ph type="subTitle" idx="1"/>
          </p:nvPr>
        </p:nvSpPr>
        <p:spPr>
          <a:xfrm>
            <a:off x="1507067" y="1510748"/>
            <a:ext cx="8167020" cy="5022574"/>
          </a:xfrm>
        </p:spPr>
        <p:txBody>
          <a:bodyPr>
            <a:normAutofit fontScale="62500" lnSpcReduction="20000"/>
          </a:bodyPr>
          <a:lstStyle/>
          <a:p>
            <a:pPr algn="just">
              <a:lnSpc>
                <a:spcPct val="170000"/>
              </a:lnSpc>
            </a:pPr>
            <a:r>
              <a:rPr lang="en-US" sz="2900" b="1" i="0" dirty="0">
                <a:solidFill>
                  <a:srgbClr val="24292E"/>
                </a:solidFill>
                <a:effectLst/>
                <a:latin typeface="Times New Roman" panose="02020603050405020304" pitchFamily="18" charset="0"/>
                <a:cs typeface="Times New Roman" panose="02020603050405020304" pitchFamily="18" charset="0"/>
              </a:rPr>
              <a:t>Problem statement</a:t>
            </a:r>
          </a:p>
          <a:p>
            <a:pPr algn="just">
              <a:lnSpc>
                <a:spcPct val="170000"/>
              </a:lnSpc>
            </a:pPr>
            <a:r>
              <a:rPr lang="en-US" sz="2900" b="0" i="0" dirty="0">
                <a:solidFill>
                  <a:srgbClr val="24292E"/>
                </a:solidFill>
                <a:effectLst/>
                <a:latin typeface="Times New Roman" panose="02020603050405020304" pitchFamily="18" charset="0"/>
                <a:cs typeface="Times New Roman" panose="02020603050405020304" pitchFamily="18" charset="0"/>
              </a:rPr>
              <a:t>World Health Organization has estimated 12 million deaths occur worldwide; every year due to heart diseases. Half the deaths in the United States and other developed countries are due to cardiovascular diseases. The early prognosis of cardiovascular diseases can aid in making decisions on lifestyle changes in high risk patients and in turn reduce the complications. This research intends to pinpoint the most relevant/risk factors of heart disease as well as predict the overall risk using logistic regression. Using logistic regression I will be able to determine whether a person runs the risk of having a heart disease. The classification goal is to predict whether the patient has 10years risk of future coronary heart disease.</a:t>
            </a:r>
            <a:endParaRPr lang="en-US" sz="2900" b="1" i="0" dirty="0">
              <a:solidFill>
                <a:srgbClr val="24292E"/>
              </a:solidFill>
              <a:effectLst/>
              <a:latin typeface="Times New Roman" panose="02020603050405020304" pitchFamily="18" charset="0"/>
              <a:cs typeface="Times New Roman" panose="02020603050405020304" pitchFamily="18" charset="0"/>
            </a:endParaRPr>
          </a:p>
          <a:p>
            <a:pPr algn="just"/>
            <a:endParaRPr lang="en-US" b="1" i="0" dirty="0">
              <a:solidFill>
                <a:srgbClr val="24292E"/>
              </a:solidFill>
              <a:effectLst/>
              <a:latin typeface="-apple-system"/>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04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85DC-DBA0-4EDB-9CA5-DE840789808F}"/>
              </a:ext>
            </a:extLst>
          </p:cNvPr>
          <p:cNvSpPr>
            <a:spLocks noGrp="1"/>
          </p:cNvSpPr>
          <p:nvPr>
            <p:ph type="ctrTitle"/>
          </p:nvPr>
        </p:nvSpPr>
        <p:spPr>
          <a:xfrm>
            <a:off x="2809461" y="689114"/>
            <a:ext cx="6464542" cy="490329"/>
          </a:xfrm>
        </p:spPr>
        <p:txBody>
          <a:bodyPr/>
          <a:lstStyle/>
          <a:p>
            <a:pPr algn="just"/>
            <a:r>
              <a:rPr lang="en-US" sz="2800" dirty="0">
                <a:latin typeface="Times New Roman" panose="02020603050405020304" pitchFamily="18" charset="0"/>
                <a:cs typeface="Times New Roman" panose="02020603050405020304" pitchFamily="18" charset="0"/>
              </a:rPr>
              <a:t>Problem Statement and Business Goals</a:t>
            </a:r>
            <a:endParaRPr lang="en-US" sz="2800" dirty="0"/>
          </a:p>
        </p:txBody>
      </p:sp>
      <p:sp>
        <p:nvSpPr>
          <p:cNvPr id="3" name="Subtitle 2">
            <a:extLst>
              <a:ext uri="{FF2B5EF4-FFF2-40B4-BE49-F238E27FC236}">
                <a16:creationId xmlns:a16="http://schemas.microsoft.com/office/drawing/2014/main" id="{F25C8F77-E619-40D5-95D8-2FEC1E57CA1D}"/>
              </a:ext>
            </a:extLst>
          </p:cNvPr>
          <p:cNvSpPr>
            <a:spLocks noGrp="1"/>
          </p:cNvSpPr>
          <p:nvPr>
            <p:ph type="subTitle" idx="1"/>
          </p:nvPr>
        </p:nvSpPr>
        <p:spPr>
          <a:xfrm>
            <a:off x="1507067" y="1484243"/>
            <a:ext cx="7766936" cy="3663489"/>
          </a:xfrm>
        </p:spPr>
        <p:txBody>
          <a:bodyPr/>
          <a:lstStyle/>
          <a:p>
            <a:pPr algn="l"/>
            <a:r>
              <a:rPr lang="en-US" b="1" i="0" dirty="0">
                <a:solidFill>
                  <a:srgbClr val="24292E"/>
                </a:solidFill>
                <a:effectLst/>
                <a:latin typeface="Times New Roman" panose="02020603050405020304" pitchFamily="18" charset="0"/>
                <a:cs typeface="Times New Roman" panose="02020603050405020304" pitchFamily="18" charset="0"/>
              </a:rPr>
              <a:t>Business Goal</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I am required to use logistic regression to predict whether a patient has 10years risk of future coronary heart disease or not. I will make use of binary logistic regression in which target variable has only two possible outcomes such as heart disease or no heart disease. Hospitals and Doctors may use this model to predict which patient is at risk and preventive measures be taken.</a:t>
            </a:r>
            <a:endParaRPr lang="en-US" sz="2000" b="1" i="0" dirty="0">
              <a:solidFill>
                <a:srgbClr val="24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49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65FF-961B-46CA-85BE-2BB68ABC8D2F}"/>
              </a:ext>
            </a:extLst>
          </p:cNvPr>
          <p:cNvSpPr>
            <a:spLocks noGrp="1"/>
          </p:cNvSpPr>
          <p:nvPr>
            <p:ph type="ctrTitle"/>
          </p:nvPr>
        </p:nvSpPr>
        <p:spPr>
          <a:xfrm>
            <a:off x="1361293" y="535977"/>
            <a:ext cx="7766936" cy="696475"/>
          </a:xfrm>
        </p:spPr>
        <p:txBody>
          <a:bodyPr/>
          <a:lstStyle/>
          <a:p>
            <a:pPr algn="ctr"/>
            <a:r>
              <a:rPr lang="en-US" sz="5400" dirty="0">
                <a:latin typeface="Times New Roman" panose="02020603050405020304" pitchFamily="18" charset="0"/>
                <a:cs typeface="Times New Roman" panose="02020603050405020304" pitchFamily="18" charset="0"/>
              </a:rPr>
              <a:t>Data source</a:t>
            </a:r>
            <a:endParaRPr lang="en-US" dirty="0"/>
          </a:p>
        </p:txBody>
      </p:sp>
      <p:sp>
        <p:nvSpPr>
          <p:cNvPr id="3" name="Subtitle 2">
            <a:extLst>
              <a:ext uri="{FF2B5EF4-FFF2-40B4-BE49-F238E27FC236}">
                <a16:creationId xmlns:a16="http://schemas.microsoft.com/office/drawing/2014/main" id="{531AD8BF-D914-44E3-BAEC-7F4AF85560E0}"/>
              </a:ext>
            </a:extLst>
          </p:cNvPr>
          <p:cNvSpPr>
            <a:spLocks noGrp="1"/>
          </p:cNvSpPr>
          <p:nvPr>
            <p:ph type="subTitle" idx="1"/>
          </p:nvPr>
        </p:nvSpPr>
        <p:spPr>
          <a:xfrm>
            <a:off x="1507067" y="1709531"/>
            <a:ext cx="7766936" cy="3438202"/>
          </a:xfrm>
        </p:spPr>
        <p:txBody>
          <a:bodyPr>
            <a:normAutofit/>
          </a:bodyPr>
          <a:lstStyle/>
          <a:p>
            <a:pPr algn="just">
              <a:lnSpc>
                <a:spcPct val="200000"/>
              </a:lnSpc>
            </a:pPr>
            <a:r>
              <a:rPr lang="en-US" sz="2000" b="0" i="0" dirty="0">
                <a:solidFill>
                  <a:srgbClr val="24292E"/>
                </a:solidFill>
                <a:effectLst/>
                <a:latin typeface="Times New Roman" panose="02020603050405020304" pitchFamily="18" charset="0"/>
                <a:cs typeface="Times New Roman" panose="02020603050405020304" pitchFamily="18" charset="0"/>
              </a:rPr>
              <a:t>The dataset is publicly available on the Kaggle website, and it is from an ongoing cardiovascular study on residents of the town of Framingham, Massachusetts. The classification goal is to predict whether the patient has 10-year risk of future coronary heart disease (CHD).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99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8C62-C4A9-4B69-893D-EBE3B6F4932E}"/>
              </a:ext>
            </a:extLst>
          </p:cNvPr>
          <p:cNvSpPr>
            <a:spLocks noGrp="1"/>
          </p:cNvSpPr>
          <p:nvPr>
            <p:ph type="ctrTitle"/>
          </p:nvPr>
        </p:nvSpPr>
        <p:spPr>
          <a:xfrm>
            <a:off x="1507067" y="291549"/>
            <a:ext cx="7766936" cy="620558"/>
          </a:xfrm>
        </p:spPr>
        <p:txBody>
          <a:bodyPr/>
          <a:lstStyle/>
          <a:p>
            <a:pPr algn="ctr"/>
            <a:r>
              <a:rPr lang="en-US" sz="4800" dirty="0">
                <a:latin typeface="Times New Roman" panose="02020603050405020304" pitchFamily="18" charset="0"/>
                <a:cs typeface="Times New Roman" panose="02020603050405020304" pitchFamily="18" charset="0"/>
              </a:rPr>
              <a:t>Technique used </a:t>
            </a:r>
            <a:endParaRPr lang="en-US" sz="4800" dirty="0"/>
          </a:p>
        </p:txBody>
      </p:sp>
      <p:sp>
        <p:nvSpPr>
          <p:cNvPr id="3" name="Subtitle 2">
            <a:extLst>
              <a:ext uri="{FF2B5EF4-FFF2-40B4-BE49-F238E27FC236}">
                <a16:creationId xmlns:a16="http://schemas.microsoft.com/office/drawing/2014/main" id="{E9249F24-F2B3-4202-ADCF-1213FBFB9B07}"/>
              </a:ext>
            </a:extLst>
          </p:cNvPr>
          <p:cNvSpPr>
            <a:spLocks noGrp="1"/>
          </p:cNvSpPr>
          <p:nvPr>
            <p:ph type="subTitle" idx="1"/>
          </p:nvPr>
        </p:nvSpPr>
        <p:spPr>
          <a:xfrm>
            <a:off x="1507066" y="1205949"/>
            <a:ext cx="8405559" cy="4386468"/>
          </a:xfrm>
        </p:spPr>
        <p:txBody>
          <a:bodyPr>
            <a:normAutofit lnSpcReduction="10000"/>
          </a:bodyPr>
          <a:lstStyle/>
          <a:p>
            <a:pPr algn="just"/>
            <a:endParaRPr lang="en-US" sz="2400" dirty="0">
              <a:solidFill>
                <a:srgbClr val="24292E"/>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24292E"/>
                </a:solidFill>
                <a:latin typeface="Times New Roman" panose="02020603050405020304" pitchFamily="18" charset="0"/>
                <a:cs typeface="Times New Roman" panose="02020603050405020304" pitchFamily="18" charset="0"/>
              </a:rPr>
              <a:t>Language used in this project</a:t>
            </a:r>
          </a:p>
          <a:p>
            <a:pPr marL="285750" indent="-285750" algn="just">
              <a:lnSpc>
                <a:spcPct val="150000"/>
              </a:lnSpc>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Python</a:t>
            </a:r>
          </a:p>
          <a:p>
            <a:pPr algn="just">
              <a:lnSpc>
                <a:spcPct val="150000"/>
              </a:lnSpc>
            </a:pPr>
            <a:r>
              <a:rPr lang="en-US" sz="2000" dirty="0">
                <a:solidFill>
                  <a:srgbClr val="24292E"/>
                </a:solidFill>
                <a:latin typeface="Times New Roman" panose="02020603050405020304" pitchFamily="18" charset="0"/>
                <a:cs typeface="Times New Roman" panose="02020603050405020304" pitchFamily="18" charset="0"/>
              </a:rPr>
              <a:t>Logistic regression is the technique I used to model my prediction</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Classification techniques are an essential part of machine learning and data mining applications. Approximately 70% of problems in Data Science are classification problems. There are lots of classification problems that are available, but the logistics regression is common and is a useful regression method for solving the binary classification problem</a:t>
            </a:r>
            <a:endParaRPr lang="en-US" sz="2000" dirty="0">
              <a:solidFill>
                <a:srgbClr val="24292E"/>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91422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06E6-35EF-4A4E-8C31-290F6DBBB27D}"/>
              </a:ext>
            </a:extLst>
          </p:cNvPr>
          <p:cNvSpPr>
            <a:spLocks noGrp="1"/>
          </p:cNvSpPr>
          <p:nvPr>
            <p:ph type="ctrTitle"/>
          </p:nvPr>
        </p:nvSpPr>
        <p:spPr>
          <a:xfrm>
            <a:off x="1507067" y="788507"/>
            <a:ext cx="7766936" cy="656718"/>
          </a:xfrm>
        </p:spPr>
        <p:txBody>
          <a:bodyPr/>
          <a:lstStyle/>
          <a:p>
            <a:pPr algn="ctr"/>
            <a:r>
              <a:rPr lang="en-US" sz="4800" dirty="0">
                <a:latin typeface="Times New Roman" panose="02020603050405020304" pitchFamily="18" charset="0"/>
                <a:cs typeface="Times New Roman" panose="02020603050405020304" pitchFamily="18" charset="0"/>
              </a:rPr>
              <a:t>Technique used </a:t>
            </a:r>
            <a:endParaRPr lang="en-US" sz="4800" dirty="0"/>
          </a:p>
        </p:txBody>
      </p:sp>
      <p:sp>
        <p:nvSpPr>
          <p:cNvPr id="3" name="Subtitle 2">
            <a:extLst>
              <a:ext uri="{FF2B5EF4-FFF2-40B4-BE49-F238E27FC236}">
                <a16:creationId xmlns:a16="http://schemas.microsoft.com/office/drawing/2014/main" id="{61D1E06F-1065-467E-8FAC-28957E7E8F86}"/>
              </a:ext>
            </a:extLst>
          </p:cNvPr>
          <p:cNvSpPr>
            <a:spLocks noGrp="1"/>
          </p:cNvSpPr>
          <p:nvPr>
            <p:ph type="subTitle" idx="1"/>
          </p:nvPr>
        </p:nvSpPr>
        <p:spPr>
          <a:xfrm>
            <a:off x="1507067" y="1895060"/>
            <a:ext cx="7766936" cy="4797287"/>
          </a:xfrm>
        </p:spPr>
        <p:txBody>
          <a:bodyPr>
            <a:normAutofit lnSpcReduction="10000"/>
          </a:bodyPr>
          <a:lstStyle/>
          <a:p>
            <a:pPr algn="just">
              <a:lnSpc>
                <a:spcPct val="160000"/>
              </a:lnSpc>
            </a:pPr>
            <a:r>
              <a:rPr lang="en-US" sz="2000" dirty="0">
                <a:solidFill>
                  <a:srgbClr val="24292E"/>
                </a:solidFill>
                <a:latin typeface="Times New Roman" panose="02020603050405020304" pitchFamily="18" charset="0"/>
                <a:cs typeface="Times New Roman" panose="02020603050405020304" pitchFamily="18" charset="0"/>
              </a:rPr>
              <a:t>The following steps were used:</a:t>
            </a:r>
          </a:p>
          <a:p>
            <a:pPr marL="342900" indent="-342900" algn="just">
              <a:lnSpc>
                <a:spcPct val="160000"/>
              </a:lnSpc>
              <a:buAutoNum type="arabicParenBoth"/>
            </a:pPr>
            <a:r>
              <a:rPr lang="en-US" sz="2000" dirty="0">
                <a:solidFill>
                  <a:srgbClr val="24292E"/>
                </a:solidFill>
                <a:latin typeface="Times New Roman" panose="02020603050405020304" pitchFamily="18" charset="0"/>
                <a:cs typeface="Times New Roman" panose="02020603050405020304" pitchFamily="18" charset="0"/>
              </a:rPr>
              <a:t>Import libraries: Import all the libraries needed for this project such as pandas s</a:t>
            </a:r>
            <a:r>
              <a:rPr lang="en-US" sz="2000" b="0" i="0" dirty="0">
                <a:solidFill>
                  <a:srgbClr val="24292E"/>
                </a:solidFill>
                <a:effectLst/>
                <a:latin typeface="Times New Roman" panose="02020603050405020304" pitchFamily="18" charset="0"/>
                <a:cs typeface="Times New Roman" panose="02020603050405020304" pitchFamily="18" charset="0"/>
              </a:rPr>
              <a:t>klearn.model_selection, seaborn, matplotlib.pyplot</a:t>
            </a:r>
            <a:endParaRPr lang="en-US" sz="2000" dirty="0">
              <a:solidFill>
                <a:srgbClr val="24292E"/>
              </a:solidFill>
              <a:latin typeface="Times New Roman" panose="02020603050405020304" pitchFamily="18" charset="0"/>
              <a:cs typeface="Times New Roman" panose="02020603050405020304" pitchFamily="18" charset="0"/>
            </a:endParaRPr>
          </a:p>
          <a:p>
            <a:pPr marL="342900" indent="-342900" algn="just">
              <a:lnSpc>
                <a:spcPct val="160000"/>
              </a:lnSpc>
              <a:buAutoNum type="arabicParenBoth"/>
            </a:pPr>
            <a:r>
              <a:rPr lang="en-US" sz="2000" dirty="0">
                <a:solidFill>
                  <a:srgbClr val="24292E"/>
                </a:solidFill>
                <a:latin typeface="Times New Roman" panose="02020603050405020304" pitchFamily="18" charset="0"/>
                <a:cs typeface="Times New Roman" panose="02020603050405020304" pitchFamily="18" charset="0"/>
              </a:rPr>
              <a:t>I used</a:t>
            </a:r>
            <a:r>
              <a:rPr lang="en-US" sz="2000" b="0" i="0" dirty="0">
                <a:solidFill>
                  <a:srgbClr val="24292E"/>
                </a:solidFill>
                <a:effectLst/>
                <a:latin typeface="Times New Roman" panose="02020603050405020304" pitchFamily="18" charset="0"/>
                <a:cs typeface="Times New Roman" panose="02020603050405020304" pitchFamily="18" charset="0"/>
              </a:rPr>
              <a:t> pandas to read my dataset</a:t>
            </a:r>
          </a:p>
          <a:p>
            <a:pPr marL="342900" indent="-342900" algn="just">
              <a:lnSpc>
                <a:spcPct val="160000"/>
              </a:lnSpc>
              <a:buAutoNum type="arabicParenBoth"/>
            </a:pPr>
            <a:r>
              <a:rPr lang="en-US" sz="2000" dirty="0">
                <a:solidFill>
                  <a:srgbClr val="24292E"/>
                </a:solidFill>
                <a:latin typeface="Times New Roman" panose="02020603050405020304" pitchFamily="18" charset="0"/>
                <a:cs typeface="Times New Roman" panose="02020603050405020304" pitchFamily="18" charset="0"/>
              </a:rPr>
              <a:t>I used some basic techniques to check  and clean my data such as framigham.info(), framigham.isnull().sum() , framigham.dropna() </a:t>
            </a:r>
            <a:r>
              <a:rPr lang="en-US" sz="2000" dirty="0" err="1">
                <a:solidFill>
                  <a:srgbClr val="24292E"/>
                </a:solidFill>
                <a:latin typeface="Times New Roman" panose="02020603050405020304" pitchFamily="18" charset="0"/>
                <a:cs typeface="Times New Roman" panose="02020603050405020304" pitchFamily="18" charset="0"/>
              </a:rPr>
              <a:t>etc</a:t>
            </a:r>
            <a:endParaRPr lang="en-US" sz="2000" dirty="0">
              <a:solidFill>
                <a:srgbClr val="24292E"/>
              </a:solidFill>
              <a:latin typeface="Times New Roman" panose="02020603050405020304" pitchFamily="18" charset="0"/>
              <a:cs typeface="Times New Roman" panose="02020603050405020304" pitchFamily="18" charset="0"/>
            </a:endParaRPr>
          </a:p>
          <a:p>
            <a:pPr marL="342900" indent="-342900" algn="just">
              <a:lnSpc>
                <a:spcPct val="160000"/>
              </a:lnSpc>
              <a:buAutoNum type="arabicParenBoth"/>
            </a:pPr>
            <a:r>
              <a:rPr lang="en-US" sz="2000" dirty="0">
                <a:solidFill>
                  <a:srgbClr val="24292E"/>
                </a:solidFill>
                <a:latin typeface="Times New Roman" panose="02020603050405020304" pitchFamily="18" charset="0"/>
                <a:cs typeface="Times New Roman" panose="02020603050405020304" pitchFamily="18" charset="0"/>
              </a:rPr>
              <a:t>Data visualization is carried out by placing my data in a visual context such that certain patterns, trend and correlation that might not otherwise by detected can be exposed</a:t>
            </a:r>
          </a:p>
          <a:p>
            <a:endParaRPr lang="en-US" dirty="0"/>
          </a:p>
        </p:txBody>
      </p:sp>
    </p:spTree>
    <p:extLst>
      <p:ext uri="{BB962C8B-B14F-4D97-AF65-F5344CB8AC3E}">
        <p14:creationId xmlns:p14="http://schemas.microsoft.com/office/powerpoint/2010/main" val="282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B4E1-56F6-42A7-9E2E-4E12526D42CF}"/>
              </a:ext>
            </a:extLst>
          </p:cNvPr>
          <p:cNvSpPr>
            <a:spLocks noGrp="1"/>
          </p:cNvSpPr>
          <p:nvPr>
            <p:ph type="title"/>
          </p:nvPr>
        </p:nvSpPr>
        <p:spPr>
          <a:xfrm>
            <a:off x="677335" y="609600"/>
            <a:ext cx="8596668" cy="636104"/>
          </a:xfrm>
        </p:spPr>
        <p:txBody>
          <a:bodyPr>
            <a:noAutofit/>
          </a:bodyPr>
          <a:lstStyle/>
          <a:p>
            <a:pPr algn="ctr"/>
            <a:r>
              <a:rPr lang="en-US" sz="4800" dirty="0">
                <a:latin typeface="Times New Roman" panose="02020603050405020304" pitchFamily="18" charset="0"/>
                <a:cs typeface="Times New Roman" panose="02020603050405020304" pitchFamily="18" charset="0"/>
              </a:rPr>
              <a:t>Technique used</a:t>
            </a:r>
          </a:p>
        </p:txBody>
      </p:sp>
      <p:sp>
        <p:nvSpPr>
          <p:cNvPr id="3" name="Text Placeholder 2">
            <a:extLst>
              <a:ext uri="{FF2B5EF4-FFF2-40B4-BE49-F238E27FC236}">
                <a16:creationId xmlns:a16="http://schemas.microsoft.com/office/drawing/2014/main" id="{1CE9A60A-1E91-4496-9277-AF03B8C84715}"/>
              </a:ext>
            </a:extLst>
          </p:cNvPr>
          <p:cNvSpPr>
            <a:spLocks noGrp="1"/>
          </p:cNvSpPr>
          <p:nvPr>
            <p:ph type="body" idx="1"/>
          </p:nvPr>
        </p:nvSpPr>
        <p:spPr>
          <a:xfrm>
            <a:off x="677335" y="1276285"/>
            <a:ext cx="8596668" cy="3080621"/>
          </a:xfrm>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Data splitting</a:t>
            </a:r>
          </a:p>
          <a:p>
            <a:pPr>
              <a:lnSpc>
                <a:spcPct val="150000"/>
              </a:lnSpc>
            </a:pPr>
            <a:r>
              <a:rPr lang="en-US" sz="2400" b="0" i="0" dirty="0">
                <a:solidFill>
                  <a:srgbClr val="24292E"/>
                </a:solidFill>
                <a:effectLst/>
                <a:latin typeface="Times New Roman" panose="02020603050405020304" pitchFamily="18" charset="0"/>
                <a:cs typeface="Times New Roman" panose="02020603050405020304" pitchFamily="18" charset="0"/>
              </a:rPr>
              <a:t>sklearn.model_selection is the library use to split our data into training and testing dataset.</a:t>
            </a:r>
          </a:p>
          <a:p>
            <a:pPr>
              <a:lnSpc>
                <a:spcPct val="150000"/>
              </a:lnSpc>
            </a:pPr>
            <a:r>
              <a:rPr lang="en-US" sz="2400" dirty="0">
                <a:solidFill>
                  <a:srgbClr val="24292E"/>
                </a:solidFill>
                <a:latin typeface="Times New Roman" panose="02020603050405020304" pitchFamily="18" charset="0"/>
                <a:cs typeface="Times New Roman" panose="02020603050405020304" pitchFamily="18" charset="0"/>
              </a:rPr>
              <a:t>80% is my training data and 20% my test data</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4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16DE-1373-471B-9AAA-DFE77CA63A30}"/>
              </a:ext>
            </a:extLst>
          </p:cNvPr>
          <p:cNvSpPr>
            <a:spLocks noGrp="1"/>
          </p:cNvSpPr>
          <p:nvPr>
            <p:ph type="ctrTitle"/>
          </p:nvPr>
        </p:nvSpPr>
        <p:spPr>
          <a:xfrm>
            <a:off x="1507067" y="530086"/>
            <a:ext cx="7766936" cy="437323"/>
          </a:xfrm>
        </p:spPr>
        <p:txBody>
          <a:bodyPr/>
          <a:lstStyle/>
          <a:p>
            <a:pPr algn="ctr"/>
            <a:r>
              <a:rPr lang="en-US" sz="4000" dirty="0">
                <a:latin typeface="Times New Roman" panose="02020603050405020304" pitchFamily="18" charset="0"/>
                <a:cs typeface="Times New Roman" panose="02020603050405020304" pitchFamily="18" charset="0"/>
              </a:rPr>
              <a:t>Model development and prediction</a:t>
            </a:r>
          </a:p>
        </p:txBody>
      </p:sp>
      <p:sp>
        <p:nvSpPr>
          <p:cNvPr id="3" name="Subtitle 2">
            <a:extLst>
              <a:ext uri="{FF2B5EF4-FFF2-40B4-BE49-F238E27FC236}">
                <a16:creationId xmlns:a16="http://schemas.microsoft.com/office/drawing/2014/main" id="{47B16F9D-AAE4-4A77-8E71-D47DC11F9102}"/>
              </a:ext>
            </a:extLst>
          </p:cNvPr>
          <p:cNvSpPr>
            <a:spLocks noGrp="1"/>
          </p:cNvSpPr>
          <p:nvPr>
            <p:ph type="subTitle" idx="1"/>
          </p:nvPr>
        </p:nvSpPr>
        <p:spPr>
          <a:xfrm>
            <a:off x="1507067" y="1179443"/>
            <a:ext cx="8485072" cy="4744279"/>
          </a:xfrm>
        </p:spPr>
        <p:txBody>
          <a:bodyPr>
            <a:normAutofit/>
          </a:bodyPr>
          <a:lstStyle/>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First, import the Logistic Regression module and create a Logistic Regression classifier object using LogisticRegression() function.</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Then, fit your model on the train set using fit() and perform prediction on the test set using predict().</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from sklearn.linear_model import LogisticRegression</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logreg = LogisticRegression()</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logreg.fit(X_train,y_train)</a:t>
            </a:r>
          </a:p>
          <a:p>
            <a:pPr algn="just">
              <a:lnSpc>
                <a:spcPct val="150000"/>
              </a:lnSpc>
            </a:pPr>
            <a:r>
              <a:rPr lang="en-US" sz="2000" b="0" i="0" dirty="0">
                <a:solidFill>
                  <a:srgbClr val="24292E"/>
                </a:solidFill>
                <a:effectLst/>
                <a:latin typeface="Times New Roman" panose="02020603050405020304" pitchFamily="18" charset="0"/>
                <a:cs typeface="Times New Roman" panose="02020603050405020304" pitchFamily="18" charset="0"/>
              </a:rPr>
              <a:t>y_pred=logreg.predict(X_test)</a:t>
            </a:r>
          </a:p>
          <a:p>
            <a:endParaRPr lang="en-US" dirty="0"/>
          </a:p>
        </p:txBody>
      </p:sp>
    </p:spTree>
    <p:extLst>
      <p:ext uri="{BB962C8B-B14F-4D97-AF65-F5344CB8AC3E}">
        <p14:creationId xmlns:p14="http://schemas.microsoft.com/office/powerpoint/2010/main" val="206416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9C7C-F96D-4A2E-BC41-D26F055E919B}"/>
              </a:ext>
            </a:extLst>
          </p:cNvPr>
          <p:cNvSpPr>
            <a:spLocks noGrp="1"/>
          </p:cNvSpPr>
          <p:nvPr>
            <p:ph type="ctrTitle"/>
          </p:nvPr>
        </p:nvSpPr>
        <p:spPr>
          <a:xfrm>
            <a:off x="1507067" y="92765"/>
            <a:ext cx="7766936" cy="1258957"/>
          </a:xfrm>
        </p:spPr>
        <p:txBody>
          <a:bodyPr/>
          <a:lstStyle/>
          <a:p>
            <a:pPr algn="ctr"/>
            <a:r>
              <a:rPr lang="en-US" sz="4400" dirty="0">
                <a:latin typeface="Times New Roman" panose="02020603050405020304" pitchFamily="18" charset="0"/>
                <a:cs typeface="Times New Roman" panose="02020603050405020304" pitchFamily="18" charset="0"/>
              </a:rPr>
              <a:t>Model Evaluation using confusion matrix</a:t>
            </a:r>
          </a:p>
        </p:txBody>
      </p:sp>
      <p:sp>
        <p:nvSpPr>
          <p:cNvPr id="3" name="Subtitle 2">
            <a:extLst>
              <a:ext uri="{FF2B5EF4-FFF2-40B4-BE49-F238E27FC236}">
                <a16:creationId xmlns:a16="http://schemas.microsoft.com/office/drawing/2014/main" id="{D9C63482-B029-4E9F-8199-C133D5FE6B91}"/>
              </a:ext>
            </a:extLst>
          </p:cNvPr>
          <p:cNvSpPr>
            <a:spLocks noGrp="1"/>
          </p:cNvSpPr>
          <p:nvPr>
            <p:ph type="subTitle" idx="1"/>
          </p:nvPr>
        </p:nvSpPr>
        <p:spPr>
          <a:xfrm>
            <a:off x="1507067" y="1537252"/>
            <a:ext cx="8045232" cy="4459357"/>
          </a:xfrm>
        </p:spPr>
        <p:txBody>
          <a:bodyPr>
            <a:normAutofit/>
          </a:bodyPr>
          <a:lstStyle/>
          <a:p>
            <a:pPr algn="l"/>
            <a:r>
              <a:rPr lang="en-US" sz="2000" b="0" i="0" dirty="0">
                <a:solidFill>
                  <a:srgbClr val="24292E"/>
                </a:solidFill>
                <a:effectLst/>
                <a:latin typeface="Times New Roman" panose="02020603050405020304" pitchFamily="18" charset="0"/>
                <a:cs typeface="Times New Roman" panose="02020603050405020304" pitchFamily="18" charset="0"/>
              </a:rPr>
              <a:t>A confusion matrix is a table that is used to evaluate the performance of a classification model</a:t>
            </a:r>
          </a:p>
          <a:p>
            <a:pPr algn="l"/>
            <a:r>
              <a:rPr lang="en-US" sz="2000" b="0" i="0" dirty="0">
                <a:solidFill>
                  <a:srgbClr val="24292E"/>
                </a:solidFill>
                <a:effectLst/>
                <a:latin typeface="Times New Roman" panose="02020603050405020304" pitchFamily="18" charset="0"/>
                <a:cs typeface="Times New Roman" panose="02020603050405020304" pitchFamily="18" charset="0"/>
              </a:rPr>
              <a:t>from sklearn import metrics</a:t>
            </a:r>
          </a:p>
          <a:p>
            <a:pPr algn="l"/>
            <a:r>
              <a:rPr lang="en-US" sz="2000" b="0" i="0" dirty="0">
                <a:solidFill>
                  <a:srgbClr val="24292E"/>
                </a:solidFill>
                <a:effectLst/>
                <a:latin typeface="Times New Roman" panose="02020603050405020304" pitchFamily="18" charset="0"/>
                <a:cs typeface="Times New Roman" panose="02020603050405020304" pitchFamily="18" charset="0"/>
              </a:rPr>
              <a:t>cnf_matrix = metrics.confusion_matrix(y_test, y_pred)</a:t>
            </a:r>
          </a:p>
          <a:p>
            <a:pPr algn="l"/>
            <a:r>
              <a:rPr lang="en-US" sz="2000" b="0" i="0" dirty="0">
                <a:solidFill>
                  <a:srgbClr val="24292E"/>
                </a:solidFill>
                <a:effectLst/>
                <a:latin typeface="Times New Roman" panose="02020603050405020304" pitchFamily="18" charset="0"/>
                <a:cs typeface="Times New Roman" panose="02020603050405020304" pitchFamily="18" charset="0"/>
              </a:rPr>
              <a:t>cnf_matrix</a:t>
            </a:r>
          </a:p>
          <a:p>
            <a:pPr algn="l"/>
            <a:endParaRPr lang="en-US" sz="2000" b="0" i="0" dirty="0">
              <a:solidFill>
                <a:srgbClr val="24292E"/>
              </a:solidFill>
              <a:effectLst/>
              <a:latin typeface="Times New Roman" panose="02020603050405020304" pitchFamily="18" charset="0"/>
              <a:cs typeface="Times New Roman" panose="02020603050405020304" pitchFamily="18" charset="0"/>
            </a:endParaRPr>
          </a:p>
          <a:p>
            <a:pPr algn="l"/>
            <a:endParaRPr lang="en-US" sz="2000" b="0" i="0" dirty="0">
              <a:solidFill>
                <a:srgbClr val="24292E"/>
              </a:solidFill>
              <a:effectLst/>
              <a:latin typeface="Times New Roman" panose="02020603050405020304" pitchFamily="18" charset="0"/>
              <a:cs typeface="Times New Roman" panose="02020603050405020304" pitchFamily="18" charset="0"/>
            </a:endParaRPr>
          </a:p>
          <a:p>
            <a:pPr algn="just"/>
            <a:r>
              <a:rPr lang="en-US" sz="2000" b="0" i="0" dirty="0">
                <a:solidFill>
                  <a:srgbClr val="24292E"/>
                </a:solidFill>
                <a:effectLst/>
                <a:latin typeface="Times New Roman" panose="02020603050405020304" pitchFamily="18" charset="0"/>
                <a:cs typeface="Times New Roman" panose="02020603050405020304" pitchFamily="18" charset="0"/>
              </a:rPr>
              <a:t>The dimension of this matrix is 2*2 because this model is binary classification. Diagonal values represent accurate predictions, while non-diagonal elements are inaccurate predictions. In the output 723 and 7 are actual predictions, and 113 and 5 are incorrect predictions.</a:t>
            </a:r>
          </a:p>
          <a:p>
            <a:endParaRPr lang="en-US" dirty="0"/>
          </a:p>
        </p:txBody>
      </p:sp>
      <p:pic>
        <p:nvPicPr>
          <p:cNvPr id="1026" name="Picture 2">
            <a:extLst>
              <a:ext uri="{FF2B5EF4-FFF2-40B4-BE49-F238E27FC236}">
                <a16:creationId xmlns:a16="http://schemas.microsoft.com/office/drawing/2014/main" id="{8383FA4E-592B-425F-A0D2-B3C56506A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3429000"/>
            <a:ext cx="3871913" cy="65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444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TotalTime>
  <Words>832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Times New Roman</vt:lpstr>
      <vt:lpstr>Trebuchet MS</vt:lpstr>
      <vt:lpstr>Wingdings 3</vt:lpstr>
      <vt:lpstr>Facet</vt:lpstr>
      <vt:lpstr>Predicting Coronary Heart Diseases using Logistic Regression </vt:lpstr>
      <vt:lpstr>Problem Statement and Business Goals</vt:lpstr>
      <vt:lpstr>Problem Statement and Business Goals</vt:lpstr>
      <vt:lpstr>Data source</vt:lpstr>
      <vt:lpstr>Technique used </vt:lpstr>
      <vt:lpstr>Technique used </vt:lpstr>
      <vt:lpstr>Technique used</vt:lpstr>
      <vt:lpstr>Model development and prediction</vt:lpstr>
      <vt:lpstr>Model Evaluation using confusion matrix</vt:lpstr>
      <vt:lpstr>Visualizing confusion matrix using heatmap</vt:lpstr>
      <vt:lpstr>ROC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future Coronary Hearst Diseases using Logistic Regression</dc:title>
  <dc:creator>cliffmbah1@gmail.com</dc:creator>
  <cp:lastModifiedBy>cliffmbah1@gmail.com</cp:lastModifiedBy>
  <cp:revision>34</cp:revision>
  <dcterms:created xsi:type="dcterms:W3CDTF">2020-10-15T15:36:07Z</dcterms:created>
  <dcterms:modified xsi:type="dcterms:W3CDTF">2020-10-16T19:27:44Z</dcterms:modified>
</cp:coreProperties>
</file>