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61" r:id="rId3"/>
    <p:sldId id="262" r:id="rId4"/>
    <p:sldId id="270" r:id="rId5"/>
    <p:sldId id="264" r:id="rId6"/>
    <p:sldId id="272" r:id="rId7"/>
    <p:sldId id="271" r:id="rId8"/>
    <p:sldId id="273" r:id="rId9"/>
    <p:sldId id="287" r:id="rId10"/>
    <p:sldId id="263" r:id="rId11"/>
    <p:sldId id="274" r:id="rId12"/>
    <p:sldId id="275" r:id="rId13"/>
    <p:sldId id="276" r:id="rId14"/>
    <p:sldId id="277" r:id="rId15"/>
    <p:sldId id="278" r:id="rId16"/>
    <p:sldId id="279" r:id="rId17"/>
    <p:sldId id="281" r:id="rId18"/>
    <p:sldId id="280" r:id="rId19"/>
    <p:sldId id="265" r:id="rId20"/>
    <p:sldId id="282" r:id="rId21"/>
    <p:sldId id="289" r:id="rId22"/>
    <p:sldId id="266" r:id="rId23"/>
    <p:sldId id="285" r:id="rId24"/>
    <p:sldId id="286" r:id="rId25"/>
    <p:sldId id="267" r:id="rId26"/>
    <p:sldId id="283" r:id="rId27"/>
    <p:sldId id="268" r:id="rId28"/>
    <p:sldId id="284"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Yobe" initials="JY"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7" autoAdjust="0"/>
    <p:restoredTop sz="94660"/>
  </p:normalViewPr>
  <p:slideViewPr>
    <p:cSldViewPr snapToGrid="0">
      <p:cViewPr varScale="1">
        <p:scale>
          <a:sx n="111" d="100"/>
          <a:sy n="111" d="100"/>
        </p:scale>
        <p:origin x="630" y="9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30438-B53A-164F-9106-195C3045260F}"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AC99D-0F32-3147-91FA-92F2511E1BA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AC99D-0F32-3147-91FA-92F2511E1BA4}"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10</a:t>
            </a:fld>
            <a:endParaRPr lang="en-US"/>
          </a:p>
        </p:txBody>
      </p:sp>
    </p:spTree>
    <p:extLst>
      <p:ext uri="{BB962C8B-B14F-4D97-AF65-F5344CB8AC3E}">
        <p14:creationId xmlns:p14="http://schemas.microsoft.com/office/powerpoint/2010/main" val="1876952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11</a:t>
            </a:fld>
            <a:endParaRPr lang="en-US"/>
          </a:p>
        </p:txBody>
      </p:sp>
    </p:spTree>
    <p:extLst>
      <p:ext uri="{BB962C8B-B14F-4D97-AF65-F5344CB8AC3E}">
        <p14:creationId xmlns:p14="http://schemas.microsoft.com/office/powerpoint/2010/main" val="3256811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12</a:t>
            </a:fld>
            <a:endParaRPr lang="en-US"/>
          </a:p>
        </p:txBody>
      </p:sp>
    </p:spTree>
    <p:extLst>
      <p:ext uri="{BB962C8B-B14F-4D97-AF65-F5344CB8AC3E}">
        <p14:creationId xmlns:p14="http://schemas.microsoft.com/office/powerpoint/2010/main" val="388196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13</a:t>
            </a:fld>
            <a:endParaRPr lang="en-US"/>
          </a:p>
        </p:txBody>
      </p:sp>
    </p:spTree>
    <p:extLst>
      <p:ext uri="{BB962C8B-B14F-4D97-AF65-F5344CB8AC3E}">
        <p14:creationId xmlns:p14="http://schemas.microsoft.com/office/powerpoint/2010/main" val="1496147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14</a:t>
            </a:fld>
            <a:endParaRPr lang="en-US"/>
          </a:p>
        </p:txBody>
      </p:sp>
    </p:spTree>
    <p:extLst>
      <p:ext uri="{BB962C8B-B14F-4D97-AF65-F5344CB8AC3E}">
        <p14:creationId xmlns:p14="http://schemas.microsoft.com/office/powerpoint/2010/main" val="247005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15</a:t>
            </a:fld>
            <a:endParaRPr lang="en-US"/>
          </a:p>
        </p:txBody>
      </p:sp>
    </p:spTree>
    <p:extLst>
      <p:ext uri="{BB962C8B-B14F-4D97-AF65-F5344CB8AC3E}">
        <p14:creationId xmlns:p14="http://schemas.microsoft.com/office/powerpoint/2010/main" val="421676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16</a:t>
            </a:fld>
            <a:endParaRPr lang="en-US"/>
          </a:p>
        </p:txBody>
      </p:sp>
    </p:spTree>
    <p:extLst>
      <p:ext uri="{BB962C8B-B14F-4D97-AF65-F5344CB8AC3E}">
        <p14:creationId xmlns:p14="http://schemas.microsoft.com/office/powerpoint/2010/main" val="1786511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17</a:t>
            </a:fld>
            <a:endParaRPr lang="en-US"/>
          </a:p>
        </p:txBody>
      </p:sp>
    </p:spTree>
    <p:extLst>
      <p:ext uri="{BB962C8B-B14F-4D97-AF65-F5344CB8AC3E}">
        <p14:creationId xmlns:p14="http://schemas.microsoft.com/office/powerpoint/2010/main" val="1325072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18</a:t>
            </a:fld>
            <a:endParaRPr lang="en-US"/>
          </a:p>
        </p:txBody>
      </p:sp>
    </p:spTree>
    <p:extLst>
      <p:ext uri="{BB962C8B-B14F-4D97-AF65-F5344CB8AC3E}">
        <p14:creationId xmlns:p14="http://schemas.microsoft.com/office/powerpoint/2010/main" val="281458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19</a:t>
            </a:fld>
            <a:endParaRPr lang="en-US"/>
          </a:p>
        </p:txBody>
      </p:sp>
    </p:spTree>
    <p:extLst>
      <p:ext uri="{BB962C8B-B14F-4D97-AF65-F5344CB8AC3E}">
        <p14:creationId xmlns:p14="http://schemas.microsoft.com/office/powerpoint/2010/main" val="400221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a:t>
            </a:fld>
            <a:endParaRPr lang="en-US"/>
          </a:p>
        </p:txBody>
      </p:sp>
    </p:spTree>
    <p:extLst>
      <p:ext uri="{BB962C8B-B14F-4D97-AF65-F5344CB8AC3E}">
        <p14:creationId xmlns:p14="http://schemas.microsoft.com/office/powerpoint/2010/main" val="4158330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20</a:t>
            </a:fld>
            <a:endParaRPr lang="en-US"/>
          </a:p>
        </p:txBody>
      </p:sp>
    </p:spTree>
    <p:extLst>
      <p:ext uri="{BB962C8B-B14F-4D97-AF65-F5344CB8AC3E}">
        <p14:creationId xmlns:p14="http://schemas.microsoft.com/office/powerpoint/2010/main" val="2436397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21</a:t>
            </a:fld>
            <a:endParaRPr lang="en-US"/>
          </a:p>
        </p:txBody>
      </p:sp>
    </p:spTree>
    <p:extLst>
      <p:ext uri="{BB962C8B-B14F-4D97-AF65-F5344CB8AC3E}">
        <p14:creationId xmlns:p14="http://schemas.microsoft.com/office/powerpoint/2010/main" val="1605032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22</a:t>
            </a:fld>
            <a:endParaRPr lang="en-US"/>
          </a:p>
        </p:txBody>
      </p:sp>
    </p:spTree>
    <p:extLst>
      <p:ext uri="{BB962C8B-B14F-4D97-AF65-F5344CB8AC3E}">
        <p14:creationId xmlns:p14="http://schemas.microsoft.com/office/powerpoint/2010/main" val="423478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23</a:t>
            </a:fld>
            <a:endParaRPr lang="en-US"/>
          </a:p>
        </p:txBody>
      </p:sp>
    </p:spTree>
    <p:extLst>
      <p:ext uri="{BB962C8B-B14F-4D97-AF65-F5344CB8AC3E}">
        <p14:creationId xmlns:p14="http://schemas.microsoft.com/office/powerpoint/2010/main" val="598612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24</a:t>
            </a:fld>
            <a:endParaRPr lang="en-US"/>
          </a:p>
        </p:txBody>
      </p:sp>
    </p:spTree>
    <p:extLst>
      <p:ext uri="{BB962C8B-B14F-4D97-AF65-F5344CB8AC3E}">
        <p14:creationId xmlns:p14="http://schemas.microsoft.com/office/powerpoint/2010/main" val="3543963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25</a:t>
            </a:fld>
            <a:endParaRPr lang="en-US"/>
          </a:p>
        </p:txBody>
      </p:sp>
    </p:spTree>
    <p:extLst>
      <p:ext uri="{BB962C8B-B14F-4D97-AF65-F5344CB8AC3E}">
        <p14:creationId xmlns:p14="http://schemas.microsoft.com/office/powerpoint/2010/main" val="2578392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26</a:t>
            </a:fld>
            <a:endParaRPr lang="en-US"/>
          </a:p>
        </p:txBody>
      </p:sp>
    </p:spTree>
    <p:extLst>
      <p:ext uri="{BB962C8B-B14F-4D97-AF65-F5344CB8AC3E}">
        <p14:creationId xmlns:p14="http://schemas.microsoft.com/office/powerpoint/2010/main" val="1108953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27</a:t>
            </a:fld>
            <a:endParaRPr lang="en-US"/>
          </a:p>
        </p:txBody>
      </p:sp>
    </p:spTree>
    <p:extLst>
      <p:ext uri="{BB962C8B-B14F-4D97-AF65-F5344CB8AC3E}">
        <p14:creationId xmlns:p14="http://schemas.microsoft.com/office/powerpoint/2010/main" val="1028578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28</a:t>
            </a:fld>
            <a:endParaRPr lang="en-US"/>
          </a:p>
        </p:txBody>
      </p:sp>
    </p:spTree>
    <p:extLst>
      <p:ext uri="{BB962C8B-B14F-4D97-AF65-F5344CB8AC3E}">
        <p14:creationId xmlns:p14="http://schemas.microsoft.com/office/powerpoint/2010/main" val="432182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29</a:t>
            </a:fld>
            <a:endParaRPr lang="en-US"/>
          </a:p>
        </p:txBody>
      </p:sp>
    </p:spTree>
    <p:extLst>
      <p:ext uri="{BB962C8B-B14F-4D97-AF65-F5344CB8AC3E}">
        <p14:creationId xmlns:p14="http://schemas.microsoft.com/office/powerpoint/2010/main" val="236004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3</a:t>
            </a:fld>
            <a:endParaRPr lang="en-US"/>
          </a:p>
        </p:txBody>
      </p:sp>
    </p:spTree>
    <p:extLst>
      <p:ext uri="{BB962C8B-B14F-4D97-AF65-F5344CB8AC3E}">
        <p14:creationId xmlns:p14="http://schemas.microsoft.com/office/powerpoint/2010/main" val="920928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4</a:t>
            </a:fld>
            <a:endParaRPr lang="en-US"/>
          </a:p>
        </p:txBody>
      </p:sp>
    </p:spTree>
    <p:extLst>
      <p:ext uri="{BB962C8B-B14F-4D97-AF65-F5344CB8AC3E}">
        <p14:creationId xmlns:p14="http://schemas.microsoft.com/office/powerpoint/2010/main" val="12577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5</a:t>
            </a:fld>
            <a:endParaRPr lang="en-US"/>
          </a:p>
        </p:txBody>
      </p:sp>
    </p:spTree>
    <p:extLst>
      <p:ext uri="{BB962C8B-B14F-4D97-AF65-F5344CB8AC3E}">
        <p14:creationId xmlns:p14="http://schemas.microsoft.com/office/powerpoint/2010/main" val="23720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6</a:t>
            </a:fld>
            <a:endParaRPr lang="en-US"/>
          </a:p>
        </p:txBody>
      </p:sp>
    </p:spTree>
    <p:extLst>
      <p:ext uri="{BB962C8B-B14F-4D97-AF65-F5344CB8AC3E}">
        <p14:creationId xmlns:p14="http://schemas.microsoft.com/office/powerpoint/2010/main" val="641569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7</a:t>
            </a:fld>
            <a:endParaRPr lang="en-US"/>
          </a:p>
        </p:txBody>
      </p:sp>
    </p:spTree>
    <p:extLst>
      <p:ext uri="{BB962C8B-B14F-4D97-AF65-F5344CB8AC3E}">
        <p14:creationId xmlns:p14="http://schemas.microsoft.com/office/powerpoint/2010/main" val="207139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8</a:t>
            </a:fld>
            <a:endParaRPr lang="en-US"/>
          </a:p>
        </p:txBody>
      </p:sp>
    </p:spTree>
    <p:extLst>
      <p:ext uri="{BB962C8B-B14F-4D97-AF65-F5344CB8AC3E}">
        <p14:creationId xmlns:p14="http://schemas.microsoft.com/office/powerpoint/2010/main" val="413398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9</a:t>
            </a:fld>
            <a:endParaRPr lang="en-US"/>
          </a:p>
        </p:txBody>
      </p:sp>
    </p:spTree>
    <p:extLst>
      <p:ext uri="{BB962C8B-B14F-4D97-AF65-F5344CB8AC3E}">
        <p14:creationId xmlns:p14="http://schemas.microsoft.com/office/powerpoint/2010/main" val="2682526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t>5/6/2023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t>5/6/2023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9" name="Rectangle 16"/>
          <p:cNvSpPr>
            <a:spLocks noGrp="1" noRot="1" noChangeAspect="1" noMove="1" noResize="1" noEditPoints="1" noAdjustHandles="1" noChangeArrowheads="1" noChangeShapeType="1" noTextEdit="1"/>
          </p:cNvSpPr>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8"/>
          <p:cNvPicPr>
            <a:picLocks noGrp="1" noRot="1" noChangeAspec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1" name="Rectangle 20"/>
          <p:cNvSpPr>
            <a:spLocks noGrp="1" noRot="1" noChangeAspect="1" noMove="1" noResize="1" noEditPoints="1" noAdjustHandles="1" noChangeArrowheads="1" noChangeShapeType="1" noTextEdit="1"/>
          </p:cNvSpPr>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2"/>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3" name="Rectangle 24"/>
          <p:cNvSpPr>
            <a:spLocks noGrp="1" noRot="1" noChangeAspect="1" noMove="1" noResize="1" noEditPoints="1" noAdjustHandles="1" noChangeArrowheads="1" noChangeShapeType="1" noTextEdit="1"/>
          </p:cNvSpPr>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TextBox 7"/>
          <p:cNvSpPr txBox="1"/>
          <p:nvPr/>
        </p:nvSpPr>
        <p:spPr>
          <a:xfrm>
            <a:off x="680322" y="2063262"/>
            <a:ext cx="3739278"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600" dirty="0">
                <a:latin typeface="+mj-lt"/>
                <a:ea typeface="+mj-ea"/>
                <a:cs typeface="+mj-cs"/>
              </a:rPr>
              <a:t>Python Bootcamp For Beginners</a:t>
            </a:r>
          </a:p>
        </p:txBody>
      </p:sp>
      <p:pic>
        <p:nvPicPr>
          <p:cNvPr id="12" name="Picture 11"/>
          <p:cNvPicPr>
            <a:picLocks noChangeAspect="1"/>
          </p:cNvPicPr>
          <p:nvPr/>
        </p:nvPicPr>
        <p:blipFill>
          <a:blip r:embed="rId5"/>
          <a:srcRect l="3814" r="3814"/>
          <a:stretch/>
        </p:blipFill>
        <p:spPr>
          <a:xfrm>
            <a:off x="5377240" y="2327023"/>
            <a:ext cx="6260963" cy="4034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blue and yellow logo&#10;&#10;Description automatically generated with low confidence">
            <a:extLst>
              <a:ext uri="{FF2B5EF4-FFF2-40B4-BE49-F238E27FC236}">
                <a16:creationId xmlns:a16="http://schemas.microsoft.com/office/drawing/2014/main" id="{BA157300-5EFE-4EA0-9A0E-61E130B86AFF}"/>
              </a:ext>
            </a:extLst>
          </p:cNvPr>
          <p:cNvPicPr>
            <a:picLocks noChangeAspect="1"/>
          </p:cNvPicPr>
          <p:nvPr/>
        </p:nvPicPr>
        <p:blipFill>
          <a:blip r:embed="rId6"/>
          <a:stretch>
            <a:fillRect/>
          </a:stretch>
        </p:blipFill>
        <p:spPr>
          <a:xfrm>
            <a:off x="105116" y="5111897"/>
            <a:ext cx="4333074" cy="1645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6441957" y="2182036"/>
            <a:ext cx="5685576" cy="3992298"/>
          </a:xfrm>
        </p:spPr>
        <p:txBody>
          <a:bodyPr>
            <a:normAutofit/>
          </a:bodyPr>
          <a:lstStyle/>
          <a:p>
            <a:r>
              <a:rPr lang="en-US" dirty="0"/>
              <a:t>What is GitHub</a:t>
            </a:r>
          </a:p>
          <a:p>
            <a:pPr lvl="1"/>
            <a:r>
              <a:rPr lang="en-US" sz="1600" dirty="0"/>
              <a:t>GitHub is a web-based platform that serves as a hub for software development collaboration. It is a Git repository hosting service, which means that it provides a place for developers to store and manage their code, track changes to that code over time, and collaborate with others on those changes.</a:t>
            </a:r>
          </a:p>
          <a:p>
            <a:pPr lvl="1"/>
            <a:r>
              <a:rPr lang="en-US" sz="1600" dirty="0"/>
              <a:t>GitHub offers a range of features, including version control, issue tracking, project management tools, and social networking features. It allows developers to work on projects in a distributed fashion, as multiple people can access and work on the same codebase simultaneously</a:t>
            </a:r>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pic>
        <p:nvPicPr>
          <p:cNvPr id="11" name="Picture 10">
            <a:extLst>
              <a:ext uri="{FF2B5EF4-FFF2-40B4-BE49-F238E27FC236}">
                <a16:creationId xmlns:a16="http://schemas.microsoft.com/office/drawing/2014/main" id="{893FD85C-7045-DF38-EFD6-B62906FDF47D}"/>
              </a:ext>
            </a:extLst>
          </p:cNvPr>
          <p:cNvPicPr>
            <a:picLocks noChangeAspect="1"/>
          </p:cNvPicPr>
          <p:nvPr/>
        </p:nvPicPr>
        <p:blipFill>
          <a:blip r:embed="rId5"/>
          <a:stretch>
            <a:fillRect/>
          </a:stretch>
        </p:blipFill>
        <p:spPr>
          <a:xfrm>
            <a:off x="183169" y="2182036"/>
            <a:ext cx="6258788" cy="3992298"/>
          </a:xfrm>
          <a:prstGeom prst="rect">
            <a:avLst/>
          </a:prstGeom>
        </p:spPr>
      </p:pic>
    </p:spTree>
    <p:extLst>
      <p:ext uri="{BB962C8B-B14F-4D97-AF65-F5344CB8AC3E}">
        <p14:creationId xmlns:p14="http://schemas.microsoft.com/office/powerpoint/2010/main" val="1938981780"/>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410424" y="2644397"/>
            <a:ext cx="3504351" cy="1718053"/>
          </a:xfrm>
        </p:spPr>
        <p:txBody>
          <a:bodyPr>
            <a:normAutofit/>
          </a:bodyPr>
          <a:lstStyle/>
          <a:p>
            <a:r>
              <a:rPr lang="en-US" sz="1400" dirty="0"/>
              <a:t>Step 1 : Go to</a:t>
            </a:r>
          </a:p>
          <a:p>
            <a:pPr lvl="1"/>
            <a:r>
              <a:rPr lang="en-US" dirty="0"/>
              <a:t> </a:t>
            </a:r>
            <a:r>
              <a:rPr lang="en-US" sz="1200" dirty="0"/>
              <a:t>https://github.com/</a:t>
            </a:r>
          </a:p>
          <a:p>
            <a:pPr lvl="1"/>
            <a:endParaRPr lang="en-US" sz="1200" dirty="0"/>
          </a:p>
          <a:p>
            <a:r>
              <a:rPr lang="en-US" sz="1400" dirty="0"/>
              <a:t>Step 2 : Click Sign up</a:t>
            </a:r>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347A5C94-46D1-58D0-70C3-190521D9D2B2}"/>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Setup GitHub Account</a:t>
            </a:r>
          </a:p>
        </p:txBody>
      </p:sp>
      <p:pic>
        <p:nvPicPr>
          <p:cNvPr id="9" name="Picture 8">
            <a:extLst>
              <a:ext uri="{FF2B5EF4-FFF2-40B4-BE49-F238E27FC236}">
                <a16:creationId xmlns:a16="http://schemas.microsoft.com/office/drawing/2014/main" id="{BEEDEA71-D3EC-FE56-8BC3-AB82FBECE3CF}"/>
              </a:ext>
            </a:extLst>
          </p:cNvPr>
          <p:cNvPicPr>
            <a:picLocks noChangeAspect="1"/>
          </p:cNvPicPr>
          <p:nvPr/>
        </p:nvPicPr>
        <p:blipFill>
          <a:blip r:embed="rId5"/>
          <a:stretch>
            <a:fillRect/>
          </a:stretch>
        </p:blipFill>
        <p:spPr>
          <a:xfrm>
            <a:off x="4005811" y="2014754"/>
            <a:ext cx="7803597" cy="4633695"/>
          </a:xfrm>
          <a:prstGeom prst="rect">
            <a:avLst/>
          </a:prstGeom>
        </p:spPr>
      </p:pic>
      <p:cxnSp>
        <p:nvCxnSpPr>
          <p:cNvPr id="10" name="Straight Arrow Connector 9">
            <a:extLst>
              <a:ext uri="{FF2B5EF4-FFF2-40B4-BE49-F238E27FC236}">
                <a16:creationId xmlns:a16="http://schemas.microsoft.com/office/drawing/2014/main" id="{95E80630-10E8-D000-6F71-C0A0C01C24F8}"/>
              </a:ext>
            </a:extLst>
          </p:cNvPr>
          <p:cNvCxnSpPr>
            <a:cxnSpLocks/>
          </p:cNvCxnSpPr>
          <p:nvPr/>
        </p:nvCxnSpPr>
        <p:spPr>
          <a:xfrm flipV="1">
            <a:off x="2466975" y="2457450"/>
            <a:ext cx="8982075" cy="119062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43630987"/>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410424" y="2644397"/>
            <a:ext cx="3504351" cy="1718053"/>
          </a:xfrm>
        </p:spPr>
        <p:txBody>
          <a:bodyPr>
            <a:normAutofit/>
          </a:bodyPr>
          <a:lstStyle/>
          <a:p>
            <a:r>
              <a:rPr lang="en-US" sz="1400" dirty="0"/>
              <a:t>Step 3 : Enter email</a:t>
            </a:r>
          </a:p>
          <a:p>
            <a:pPr marL="457200" lvl="1" indent="0">
              <a:buNone/>
            </a:pPr>
            <a:endParaRPr lang="en-US" sz="1200" dirty="0"/>
          </a:p>
          <a:p>
            <a:r>
              <a:rPr lang="en-US" sz="1400" dirty="0"/>
              <a:t>Step 4 : Enter Password</a:t>
            </a:r>
          </a:p>
          <a:p>
            <a:endParaRPr lang="en-US" sz="1400" dirty="0"/>
          </a:p>
          <a:p>
            <a:r>
              <a:rPr lang="en-US" sz="1400" dirty="0"/>
              <a:t>Step 5 : Enter Username</a:t>
            </a:r>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347A5C94-46D1-58D0-70C3-190521D9D2B2}"/>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Setup GitHub Account</a:t>
            </a:r>
          </a:p>
        </p:txBody>
      </p:sp>
      <p:pic>
        <p:nvPicPr>
          <p:cNvPr id="15" name="Picture 14">
            <a:extLst>
              <a:ext uri="{FF2B5EF4-FFF2-40B4-BE49-F238E27FC236}">
                <a16:creationId xmlns:a16="http://schemas.microsoft.com/office/drawing/2014/main" id="{B21E9BE0-93E9-B63A-EEE5-357D0612EE09}"/>
              </a:ext>
            </a:extLst>
          </p:cNvPr>
          <p:cNvPicPr>
            <a:picLocks noChangeAspect="1"/>
          </p:cNvPicPr>
          <p:nvPr/>
        </p:nvPicPr>
        <p:blipFill>
          <a:blip r:embed="rId5"/>
          <a:stretch>
            <a:fillRect/>
          </a:stretch>
        </p:blipFill>
        <p:spPr>
          <a:xfrm>
            <a:off x="3794391" y="2199284"/>
            <a:ext cx="8102334" cy="3942847"/>
          </a:xfrm>
          <a:prstGeom prst="rect">
            <a:avLst/>
          </a:prstGeom>
        </p:spPr>
      </p:pic>
      <p:cxnSp>
        <p:nvCxnSpPr>
          <p:cNvPr id="16" name="Straight Arrow Connector 15">
            <a:extLst>
              <a:ext uri="{FF2B5EF4-FFF2-40B4-BE49-F238E27FC236}">
                <a16:creationId xmlns:a16="http://schemas.microsoft.com/office/drawing/2014/main" id="{3AECB66F-F189-19D1-0D26-0BE72388E64E}"/>
              </a:ext>
            </a:extLst>
          </p:cNvPr>
          <p:cNvCxnSpPr>
            <a:cxnSpLocks/>
          </p:cNvCxnSpPr>
          <p:nvPr/>
        </p:nvCxnSpPr>
        <p:spPr>
          <a:xfrm>
            <a:off x="2390775" y="2800350"/>
            <a:ext cx="4524375" cy="117157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EA10FCAF-982C-B1E4-1B29-13A57D35ABA1}"/>
              </a:ext>
            </a:extLst>
          </p:cNvPr>
          <p:cNvCxnSpPr>
            <a:cxnSpLocks/>
          </p:cNvCxnSpPr>
          <p:nvPr/>
        </p:nvCxnSpPr>
        <p:spPr>
          <a:xfrm>
            <a:off x="2680915" y="3362325"/>
            <a:ext cx="4234235" cy="110490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47CEAC52-1644-DF90-2BA9-905656EEAC0E}"/>
              </a:ext>
            </a:extLst>
          </p:cNvPr>
          <p:cNvCxnSpPr>
            <a:cxnSpLocks/>
          </p:cNvCxnSpPr>
          <p:nvPr/>
        </p:nvCxnSpPr>
        <p:spPr>
          <a:xfrm>
            <a:off x="2762250" y="3971925"/>
            <a:ext cx="4152900" cy="88582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0093885"/>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410424" y="2644397"/>
            <a:ext cx="3504351" cy="1718053"/>
          </a:xfrm>
        </p:spPr>
        <p:txBody>
          <a:bodyPr>
            <a:normAutofit/>
          </a:bodyPr>
          <a:lstStyle/>
          <a:p>
            <a:r>
              <a:rPr lang="en-US" sz="1400" dirty="0"/>
              <a:t>Step 6 : receive updates </a:t>
            </a:r>
          </a:p>
          <a:p>
            <a:pPr lvl="1"/>
            <a:r>
              <a:rPr lang="en-US" dirty="0"/>
              <a:t> </a:t>
            </a:r>
            <a:r>
              <a:rPr lang="en-US" sz="1200" dirty="0"/>
              <a:t>y/n</a:t>
            </a:r>
          </a:p>
          <a:p>
            <a:pPr lvl="1"/>
            <a:endParaRPr lang="en-US" sz="1200" dirty="0"/>
          </a:p>
          <a:p>
            <a:r>
              <a:rPr lang="en-US" sz="1400" dirty="0"/>
              <a:t>Step 7 : Verify Account</a:t>
            </a:r>
          </a:p>
          <a:p>
            <a:pPr lvl="1"/>
            <a:r>
              <a:rPr lang="en-US" sz="1000" dirty="0"/>
              <a:t>Click Start Puzzle</a:t>
            </a:r>
          </a:p>
          <a:p>
            <a:endParaRPr lang="en-US" sz="1400"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347A5C94-46D1-58D0-70C3-190521D9D2B2}"/>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Setup GitHub Account</a:t>
            </a:r>
          </a:p>
        </p:txBody>
      </p:sp>
      <p:pic>
        <p:nvPicPr>
          <p:cNvPr id="9" name="Picture 8">
            <a:extLst>
              <a:ext uri="{FF2B5EF4-FFF2-40B4-BE49-F238E27FC236}">
                <a16:creationId xmlns:a16="http://schemas.microsoft.com/office/drawing/2014/main" id="{7B734DBF-7C2F-73B7-DE92-5669F2400107}"/>
              </a:ext>
            </a:extLst>
          </p:cNvPr>
          <p:cNvPicPr>
            <a:picLocks noChangeAspect="1"/>
          </p:cNvPicPr>
          <p:nvPr/>
        </p:nvPicPr>
        <p:blipFill>
          <a:blip r:embed="rId5"/>
          <a:stretch>
            <a:fillRect/>
          </a:stretch>
        </p:blipFill>
        <p:spPr>
          <a:xfrm>
            <a:off x="4192963" y="2028229"/>
            <a:ext cx="5747579" cy="4668442"/>
          </a:xfrm>
          <a:prstGeom prst="rect">
            <a:avLst/>
          </a:prstGeom>
        </p:spPr>
      </p:pic>
      <p:cxnSp>
        <p:nvCxnSpPr>
          <p:cNvPr id="10" name="Straight Arrow Connector 9">
            <a:extLst>
              <a:ext uri="{FF2B5EF4-FFF2-40B4-BE49-F238E27FC236}">
                <a16:creationId xmlns:a16="http://schemas.microsoft.com/office/drawing/2014/main" id="{788F039B-126A-37F3-09FE-B5A4A5781C34}"/>
              </a:ext>
            </a:extLst>
          </p:cNvPr>
          <p:cNvCxnSpPr>
            <a:cxnSpLocks/>
          </p:cNvCxnSpPr>
          <p:nvPr/>
        </p:nvCxnSpPr>
        <p:spPr>
          <a:xfrm>
            <a:off x="2251458" y="3905250"/>
            <a:ext cx="4787517" cy="162877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A0A809BC-1757-808A-C8D5-82282301DBC0}"/>
              </a:ext>
            </a:extLst>
          </p:cNvPr>
          <p:cNvCxnSpPr>
            <a:cxnSpLocks/>
          </p:cNvCxnSpPr>
          <p:nvPr/>
        </p:nvCxnSpPr>
        <p:spPr>
          <a:xfrm>
            <a:off x="1590675" y="3095625"/>
            <a:ext cx="5276850" cy="126682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6818582"/>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5C15CC7-3DA5-C0B6-39B1-7A170CBB8E2F}"/>
              </a:ext>
            </a:extLst>
          </p:cNvPr>
          <p:cNvPicPr>
            <a:picLocks noChangeAspect="1"/>
          </p:cNvPicPr>
          <p:nvPr/>
        </p:nvPicPr>
        <p:blipFill>
          <a:blip r:embed="rId3"/>
          <a:stretch>
            <a:fillRect/>
          </a:stretch>
        </p:blipFill>
        <p:spPr>
          <a:xfrm>
            <a:off x="5049479" y="2109787"/>
            <a:ext cx="5985107" cy="4505325"/>
          </a:xfrm>
          <a:prstGeom prst="rect">
            <a:avLst/>
          </a:prstGeom>
        </p:spPr>
      </p:pic>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410424" y="2644397"/>
            <a:ext cx="3504351" cy="1718053"/>
          </a:xfrm>
        </p:spPr>
        <p:txBody>
          <a:bodyPr>
            <a:normAutofit/>
          </a:bodyPr>
          <a:lstStyle/>
          <a:p>
            <a:r>
              <a:rPr lang="en-US" sz="1400" dirty="0"/>
              <a:t>Step 8 : Solve puzzle</a:t>
            </a:r>
          </a:p>
          <a:p>
            <a:endParaRPr lang="en-US" sz="1400" dirty="0"/>
          </a:p>
          <a:p>
            <a:r>
              <a:rPr lang="en-US" sz="1400" dirty="0"/>
              <a:t>Step 9 : Click Create Account after solving puzzles</a:t>
            </a:r>
          </a:p>
          <a:p>
            <a:endParaRPr lang="en-US" sz="1400" dirty="0"/>
          </a:p>
          <a:p>
            <a:pPr lvl="1"/>
            <a:endParaRPr lang="en-US" sz="1200" dirty="0"/>
          </a:p>
          <a:p>
            <a:pPr lvl="1"/>
            <a:endParaRPr lang="en-US" sz="1200" dirty="0"/>
          </a:p>
          <a:p>
            <a:endParaRPr lang="en-US" sz="1400"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4"/>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5"/>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347A5C94-46D1-58D0-70C3-190521D9D2B2}"/>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Setup GitHub Account</a:t>
            </a:r>
          </a:p>
        </p:txBody>
      </p:sp>
      <p:cxnSp>
        <p:nvCxnSpPr>
          <p:cNvPr id="13" name="Straight Arrow Connector 12">
            <a:extLst>
              <a:ext uri="{FF2B5EF4-FFF2-40B4-BE49-F238E27FC236}">
                <a16:creationId xmlns:a16="http://schemas.microsoft.com/office/drawing/2014/main" id="{A0A809BC-1757-808A-C8D5-82282301DBC0}"/>
              </a:ext>
            </a:extLst>
          </p:cNvPr>
          <p:cNvCxnSpPr>
            <a:cxnSpLocks/>
          </p:cNvCxnSpPr>
          <p:nvPr/>
        </p:nvCxnSpPr>
        <p:spPr>
          <a:xfrm>
            <a:off x="2438400" y="2840458"/>
            <a:ext cx="5724525" cy="2036342"/>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99730407"/>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46D277B-786C-ED2B-7B1A-6EE13C982528}"/>
              </a:ext>
            </a:extLst>
          </p:cNvPr>
          <p:cNvPicPr>
            <a:picLocks noChangeAspect="1"/>
          </p:cNvPicPr>
          <p:nvPr/>
        </p:nvPicPr>
        <p:blipFill>
          <a:blip r:embed="rId3"/>
          <a:stretch>
            <a:fillRect/>
          </a:stretch>
        </p:blipFill>
        <p:spPr>
          <a:xfrm>
            <a:off x="4253312" y="2038347"/>
            <a:ext cx="7085858" cy="4261050"/>
          </a:xfrm>
          <a:prstGeom prst="rect">
            <a:avLst/>
          </a:prstGeom>
        </p:spPr>
      </p:pic>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278586" y="3429000"/>
            <a:ext cx="3504351" cy="1718053"/>
          </a:xfrm>
        </p:spPr>
        <p:txBody>
          <a:bodyPr>
            <a:normAutofit/>
          </a:bodyPr>
          <a:lstStyle/>
          <a:p>
            <a:r>
              <a:rPr lang="en-US" sz="1400" dirty="0"/>
              <a:t>Step 10 : Enter code sent to your email</a:t>
            </a:r>
          </a:p>
          <a:p>
            <a:endParaRPr lang="en-US" sz="1400" dirty="0"/>
          </a:p>
          <a:p>
            <a:endParaRPr lang="en-US" sz="1400" dirty="0"/>
          </a:p>
          <a:p>
            <a:pPr lvl="1"/>
            <a:endParaRPr lang="en-US" sz="1200" dirty="0"/>
          </a:p>
          <a:p>
            <a:pPr lvl="1"/>
            <a:endParaRPr lang="en-US" sz="1200" dirty="0"/>
          </a:p>
          <a:p>
            <a:endParaRPr lang="en-US" sz="1400"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4"/>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5"/>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347A5C94-46D1-58D0-70C3-190521D9D2B2}"/>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Setup GitHub Account</a:t>
            </a:r>
          </a:p>
        </p:txBody>
      </p:sp>
      <p:cxnSp>
        <p:nvCxnSpPr>
          <p:cNvPr id="13" name="Straight Arrow Connector 12">
            <a:extLst>
              <a:ext uri="{FF2B5EF4-FFF2-40B4-BE49-F238E27FC236}">
                <a16:creationId xmlns:a16="http://schemas.microsoft.com/office/drawing/2014/main" id="{A0A809BC-1757-808A-C8D5-82282301DBC0}"/>
              </a:ext>
            </a:extLst>
          </p:cNvPr>
          <p:cNvCxnSpPr>
            <a:cxnSpLocks/>
          </p:cNvCxnSpPr>
          <p:nvPr/>
        </p:nvCxnSpPr>
        <p:spPr>
          <a:xfrm>
            <a:off x="3312563" y="3668735"/>
            <a:ext cx="4574561" cy="41547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68045914"/>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2CBF8A6-D774-97EB-4885-5E47C6C72AAB}"/>
              </a:ext>
            </a:extLst>
          </p:cNvPr>
          <p:cNvPicPr>
            <a:picLocks noChangeAspect="1"/>
          </p:cNvPicPr>
          <p:nvPr/>
        </p:nvPicPr>
        <p:blipFill>
          <a:blip r:embed="rId3"/>
          <a:stretch>
            <a:fillRect/>
          </a:stretch>
        </p:blipFill>
        <p:spPr>
          <a:xfrm>
            <a:off x="3773288" y="2230260"/>
            <a:ext cx="8274899" cy="3707908"/>
          </a:xfrm>
          <a:prstGeom prst="rect">
            <a:avLst/>
          </a:prstGeom>
        </p:spPr>
      </p:pic>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268937" y="3454022"/>
            <a:ext cx="3504351" cy="1718053"/>
          </a:xfrm>
        </p:spPr>
        <p:txBody>
          <a:bodyPr>
            <a:normAutofit/>
          </a:bodyPr>
          <a:lstStyle/>
          <a:p>
            <a:r>
              <a:rPr lang="en-US" sz="1400" dirty="0"/>
              <a:t>Step 11 : Select Just Me</a:t>
            </a:r>
          </a:p>
          <a:p>
            <a:endParaRPr lang="en-US" sz="1400" dirty="0"/>
          </a:p>
          <a:p>
            <a:r>
              <a:rPr lang="en-US" sz="1400" dirty="0"/>
              <a:t>Step 12 : On next window click continue</a:t>
            </a:r>
          </a:p>
          <a:p>
            <a:pPr lvl="1"/>
            <a:r>
              <a:rPr lang="en-US" sz="1000" dirty="0"/>
              <a:t>Don’t select any options</a:t>
            </a:r>
          </a:p>
          <a:p>
            <a:pPr lvl="1"/>
            <a:endParaRPr lang="en-US" sz="1200" dirty="0"/>
          </a:p>
          <a:p>
            <a:pPr lvl="1"/>
            <a:endParaRPr lang="en-US" sz="1200" dirty="0"/>
          </a:p>
          <a:p>
            <a:endParaRPr lang="en-US" sz="1400"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4"/>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5"/>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347A5C94-46D1-58D0-70C3-190521D9D2B2}"/>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Setup GitHub Account</a:t>
            </a:r>
          </a:p>
        </p:txBody>
      </p:sp>
    </p:spTree>
    <p:extLst>
      <p:ext uri="{BB962C8B-B14F-4D97-AF65-F5344CB8AC3E}">
        <p14:creationId xmlns:p14="http://schemas.microsoft.com/office/powerpoint/2010/main" val="525404592"/>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268937" y="3454023"/>
            <a:ext cx="3504351" cy="622678"/>
          </a:xfrm>
        </p:spPr>
        <p:txBody>
          <a:bodyPr>
            <a:normAutofit/>
          </a:bodyPr>
          <a:lstStyle/>
          <a:p>
            <a:r>
              <a:rPr lang="en-US" sz="1400" dirty="0"/>
              <a:t>Step 13: Continue for free</a:t>
            </a:r>
          </a:p>
          <a:p>
            <a:endParaRPr lang="en-US" sz="1400" dirty="0"/>
          </a:p>
          <a:p>
            <a:pPr marL="457200" lvl="1" indent="0">
              <a:buNone/>
            </a:pPr>
            <a:endParaRPr lang="en-US" sz="1200" dirty="0"/>
          </a:p>
          <a:p>
            <a:pPr lvl="1"/>
            <a:endParaRPr lang="en-US" sz="1200" dirty="0"/>
          </a:p>
          <a:p>
            <a:endParaRPr lang="en-US" sz="1400"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347A5C94-46D1-58D0-70C3-190521D9D2B2}"/>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Setup GitHub Account</a:t>
            </a:r>
          </a:p>
        </p:txBody>
      </p:sp>
      <p:pic>
        <p:nvPicPr>
          <p:cNvPr id="9" name="Picture 8">
            <a:extLst>
              <a:ext uri="{FF2B5EF4-FFF2-40B4-BE49-F238E27FC236}">
                <a16:creationId xmlns:a16="http://schemas.microsoft.com/office/drawing/2014/main" id="{64A6B441-6332-378B-F8ED-093FAD6F171C}"/>
              </a:ext>
            </a:extLst>
          </p:cNvPr>
          <p:cNvPicPr>
            <a:picLocks noChangeAspect="1"/>
          </p:cNvPicPr>
          <p:nvPr/>
        </p:nvPicPr>
        <p:blipFill>
          <a:blip r:embed="rId5"/>
          <a:stretch>
            <a:fillRect/>
          </a:stretch>
        </p:blipFill>
        <p:spPr>
          <a:xfrm>
            <a:off x="4622243" y="2128804"/>
            <a:ext cx="6171143" cy="4405345"/>
          </a:xfrm>
          <a:prstGeom prst="rect">
            <a:avLst/>
          </a:prstGeom>
        </p:spPr>
      </p:pic>
    </p:spTree>
    <p:extLst>
      <p:ext uri="{BB962C8B-B14F-4D97-AF65-F5344CB8AC3E}">
        <p14:creationId xmlns:p14="http://schemas.microsoft.com/office/powerpoint/2010/main" val="4111013194"/>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GitHub</a:t>
            </a:r>
          </a:p>
        </p:txBody>
      </p:sp>
      <p:sp>
        <p:nvSpPr>
          <p:cNvPr id="8" name="Content Placeholder 7"/>
          <p:cNvSpPr>
            <a:spLocks noGrp="1"/>
          </p:cNvSpPr>
          <p:nvPr>
            <p:ph sz="half" idx="2"/>
          </p:nvPr>
        </p:nvSpPr>
        <p:spPr>
          <a:xfrm>
            <a:off x="268937" y="3454023"/>
            <a:ext cx="3504351" cy="622678"/>
          </a:xfrm>
        </p:spPr>
        <p:txBody>
          <a:bodyPr>
            <a:normAutofit/>
          </a:bodyPr>
          <a:lstStyle/>
          <a:p>
            <a:r>
              <a:rPr lang="en-US" sz="1400" dirty="0"/>
              <a:t>Step 14: Congratulations!! You have successfully setup a GitHub Account</a:t>
            </a:r>
          </a:p>
          <a:p>
            <a:endParaRPr lang="en-US" sz="1400" dirty="0"/>
          </a:p>
          <a:p>
            <a:pPr marL="457200" lvl="1" indent="0">
              <a:buNone/>
            </a:pPr>
            <a:endParaRPr lang="en-US" sz="1200" dirty="0"/>
          </a:p>
          <a:p>
            <a:pPr lvl="1"/>
            <a:endParaRPr lang="en-US" sz="1200" dirty="0"/>
          </a:p>
          <a:p>
            <a:endParaRPr lang="en-US" sz="1400"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347A5C94-46D1-58D0-70C3-190521D9D2B2}"/>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Setup GitHub Account</a:t>
            </a:r>
          </a:p>
        </p:txBody>
      </p:sp>
      <p:pic>
        <p:nvPicPr>
          <p:cNvPr id="12" name="Picture 11">
            <a:extLst>
              <a:ext uri="{FF2B5EF4-FFF2-40B4-BE49-F238E27FC236}">
                <a16:creationId xmlns:a16="http://schemas.microsoft.com/office/drawing/2014/main" id="{7F4D278F-0CED-C116-502E-55F162AF6696}"/>
              </a:ext>
            </a:extLst>
          </p:cNvPr>
          <p:cNvPicPr>
            <a:picLocks noChangeAspect="1"/>
          </p:cNvPicPr>
          <p:nvPr/>
        </p:nvPicPr>
        <p:blipFill>
          <a:blip r:embed="rId5"/>
          <a:stretch>
            <a:fillRect/>
          </a:stretch>
        </p:blipFill>
        <p:spPr>
          <a:xfrm>
            <a:off x="3723087" y="2117624"/>
            <a:ext cx="8282106" cy="4191959"/>
          </a:xfrm>
          <a:prstGeom prst="rect">
            <a:avLst/>
          </a:prstGeom>
        </p:spPr>
      </p:pic>
    </p:spTree>
    <p:extLst>
      <p:ext uri="{BB962C8B-B14F-4D97-AF65-F5344CB8AC3E}">
        <p14:creationId xmlns:p14="http://schemas.microsoft.com/office/powerpoint/2010/main" val="3901749289"/>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Coding</a:t>
            </a:r>
          </a:p>
        </p:txBody>
      </p:sp>
      <p:sp>
        <p:nvSpPr>
          <p:cNvPr id="8" name="Content Placeholder 7"/>
          <p:cNvSpPr>
            <a:spLocks noGrp="1"/>
          </p:cNvSpPr>
          <p:nvPr>
            <p:ph sz="half" idx="2"/>
          </p:nvPr>
        </p:nvSpPr>
        <p:spPr>
          <a:xfrm>
            <a:off x="680322" y="2719615"/>
            <a:ext cx="11367865" cy="2585810"/>
          </a:xfrm>
        </p:spPr>
        <p:txBody>
          <a:bodyPr>
            <a:normAutofit/>
          </a:bodyPr>
          <a:lstStyle/>
          <a:p>
            <a:r>
              <a:rPr lang="en-US" sz="2400" dirty="0"/>
              <a:t>What is Coding?</a:t>
            </a:r>
            <a:endParaRPr lang="en-US" dirty="0"/>
          </a:p>
          <a:p>
            <a:pPr lvl="1"/>
            <a:r>
              <a:rPr lang="en-US" dirty="0"/>
              <a:t>Coding, also known as programming, is a process  of creating  step by step instruction for a computer to perform a task</a:t>
            </a:r>
          </a:p>
          <a:p>
            <a:pPr lvl="2"/>
            <a:r>
              <a:rPr lang="en-US" sz="1200" dirty="0"/>
              <a:t>Example – Instruction for a computer to find average of number</a:t>
            </a:r>
          </a:p>
          <a:p>
            <a:pPr lvl="2"/>
            <a:endParaRPr lang="en-US" sz="1200" dirty="0"/>
          </a:p>
          <a:p>
            <a:pPr lvl="1"/>
            <a:r>
              <a:rPr lang="en-US" dirty="0"/>
              <a:t>Coding involves writing a series of commands or algorithms using a programming language that a computer can interpret and act upon.</a:t>
            </a:r>
          </a:p>
          <a:p>
            <a:endParaRPr lang="en-US" sz="2000"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3579239704"/>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331" y="862262"/>
            <a:ext cx="3091838" cy="930506"/>
          </a:xfrm>
        </p:spPr>
        <p:txBody>
          <a:bodyPr/>
          <a:lstStyle/>
          <a:p>
            <a:r>
              <a:rPr lang="en-US" dirty="0"/>
              <a:t>Introduction</a:t>
            </a:r>
          </a:p>
        </p:txBody>
      </p:sp>
      <p:sp>
        <p:nvSpPr>
          <p:cNvPr id="8" name="Content Placeholder 7"/>
          <p:cNvSpPr>
            <a:spLocks noGrp="1"/>
          </p:cNvSpPr>
          <p:nvPr>
            <p:ph sz="half" idx="2"/>
          </p:nvPr>
        </p:nvSpPr>
        <p:spPr>
          <a:xfrm>
            <a:off x="680322" y="2719615"/>
            <a:ext cx="4698355" cy="2906179"/>
          </a:xfrm>
        </p:spPr>
        <p:txBody>
          <a:bodyPr>
            <a:normAutofit/>
          </a:bodyPr>
          <a:lstStyle/>
          <a:p>
            <a:r>
              <a:rPr lang="en-US" dirty="0"/>
              <a:t>Introductions</a:t>
            </a:r>
          </a:p>
          <a:p>
            <a:r>
              <a:rPr lang="en-US" dirty="0"/>
              <a:t>Introduction to the Course</a:t>
            </a:r>
          </a:p>
          <a:p>
            <a:r>
              <a:rPr lang="en-US" dirty="0"/>
              <a:t>Setup Coding environment</a:t>
            </a:r>
          </a:p>
          <a:p>
            <a:r>
              <a:rPr lang="en-US" dirty="0"/>
              <a:t>Introduction to GitHub</a:t>
            </a:r>
          </a:p>
          <a:p>
            <a:endParaRPr lang="en-US" dirty="0"/>
          </a:p>
          <a:p>
            <a:endParaRPr lang="en-US" dirty="0"/>
          </a:p>
          <a:p>
            <a:endParaRPr lang="en-US" dirty="0"/>
          </a:p>
        </p:txBody>
      </p:sp>
      <p:sp>
        <p:nvSpPr>
          <p:cNvPr id="10" name="Content Placeholder 9"/>
          <p:cNvSpPr>
            <a:spLocks noGrp="1"/>
          </p:cNvSpPr>
          <p:nvPr>
            <p:ph sz="quarter" idx="4"/>
          </p:nvPr>
        </p:nvSpPr>
        <p:spPr>
          <a:xfrm>
            <a:off x="5594123" y="2719615"/>
            <a:ext cx="4700059" cy="2906179"/>
          </a:xfrm>
        </p:spPr>
        <p:txBody>
          <a:bodyPr>
            <a:normAutofit/>
          </a:bodyPr>
          <a:lstStyle/>
          <a:p>
            <a:r>
              <a:rPr lang="en-US" dirty="0"/>
              <a:t>Introduction to Coding</a:t>
            </a:r>
          </a:p>
          <a:p>
            <a:r>
              <a:rPr lang="en-US" dirty="0"/>
              <a:t>Introduction to Python</a:t>
            </a:r>
          </a:p>
          <a:p>
            <a:r>
              <a:rPr lang="en-US" dirty="0"/>
              <a:t>Python Syntax</a:t>
            </a:r>
          </a:p>
          <a:p>
            <a:r>
              <a:rPr lang="en-US" dirty="0"/>
              <a:t>Python Data/Variable Types</a:t>
            </a:r>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144251846"/>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Coding</a:t>
            </a:r>
          </a:p>
        </p:txBody>
      </p:sp>
      <p:sp>
        <p:nvSpPr>
          <p:cNvPr id="8" name="Content Placeholder 7"/>
          <p:cNvSpPr>
            <a:spLocks noGrp="1"/>
          </p:cNvSpPr>
          <p:nvPr>
            <p:ph sz="half" idx="2"/>
          </p:nvPr>
        </p:nvSpPr>
        <p:spPr>
          <a:xfrm>
            <a:off x="680322" y="2719614"/>
            <a:ext cx="11367865" cy="3833585"/>
          </a:xfrm>
        </p:spPr>
        <p:txBody>
          <a:bodyPr>
            <a:normAutofit fontScale="77500" lnSpcReduction="20000"/>
          </a:bodyPr>
          <a:lstStyle/>
          <a:p>
            <a:r>
              <a:rPr lang="en-US" sz="2400" dirty="0"/>
              <a:t>What is </a:t>
            </a:r>
            <a:r>
              <a:rPr lang="en-US" dirty="0"/>
              <a:t>algorithms</a:t>
            </a:r>
            <a:r>
              <a:rPr lang="en-US" sz="2400" dirty="0"/>
              <a:t>?</a:t>
            </a:r>
            <a:endParaRPr lang="en-US" dirty="0"/>
          </a:p>
          <a:p>
            <a:pPr lvl="1"/>
            <a:endParaRPr lang="en-US" dirty="0"/>
          </a:p>
          <a:p>
            <a:pPr lvl="1">
              <a:lnSpc>
                <a:spcPct val="160000"/>
              </a:lnSpc>
            </a:pPr>
            <a:r>
              <a:rPr lang="en-US" dirty="0"/>
              <a:t>An algorithm is a set of instructions or steps that are followed to solve a problem or accomplish a specific task.</a:t>
            </a:r>
            <a:endParaRPr lang="en-US" sz="1200" dirty="0"/>
          </a:p>
          <a:p>
            <a:pPr lvl="1">
              <a:lnSpc>
                <a:spcPct val="160000"/>
              </a:lnSpc>
            </a:pPr>
            <a:r>
              <a:rPr lang="en-US" dirty="0"/>
              <a:t>Algorithms can be found in many different fields, from mathematics and science to computer programming and engineering. </a:t>
            </a:r>
          </a:p>
          <a:p>
            <a:pPr lvl="1">
              <a:lnSpc>
                <a:spcPct val="160000"/>
              </a:lnSpc>
            </a:pPr>
            <a:r>
              <a:rPr lang="en-US" dirty="0"/>
              <a:t>They are used to solve problems and automate tasks, and they can range from very simple to extremely complex.</a:t>
            </a:r>
          </a:p>
          <a:p>
            <a:pPr lvl="1">
              <a:lnSpc>
                <a:spcPct val="160000"/>
              </a:lnSpc>
            </a:pPr>
            <a:r>
              <a:rPr lang="en-US" sz="2100" dirty="0"/>
              <a:t>The process of creating an algorithm typically involves breaking down a problem or task into smaller, more manageable steps. </a:t>
            </a:r>
          </a:p>
          <a:p>
            <a:pPr lvl="1">
              <a:lnSpc>
                <a:spcPct val="160000"/>
              </a:lnSpc>
            </a:pPr>
            <a:r>
              <a:rPr lang="en-US" sz="2100" dirty="0"/>
              <a:t>Each step is then defined in a clear and concise manner, often using mathematical or logical expressions, to ensure that it can be easily understood and executed.</a:t>
            </a:r>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3388906059"/>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Coding</a:t>
            </a:r>
          </a:p>
        </p:txBody>
      </p:sp>
      <p:sp>
        <p:nvSpPr>
          <p:cNvPr id="8" name="Content Placeholder 7"/>
          <p:cNvSpPr>
            <a:spLocks noGrp="1"/>
          </p:cNvSpPr>
          <p:nvPr>
            <p:ph sz="half" idx="2"/>
          </p:nvPr>
        </p:nvSpPr>
        <p:spPr>
          <a:xfrm>
            <a:off x="680322" y="2719614"/>
            <a:ext cx="11367865" cy="3833585"/>
          </a:xfrm>
        </p:spPr>
        <p:txBody>
          <a:bodyPr>
            <a:normAutofit fontScale="85000" lnSpcReduction="20000"/>
          </a:bodyPr>
          <a:lstStyle/>
          <a:p>
            <a:r>
              <a:rPr lang="en-US" sz="2400" dirty="0"/>
              <a:t>Data</a:t>
            </a:r>
          </a:p>
          <a:p>
            <a:pPr lvl="1"/>
            <a:r>
              <a:rPr lang="en-US" dirty="0"/>
              <a:t> Data refers to raw, unprocessed facts and figures that are collected or observed.</a:t>
            </a:r>
          </a:p>
          <a:p>
            <a:pPr lvl="1"/>
            <a:r>
              <a:rPr lang="en-US" dirty="0"/>
              <a:t> Data can be in various forms, such as numbers, text, images, audio, or video.</a:t>
            </a:r>
          </a:p>
          <a:p>
            <a:pPr lvl="1"/>
            <a:r>
              <a:rPr lang="en-US" dirty="0"/>
              <a:t> For example, a set of numbers, such as 1, 2, 3, 4, 5, is data.</a:t>
            </a:r>
          </a:p>
          <a:p>
            <a:r>
              <a:rPr lang="en-US" dirty="0"/>
              <a:t>Information:</a:t>
            </a:r>
          </a:p>
          <a:p>
            <a:pPr lvl="1"/>
            <a:r>
              <a:rPr lang="en-US" dirty="0"/>
              <a:t>Information is the processed, organized, and meaningful data that is derived from analyzing, interpreting, and summarizing the raw data.</a:t>
            </a:r>
          </a:p>
          <a:p>
            <a:pPr lvl="1"/>
            <a:r>
              <a:rPr lang="en-US" dirty="0"/>
              <a:t> Information provides context and meaning to the data, making it useful for decision-making. </a:t>
            </a:r>
          </a:p>
          <a:p>
            <a:pPr lvl="1"/>
            <a:r>
              <a:rPr lang="en-US" dirty="0"/>
              <a:t>For example, if we calculate the average of the above set of numbers, which is 3, it provides information that can be used to make decisions.</a:t>
            </a:r>
          </a:p>
          <a:p>
            <a:pPr>
              <a:lnSpc>
                <a:spcPct val="160000"/>
              </a:lnSpc>
            </a:pPr>
            <a:r>
              <a:rPr lang="en-US" sz="2500" dirty="0"/>
              <a:t>Input – Data entered into a computer for processing.</a:t>
            </a:r>
          </a:p>
          <a:p>
            <a:pPr>
              <a:lnSpc>
                <a:spcPct val="160000"/>
              </a:lnSpc>
            </a:pPr>
            <a:r>
              <a:rPr lang="en-US" sz="2500" dirty="0"/>
              <a:t>Output – Processed information given out of by computer. </a:t>
            </a:r>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1681231320"/>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Python</a:t>
            </a:r>
          </a:p>
        </p:txBody>
      </p:sp>
      <p:sp>
        <p:nvSpPr>
          <p:cNvPr id="8" name="Content Placeholder 7"/>
          <p:cNvSpPr>
            <a:spLocks noGrp="1"/>
          </p:cNvSpPr>
          <p:nvPr>
            <p:ph sz="half" idx="2"/>
          </p:nvPr>
        </p:nvSpPr>
        <p:spPr>
          <a:xfrm>
            <a:off x="680322" y="2719615"/>
            <a:ext cx="9635253" cy="2906179"/>
          </a:xfrm>
        </p:spPr>
        <p:txBody>
          <a:bodyPr>
            <a:normAutofit/>
          </a:bodyPr>
          <a:lstStyle/>
          <a:p>
            <a:r>
              <a:rPr lang="en-US" dirty="0"/>
              <a:t>Python is a popular programming language.</a:t>
            </a:r>
          </a:p>
          <a:p>
            <a:endParaRPr lang="en-US" dirty="0"/>
          </a:p>
          <a:p>
            <a:r>
              <a:rPr lang="en-US" dirty="0"/>
              <a:t>Python is known for its simplicity and readability. </a:t>
            </a:r>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2696623455"/>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Python</a:t>
            </a:r>
          </a:p>
        </p:txBody>
      </p:sp>
      <p:sp>
        <p:nvSpPr>
          <p:cNvPr id="8" name="Content Placeholder 7"/>
          <p:cNvSpPr>
            <a:spLocks noGrp="1"/>
          </p:cNvSpPr>
          <p:nvPr>
            <p:ph sz="half" idx="2"/>
          </p:nvPr>
        </p:nvSpPr>
        <p:spPr>
          <a:xfrm>
            <a:off x="680322" y="2066926"/>
            <a:ext cx="9635253" cy="4619624"/>
          </a:xfrm>
        </p:spPr>
        <p:txBody>
          <a:bodyPr>
            <a:normAutofit fontScale="62500" lnSpcReduction="20000"/>
          </a:bodyPr>
          <a:lstStyle/>
          <a:p>
            <a:r>
              <a:rPr lang="en-US" sz="3300" dirty="0"/>
              <a:t>Uses Of Python Programming</a:t>
            </a:r>
          </a:p>
          <a:p>
            <a:endParaRPr lang="en-US" dirty="0"/>
          </a:p>
          <a:p>
            <a:r>
              <a:rPr lang="en-US" dirty="0"/>
              <a:t>Web Development</a:t>
            </a:r>
          </a:p>
          <a:p>
            <a:pPr lvl="1"/>
            <a:r>
              <a:rPr lang="en-US" dirty="0"/>
              <a:t> Python has several frameworks like Django, Flask, and Pyramid that make it an excellent choice for developing web applications. Python's ease of use, simplicity, and scalability make it a popular choice for creating web applications.</a:t>
            </a:r>
          </a:p>
          <a:p>
            <a:endParaRPr lang="en-US" dirty="0"/>
          </a:p>
          <a:p>
            <a:r>
              <a:rPr lang="en-US" dirty="0"/>
              <a:t>Data Science and Machine Learning</a:t>
            </a:r>
          </a:p>
          <a:p>
            <a:pPr lvl="1"/>
            <a:r>
              <a:rPr lang="en-US" dirty="0"/>
              <a:t> Python's data handling and machine learning libraries like NumPy, Pandas, Scikit-learn, and TensorFlow make it an ideal language for data science and machine learning. Python's powerful libraries allow for the efficient processing of large amounts of data and support complex machine learning algorithms.</a:t>
            </a:r>
          </a:p>
          <a:p>
            <a:endParaRPr lang="en-US" dirty="0"/>
          </a:p>
          <a:p>
            <a:r>
              <a:rPr lang="en-US" dirty="0"/>
              <a:t>Scripting</a:t>
            </a:r>
          </a:p>
          <a:p>
            <a:pPr lvl="1"/>
            <a:r>
              <a:rPr lang="en-US" dirty="0"/>
              <a:t> Python is an excellent scripting language. It is easy to read and write, and its syntax is straightforward. Python's scripting capabilities make it an ideal language for automating repetitive tasks, system administration, and testing.</a:t>
            </a:r>
          </a:p>
          <a:p>
            <a:endParaRPr lang="en-US" dirty="0"/>
          </a:p>
          <a:p>
            <a:r>
              <a:rPr lang="en-US" dirty="0"/>
              <a:t>Scientific Computing</a:t>
            </a:r>
          </a:p>
          <a:p>
            <a:pPr lvl="1"/>
            <a:r>
              <a:rPr lang="en-US" dirty="0"/>
              <a:t> Python's scientific computing libraries, including SciPy, Matplotlib, and </a:t>
            </a:r>
            <a:r>
              <a:rPr lang="en-US" dirty="0" err="1"/>
              <a:t>IPython</a:t>
            </a:r>
            <a:r>
              <a:rPr lang="en-US" dirty="0"/>
              <a:t>, make it a popular choice for scientific computing. These libraries allow for efficient numerical computation, data visualization, and scientific research.</a:t>
            </a:r>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1220647851"/>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Introduction to Python</a:t>
            </a:r>
          </a:p>
        </p:txBody>
      </p:sp>
      <p:sp>
        <p:nvSpPr>
          <p:cNvPr id="8" name="Content Placeholder 7"/>
          <p:cNvSpPr>
            <a:spLocks noGrp="1"/>
          </p:cNvSpPr>
          <p:nvPr>
            <p:ph sz="half" idx="2"/>
          </p:nvPr>
        </p:nvSpPr>
        <p:spPr>
          <a:xfrm>
            <a:off x="680322" y="2066926"/>
            <a:ext cx="9635253" cy="4619624"/>
          </a:xfrm>
        </p:spPr>
        <p:txBody>
          <a:bodyPr>
            <a:normAutofit fontScale="62500" lnSpcReduction="20000"/>
          </a:bodyPr>
          <a:lstStyle/>
          <a:p>
            <a:r>
              <a:rPr lang="en-US" sz="3300" dirty="0"/>
              <a:t>Uses Of Python Programming</a:t>
            </a:r>
          </a:p>
          <a:p>
            <a:endParaRPr lang="en-US" dirty="0"/>
          </a:p>
          <a:p>
            <a:r>
              <a:rPr lang="en-US" dirty="0"/>
              <a:t>Web Development</a:t>
            </a:r>
          </a:p>
          <a:p>
            <a:pPr lvl="1"/>
            <a:r>
              <a:rPr lang="en-US" dirty="0"/>
              <a:t> Python has several frameworks like Django, Flask, and Pyramid that make it an excellent choice for developing web applications. Python's ease of use, simplicity, and scalability make it a popular choice for creating web applications.</a:t>
            </a:r>
          </a:p>
          <a:p>
            <a:endParaRPr lang="en-US" dirty="0"/>
          </a:p>
          <a:p>
            <a:r>
              <a:rPr lang="en-US" dirty="0"/>
              <a:t>Data Science and Machine Learning</a:t>
            </a:r>
          </a:p>
          <a:p>
            <a:pPr lvl="1"/>
            <a:r>
              <a:rPr lang="en-US" dirty="0"/>
              <a:t> Python's data handling and machine learning libraries like NumPy, Pandas, Scikit-learn, and TensorFlow make it an ideal language for data science and machine learning. Python's powerful libraries allow for the efficient processing of large amounts of data and support complex machine learning algorithms.</a:t>
            </a:r>
          </a:p>
          <a:p>
            <a:endParaRPr lang="en-US" dirty="0"/>
          </a:p>
          <a:p>
            <a:r>
              <a:rPr lang="en-US" dirty="0"/>
              <a:t>Scripting</a:t>
            </a:r>
          </a:p>
          <a:p>
            <a:pPr lvl="1"/>
            <a:r>
              <a:rPr lang="en-US" dirty="0"/>
              <a:t> Python is an excellent scripting language. It is easy to read and write, and its syntax is straightforward. Python's scripting capabilities make it an ideal language for automating repetitive tasks, system administration, and testing.</a:t>
            </a:r>
          </a:p>
          <a:p>
            <a:endParaRPr lang="en-US" dirty="0"/>
          </a:p>
          <a:p>
            <a:r>
              <a:rPr lang="en-US" dirty="0"/>
              <a:t>Scientific Computing</a:t>
            </a:r>
          </a:p>
          <a:p>
            <a:pPr lvl="1"/>
            <a:r>
              <a:rPr lang="en-US" dirty="0"/>
              <a:t> Python's scientific computing libraries, including SciPy, Matplotlib, and </a:t>
            </a:r>
            <a:r>
              <a:rPr lang="en-US" dirty="0" err="1"/>
              <a:t>IPython</a:t>
            </a:r>
            <a:r>
              <a:rPr lang="en-US" dirty="0"/>
              <a:t>, make it a popular choice for scientific computing. These libraries allow for efficient numerical computation, data visualization, and scientific research.</a:t>
            </a:r>
          </a:p>
          <a:p>
            <a:r>
              <a:rPr lang="en-US" dirty="0"/>
              <a:t>Other uses - Game Development, Desktop Application Development </a:t>
            </a:r>
            <a:r>
              <a:rPr lang="en-US" dirty="0" err="1"/>
              <a:t>etc</a:t>
            </a:r>
            <a:r>
              <a:rPr lang="en-US" dirty="0"/>
              <a:t>…</a:t>
            </a:r>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4249179604"/>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a:bodyPr>
          <a:lstStyle/>
          <a:p>
            <a:r>
              <a:rPr lang="en-US" dirty="0"/>
              <a:t>Python Syntax</a:t>
            </a:r>
          </a:p>
        </p:txBody>
      </p:sp>
      <p:sp>
        <p:nvSpPr>
          <p:cNvPr id="8" name="Content Placeholder 7"/>
          <p:cNvSpPr>
            <a:spLocks noGrp="1"/>
          </p:cNvSpPr>
          <p:nvPr>
            <p:ph sz="half" idx="2"/>
          </p:nvPr>
        </p:nvSpPr>
        <p:spPr>
          <a:xfrm>
            <a:off x="680322" y="2719615"/>
            <a:ext cx="9835278" cy="3824060"/>
          </a:xfrm>
        </p:spPr>
        <p:txBody>
          <a:bodyPr>
            <a:normAutofit/>
          </a:bodyPr>
          <a:lstStyle/>
          <a:p>
            <a:r>
              <a:rPr lang="en-US" dirty="0"/>
              <a:t>What is Syntax?</a:t>
            </a:r>
          </a:p>
          <a:p>
            <a:pPr lvl="1"/>
            <a:r>
              <a:rPr lang="en-US" dirty="0"/>
              <a:t>Syntax is ‘grammar’ that governs a programing language</a:t>
            </a:r>
          </a:p>
          <a:p>
            <a:r>
              <a:rPr lang="en-US" dirty="0"/>
              <a:t> Syntax refers to the rules that dictate how code should be written to be considered valid by the programming language.</a:t>
            </a:r>
          </a:p>
          <a:p>
            <a:r>
              <a:rPr lang="en-US" dirty="0"/>
              <a:t>Syntax specifies the structure, format, and order of the elements that make up a program, such as keywords, variables, operators, and punctuation.</a:t>
            </a:r>
          </a:p>
          <a:p>
            <a:r>
              <a:rPr lang="en-US" dirty="0"/>
              <a:t>Syntax is important because it determines whether or not the code will run properly. </a:t>
            </a:r>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3155753150"/>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288512" cy="930506"/>
          </a:xfrm>
        </p:spPr>
        <p:txBody>
          <a:bodyPr>
            <a:normAutofit fontScale="90000"/>
          </a:bodyPr>
          <a:lstStyle/>
          <a:p>
            <a:r>
              <a:rPr lang="en-US" dirty="0"/>
              <a:t>Python Syntax Continued</a:t>
            </a:r>
          </a:p>
        </p:txBody>
      </p:sp>
      <p:sp>
        <p:nvSpPr>
          <p:cNvPr id="8" name="Content Placeholder 7"/>
          <p:cNvSpPr>
            <a:spLocks noGrp="1"/>
          </p:cNvSpPr>
          <p:nvPr>
            <p:ph sz="half" idx="2"/>
          </p:nvPr>
        </p:nvSpPr>
        <p:spPr>
          <a:xfrm>
            <a:off x="680322" y="2719615"/>
            <a:ext cx="9835278" cy="3824060"/>
          </a:xfrm>
        </p:spPr>
        <p:txBody>
          <a:bodyPr>
            <a:normAutofit/>
          </a:bodyPr>
          <a:lstStyle/>
          <a:p>
            <a:r>
              <a:rPr lang="en-US" dirty="0"/>
              <a:t>To avoid syntax errors, programmers must follow the programming language’s rules closely and ensure their code is properly structured and formatted.</a:t>
            </a:r>
          </a:p>
          <a:p>
            <a:r>
              <a:rPr lang="en-US" dirty="0"/>
              <a:t>Python uses indentation to denote blocks of code, rather than using curly braces like other programming languages.</a:t>
            </a:r>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pic>
        <p:nvPicPr>
          <p:cNvPr id="10" name="Picture 9">
            <a:extLst>
              <a:ext uri="{FF2B5EF4-FFF2-40B4-BE49-F238E27FC236}">
                <a16:creationId xmlns:a16="http://schemas.microsoft.com/office/drawing/2014/main" id="{5B7DA751-7A01-02D5-E107-7838136BF422}"/>
              </a:ext>
            </a:extLst>
          </p:cNvPr>
          <p:cNvPicPr>
            <a:picLocks noChangeAspect="1"/>
          </p:cNvPicPr>
          <p:nvPr/>
        </p:nvPicPr>
        <p:blipFill>
          <a:blip r:embed="rId5"/>
          <a:stretch>
            <a:fillRect/>
          </a:stretch>
        </p:blipFill>
        <p:spPr>
          <a:xfrm>
            <a:off x="1580950" y="4803951"/>
            <a:ext cx="2857899" cy="1267002"/>
          </a:xfrm>
          <a:prstGeom prst="rect">
            <a:avLst/>
          </a:prstGeom>
        </p:spPr>
      </p:pic>
    </p:spTree>
    <p:extLst>
      <p:ext uri="{BB962C8B-B14F-4D97-AF65-F5344CB8AC3E}">
        <p14:creationId xmlns:p14="http://schemas.microsoft.com/office/powerpoint/2010/main" val="2300534028"/>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869537" cy="930506"/>
          </a:xfrm>
        </p:spPr>
        <p:txBody>
          <a:bodyPr>
            <a:normAutofit/>
          </a:bodyPr>
          <a:lstStyle/>
          <a:p>
            <a:r>
              <a:rPr lang="en-US" dirty="0"/>
              <a:t>Python Data/Variable Types</a:t>
            </a:r>
          </a:p>
        </p:txBody>
      </p:sp>
      <p:sp>
        <p:nvSpPr>
          <p:cNvPr id="8" name="Content Placeholder 7"/>
          <p:cNvSpPr>
            <a:spLocks noGrp="1"/>
          </p:cNvSpPr>
          <p:nvPr>
            <p:ph sz="half" idx="2"/>
          </p:nvPr>
        </p:nvSpPr>
        <p:spPr>
          <a:xfrm>
            <a:off x="602098" y="2066127"/>
            <a:ext cx="10987803" cy="5163348"/>
          </a:xfrm>
        </p:spPr>
        <p:txBody>
          <a:bodyPr>
            <a:normAutofit/>
          </a:bodyPr>
          <a:lstStyle/>
          <a:p>
            <a:r>
              <a:rPr lang="en-US" dirty="0"/>
              <a:t>Integer</a:t>
            </a:r>
          </a:p>
          <a:p>
            <a:pPr lvl="1"/>
            <a:r>
              <a:rPr lang="en-US" dirty="0"/>
              <a:t>An integer is a whole number without a decimal point. For example, x = 5 assigns the value 5 to the variable x.</a:t>
            </a:r>
          </a:p>
          <a:p>
            <a:r>
              <a:rPr lang="en-US" dirty="0"/>
              <a:t>Float</a:t>
            </a:r>
          </a:p>
          <a:p>
            <a:pPr lvl="1"/>
            <a:r>
              <a:rPr lang="en-US" dirty="0"/>
              <a:t> A float is a number with a decimal point. For example, y = 3.14 assigns the value 3.14 to the variable y.</a:t>
            </a:r>
          </a:p>
          <a:p>
            <a:r>
              <a:rPr lang="en-US" dirty="0"/>
              <a:t>String</a:t>
            </a:r>
          </a:p>
          <a:p>
            <a:pPr lvl="1"/>
            <a:r>
              <a:rPr lang="en-US" dirty="0"/>
              <a:t> A string is a sequence of characters enclosed in single or double quotes. For example, name = "John" assigns the string "John" to the variable name.</a:t>
            </a:r>
          </a:p>
          <a:p>
            <a:r>
              <a:rPr lang="en-US" dirty="0"/>
              <a:t>Boolean</a:t>
            </a:r>
          </a:p>
          <a:p>
            <a:pPr lvl="1"/>
            <a:r>
              <a:rPr lang="en-US" dirty="0"/>
              <a:t>A </a:t>
            </a:r>
            <a:r>
              <a:rPr lang="en-US" dirty="0" err="1"/>
              <a:t>boolean</a:t>
            </a:r>
            <a:r>
              <a:rPr lang="en-US" dirty="0"/>
              <a:t> is a binary value that can either be True or False. For example, </a:t>
            </a:r>
            <a:r>
              <a:rPr lang="en-US" dirty="0" err="1"/>
              <a:t>is_raining</a:t>
            </a:r>
            <a:r>
              <a:rPr lang="en-US" dirty="0"/>
              <a:t> = True assigns the value True to the variable </a:t>
            </a:r>
            <a:r>
              <a:rPr lang="en-US" dirty="0" err="1"/>
              <a:t>is_raining</a:t>
            </a:r>
            <a:r>
              <a:rPr lang="en-US" dirty="0"/>
              <a:t>.</a:t>
            </a:r>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695287434"/>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7069687" cy="930506"/>
          </a:xfrm>
        </p:spPr>
        <p:txBody>
          <a:bodyPr>
            <a:normAutofit/>
          </a:bodyPr>
          <a:lstStyle/>
          <a:p>
            <a:r>
              <a:rPr lang="en-US" dirty="0"/>
              <a:t>Python Data Types Continued</a:t>
            </a:r>
          </a:p>
        </p:txBody>
      </p:sp>
      <p:sp>
        <p:nvSpPr>
          <p:cNvPr id="8" name="Content Placeholder 7"/>
          <p:cNvSpPr>
            <a:spLocks noGrp="1"/>
          </p:cNvSpPr>
          <p:nvPr>
            <p:ph sz="half" idx="2"/>
          </p:nvPr>
        </p:nvSpPr>
        <p:spPr>
          <a:xfrm>
            <a:off x="602098" y="2066127"/>
            <a:ext cx="10987803" cy="5163348"/>
          </a:xfrm>
        </p:spPr>
        <p:txBody>
          <a:bodyPr>
            <a:normAutofit/>
          </a:bodyPr>
          <a:lstStyle/>
          <a:p>
            <a:r>
              <a:rPr lang="en-US" dirty="0"/>
              <a:t>List</a:t>
            </a:r>
          </a:p>
          <a:p>
            <a:pPr lvl="1"/>
            <a:r>
              <a:rPr lang="en-US" dirty="0"/>
              <a:t> A list is a collection of items that are ordered and changeable. For example, fruits = ["apple", "banana", "cherry"] assigns a list of fruits to the variable fruits.</a:t>
            </a:r>
          </a:p>
          <a:p>
            <a:endParaRPr lang="en-US" dirty="0"/>
          </a:p>
          <a:p>
            <a:r>
              <a:rPr lang="en-US" dirty="0"/>
              <a:t>Tuple</a:t>
            </a:r>
          </a:p>
          <a:p>
            <a:pPr lvl="1"/>
            <a:r>
              <a:rPr lang="en-US" dirty="0"/>
              <a:t> A tuple is a collection of items that are ordered and unchangeable. For example, coordinates = (10, 20) assigns a tuple of coordinates to the variable coordinates.</a:t>
            </a:r>
          </a:p>
          <a:p>
            <a:endParaRPr lang="en-US" dirty="0"/>
          </a:p>
          <a:p>
            <a:r>
              <a:rPr lang="en-US" dirty="0"/>
              <a:t>Dictionary</a:t>
            </a:r>
          </a:p>
          <a:p>
            <a:pPr lvl="1"/>
            <a:r>
              <a:rPr lang="en-US" dirty="0"/>
              <a:t> A dictionary is a collection of key-value pairs. For example, person = {"name": "John", "age": 30} assigns a dictionary of a person's information to the variable person.</a:t>
            </a:r>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944209599"/>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7069687" cy="930506"/>
          </a:xfrm>
        </p:spPr>
        <p:txBody>
          <a:bodyPr>
            <a:normAutofit/>
          </a:bodyPr>
          <a:lstStyle/>
          <a:p>
            <a:r>
              <a:rPr lang="en-US" dirty="0"/>
              <a:t>Practice &amp; Question</a:t>
            </a:r>
          </a:p>
        </p:txBody>
      </p:sp>
      <p:sp>
        <p:nvSpPr>
          <p:cNvPr id="8" name="Content Placeholder 7"/>
          <p:cNvSpPr>
            <a:spLocks noGrp="1"/>
          </p:cNvSpPr>
          <p:nvPr>
            <p:ph sz="half" idx="2"/>
          </p:nvPr>
        </p:nvSpPr>
        <p:spPr>
          <a:xfrm>
            <a:off x="602098" y="2066127"/>
            <a:ext cx="10987803" cy="2999106"/>
          </a:xfrm>
        </p:spPr>
        <p:txBody>
          <a:bodyPr>
            <a:normAutofit/>
          </a:bodyPr>
          <a:lstStyle/>
          <a:p>
            <a:r>
              <a:rPr lang="en-US" dirty="0"/>
              <a:t>Hello World</a:t>
            </a:r>
          </a:p>
          <a:p>
            <a:r>
              <a:rPr lang="en-US" dirty="0"/>
              <a:t>Print Your name</a:t>
            </a:r>
          </a:p>
          <a:p>
            <a:r>
              <a:rPr lang="en-US" dirty="0"/>
              <a:t>Add 2 Numbers</a:t>
            </a:r>
          </a:p>
          <a:p>
            <a:r>
              <a:rPr lang="en-US" dirty="0"/>
              <a:t>Print “Python is awesome”</a:t>
            </a:r>
          </a:p>
          <a:p>
            <a:r>
              <a:rPr lang="en-US" dirty="0"/>
              <a:t>Print “Python is awesome” where each word is stored in a different variable </a:t>
            </a:r>
          </a:p>
          <a:p>
            <a:r>
              <a:rPr lang="en-US" dirty="0"/>
              <a:t>Find Average of numbers</a:t>
            </a:r>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Tree>
    <p:extLst>
      <p:ext uri="{BB962C8B-B14F-4D97-AF65-F5344CB8AC3E}">
        <p14:creationId xmlns:p14="http://schemas.microsoft.com/office/powerpoint/2010/main" val="3093700044"/>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3010" y="862262"/>
            <a:ext cx="5076085" cy="930506"/>
          </a:xfrm>
        </p:spPr>
        <p:txBody>
          <a:bodyPr>
            <a:normAutofit fontScale="90000"/>
          </a:bodyPr>
          <a:lstStyle/>
          <a:p>
            <a:r>
              <a:rPr lang="en-US" dirty="0"/>
              <a:t>Introduction to the Course</a:t>
            </a:r>
          </a:p>
        </p:txBody>
      </p:sp>
      <p:sp>
        <p:nvSpPr>
          <p:cNvPr id="8" name="Content Placeholder 7"/>
          <p:cNvSpPr>
            <a:spLocks noGrp="1"/>
          </p:cNvSpPr>
          <p:nvPr>
            <p:ph sz="half" idx="2"/>
          </p:nvPr>
        </p:nvSpPr>
        <p:spPr>
          <a:xfrm>
            <a:off x="1412364" y="2781161"/>
            <a:ext cx="3346314" cy="3769108"/>
          </a:xfrm>
        </p:spPr>
        <p:txBody>
          <a:bodyPr>
            <a:normAutofit lnSpcReduction="10000"/>
          </a:bodyPr>
          <a:lstStyle/>
          <a:p>
            <a:r>
              <a:rPr lang="en-US" sz="1400" dirty="0"/>
              <a:t>Python Syntax</a:t>
            </a:r>
          </a:p>
          <a:p>
            <a:r>
              <a:rPr lang="en-US" sz="1400" dirty="0"/>
              <a:t>Python Data Types</a:t>
            </a:r>
          </a:p>
          <a:p>
            <a:r>
              <a:rPr lang="en-US" sz="1400" dirty="0"/>
              <a:t>Python Conditions and If statements</a:t>
            </a:r>
          </a:p>
          <a:p>
            <a:r>
              <a:rPr lang="en-US" sz="1400" dirty="0"/>
              <a:t>Python Loops</a:t>
            </a:r>
          </a:p>
          <a:p>
            <a:r>
              <a:rPr lang="en-US" sz="1400" dirty="0"/>
              <a:t>Python Functions</a:t>
            </a:r>
          </a:p>
          <a:p>
            <a:r>
              <a:rPr lang="en-US" sz="1400" dirty="0"/>
              <a:t>Python Lambda</a:t>
            </a:r>
          </a:p>
          <a:p>
            <a:r>
              <a:rPr lang="en-US" sz="1400" dirty="0"/>
              <a:t>Python Arrays</a:t>
            </a:r>
          </a:p>
          <a:p>
            <a:r>
              <a:rPr lang="en-US" sz="1400" dirty="0"/>
              <a:t>Python Classes/Objects</a:t>
            </a:r>
          </a:p>
          <a:p>
            <a:r>
              <a:rPr lang="en-US" sz="1400" dirty="0"/>
              <a:t>Python Inheritance</a:t>
            </a:r>
          </a:p>
          <a:p>
            <a:r>
              <a:rPr lang="en-US" sz="1400" dirty="0"/>
              <a:t>Python Iterators</a:t>
            </a:r>
          </a:p>
          <a:p>
            <a:r>
              <a:rPr lang="en-US" sz="1400" dirty="0"/>
              <a:t>Python Scope</a:t>
            </a:r>
          </a:p>
          <a:p>
            <a:r>
              <a:rPr lang="en-US" sz="1400" dirty="0"/>
              <a:t>Python Modules</a:t>
            </a:r>
            <a:endParaRPr lang="en-US"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3" name="Title 1">
            <a:extLst>
              <a:ext uri="{FF2B5EF4-FFF2-40B4-BE49-F238E27FC236}">
                <a16:creationId xmlns:a16="http://schemas.microsoft.com/office/drawing/2014/main" id="{EA0CBBA8-A747-7FC3-E004-6AC52CFFE8B2}"/>
              </a:ext>
            </a:extLst>
          </p:cNvPr>
          <p:cNvSpPr txBox="1">
            <a:spLocks/>
          </p:cNvSpPr>
          <p:nvPr/>
        </p:nvSpPr>
        <p:spPr>
          <a:xfrm>
            <a:off x="4237036" y="1996871"/>
            <a:ext cx="3170370" cy="9305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200" dirty="0"/>
              <a:t>Topics</a:t>
            </a:r>
          </a:p>
        </p:txBody>
      </p:sp>
      <p:sp>
        <p:nvSpPr>
          <p:cNvPr id="9" name="Content Placeholder 7">
            <a:extLst>
              <a:ext uri="{FF2B5EF4-FFF2-40B4-BE49-F238E27FC236}">
                <a16:creationId xmlns:a16="http://schemas.microsoft.com/office/drawing/2014/main" id="{29078A0E-FA88-E3E9-E865-575E0C4C2C54}"/>
              </a:ext>
            </a:extLst>
          </p:cNvPr>
          <p:cNvSpPr txBox="1">
            <a:spLocks/>
          </p:cNvSpPr>
          <p:nvPr/>
        </p:nvSpPr>
        <p:spPr>
          <a:xfrm>
            <a:off x="6369780" y="2771908"/>
            <a:ext cx="3346314" cy="37691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dirty="0"/>
              <a:t>Python Math</a:t>
            </a:r>
          </a:p>
          <a:p>
            <a:r>
              <a:rPr lang="en-US" sz="1400" dirty="0"/>
              <a:t>Python JSON</a:t>
            </a:r>
          </a:p>
          <a:p>
            <a:r>
              <a:rPr lang="en-US" sz="1400" dirty="0"/>
              <a:t>Python Iterators</a:t>
            </a:r>
          </a:p>
          <a:p>
            <a:r>
              <a:rPr lang="en-US" sz="1400" dirty="0"/>
              <a:t>Python Try Except</a:t>
            </a:r>
          </a:p>
          <a:p>
            <a:r>
              <a:rPr lang="en-US" sz="1400" dirty="0"/>
              <a:t>Python User Input</a:t>
            </a:r>
          </a:p>
          <a:p>
            <a:r>
              <a:rPr lang="en-US" sz="1400" dirty="0"/>
              <a:t>Python String Formatting</a:t>
            </a:r>
          </a:p>
          <a:p>
            <a:r>
              <a:rPr lang="en-US" sz="1400" dirty="0"/>
              <a:t>Python Development Environments</a:t>
            </a:r>
          </a:p>
          <a:p>
            <a:r>
              <a:rPr lang="en-US" sz="1400" dirty="0"/>
              <a:t>File Handling</a:t>
            </a:r>
          </a:p>
          <a:p>
            <a:r>
              <a:rPr lang="en-US" sz="1400" dirty="0"/>
              <a:t>Python MySQL</a:t>
            </a:r>
          </a:p>
          <a:p>
            <a:r>
              <a:rPr lang="en-US" sz="1400" dirty="0"/>
              <a:t>Introduction to API's</a:t>
            </a:r>
          </a:p>
          <a:p>
            <a:r>
              <a:rPr lang="en-US" sz="1400" dirty="0"/>
              <a:t>Git Version control</a:t>
            </a:r>
          </a:p>
          <a:p>
            <a:r>
              <a:rPr lang="en-US" sz="1400" dirty="0"/>
              <a:t>Introduction to  </a:t>
            </a:r>
            <a:r>
              <a:rPr lang="en-US" sz="1400" dirty="0" err="1"/>
              <a:t>JupyterLab</a:t>
            </a:r>
            <a:endParaRPr lang="en-US" sz="1400" dirty="0"/>
          </a:p>
          <a:p>
            <a:r>
              <a:rPr lang="en-US" sz="1400" dirty="0"/>
              <a:t>Intro to Data Visualization</a:t>
            </a:r>
            <a:endParaRPr lang="en-US" dirty="0"/>
          </a:p>
          <a:p>
            <a:endParaRPr lang="en-US" dirty="0"/>
          </a:p>
        </p:txBody>
      </p:sp>
    </p:spTree>
    <p:extLst>
      <p:ext uri="{BB962C8B-B14F-4D97-AF65-F5344CB8AC3E}">
        <p14:creationId xmlns:p14="http://schemas.microsoft.com/office/powerpoint/2010/main" val="1103699788"/>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3010" y="862262"/>
            <a:ext cx="5076085" cy="930506"/>
          </a:xfrm>
        </p:spPr>
        <p:txBody>
          <a:bodyPr>
            <a:normAutofit fontScale="90000"/>
          </a:bodyPr>
          <a:lstStyle/>
          <a:p>
            <a:r>
              <a:rPr lang="en-US" dirty="0"/>
              <a:t>Introduction to the Course</a:t>
            </a:r>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4" name="Title 1">
            <a:extLst>
              <a:ext uri="{FF2B5EF4-FFF2-40B4-BE49-F238E27FC236}">
                <a16:creationId xmlns:a16="http://schemas.microsoft.com/office/drawing/2014/main" id="{B9977660-4467-D86D-BC5D-9EE081AE54F7}"/>
              </a:ext>
            </a:extLst>
          </p:cNvPr>
          <p:cNvSpPr txBox="1">
            <a:spLocks/>
          </p:cNvSpPr>
          <p:nvPr/>
        </p:nvSpPr>
        <p:spPr>
          <a:xfrm>
            <a:off x="4839777" y="2013518"/>
            <a:ext cx="3170370" cy="9305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200" dirty="0"/>
              <a:t>Expectations</a:t>
            </a:r>
          </a:p>
        </p:txBody>
      </p:sp>
      <p:sp>
        <p:nvSpPr>
          <p:cNvPr id="12" name="Content Placeholder 11">
            <a:extLst>
              <a:ext uri="{FF2B5EF4-FFF2-40B4-BE49-F238E27FC236}">
                <a16:creationId xmlns:a16="http://schemas.microsoft.com/office/drawing/2014/main" id="{F6323D21-A3AA-2390-880B-3129D04B2AE7}"/>
              </a:ext>
            </a:extLst>
          </p:cNvPr>
          <p:cNvSpPr>
            <a:spLocks noGrp="1"/>
          </p:cNvSpPr>
          <p:nvPr>
            <p:ph sz="half" idx="2"/>
          </p:nvPr>
        </p:nvSpPr>
        <p:spPr>
          <a:xfrm>
            <a:off x="2501053" y="3164774"/>
            <a:ext cx="7189893" cy="2906179"/>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rebuchet MS"/>
                <a:ea typeface="+mn-ea"/>
                <a:cs typeface="+mn-cs"/>
              </a:rPr>
              <a:t>Familiarity with the basics of Python programming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rebuchet MS"/>
                <a:ea typeface="+mn-ea"/>
                <a:cs typeface="+mn-cs"/>
              </a:rPr>
              <a:t>Ability to write Python programs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rebuchet MS"/>
                <a:ea typeface="+mn-ea"/>
                <a:cs typeface="+mn-cs"/>
              </a:rPr>
              <a:t>Confidence in working with Python libraries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rebuchet MS"/>
                <a:ea typeface="+mn-ea"/>
                <a:cs typeface="+mn-cs"/>
              </a:rPr>
              <a:t>Exposure to real-world applications of Python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rebuchet MS"/>
                <a:ea typeface="+mn-ea"/>
                <a:cs typeface="+mn-cs"/>
              </a:rPr>
              <a:t>Preparation for more advanced learning</a:t>
            </a:r>
          </a:p>
          <a:p>
            <a:endParaRPr lang="en-US" dirty="0"/>
          </a:p>
        </p:txBody>
      </p:sp>
    </p:spTree>
    <p:extLst>
      <p:ext uri="{BB962C8B-B14F-4D97-AF65-F5344CB8AC3E}">
        <p14:creationId xmlns:p14="http://schemas.microsoft.com/office/powerpoint/2010/main" val="929752362"/>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fontScale="90000"/>
          </a:bodyPr>
          <a:lstStyle/>
          <a:p>
            <a:r>
              <a:rPr lang="en-US" dirty="0"/>
              <a:t>Setup Coding environment</a:t>
            </a:r>
          </a:p>
        </p:txBody>
      </p:sp>
      <p:sp>
        <p:nvSpPr>
          <p:cNvPr id="8" name="Content Placeholder 7"/>
          <p:cNvSpPr>
            <a:spLocks noGrp="1"/>
          </p:cNvSpPr>
          <p:nvPr>
            <p:ph sz="half" idx="2"/>
          </p:nvPr>
        </p:nvSpPr>
        <p:spPr>
          <a:xfrm>
            <a:off x="358113" y="2637692"/>
            <a:ext cx="11690074" cy="4070839"/>
          </a:xfrm>
        </p:spPr>
        <p:txBody>
          <a:bodyPr>
            <a:normAutofit fontScale="92500" lnSpcReduction="10000"/>
          </a:bodyPr>
          <a:lstStyle/>
          <a:p>
            <a:pPr algn="l"/>
            <a:r>
              <a:rPr lang="en-US" sz="2200" b="1" i="0" dirty="0">
                <a:effectLst/>
                <a:latin typeface="var(--font-family-heading-lesson-markdown)"/>
              </a:rPr>
              <a:t>An Integrated Development Environment (IDE) is a software application that provides comprehensive tools for software development. Here are some examples of IDEs</a:t>
            </a:r>
          </a:p>
          <a:p>
            <a:pPr algn="l"/>
            <a:endParaRPr lang="en-US" sz="1600" b="1" i="0" dirty="0">
              <a:effectLst/>
              <a:latin typeface="var(--font-family-heading-lesson-markdown)"/>
            </a:endParaRPr>
          </a:p>
          <a:p>
            <a:pPr lvl="1"/>
            <a:r>
              <a:rPr lang="en-US" sz="1800" b="1" i="0" dirty="0">
                <a:effectLst/>
                <a:latin typeface="var(--font-family-heading-lesson-markdown)"/>
              </a:rPr>
              <a:t>Visual Studio:</a:t>
            </a:r>
          </a:p>
          <a:p>
            <a:pPr lvl="2"/>
            <a:r>
              <a:rPr lang="en-US" sz="1600" b="1" i="0" dirty="0">
                <a:effectLst/>
                <a:latin typeface="var(--font-family-heading-lesson-markdown)"/>
              </a:rPr>
              <a:t> It is a popular IDE developed by Microsoft that supports a variety of programming languages, including C#, C++, Python, and others.</a:t>
            </a:r>
          </a:p>
          <a:p>
            <a:pPr lvl="1"/>
            <a:endParaRPr lang="en-US" sz="1800" b="1" i="0" dirty="0">
              <a:effectLst/>
              <a:latin typeface="var(--font-family-heading-lesson-markdown)"/>
            </a:endParaRPr>
          </a:p>
          <a:p>
            <a:pPr lvl="1"/>
            <a:r>
              <a:rPr lang="en-US" sz="1800" b="1" i="0" dirty="0">
                <a:effectLst/>
                <a:latin typeface="var(--font-family-heading-lesson-markdown)"/>
              </a:rPr>
              <a:t>Eclipse:</a:t>
            </a:r>
          </a:p>
          <a:p>
            <a:pPr lvl="2"/>
            <a:r>
              <a:rPr lang="en-US" sz="1600" b="1" i="0" dirty="0">
                <a:effectLst/>
                <a:latin typeface="var(--font-family-heading-lesson-markdown)"/>
              </a:rPr>
              <a:t> It is a widely used IDE for Java development, but it also supports other programming languages such as C++, Python, and PHP.</a:t>
            </a:r>
          </a:p>
          <a:p>
            <a:pPr lvl="1"/>
            <a:endParaRPr lang="en-US" sz="1800" b="1" i="0" dirty="0">
              <a:effectLst/>
              <a:latin typeface="var(--font-family-heading-lesson-markdown)"/>
            </a:endParaRPr>
          </a:p>
          <a:p>
            <a:pPr lvl="1"/>
            <a:r>
              <a:rPr lang="en-US" sz="1800" b="1" i="0" dirty="0">
                <a:effectLst/>
                <a:latin typeface="var(--font-family-heading-lesson-markdown)"/>
              </a:rPr>
              <a:t>IntelliJ IDEA:</a:t>
            </a:r>
          </a:p>
          <a:p>
            <a:pPr lvl="2"/>
            <a:r>
              <a:rPr lang="en-US" sz="1600" b="1" i="0" dirty="0">
                <a:effectLst/>
                <a:latin typeface="var(--font-family-heading-lesson-markdown)"/>
              </a:rPr>
              <a:t> It is an IDE developed by JetBrains that supports multiple programming languages, including Java, Kotlin, and Scala.</a:t>
            </a:r>
          </a:p>
          <a:p>
            <a:pPr lvl="1"/>
            <a:endParaRPr lang="en-US" sz="1800" b="1" i="0" dirty="0">
              <a:effectLst/>
              <a:latin typeface="var(--font-family-heading-lesson-markdown)"/>
            </a:endParaRPr>
          </a:p>
          <a:p>
            <a:pPr lvl="1"/>
            <a:r>
              <a:rPr lang="en-US" sz="1800" b="1" i="0" dirty="0">
                <a:effectLst/>
                <a:latin typeface="var(--font-family-heading-lesson-markdown)"/>
              </a:rPr>
              <a:t>NetBeans:</a:t>
            </a:r>
          </a:p>
          <a:p>
            <a:pPr lvl="2"/>
            <a:r>
              <a:rPr lang="en-US" sz="1600" b="1" i="0" dirty="0">
                <a:effectLst/>
                <a:latin typeface="var(--font-family-heading-lesson-markdown)"/>
              </a:rPr>
              <a:t> It is an open-source IDE that supports multiple programming languages, including Java, PHP, and C++.</a:t>
            </a:r>
            <a:endParaRPr lang="en-US" sz="1600" dirty="0"/>
          </a:p>
          <a:p>
            <a:pPr lvl="1"/>
            <a:endParaRPr lang="en-US" sz="1800" dirty="0"/>
          </a:p>
          <a:p>
            <a:endParaRPr lang="en-US" dirty="0"/>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12" name="Title 1">
            <a:extLst>
              <a:ext uri="{FF2B5EF4-FFF2-40B4-BE49-F238E27FC236}">
                <a16:creationId xmlns:a16="http://schemas.microsoft.com/office/drawing/2014/main" id="{7575E33B-1157-B88E-2C7D-F3B6FED00D9F}"/>
              </a:ext>
            </a:extLst>
          </p:cNvPr>
          <p:cNvSpPr txBox="1">
            <a:spLocks/>
          </p:cNvSpPr>
          <p:nvPr/>
        </p:nvSpPr>
        <p:spPr>
          <a:xfrm>
            <a:off x="189209" y="1954978"/>
            <a:ext cx="9209768"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 </a:t>
            </a:r>
            <a:r>
              <a:rPr lang="en-US" sz="2900" dirty="0"/>
              <a:t>What is an Integrated Development Environment (IDE)? </a:t>
            </a:r>
          </a:p>
        </p:txBody>
      </p:sp>
    </p:spTree>
    <p:extLst>
      <p:ext uri="{BB962C8B-B14F-4D97-AF65-F5344CB8AC3E}">
        <p14:creationId xmlns:p14="http://schemas.microsoft.com/office/powerpoint/2010/main" val="4154311899"/>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fontScale="90000"/>
          </a:bodyPr>
          <a:lstStyle/>
          <a:p>
            <a:r>
              <a:rPr lang="en-US" dirty="0"/>
              <a:t>Setup Coding environment</a:t>
            </a:r>
          </a:p>
        </p:txBody>
      </p:sp>
      <p:sp>
        <p:nvSpPr>
          <p:cNvPr id="8" name="Content Placeholder 7"/>
          <p:cNvSpPr>
            <a:spLocks noGrp="1"/>
          </p:cNvSpPr>
          <p:nvPr>
            <p:ph sz="half" idx="2"/>
          </p:nvPr>
        </p:nvSpPr>
        <p:spPr>
          <a:xfrm>
            <a:off x="331737" y="2435469"/>
            <a:ext cx="5076085" cy="2035619"/>
          </a:xfrm>
        </p:spPr>
        <p:txBody>
          <a:bodyPr>
            <a:normAutofit/>
          </a:bodyPr>
          <a:lstStyle/>
          <a:p>
            <a:pPr algn="l"/>
            <a:r>
              <a:rPr lang="en-US" sz="1200" b="1" i="0" dirty="0">
                <a:effectLst/>
                <a:latin typeface="var(--font-family-heading-lesson-markdown)"/>
              </a:rPr>
              <a:t>Visual Studio Code, commonly known as VS Code, is a free and open-source code editor developed by Microsoft. It is available on Windows, macOS, and Linux operating systems.</a:t>
            </a:r>
          </a:p>
          <a:p>
            <a:pPr algn="l"/>
            <a:r>
              <a:rPr lang="en-US" sz="1200" b="1" i="0" dirty="0">
                <a:effectLst/>
                <a:latin typeface="var(--font-family-heading-lesson-markdown)"/>
              </a:rPr>
              <a:t>Step 1 : Go to - </a:t>
            </a:r>
          </a:p>
          <a:p>
            <a:pPr lvl="1"/>
            <a:r>
              <a:rPr lang="en-US" sz="1200" dirty="0"/>
              <a:t>https://code.visualstudio.com/download</a:t>
            </a:r>
          </a:p>
          <a:p>
            <a:r>
              <a:rPr lang="en-US" sz="1400" b="1" i="0" dirty="0">
                <a:effectLst/>
                <a:latin typeface="var(--font-family-heading-lesson-markdown)"/>
              </a:rPr>
              <a:t>Step 2 :</a:t>
            </a:r>
          </a:p>
          <a:p>
            <a:pPr lvl="1"/>
            <a:r>
              <a:rPr lang="en-US" sz="1200" dirty="0"/>
              <a:t>Download the Visual Studio Code installer for Windows. Once it is downloaded, run the installer. Then, run the file – it will only take a minute.</a:t>
            </a:r>
          </a:p>
          <a:p>
            <a:pPr marL="0" indent="0">
              <a:buNone/>
            </a:pPr>
            <a:endParaRPr lang="en-US" dirty="0"/>
          </a:p>
          <a:p>
            <a:endParaRPr lang="en-US" dirty="0"/>
          </a:p>
          <a:p>
            <a:endParaRPr lang="en-US" dirty="0"/>
          </a:p>
          <a:p>
            <a:endParaRPr lang="en-US" dirty="0"/>
          </a:p>
        </p:txBody>
      </p:sp>
      <p:sp>
        <p:nvSpPr>
          <p:cNvPr id="10" name="Content Placeholder 9"/>
          <p:cNvSpPr>
            <a:spLocks noGrp="1"/>
          </p:cNvSpPr>
          <p:nvPr>
            <p:ph sz="quarter" idx="4"/>
          </p:nvPr>
        </p:nvSpPr>
        <p:spPr>
          <a:xfrm>
            <a:off x="6359936" y="2719615"/>
            <a:ext cx="4700059" cy="679968"/>
          </a:xfrm>
        </p:spPr>
        <p:txBody>
          <a:bodyPr>
            <a:normAutofit/>
          </a:bodyPr>
          <a:lstStyle/>
          <a:p>
            <a:r>
              <a:rPr lang="en-US" sz="1500" b="1" i="0" dirty="0">
                <a:effectLst/>
                <a:latin typeface="var(--font-family-heading-lesson-markdown)"/>
              </a:rPr>
              <a:t>Step 3 :</a:t>
            </a:r>
          </a:p>
          <a:p>
            <a:pPr lvl="1"/>
            <a:r>
              <a:rPr lang="en-US" sz="1100" b="1" i="0" dirty="0">
                <a:effectLst/>
                <a:latin typeface="var(--font-family-heading-lesson-markdown)"/>
              </a:rPr>
              <a:t>Accept the agreement and click “next.”</a:t>
            </a:r>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pic>
        <p:nvPicPr>
          <p:cNvPr id="4" name="Picture 3">
            <a:extLst>
              <a:ext uri="{FF2B5EF4-FFF2-40B4-BE49-F238E27FC236}">
                <a16:creationId xmlns:a16="http://schemas.microsoft.com/office/drawing/2014/main" id="{02454C40-C828-FC49-9B4C-365B4645ABB8}"/>
              </a:ext>
            </a:extLst>
          </p:cNvPr>
          <p:cNvPicPr>
            <a:picLocks noChangeAspect="1"/>
          </p:cNvPicPr>
          <p:nvPr/>
        </p:nvPicPr>
        <p:blipFill>
          <a:blip r:embed="rId5"/>
          <a:stretch>
            <a:fillRect/>
          </a:stretch>
        </p:blipFill>
        <p:spPr>
          <a:xfrm>
            <a:off x="331737" y="4599058"/>
            <a:ext cx="4786225" cy="2158977"/>
          </a:xfrm>
          <a:prstGeom prst="rect">
            <a:avLst/>
          </a:prstGeom>
        </p:spPr>
      </p:pic>
      <p:pic>
        <p:nvPicPr>
          <p:cNvPr id="11" name="Picture 10">
            <a:extLst>
              <a:ext uri="{FF2B5EF4-FFF2-40B4-BE49-F238E27FC236}">
                <a16:creationId xmlns:a16="http://schemas.microsoft.com/office/drawing/2014/main" id="{44C86331-58E0-152B-A4F3-4581D3DFE2A7}"/>
              </a:ext>
            </a:extLst>
          </p:cNvPr>
          <p:cNvPicPr>
            <a:picLocks noChangeAspect="1"/>
          </p:cNvPicPr>
          <p:nvPr/>
        </p:nvPicPr>
        <p:blipFill>
          <a:blip r:embed="rId6"/>
          <a:stretch>
            <a:fillRect/>
          </a:stretch>
        </p:blipFill>
        <p:spPr>
          <a:xfrm>
            <a:off x="6594231" y="3399582"/>
            <a:ext cx="3892824" cy="3032099"/>
          </a:xfrm>
          <a:prstGeom prst="rect">
            <a:avLst/>
          </a:prstGeom>
        </p:spPr>
      </p:pic>
      <p:sp>
        <p:nvSpPr>
          <p:cNvPr id="12" name="Title 1">
            <a:extLst>
              <a:ext uri="{FF2B5EF4-FFF2-40B4-BE49-F238E27FC236}">
                <a16:creationId xmlns:a16="http://schemas.microsoft.com/office/drawing/2014/main" id="{7575E33B-1157-B88E-2C7D-F3B6FED00D9F}"/>
              </a:ext>
            </a:extLst>
          </p:cNvPr>
          <p:cNvSpPr txBox="1">
            <a:spLocks/>
          </p:cNvSpPr>
          <p:nvPr/>
        </p:nvSpPr>
        <p:spPr>
          <a:xfrm>
            <a:off x="186807" y="1811385"/>
            <a:ext cx="3963162" cy="8330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Installation of VS Code</a:t>
            </a:r>
          </a:p>
        </p:txBody>
      </p:sp>
    </p:spTree>
    <p:extLst>
      <p:ext uri="{BB962C8B-B14F-4D97-AF65-F5344CB8AC3E}">
        <p14:creationId xmlns:p14="http://schemas.microsoft.com/office/powerpoint/2010/main" val="2912228918"/>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fontScale="90000"/>
          </a:bodyPr>
          <a:lstStyle/>
          <a:p>
            <a:r>
              <a:rPr lang="en-US" dirty="0"/>
              <a:t>Setup Coding environment</a:t>
            </a:r>
          </a:p>
        </p:txBody>
      </p:sp>
      <p:sp>
        <p:nvSpPr>
          <p:cNvPr id="8" name="Content Placeholder 7"/>
          <p:cNvSpPr>
            <a:spLocks noGrp="1"/>
          </p:cNvSpPr>
          <p:nvPr>
            <p:ph sz="half" idx="2"/>
          </p:nvPr>
        </p:nvSpPr>
        <p:spPr>
          <a:xfrm>
            <a:off x="331737" y="2250831"/>
            <a:ext cx="5372209" cy="4387361"/>
          </a:xfrm>
        </p:spPr>
        <p:txBody>
          <a:bodyPr>
            <a:normAutofit/>
          </a:bodyPr>
          <a:lstStyle/>
          <a:p>
            <a:r>
              <a:rPr lang="en-US" sz="1500" b="1" dirty="0">
                <a:latin typeface="var(--font-family-heading-lesson-markdown)"/>
              </a:rPr>
              <a:t>Step 4 :</a:t>
            </a:r>
          </a:p>
          <a:p>
            <a:pPr lvl="1"/>
            <a:r>
              <a:rPr lang="en-US" sz="1200" dirty="0"/>
              <a:t>After accepting all the requests press finish button. By default, VS Code installs under: "C:\users{username}\AppData\Local\Programs\Microsoft VS Code."</a:t>
            </a:r>
            <a:endParaRPr lang="en-US" dirty="0"/>
          </a:p>
        </p:txBody>
      </p:sp>
      <p:sp>
        <p:nvSpPr>
          <p:cNvPr id="10" name="Content Placeholder 9"/>
          <p:cNvSpPr>
            <a:spLocks noGrp="1"/>
          </p:cNvSpPr>
          <p:nvPr>
            <p:ph sz="quarter" idx="4"/>
          </p:nvPr>
        </p:nvSpPr>
        <p:spPr>
          <a:xfrm>
            <a:off x="6298389" y="2159054"/>
            <a:ext cx="4700059" cy="786369"/>
          </a:xfrm>
        </p:spPr>
        <p:txBody>
          <a:bodyPr>
            <a:normAutofit/>
          </a:bodyPr>
          <a:lstStyle/>
          <a:p>
            <a:r>
              <a:rPr lang="en-US" sz="1500" b="1" i="0" dirty="0">
                <a:effectLst/>
                <a:latin typeface="var(--font-family-heading-lesson-markdown)"/>
              </a:rPr>
              <a:t>Step 5 :</a:t>
            </a:r>
          </a:p>
          <a:p>
            <a:pPr lvl="1"/>
            <a:r>
              <a:rPr lang="en-US" sz="1100" b="1" i="0" dirty="0">
                <a:effectLst/>
                <a:latin typeface="var(--font-family-heading-lesson-markdown)"/>
              </a:rPr>
              <a:t>Congratulation!! You have successfully installed </a:t>
            </a:r>
            <a:r>
              <a:rPr lang="en-US" sz="1100" b="1" i="0" dirty="0" err="1">
                <a:effectLst/>
                <a:latin typeface="var(--font-family-heading-lesson-markdown)"/>
              </a:rPr>
              <a:t>VSCode</a:t>
            </a:r>
            <a:endParaRPr lang="en-US" sz="1100" b="1" i="0" dirty="0">
              <a:effectLst/>
              <a:latin typeface="var(--font-family-heading-lesson-markdown)"/>
            </a:endParaRPr>
          </a:p>
          <a:p>
            <a:endParaRPr lang="en-US" dirty="0"/>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pic>
        <p:nvPicPr>
          <p:cNvPr id="9" name="Picture 8">
            <a:extLst>
              <a:ext uri="{FF2B5EF4-FFF2-40B4-BE49-F238E27FC236}">
                <a16:creationId xmlns:a16="http://schemas.microsoft.com/office/drawing/2014/main" id="{0C4DC653-C96C-8F71-7CDE-06A64D55F3EE}"/>
              </a:ext>
            </a:extLst>
          </p:cNvPr>
          <p:cNvPicPr>
            <a:picLocks noChangeAspect="1"/>
          </p:cNvPicPr>
          <p:nvPr/>
        </p:nvPicPr>
        <p:blipFill>
          <a:blip r:embed="rId5"/>
          <a:stretch>
            <a:fillRect/>
          </a:stretch>
        </p:blipFill>
        <p:spPr>
          <a:xfrm>
            <a:off x="1155658" y="3379081"/>
            <a:ext cx="4313810" cy="3372304"/>
          </a:xfrm>
          <a:prstGeom prst="rect">
            <a:avLst/>
          </a:prstGeom>
        </p:spPr>
      </p:pic>
      <p:pic>
        <p:nvPicPr>
          <p:cNvPr id="13" name="Picture 12">
            <a:extLst>
              <a:ext uri="{FF2B5EF4-FFF2-40B4-BE49-F238E27FC236}">
                <a16:creationId xmlns:a16="http://schemas.microsoft.com/office/drawing/2014/main" id="{616A10EA-F4FC-0421-38E1-852260DC84D5}"/>
              </a:ext>
            </a:extLst>
          </p:cNvPr>
          <p:cNvPicPr>
            <a:picLocks noChangeAspect="1"/>
          </p:cNvPicPr>
          <p:nvPr/>
        </p:nvPicPr>
        <p:blipFill>
          <a:blip r:embed="rId6"/>
          <a:stretch>
            <a:fillRect/>
          </a:stretch>
        </p:blipFill>
        <p:spPr>
          <a:xfrm>
            <a:off x="6488055" y="2843645"/>
            <a:ext cx="5196921" cy="3904029"/>
          </a:xfrm>
          <a:prstGeom prst="rect">
            <a:avLst/>
          </a:prstGeom>
        </p:spPr>
      </p:pic>
    </p:spTree>
    <p:extLst>
      <p:ext uri="{BB962C8B-B14F-4D97-AF65-F5344CB8AC3E}">
        <p14:creationId xmlns:p14="http://schemas.microsoft.com/office/powerpoint/2010/main" val="1602189169"/>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563" y="862262"/>
            <a:ext cx="5076085" cy="930506"/>
          </a:xfrm>
        </p:spPr>
        <p:txBody>
          <a:bodyPr>
            <a:normAutofit fontScale="90000"/>
          </a:bodyPr>
          <a:lstStyle/>
          <a:p>
            <a:r>
              <a:rPr lang="en-US" dirty="0"/>
              <a:t>Setup Coding environment</a:t>
            </a:r>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3"/>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4"/>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15" name="TextBox 14">
            <a:extLst>
              <a:ext uri="{FF2B5EF4-FFF2-40B4-BE49-F238E27FC236}">
                <a16:creationId xmlns:a16="http://schemas.microsoft.com/office/drawing/2014/main" id="{4096B9A8-B195-DCA7-3A1C-34A7A59454B0}"/>
              </a:ext>
            </a:extLst>
          </p:cNvPr>
          <p:cNvSpPr txBox="1"/>
          <p:nvPr/>
        </p:nvSpPr>
        <p:spPr>
          <a:xfrm>
            <a:off x="298041" y="1984872"/>
            <a:ext cx="2382874" cy="369332"/>
          </a:xfrm>
          <a:prstGeom prst="rect">
            <a:avLst/>
          </a:prstGeom>
          <a:noFill/>
        </p:spPr>
        <p:txBody>
          <a:bodyPr wrap="square">
            <a:spAutoFit/>
          </a:bodyPr>
          <a:lstStyle/>
          <a:p>
            <a:r>
              <a:rPr lang="en-US" b="1" dirty="0"/>
              <a:t>VS Code Interface</a:t>
            </a:r>
          </a:p>
        </p:txBody>
      </p:sp>
      <p:pic>
        <p:nvPicPr>
          <p:cNvPr id="17" name="Picture 16">
            <a:extLst>
              <a:ext uri="{FF2B5EF4-FFF2-40B4-BE49-F238E27FC236}">
                <a16:creationId xmlns:a16="http://schemas.microsoft.com/office/drawing/2014/main" id="{B758FD7C-7001-E24D-9335-FF36548FC887}"/>
              </a:ext>
            </a:extLst>
          </p:cNvPr>
          <p:cNvPicPr>
            <a:picLocks noChangeAspect="1"/>
          </p:cNvPicPr>
          <p:nvPr/>
        </p:nvPicPr>
        <p:blipFill>
          <a:blip r:embed="rId5"/>
          <a:stretch>
            <a:fillRect/>
          </a:stretch>
        </p:blipFill>
        <p:spPr>
          <a:xfrm>
            <a:off x="2813539" y="2059312"/>
            <a:ext cx="7498590" cy="4622842"/>
          </a:xfrm>
          <a:prstGeom prst="rect">
            <a:avLst/>
          </a:prstGeom>
        </p:spPr>
      </p:pic>
      <p:sp>
        <p:nvSpPr>
          <p:cNvPr id="18" name="TextBox 17">
            <a:extLst>
              <a:ext uri="{FF2B5EF4-FFF2-40B4-BE49-F238E27FC236}">
                <a16:creationId xmlns:a16="http://schemas.microsoft.com/office/drawing/2014/main" id="{E615C5BA-FB04-763A-6242-00E248A28D31}"/>
              </a:ext>
            </a:extLst>
          </p:cNvPr>
          <p:cNvSpPr txBox="1"/>
          <p:nvPr/>
        </p:nvSpPr>
        <p:spPr>
          <a:xfrm>
            <a:off x="474785" y="2770485"/>
            <a:ext cx="1239716" cy="307777"/>
          </a:xfrm>
          <a:prstGeom prst="rect">
            <a:avLst/>
          </a:prstGeom>
          <a:noFill/>
        </p:spPr>
        <p:txBody>
          <a:bodyPr wrap="square">
            <a:spAutoFit/>
          </a:bodyPr>
          <a:lstStyle/>
          <a:p>
            <a:r>
              <a:rPr lang="en-US" sz="1400" dirty="0">
                <a:highlight>
                  <a:srgbClr val="000080"/>
                </a:highlight>
              </a:rPr>
              <a:t>File Explorer</a:t>
            </a:r>
          </a:p>
        </p:txBody>
      </p:sp>
      <p:cxnSp>
        <p:nvCxnSpPr>
          <p:cNvPr id="20" name="Straight Arrow Connector 19">
            <a:extLst>
              <a:ext uri="{FF2B5EF4-FFF2-40B4-BE49-F238E27FC236}">
                <a16:creationId xmlns:a16="http://schemas.microsoft.com/office/drawing/2014/main" id="{7C4F542D-FC32-917F-C5D0-0752A19492DF}"/>
              </a:ext>
            </a:extLst>
          </p:cNvPr>
          <p:cNvCxnSpPr>
            <a:cxnSpLocks/>
          </p:cNvCxnSpPr>
          <p:nvPr/>
        </p:nvCxnSpPr>
        <p:spPr>
          <a:xfrm flipV="1">
            <a:off x="1593660" y="2354204"/>
            <a:ext cx="1307802" cy="61202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CB46D27C-739F-9BE7-F86B-BAAF5E11D58C}"/>
              </a:ext>
            </a:extLst>
          </p:cNvPr>
          <p:cNvSpPr txBox="1"/>
          <p:nvPr/>
        </p:nvSpPr>
        <p:spPr>
          <a:xfrm>
            <a:off x="518746" y="3255924"/>
            <a:ext cx="1239716" cy="307777"/>
          </a:xfrm>
          <a:prstGeom prst="rect">
            <a:avLst/>
          </a:prstGeom>
          <a:noFill/>
        </p:spPr>
        <p:txBody>
          <a:bodyPr wrap="square">
            <a:spAutoFit/>
          </a:bodyPr>
          <a:lstStyle/>
          <a:p>
            <a:r>
              <a:rPr lang="en-US" sz="1400" dirty="0">
                <a:highlight>
                  <a:srgbClr val="000080"/>
                </a:highlight>
              </a:rPr>
              <a:t>Search</a:t>
            </a:r>
          </a:p>
        </p:txBody>
      </p:sp>
      <p:sp>
        <p:nvSpPr>
          <p:cNvPr id="23" name="TextBox 22">
            <a:extLst>
              <a:ext uri="{FF2B5EF4-FFF2-40B4-BE49-F238E27FC236}">
                <a16:creationId xmlns:a16="http://schemas.microsoft.com/office/drawing/2014/main" id="{65EEDB23-76CD-996F-5F94-D1526186D1C4}"/>
              </a:ext>
            </a:extLst>
          </p:cNvPr>
          <p:cNvSpPr txBox="1"/>
          <p:nvPr/>
        </p:nvSpPr>
        <p:spPr>
          <a:xfrm>
            <a:off x="518744" y="3858262"/>
            <a:ext cx="1361125" cy="307777"/>
          </a:xfrm>
          <a:prstGeom prst="rect">
            <a:avLst/>
          </a:prstGeom>
          <a:noFill/>
        </p:spPr>
        <p:txBody>
          <a:bodyPr wrap="square">
            <a:spAutoFit/>
          </a:bodyPr>
          <a:lstStyle/>
          <a:p>
            <a:r>
              <a:rPr lang="en-US" sz="1400" dirty="0">
                <a:highlight>
                  <a:srgbClr val="000080"/>
                </a:highlight>
              </a:rPr>
              <a:t>Source Control</a:t>
            </a:r>
          </a:p>
        </p:txBody>
      </p:sp>
      <p:cxnSp>
        <p:nvCxnSpPr>
          <p:cNvPr id="24" name="Straight Arrow Connector 23">
            <a:extLst>
              <a:ext uri="{FF2B5EF4-FFF2-40B4-BE49-F238E27FC236}">
                <a16:creationId xmlns:a16="http://schemas.microsoft.com/office/drawing/2014/main" id="{FD096305-EF82-F368-C26A-2126F8C4BEEA}"/>
              </a:ext>
            </a:extLst>
          </p:cNvPr>
          <p:cNvCxnSpPr>
            <a:cxnSpLocks/>
          </p:cNvCxnSpPr>
          <p:nvPr/>
        </p:nvCxnSpPr>
        <p:spPr>
          <a:xfrm flipV="1">
            <a:off x="1199306" y="2605628"/>
            <a:ext cx="1702156" cy="82258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85F43A13-0A7E-4AEF-3169-D3B1BC5FA8B3}"/>
              </a:ext>
            </a:extLst>
          </p:cNvPr>
          <p:cNvCxnSpPr>
            <a:cxnSpLocks/>
          </p:cNvCxnSpPr>
          <p:nvPr/>
        </p:nvCxnSpPr>
        <p:spPr>
          <a:xfrm flipV="1">
            <a:off x="1714501" y="2956044"/>
            <a:ext cx="1186961" cy="909994"/>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891607E7-0C3D-68BB-3D77-6B1F544AD63C}"/>
              </a:ext>
            </a:extLst>
          </p:cNvPr>
          <p:cNvSpPr txBox="1"/>
          <p:nvPr/>
        </p:nvSpPr>
        <p:spPr>
          <a:xfrm>
            <a:off x="10368898" y="4314650"/>
            <a:ext cx="1846386" cy="307777"/>
          </a:xfrm>
          <a:prstGeom prst="rect">
            <a:avLst/>
          </a:prstGeom>
          <a:noFill/>
        </p:spPr>
        <p:txBody>
          <a:bodyPr wrap="square">
            <a:spAutoFit/>
          </a:bodyPr>
          <a:lstStyle/>
          <a:p>
            <a:r>
              <a:rPr lang="en-US" sz="1400" dirty="0">
                <a:highlight>
                  <a:srgbClr val="000080"/>
                </a:highlight>
              </a:rPr>
              <a:t>Coding Environment</a:t>
            </a:r>
          </a:p>
        </p:txBody>
      </p:sp>
      <p:cxnSp>
        <p:nvCxnSpPr>
          <p:cNvPr id="29" name="Straight Arrow Connector 28">
            <a:extLst>
              <a:ext uri="{FF2B5EF4-FFF2-40B4-BE49-F238E27FC236}">
                <a16:creationId xmlns:a16="http://schemas.microsoft.com/office/drawing/2014/main" id="{1CED2483-9F0E-D23D-4F5C-A806E0371765}"/>
              </a:ext>
            </a:extLst>
          </p:cNvPr>
          <p:cNvCxnSpPr>
            <a:cxnSpLocks/>
            <a:stCxn id="28" idx="1"/>
          </p:cNvCxnSpPr>
          <p:nvPr/>
        </p:nvCxnSpPr>
        <p:spPr>
          <a:xfrm flipH="1" flipV="1">
            <a:off x="8388648" y="3963708"/>
            <a:ext cx="1980250" cy="50483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291769B9-F364-3B09-0A28-2819A0302032}"/>
              </a:ext>
            </a:extLst>
          </p:cNvPr>
          <p:cNvSpPr txBox="1"/>
          <p:nvPr/>
        </p:nvSpPr>
        <p:spPr>
          <a:xfrm>
            <a:off x="535793" y="4545057"/>
            <a:ext cx="1361125" cy="307777"/>
          </a:xfrm>
          <a:prstGeom prst="rect">
            <a:avLst/>
          </a:prstGeom>
          <a:noFill/>
        </p:spPr>
        <p:txBody>
          <a:bodyPr wrap="square">
            <a:spAutoFit/>
          </a:bodyPr>
          <a:lstStyle/>
          <a:p>
            <a:r>
              <a:rPr lang="en-US" sz="1400" dirty="0">
                <a:highlight>
                  <a:srgbClr val="000080"/>
                </a:highlight>
              </a:rPr>
              <a:t>Folder</a:t>
            </a:r>
          </a:p>
        </p:txBody>
      </p:sp>
      <p:sp>
        <p:nvSpPr>
          <p:cNvPr id="33" name="TextBox 32">
            <a:extLst>
              <a:ext uri="{FF2B5EF4-FFF2-40B4-BE49-F238E27FC236}">
                <a16:creationId xmlns:a16="http://schemas.microsoft.com/office/drawing/2014/main" id="{084D5861-09CE-E214-323E-AB486FF7A0CC}"/>
              </a:ext>
            </a:extLst>
          </p:cNvPr>
          <p:cNvSpPr txBox="1"/>
          <p:nvPr/>
        </p:nvSpPr>
        <p:spPr>
          <a:xfrm>
            <a:off x="518745" y="5166811"/>
            <a:ext cx="1361125" cy="307777"/>
          </a:xfrm>
          <a:prstGeom prst="rect">
            <a:avLst/>
          </a:prstGeom>
          <a:noFill/>
        </p:spPr>
        <p:txBody>
          <a:bodyPr wrap="square">
            <a:spAutoFit/>
          </a:bodyPr>
          <a:lstStyle/>
          <a:p>
            <a:r>
              <a:rPr lang="en-US" sz="1400" dirty="0">
                <a:highlight>
                  <a:srgbClr val="000080"/>
                </a:highlight>
              </a:rPr>
              <a:t>Files</a:t>
            </a:r>
          </a:p>
        </p:txBody>
      </p:sp>
      <p:cxnSp>
        <p:nvCxnSpPr>
          <p:cNvPr id="34" name="Straight Arrow Connector 33">
            <a:extLst>
              <a:ext uri="{FF2B5EF4-FFF2-40B4-BE49-F238E27FC236}">
                <a16:creationId xmlns:a16="http://schemas.microsoft.com/office/drawing/2014/main" id="{FEF22B14-26B8-705A-4B53-343ECBFF9C25}"/>
              </a:ext>
            </a:extLst>
          </p:cNvPr>
          <p:cNvCxnSpPr>
            <a:cxnSpLocks/>
          </p:cNvCxnSpPr>
          <p:nvPr/>
        </p:nvCxnSpPr>
        <p:spPr>
          <a:xfrm flipV="1">
            <a:off x="1125309" y="3061096"/>
            <a:ext cx="2039922" cy="1594574"/>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E43A009B-F529-7791-7830-31962434F6D2}"/>
              </a:ext>
            </a:extLst>
          </p:cNvPr>
          <p:cNvSpPr txBox="1"/>
          <p:nvPr/>
        </p:nvSpPr>
        <p:spPr>
          <a:xfrm>
            <a:off x="10751050" y="5832917"/>
            <a:ext cx="2150539" cy="307777"/>
          </a:xfrm>
          <a:prstGeom prst="rect">
            <a:avLst/>
          </a:prstGeom>
          <a:noFill/>
        </p:spPr>
        <p:txBody>
          <a:bodyPr wrap="square">
            <a:spAutoFit/>
          </a:bodyPr>
          <a:lstStyle/>
          <a:p>
            <a:r>
              <a:rPr lang="en-US" sz="1400" dirty="0">
                <a:highlight>
                  <a:srgbClr val="000080"/>
                </a:highlight>
              </a:rPr>
              <a:t>Terminal</a:t>
            </a:r>
          </a:p>
        </p:txBody>
      </p:sp>
      <p:cxnSp>
        <p:nvCxnSpPr>
          <p:cNvPr id="42" name="Straight Arrow Connector 41">
            <a:extLst>
              <a:ext uri="{FF2B5EF4-FFF2-40B4-BE49-F238E27FC236}">
                <a16:creationId xmlns:a16="http://schemas.microsoft.com/office/drawing/2014/main" id="{FD94876F-AAB8-A01E-FCA3-D63BAA2B19FC}"/>
              </a:ext>
            </a:extLst>
          </p:cNvPr>
          <p:cNvCxnSpPr>
            <a:cxnSpLocks/>
          </p:cNvCxnSpPr>
          <p:nvPr/>
        </p:nvCxnSpPr>
        <p:spPr>
          <a:xfrm flipH="1">
            <a:off x="8550165" y="5995738"/>
            <a:ext cx="2352297"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C2802091-9FC1-5B5C-E951-5D8D3FBDBD5F}"/>
              </a:ext>
            </a:extLst>
          </p:cNvPr>
          <p:cNvCxnSpPr>
            <a:cxnSpLocks/>
          </p:cNvCxnSpPr>
          <p:nvPr/>
        </p:nvCxnSpPr>
        <p:spPr>
          <a:xfrm flipV="1">
            <a:off x="980297" y="3303472"/>
            <a:ext cx="2255273" cy="202868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TextBox 45">
            <a:extLst>
              <a:ext uri="{FF2B5EF4-FFF2-40B4-BE49-F238E27FC236}">
                <a16:creationId xmlns:a16="http://schemas.microsoft.com/office/drawing/2014/main" id="{75C27E8A-F2C4-06AC-85B5-9FC87859DB68}"/>
              </a:ext>
            </a:extLst>
          </p:cNvPr>
          <p:cNvSpPr txBox="1"/>
          <p:nvPr/>
        </p:nvSpPr>
        <p:spPr>
          <a:xfrm>
            <a:off x="10783866" y="2907207"/>
            <a:ext cx="1361125" cy="307777"/>
          </a:xfrm>
          <a:prstGeom prst="rect">
            <a:avLst/>
          </a:prstGeom>
          <a:noFill/>
        </p:spPr>
        <p:txBody>
          <a:bodyPr wrap="square">
            <a:spAutoFit/>
          </a:bodyPr>
          <a:lstStyle/>
          <a:p>
            <a:r>
              <a:rPr lang="en-US" sz="1400" dirty="0">
                <a:highlight>
                  <a:srgbClr val="000080"/>
                </a:highlight>
              </a:rPr>
              <a:t>Run  Button</a:t>
            </a:r>
          </a:p>
        </p:txBody>
      </p:sp>
      <p:cxnSp>
        <p:nvCxnSpPr>
          <p:cNvPr id="47" name="Straight Arrow Connector 46">
            <a:extLst>
              <a:ext uri="{FF2B5EF4-FFF2-40B4-BE49-F238E27FC236}">
                <a16:creationId xmlns:a16="http://schemas.microsoft.com/office/drawing/2014/main" id="{077CC68C-8990-4160-5FB0-31614A6C130C}"/>
              </a:ext>
            </a:extLst>
          </p:cNvPr>
          <p:cNvCxnSpPr>
            <a:cxnSpLocks/>
            <a:stCxn id="46" idx="1"/>
          </p:cNvCxnSpPr>
          <p:nvPr/>
        </p:nvCxnSpPr>
        <p:spPr>
          <a:xfrm flipH="1" flipV="1">
            <a:off x="9726313" y="2410131"/>
            <a:ext cx="1057553" cy="65096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931B630-D52D-EB9D-ADB4-82FA55FB7A46}"/>
              </a:ext>
            </a:extLst>
          </p:cNvPr>
          <p:cNvSpPr txBox="1"/>
          <p:nvPr/>
        </p:nvSpPr>
        <p:spPr>
          <a:xfrm>
            <a:off x="495655" y="2341708"/>
            <a:ext cx="1239716" cy="307777"/>
          </a:xfrm>
          <a:prstGeom prst="rect">
            <a:avLst/>
          </a:prstGeom>
          <a:noFill/>
        </p:spPr>
        <p:txBody>
          <a:bodyPr wrap="square">
            <a:spAutoFit/>
          </a:bodyPr>
          <a:lstStyle/>
          <a:p>
            <a:r>
              <a:rPr lang="en-US" sz="1400" dirty="0">
                <a:highlight>
                  <a:srgbClr val="000080"/>
                </a:highlight>
              </a:rPr>
              <a:t>Menu</a:t>
            </a:r>
          </a:p>
        </p:txBody>
      </p:sp>
      <p:cxnSp>
        <p:nvCxnSpPr>
          <p:cNvPr id="53" name="Straight Arrow Connector 52">
            <a:extLst>
              <a:ext uri="{FF2B5EF4-FFF2-40B4-BE49-F238E27FC236}">
                <a16:creationId xmlns:a16="http://schemas.microsoft.com/office/drawing/2014/main" id="{91AB4C4F-F169-96DD-73D7-6AAC5CE736C3}"/>
              </a:ext>
            </a:extLst>
          </p:cNvPr>
          <p:cNvCxnSpPr>
            <a:cxnSpLocks/>
          </p:cNvCxnSpPr>
          <p:nvPr/>
        </p:nvCxnSpPr>
        <p:spPr>
          <a:xfrm flipV="1">
            <a:off x="994691" y="2162876"/>
            <a:ext cx="2038655" cy="36899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TextBox 65">
            <a:extLst>
              <a:ext uri="{FF2B5EF4-FFF2-40B4-BE49-F238E27FC236}">
                <a16:creationId xmlns:a16="http://schemas.microsoft.com/office/drawing/2014/main" id="{76FF8CA3-4F6C-4DCC-9012-6C2FFF7F294E}"/>
              </a:ext>
            </a:extLst>
          </p:cNvPr>
          <p:cNvSpPr txBox="1"/>
          <p:nvPr/>
        </p:nvSpPr>
        <p:spPr>
          <a:xfrm>
            <a:off x="458041" y="5831841"/>
            <a:ext cx="1361125" cy="307777"/>
          </a:xfrm>
          <a:prstGeom prst="rect">
            <a:avLst/>
          </a:prstGeom>
          <a:noFill/>
        </p:spPr>
        <p:txBody>
          <a:bodyPr wrap="square">
            <a:spAutoFit/>
          </a:bodyPr>
          <a:lstStyle/>
          <a:p>
            <a:r>
              <a:rPr lang="en-US" sz="1400" dirty="0">
                <a:highlight>
                  <a:srgbClr val="000080"/>
                </a:highlight>
              </a:rPr>
              <a:t>Account</a:t>
            </a:r>
          </a:p>
        </p:txBody>
      </p:sp>
      <p:cxnSp>
        <p:nvCxnSpPr>
          <p:cNvPr id="67" name="Straight Arrow Connector 66">
            <a:extLst>
              <a:ext uri="{FF2B5EF4-FFF2-40B4-BE49-F238E27FC236}">
                <a16:creationId xmlns:a16="http://schemas.microsoft.com/office/drawing/2014/main" id="{04E33E7B-085A-6B21-5075-4C3A680C9098}"/>
              </a:ext>
            </a:extLst>
          </p:cNvPr>
          <p:cNvCxnSpPr>
            <a:cxnSpLocks/>
          </p:cNvCxnSpPr>
          <p:nvPr/>
        </p:nvCxnSpPr>
        <p:spPr>
          <a:xfrm>
            <a:off x="1199307" y="5985729"/>
            <a:ext cx="1688231" cy="185284"/>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63599210"/>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74F520-F12A-E932-B73F-2B7501D48019}"/>
              </a:ext>
            </a:extLst>
          </p:cNvPr>
          <p:cNvPicPr>
            <a:picLocks noChangeAspect="1"/>
          </p:cNvPicPr>
          <p:nvPr/>
        </p:nvPicPr>
        <p:blipFill>
          <a:blip r:embed="rId3"/>
          <a:stretch>
            <a:fillRect/>
          </a:stretch>
        </p:blipFill>
        <p:spPr>
          <a:xfrm>
            <a:off x="2455767" y="1928554"/>
            <a:ext cx="7771349" cy="4791075"/>
          </a:xfrm>
          <a:prstGeom prst="rect">
            <a:avLst/>
          </a:prstGeom>
        </p:spPr>
      </p:pic>
      <p:sp>
        <p:nvSpPr>
          <p:cNvPr id="2" name="Title 1"/>
          <p:cNvSpPr>
            <a:spLocks noGrp="1"/>
          </p:cNvSpPr>
          <p:nvPr>
            <p:ph type="title"/>
          </p:nvPr>
        </p:nvSpPr>
        <p:spPr>
          <a:xfrm>
            <a:off x="3312563" y="862262"/>
            <a:ext cx="5076085" cy="930506"/>
          </a:xfrm>
        </p:spPr>
        <p:txBody>
          <a:bodyPr>
            <a:normAutofit fontScale="90000"/>
          </a:bodyPr>
          <a:lstStyle/>
          <a:p>
            <a:r>
              <a:rPr lang="en-US" dirty="0"/>
              <a:t>Setup Coding environment</a:t>
            </a:r>
          </a:p>
        </p:txBody>
      </p:sp>
      <p:pic>
        <p:nvPicPr>
          <p:cNvPr id="5" name="Picture 4" descr="A blue and yellow logo&#10;&#10;Description automatically generated with low confidence">
            <a:extLst>
              <a:ext uri="{FF2B5EF4-FFF2-40B4-BE49-F238E27FC236}">
                <a16:creationId xmlns:a16="http://schemas.microsoft.com/office/drawing/2014/main" id="{EF14F2F8-4B0D-481A-9820-82C5ABA6934C}"/>
              </a:ext>
            </a:extLst>
          </p:cNvPr>
          <p:cNvPicPr>
            <a:picLocks noChangeAspect="1"/>
          </p:cNvPicPr>
          <p:nvPr/>
        </p:nvPicPr>
        <p:blipFill>
          <a:blip r:embed="rId4"/>
          <a:stretch>
            <a:fillRect/>
          </a:stretch>
        </p:blipFill>
        <p:spPr>
          <a:xfrm>
            <a:off x="10793386" y="1372488"/>
            <a:ext cx="1254801" cy="541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25837A-9133-4EFD-9FF6-443AA2EF59C3}"/>
              </a:ext>
            </a:extLst>
          </p:cNvPr>
          <p:cNvPicPr>
            <a:picLocks noChangeAspect="1"/>
          </p:cNvPicPr>
          <p:nvPr/>
        </p:nvPicPr>
        <p:blipFill>
          <a:blip r:embed="rId5"/>
          <a:stretch>
            <a:fillRect/>
          </a:stretch>
        </p:blipFill>
        <p:spPr>
          <a:xfrm>
            <a:off x="11059995" y="712601"/>
            <a:ext cx="721581" cy="930506"/>
          </a:xfrm>
          <a:prstGeom prst="rect">
            <a:avLst/>
          </a:prstGeom>
        </p:spPr>
      </p:pic>
      <p:sp>
        <p:nvSpPr>
          <p:cNvPr id="7" name="Title 1">
            <a:extLst>
              <a:ext uri="{FF2B5EF4-FFF2-40B4-BE49-F238E27FC236}">
                <a16:creationId xmlns:a16="http://schemas.microsoft.com/office/drawing/2014/main" id="{7C2B9DD1-8DE0-4298-9F7A-F48500E6889D}"/>
              </a:ext>
            </a:extLst>
          </p:cNvPr>
          <p:cNvSpPr txBox="1">
            <a:spLocks/>
          </p:cNvSpPr>
          <p:nvPr/>
        </p:nvSpPr>
        <p:spPr>
          <a:xfrm>
            <a:off x="143813" y="787047"/>
            <a:ext cx="2537102" cy="108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Arial Black" panose="020B0A04020102020204" pitchFamily="34" charset="0"/>
              </a:rPr>
              <a:t>Lesson 1</a:t>
            </a:r>
          </a:p>
        </p:txBody>
      </p:sp>
      <p:sp>
        <p:nvSpPr>
          <p:cNvPr id="15" name="TextBox 14">
            <a:extLst>
              <a:ext uri="{FF2B5EF4-FFF2-40B4-BE49-F238E27FC236}">
                <a16:creationId xmlns:a16="http://schemas.microsoft.com/office/drawing/2014/main" id="{4096B9A8-B195-DCA7-3A1C-34A7A59454B0}"/>
              </a:ext>
            </a:extLst>
          </p:cNvPr>
          <p:cNvSpPr txBox="1"/>
          <p:nvPr/>
        </p:nvSpPr>
        <p:spPr>
          <a:xfrm>
            <a:off x="298040" y="1984872"/>
            <a:ext cx="3130959" cy="369332"/>
          </a:xfrm>
          <a:prstGeom prst="rect">
            <a:avLst/>
          </a:prstGeom>
          <a:noFill/>
        </p:spPr>
        <p:txBody>
          <a:bodyPr wrap="square">
            <a:spAutoFit/>
          </a:bodyPr>
          <a:lstStyle/>
          <a:p>
            <a:r>
              <a:rPr lang="en-US" b="1" dirty="0"/>
              <a:t>Bootcamp File </a:t>
            </a:r>
            <a:r>
              <a:rPr lang="en-US" b="1" dirty="0" err="1"/>
              <a:t>structue</a:t>
            </a:r>
            <a:endParaRPr lang="en-US" b="1" dirty="0"/>
          </a:p>
        </p:txBody>
      </p:sp>
      <p:sp>
        <p:nvSpPr>
          <p:cNvPr id="18" name="TextBox 17">
            <a:extLst>
              <a:ext uri="{FF2B5EF4-FFF2-40B4-BE49-F238E27FC236}">
                <a16:creationId xmlns:a16="http://schemas.microsoft.com/office/drawing/2014/main" id="{E615C5BA-FB04-763A-6242-00E248A28D31}"/>
              </a:ext>
            </a:extLst>
          </p:cNvPr>
          <p:cNvSpPr txBox="1"/>
          <p:nvPr/>
        </p:nvSpPr>
        <p:spPr>
          <a:xfrm>
            <a:off x="308244" y="2549948"/>
            <a:ext cx="1239716" cy="307777"/>
          </a:xfrm>
          <a:prstGeom prst="rect">
            <a:avLst/>
          </a:prstGeom>
          <a:noFill/>
        </p:spPr>
        <p:txBody>
          <a:bodyPr wrap="square">
            <a:spAutoFit/>
          </a:bodyPr>
          <a:lstStyle/>
          <a:p>
            <a:r>
              <a:rPr lang="en-US" sz="1400" dirty="0">
                <a:highlight>
                  <a:srgbClr val="000080"/>
                </a:highlight>
              </a:rPr>
              <a:t>Folder </a:t>
            </a:r>
          </a:p>
        </p:txBody>
      </p:sp>
      <p:cxnSp>
        <p:nvCxnSpPr>
          <p:cNvPr id="20" name="Straight Arrow Connector 19">
            <a:extLst>
              <a:ext uri="{FF2B5EF4-FFF2-40B4-BE49-F238E27FC236}">
                <a16:creationId xmlns:a16="http://schemas.microsoft.com/office/drawing/2014/main" id="{7C4F542D-FC32-917F-C5D0-0752A19492DF}"/>
              </a:ext>
            </a:extLst>
          </p:cNvPr>
          <p:cNvCxnSpPr>
            <a:cxnSpLocks/>
          </p:cNvCxnSpPr>
          <p:nvPr/>
        </p:nvCxnSpPr>
        <p:spPr>
          <a:xfrm flipV="1">
            <a:off x="978322" y="2540059"/>
            <a:ext cx="2814202" cy="16781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CB46D27C-739F-9BE7-F86B-BAAF5E11D58C}"/>
              </a:ext>
            </a:extLst>
          </p:cNvPr>
          <p:cNvSpPr txBox="1"/>
          <p:nvPr/>
        </p:nvSpPr>
        <p:spPr>
          <a:xfrm>
            <a:off x="263996" y="3065131"/>
            <a:ext cx="1239716" cy="307777"/>
          </a:xfrm>
          <a:prstGeom prst="rect">
            <a:avLst/>
          </a:prstGeom>
          <a:noFill/>
        </p:spPr>
        <p:txBody>
          <a:bodyPr wrap="square">
            <a:spAutoFit/>
          </a:bodyPr>
          <a:lstStyle/>
          <a:p>
            <a:r>
              <a:rPr lang="en-US" sz="1400" dirty="0">
                <a:highlight>
                  <a:srgbClr val="000080"/>
                </a:highlight>
              </a:rPr>
              <a:t>Python Code</a:t>
            </a:r>
          </a:p>
        </p:txBody>
      </p:sp>
      <p:sp>
        <p:nvSpPr>
          <p:cNvPr id="23" name="TextBox 22">
            <a:extLst>
              <a:ext uri="{FF2B5EF4-FFF2-40B4-BE49-F238E27FC236}">
                <a16:creationId xmlns:a16="http://schemas.microsoft.com/office/drawing/2014/main" id="{65EEDB23-76CD-996F-5F94-D1526186D1C4}"/>
              </a:ext>
            </a:extLst>
          </p:cNvPr>
          <p:cNvSpPr txBox="1"/>
          <p:nvPr/>
        </p:nvSpPr>
        <p:spPr>
          <a:xfrm>
            <a:off x="308244" y="3694931"/>
            <a:ext cx="1361125" cy="307777"/>
          </a:xfrm>
          <a:prstGeom prst="rect">
            <a:avLst/>
          </a:prstGeom>
          <a:noFill/>
        </p:spPr>
        <p:txBody>
          <a:bodyPr wrap="square">
            <a:spAutoFit/>
          </a:bodyPr>
          <a:lstStyle/>
          <a:p>
            <a:r>
              <a:rPr lang="en-US" sz="1400" dirty="0">
                <a:highlight>
                  <a:srgbClr val="000080"/>
                </a:highlight>
              </a:rPr>
              <a:t>Resources</a:t>
            </a:r>
          </a:p>
        </p:txBody>
      </p:sp>
      <p:cxnSp>
        <p:nvCxnSpPr>
          <p:cNvPr id="24" name="Straight Arrow Connector 23">
            <a:extLst>
              <a:ext uri="{FF2B5EF4-FFF2-40B4-BE49-F238E27FC236}">
                <a16:creationId xmlns:a16="http://schemas.microsoft.com/office/drawing/2014/main" id="{FD096305-EF82-F368-C26A-2126F8C4BEEA}"/>
              </a:ext>
            </a:extLst>
          </p:cNvPr>
          <p:cNvCxnSpPr>
            <a:cxnSpLocks/>
          </p:cNvCxnSpPr>
          <p:nvPr/>
        </p:nvCxnSpPr>
        <p:spPr>
          <a:xfrm flipV="1">
            <a:off x="1396483" y="2734274"/>
            <a:ext cx="2510014" cy="435527"/>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85F43A13-0A7E-4AEF-3169-D3B1BC5FA8B3}"/>
              </a:ext>
            </a:extLst>
          </p:cNvPr>
          <p:cNvCxnSpPr>
            <a:cxnSpLocks/>
          </p:cNvCxnSpPr>
          <p:nvPr/>
        </p:nvCxnSpPr>
        <p:spPr>
          <a:xfrm flipV="1">
            <a:off x="1216355" y="2893431"/>
            <a:ext cx="2690142" cy="91836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291769B9-F364-3B09-0A28-2819A0302032}"/>
              </a:ext>
            </a:extLst>
          </p:cNvPr>
          <p:cNvSpPr txBox="1"/>
          <p:nvPr/>
        </p:nvSpPr>
        <p:spPr>
          <a:xfrm>
            <a:off x="602016" y="4108847"/>
            <a:ext cx="1361125" cy="307777"/>
          </a:xfrm>
          <a:prstGeom prst="rect">
            <a:avLst/>
          </a:prstGeom>
          <a:noFill/>
        </p:spPr>
        <p:txBody>
          <a:bodyPr wrap="square">
            <a:spAutoFit/>
          </a:bodyPr>
          <a:lstStyle/>
          <a:p>
            <a:r>
              <a:rPr lang="en-US" sz="1400" dirty="0">
                <a:highlight>
                  <a:srgbClr val="000080"/>
                </a:highlight>
              </a:rPr>
              <a:t>Data Files</a:t>
            </a:r>
          </a:p>
        </p:txBody>
      </p:sp>
      <p:sp>
        <p:nvSpPr>
          <p:cNvPr id="33" name="TextBox 32">
            <a:extLst>
              <a:ext uri="{FF2B5EF4-FFF2-40B4-BE49-F238E27FC236}">
                <a16:creationId xmlns:a16="http://schemas.microsoft.com/office/drawing/2014/main" id="{084D5861-09CE-E214-323E-AB486FF7A0CC}"/>
              </a:ext>
            </a:extLst>
          </p:cNvPr>
          <p:cNvSpPr txBox="1"/>
          <p:nvPr/>
        </p:nvSpPr>
        <p:spPr>
          <a:xfrm>
            <a:off x="640738" y="4452016"/>
            <a:ext cx="1361125" cy="307777"/>
          </a:xfrm>
          <a:prstGeom prst="rect">
            <a:avLst/>
          </a:prstGeom>
          <a:noFill/>
        </p:spPr>
        <p:txBody>
          <a:bodyPr wrap="square">
            <a:spAutoFit/>
          </a:bodyPr>
          <a:lstStyle/>
          <a:p>
            <a:r>
              <a:rPr lang="en-US" sz="1400" dirty="0">
                <a:highlight>
                  <a:srgbClr val="000080"/>
                </a:highlight>
              </a:rPr>
              <a:t>Class Notes</a:t>
            </a:r>
          </a:p>
        </p:txBody>
      </p:sp>
      <p:cxnSp>
        <p:nvCxnSpPr>
          <p:cNvPr id="44" name="Straight Arrow Connector 43">
            <a:extLst>
              <a:ext uri="{FF2B5EF4-FFF2-40B4-BE49-F238E27FC236}">
                <a16:creationId xmlns:a16="http://schemas.microsoft.com/office/drawing/2014/main" id="{C2802091-9FC1-5B5C-E951-5D8D3FBDBD5F}"/>
              </a:ext>
            </a:extLst>
          </p:cNvPr>
          <p:cNvCxnSpPr>
            <a:cxnSpLocks/>
          </p:cNvCxnSpPr>
          <p:nvPr/>
        </p:nvCxnSpPr>
        <p:spPr>
          <a:xfrm flipV="1">
            <a:off x="1547960" y="3065131"/>
            <a:ext cx="2358537" cy="111820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04E33E7B-085A-6B21-5075-4C3A680C9098}"/>
              </a:ext>
            </a:extLst>
          </p:cNvPr>
          <p:cNvCxnSpPr>
            <a:cxnSpLocks/>
          </p:cNvCxnSpPr>
          <p:nvPr/>
        </p:nvCxnSpPr>
        <p:spPr>
          <a:xfrm flipV="1">
            <a:off x="1669369" y="3178712"/>
            <a:ext cx="2307524" cy="1427192"/>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A7FC7CD3-6B66-F331-CC3A-B424E8827CCE}"/>
              </a:ext>
            </a:extLst>
          </p:cNvPr>
          <p:cNvSpPr txBox="1"/>
          <p:nvPr/>
        </p:nvSpPr>
        <p:spPr>
          <a:xfrm>
            <a:off x="203291" y="6411852"/>
            <a:ext cx="1798572" cy="307777"/>
          </a:xfrm>
          <a:prstGeom prst="rect">
            <a:avLst/>
          </a:prstGeom>
          <a:noFill/>
        </p:spPr>
        <p:txBody>
          <a:bodyPr wrap="square">
            <a:spAutoFit/>
          </a:bodyPr>
          <a:lstStyle/>
          <a:p>
            <a:r>
              <a:rPr lang="en-US" sz="1400" dirty="0">
                <a:highlight>
                  <a:srgbClr val="000080"/>
                </a:highlight>
              </a:rPr>
              <a:t>Lesson(Branch)</a:t>
            </a:r>
          </a:p>
        </p:txBody>
      </p:sp>
      <p:cxnSp>
        <p:nvCxnSpPr>
          <p:cNvPr id="45" name="Straight Arrow Connector 44">
            <a:extLst>
              <a:ext uri="{FF2B5EF4-FFF2-40B4-BE49-F238E27FC236}">
                <a16:creationId xmlns:a16="http://schemas.microsoft.com/office/drawing/2014/main" id="{1F82CA1C-9B1D-127F-828C-5808A42BEC78}"/>
              </a:ext>
            </a:extLst>
          </p:cNvPr>
          <p:cNvCxnSpPr>
            <a:cxnSpLocks/>
          </p:cNvCxnSpPr>
          <p:nvPr/>
        </p:nvCxnSpPr>
        <p:spPr>
          <a:xfrm>
            <a:off x="1321300" y="6577240"/>
            <a:ext cx="2471224" cy="7121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917203"/>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{F08CE4FB-0A49-954E-AB49-CB778F97182D}tf10001057</Template>
  <TotalTime>617</TotalTime>
  <Words>1968</Words>
  <Application>Microsoft Office PowerPoint</Application>
  <PresentationFormat>Widescreen</PresentationFormat>
  <Paragraphs>312</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Trebuchet MS</vt:lpstr>
      <vt:lpstr>var(--font-family-heading-lesson-markdown)</vt:lpstr>
      <vt:lpstr>Berlin</vt:lpstr>
      <vt:lpstr>PowerPoint Presentation</vt:lpstr>
      <vt:lpstr>Introduction</vt:lpstr>
      <vt:lpstr>Introduction to the Course</vt:lpstr>
      <vt:lpstr>Introduction to the Course</vt:lpstr>
      <vt:lpstr>Setup Coding environment</vt:lpstr>
      <vt:lpstr>Setup Coding environment</vt:lpstr>
      <vt:lpstr>Setup Coding environment</vt:lpstr>
      <vt:lpstr>Setup Coding environment</vt:lpstr>
      <vt:lpstr>Setup Coding environment</vt:lpstr>
      <vt:lpstr>Introduction to GitHub</vt:lpstr>
      <vt:lpstr>Introduction to GitHub</vt:lpstr>
      <vt:lpstr>Introduction to GitHub</vt:lpstr>
      <vt:lpstr>Introduction to GitHub</vt:lpstr>
      <vt:lpstr>Introduction to GitHub</vt:lpstr>
      <vt:lpstr>Introduction to GitHub</vt:lpstr>
      <vt:lpstr>Introduction to GitHub</vt:lpstr>
      <vt:lpstr>Introduction to GitHub</vt:lpstr>
      <vt:lpstr>Introduction to GitHub</vt:lpstr>
      <vt:lpstr>Introduction to Coding</vt:lpstr>
      <vt:lpstr>Introduction to Coding</vt:lpstr>
      <vt:lpstr>Introduction to Coding</vt:lpstr>
      <vt:lpstr>Introduction to Python</vt:lpstr>
      <vt:lpstr>Introduction to Python</vt:lpstr>
      <vt:lpstr>Introduction to Python</vt:lpstr>
      <vt:lpstr>Python Syntax</vt:lpstr>
      <vt:lpstr>Python Syntax Continued</vt:lpstr>
      <vt:lpstr>Python Data/Variable Types</vt:lpstr>
      <vt:lpstr>Python Data Types Continued</vt:lpstr>
      <vt:lpstr>Practice &amp;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laserbeak</dc:title>
  <dc:creator>James Yobe</dc:creator>
  <cp:lastModifiedBy>Yobe, James</cp:lastModifiedBy>
  <cp:revision>92</cp:revision>
  <dcterms:created xsi:type="dcterms:W3CDTF">2019-10-15T03:41:00Z</dcterms:created>
  <dcterms:modified xsi:type="dcterms:W3CDTF">2023-05-06T05:01:22Z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