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41"/>
  </p:notesMasterIdLst>
  <p:sldIdLst>
    <p:sldId id="256" r:id="rId4"/>
    <p:sldId id="257" r:id="rId5"/>
    <p:sldId id="258" r:id="rId6"/>
    <p:sldId id="264" r:id="rId7"/>
    <p:sldId id="261" r:id="rId8"/>
    <p:sldId id="262" r:id="rId9"/>
    <p:sldId id="259" r:id="rId10"/>
    <p:sldId id="260" r:id="rId11"/>
    <p:sldId id="263" r:id="rId12"/>
    <p:sldId id="265" r:id="rId13"/>
    <p:sldId id="266" r:id="rId14"/>
    <p:sldId id="267" r:id="rId15"/>
    <p:sldId id="268" r:id="rId16"/>
    <p:sldId id="271" r:id="rId17"/>
    <p:sldId id="269" r:id="rId18"/>
    <p:sldId id="272" r:id="rId19"/>
    <p:sldId id="273" r:id="rId20"/>
    <p:sldId id="274" r:id="rId21"/>
    <p:sldId id="275" r:id="rId22"/>
    <p:sldId id="276" r:id="rId23"/>
    <p:sldId id="281" r:id="rId24"/>
    <p:sldId id="282" r:id="rId25"/>
    <p:sldId id="283" r:id="rId26"/>
    <p:sldId id="284" r:id="rId27"/>
    <p:sldId id="277" r:id="rId28"/>
    <p:sldId id="288" r:id="rId29"/>
    <p:sldId id="289" r:id="rId30"/>
    <p:sldId id="278" r:id="rId31"/>
    <p:sldId id="279" r:id="rId32"/>
    <p:sldId id="280" r:id="rId33"/>
    <p:sldId id="285" r:id="rId34"/>
    <p:sldId id="286" r:id="rId35"/>
    <p:sldId id="287" r:id="rId36"/>
    <p:sldId id="290" r:id="rId37"/>
    <p:sldId id="292" r:id="rId38"/>
    <p:sldId id="291"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04B177-CA10-4EEE-AEB3-77DC8E66ABBC}" v="9" dt="2024-04-12T16:02:31.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62516-B39C-4B83-B17D-6AC3DDBA5C2D}"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0E3CB-A6C3-4C4D-811F-234E614D225D}" type="slidenum">
              <a:rPr lang="en-US" smtClean="0"/>
              <a:t>‹#›</a:t>
            </a:fld>
            <a:endParaRPr lang="en-US"/>
          </a:p>
        </p:txBody>
      </p:sp>
    </p:spTree>
    <p:extLst>
      <p:ext uri="{BB962C8B-B14F-4D97-AF65-F5344CB8AC3E}">
        <p14:creationId xmlns:p14="http://schemas.microsoft.com/office/powerpoint/2010/main" val="3523517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CB49-730D-036B-F8CB-EE5454121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9049204-0B37-7B05-0451-3E91C2313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E232421-39E9-FD99-6CDC-FC1E2883E149}"/>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5" name="Footer Placeholder 4">
            <a:extLst>
              <a:ext uri="{FF2B5EF4-FFF2-40B4-BE49-F238E27FC236}">
                <a16:creationId xmlns:a16="http://schemas.microsoft.com/office/drawing/2014/main" id="{08773395-6BC3-812E-3CB8-ACF4C1A2F9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FC42EFE-E6C2-BF03-12FC-1B3C5185EDA0}"/>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30984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99ED-A9DC-ECCA-42F7-1A5DC8D569B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FAF9A3-AECB-0C1E-F01B-4BE18AA907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49BE37-1620-F00A-A610-8FE4B2DA1F31}"/>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5" name="Footer Placeholder 4">
            <a:extLst>
              <a:ext uri="{FF2B5EF4-FFF2-40B4-BE49-F238E27FC236}">
                <a16:creationId xmlns:a16="http://schemas.microsoft.com/office/drawing/2014/main" id="{8F61B76F-83CA-3064-1B50-C574FE8EFF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9BB77D-1486-D92A-8965-A1FA31686A5B}"/>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3200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5EE906-3A22-31BF-70E8-02FFFF1DB8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81503A8-3938-5D27-B56B-4E31B8B9F3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E392D5-BB25-E7F0-8CD1-198084868896}"/>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5" name="Footer Placeholder 4">
            <a:extLst>
              <a:ext uri="{FF2B5EF4-FFF2-40B4-BE49-F238E27FC236}">
                <a16:creationId xmlns:a16="http://schemas.microsoft.com/office/drawing/2014/main" id="{8D8FA423-CB5E-D91A-8839-DB0E8BE9EB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2B91E1-E722-76DE-E802-7B1CDE113050}"/>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23268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BA99-30C9-CEE7-F1BC-248971BE9B5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D197EA2-D279-FED1-616B-6515D305D1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523A27-5BEB-4702-8D33-FF81D151378E}"/>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5" name="Footer Placeholder 4">
            <a:extLst>
              <a:ext uri="{FF2B5EF4-FFF2-40B4-BE49-F238E27FC236}">
                <a16:creationId xmlns:a16="http://schemas.microsoft.com/office/drawing/2014/main" id="{B02EB5DC-E3BD-03B5-4AD5-39074C03B0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CD1828-08CF-8DCA-3148-92EF22FE6A15}"/>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0222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7C2B-A851-2F26-1F35-4CB247E6A5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27EC076-4152-337F-3BBB-AF5B46B23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470877-F34F-9EF0-F7A7-586044808207}"/>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5" name="Footer Placeholder 4">
            <a:extLst>
              <a:ext uri="{FF2B5EF4-FFF2-40B4-BE49-F238E27FC236}">
                <a16:creationId xmlns:a16="http://schemas.microsoft.com/office/drawing/2014/main" id="{2931F40C-8832-0D9E-6A49-9A10080E78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8271E4-732D-3458-2472-B32E7DF72186}"/>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33201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D382-A28B-6F6B-3317-385D1AB08C4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62F1462-841E-6C0C-2E9F-0009307E45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6D86DE2-C944-3AE4-8017-89FF3B0732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2464679-314B-4057-4AD7-7B9BF33E14DE}"/>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6" name="Footer Placeholder 5">
            <a:extLst>
              <a:ext uri="{FF2B5EF4-FFF2-40B4-BE49-F238E27FC236}">
                <a16:creationId xmlns:a16="http://schemas.microsoft.com/office/drawing/2014/main" id="{D865D128-CC1A-EFA2-DC9F-1F5AD593DF7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B9AF833-6D6B-10B1-522A-6AC701FF48E4}"/>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9335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D7BA-26A8-CA94-B4A5-07C2843920C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687E1A0-E50A-9573-CEF3-7649B375B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4EC5E-EBFD-F8C2-0B57-209F70FDD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5A88D8D-3219-BA63-A6C7-68F9F5A9C0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74F37E-AA2A-FEAA-D23E-2A42D952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BE03043-E942-E570-CC58-B9406A49EB75}"/>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8" name="Footer Placeholder 7">
            <a:extLst>
              <a:ext uri="{FF2B5EF4-FFF2-40B4-BE49-F238E27FC236}">
                <a16:creationId xmlns:a16="http://schemas.microsoft.com/office/drawing/2014/main" id="{F50096F1-AAC8-D5AA-CCA3-F17835909AE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790F8BC-E887-8BA7-9379-DCE10E136606}"/>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13580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6CE8-6A8B-09BD-D181-AF4A777195D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FD58824-D8E5-5237-F3A9-07C820CBA917}"/>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4" name="Footer Placeholder 3">
            <a:extLst>
              <a:ext uri="{FF2B5EF4-FFF2-40B4-BE49-F238E27FC236}">
                <a16:creationId xmlns:a16="http://schemas.microsoft.com/office/drawing/2014/main" id="{B70EB44E-485C-5CC4-DCB3-82BCE5305B9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22224BE-433F-D99E-C75B-1EE10C7F039A}"/>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96107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464F4-847D-604B-B197-81C50E1145AA}"/>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3" name="Footer Placeholder 2">
            <a:extLst>
              <a:ext uri="{FF2B5EF4-FFF2-40B4-BE49-F238E27FC236}">
                <a16:creationId xmlns:a16="http://schemas.microsoft.com/office/drawing/2014/main" id="{13C3B8F5-BA5D-EE9F-2C58-2EAD73BC8C8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A024D99-3114-296C-3B2B-353359579FD8}"/>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2472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53DA-8F89-C4A0-5DB1-4C0F43859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1563E8C-CFBC-DDEE-0BD3-04C8587C4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6AD0B59-28B3-B8A2-5CA3-7E23DE2E4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69365-C807-076B-8C0C-79E8C428F03B}"/>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6" name="Footer Placeholder 5">
            <a:extLst>
              <a:ext uri="{FF2B5EF4-FFF2-40B4-BE49-F238E27FC236}">
                <a16:creationId xmlns:a16="http://schemas.microsoft.com/office/drawing/2014/main" id="{FF5CFB0E-21D1-C833-67CD-3A7B29F407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456EDB-E23F-F316-A563-07430180291C}"/>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11459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5694-85C7-F399-5932-A77F83FA0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F466F7-55F4-B09A-82A6-2C06B81C8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B503844-1454-43A8-D4D4-6C3EDB90E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6FB22-0556-4564-F44C-EC31712D7A53}"/>
              </a:ext>
            </a:extLst>
          </p:cNvPr>
          <p:cNvSpPr>
            <a:spLocks noGrp="1"/>
          </p:cNvSpPr>
          <p:nvPr>
            <p:ph type="dt" sz="half" idx="10"/>
          </p:nvPr>
        </p:nvSpPr>
        <p:spPr/>
        <p:txBody>
          <a:bodyPr/>
          <a:lstStyle/>
          <a:p>
            <a:fld id="{28E627C4-8EBF-403B-AE19-F9A1CE4B216A}" type="datetimeFigureOut">
              <a:rPr lang="en-CA" smtClean="0"/>
              <a:t>2024-10-02</a:t>
            </a:fld>
            <a:endParaRPr lang="en-CA"/>
          </a:p>
        </p:txBody>
      </p:sp>
      <p:sp>
        <p:nvSpPr>
          <p:cNvPr id="6" name="Footer Placeholder 5">
            <a:extLst>
              <a:ext uri="{FF2B5EF4-FFF2-40B4-BE49-F238E27FC236}">
                <a16:creationId xmlns:a16="http://schemas.microsoft.com/office/drawing/2014/main" id="{A680A54E-4DD8-5B3A-B599-683FB4149A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17B356-564C-F5D9-5491-C262AA5A63FE}"/>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81451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86538-D306-9B71-4977-82830F7BA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FB4188-266B-12FD-7280-BE9F71CE9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750F0C-1027-B571-B217-843BD051E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627C4-8EBF-403B-AE19-F9A1CE4B216A}" type="datetimeFigureOut">
              <a:rPr lang="en-CA" smtClean="0"/>
              <a:t>2024-10-02</a:t>
            </a:fld>
            <a:endParaRPr lang="en-CA"/>
          </a:p>
        </p:txBody>
      </p:sp>
      <p:sp>
        <p:nvSpPr>
          <p:cNvPr id="5" name="Footer Placeholder 4">
            <a:extLst>
              <a:ext uri="{FF2B5EF4-FFF2-40B4-BE49-F238E27FC236}">
                <a16:creationId xmlns:a16="http://schemas.microsoft.com/office/drawing/2014/main" id="{121AF8F0-4B03-409E-381D-0BC8D5D481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25CBBA6-4711-3267-A8EB-91DDD769F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E0229-2502-463C-B8F8-40DF9C5F0CDB}" type="slidenum">
              <a:rPr lang="en-CA" smtClean="0"/>
              <a:t>‹#›</a:t>
            </a:fld>
            <a:endParaRPr lang="en-CA"/>
          </a:p>
        </p:txBody>
      </p:sp>
    </p:spTree>
    <p:extLst>
      <p:ext uri="{BB962C8B-B14F-4D97-AF65-F5344CB8AC3E}">
        <p14:creationId xmlns:p14="http://schemas.microsoft.com/office/powerpoint/2010/main" val="153808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uring.com/kb/necessity-of-bias-in-neural-networks#why-is-bias-added-in-neural-network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youtu.be/KuXjwB4LzS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9DDB-B116-06FA-1F8D-EE5244FA9716}"/>
              </a:ext>
            </a:extLst>
          </p:cNvPr>
          <p:cNvSpPr>
            <a:spLocks noGrp="1"/>
          </p:cNvSpPr>
          <p:nvPr>
            <p:ph type="ctrTitle"/>
          </p:nvPr>
        </p:nvSpPr>
        <p:spPr/>
        <p:txBody>
          <a:bodyPr/>
          <a:lstStyle/>
          <a:p>
            <a:r>
              <a:rPr lang="en-CA" dirty="0"/>
              <a:t>Introduction To Neural Networks and AI.</a:t>
            </a:r>
          </a:p>
        </p:txBody>
      </p:sp>
      <p:sp>
        <p:nvSpPr>
          <p:cNvPr id="3" name="Subtitle 2">
            <a:extLst>
              <a:ext uri="{FF2B5EF4-FFF2-40B4-BE49-F238E27FC236}">
                <a16:creationId xmlns:a16="http://schemas.microsoft.com/office/drawing/2014/main" id="{5D1B6398-FD9D-AD46-1749-2AE0BC9CDA42}"/>
              </a:ext>
            </a:extLst>
          </p:cNvPr>
          <p:cNvSpPr>
            <a:spLocks noGrp="1"/>
          </p:cNvSpPr>
          <p:nvPr>
            <p:ph type="subTitle" idx="1"/>
          </p:nvPr>
        </p:nvSpPr>
        <p:spPr/>
        <p:txBody>
          <a:bodyPr/>
          <a:lstStyle/>
          <a:p>
            <a:r>
              <a:rPr lang="en-CA" dirty="0"/>
              <a:t>By Mustafa Behrainwala</a:t>
            </a:r>
          </a:p>
        </p:txBody>
      </p:sp>
    </p:spTree>
    <p:extLst>
      <p:ext uri="{BB962C8B-B14F-4D97-AF65-F5344CB8AC3E}">
        <p14:creationId xmlns:p14="http://schemas.microsoft.com/office/powerpoint/2010/main" val="406327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24E0-1B88-2A77-87C5-BA8E7C346427}"/>
              </a:ext>
            </a:extLst>
          </p:cNvPr>
          <p:cNvSpPr>
            <a:spLocks noGrp="1"/>
          </p:cNvSpPr>
          <p:nvPr>
            <p:ph type="title"/>
          </p:nvPr>
        </p:nvSpPr>
        <p:spPr/>
        <p:txBody>
          <a:bodyPr/>
          <a:lstStyle/>
          <a:p>
            <a:r>
              <a:rPr lang="en-US" dirty="0"/>
              <a:t>What did we train our Network to do?</a:t>
            </a:r>
          </a:p>
        </p:txBody>
      </p:sp>
      <p:cxnSp>
        <p:nvCxnSpPr>
          <p:cNvPr id="5" name="Straight Connector 4">
            <a:extLst>
              <a:ext uri="{FF2B5EF4-FFF2-40B4-BE49-F238E27FC236}">
                <a16:creationId xmlns:a16="http://schemas.microsoft.com/office/drawing/2014/main" id="{A98A4506-6D8B-F441-A262-2A71F8B26D4B}"/>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698DDF-9B21-E4D1-456C-3DD7D449DEA4}"/>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AD0F19-A14F-6281-EF9C-3AB0EE48E810}"/>
              </a:ext>
            </a:extLst>
          </p:cNvPr>
          <p:cNvCxnSpPr>
            <a:cxnSpLocks/>
          </p:cNvCxnSpPr>
          <p:nvPr/>
        </p:nvCxnSpPr>
        <p:spPr>
          <a:xfrm>
            <a:off x="838200" y="2623559"/>
            <a:ext cx="4152544" cy="3033757"/>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27C69C21-B866-DAAA-048D-D6D76CED1BC3}"/>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59CC7F82-036D-FB4E-9394-4F7BFA532691}"/>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6" name="TextBox 15">
            <a:extLst>
              <a:ext uri="{FF2B5EF4-FFF2-40B4-BE49-F238E27FC236}">
                <a16:creationId xmlns:a16="http://schemas.microsoft.com/office/drawing/2014/main" id="{35240943-083F-10A5-8D2D-E8ED4C3E9CA9}"/>
              </a:ext>
            </a:extLst>
          </p:cNvPr>
          <p:cNvSpPr txBox="1"/>
          <p:nvPr/>
        </p:nvSpPr>
        <p:spPr>
          <a:xfrm>
            <a:off x="3179035" y="3771105"/>
            <a:ext cx="1026243" cy="369332"/>
          </a:xfrm>
          <a:prstGeom prst="rect">
            <a:avLst/>
          </a:prstGeom>
          <a:noFill/>
        </p:spPr>
        <p:txBody>
          <a:bodyPr wrap="none" rtlCol="0">
            <a:spAutoFit/>
          </a:bodyPr>
          <a:lstStyle/>
          <a:p>
            <a:r>
              <a:rPr lang="en-US" dirty="0"/>
              <a:t>Output 1</a:t>
            </a:r>
          </a:p>
        </p:txBody>
      </p:sp>
      <p:sp>
        <p:nvSpPr>
          <p:cNvPr id="17" name="TextBox 16">
            <a:extLst>
              <a:ext uri="{FF2B5EF4-FFF2-40B4-BE49-F238E27FC236}">
                <a16:creationId xmlns:a16="http://schemas.microsoft.com/office/drawing/2014/main" id="{57E4C3B0-CD0A-D2B5-DEF4-9D7D296016CA}"/>
              </a:ext>
            </a:extLst>
          </p:cNvPr>
          <p:cNvSpPr txBox="1"/>
          <p:nvPr/>
        </p:nvSpPr>
        <p:spPr>
          <a:xfrm>
            <a:off x="1962191" y="4530476"/>
            <a:ext cx="1026243" cy="369332"/>
          </a:xfrm>
          <a:prstGeom prst="rect">
            <a:avLst/>
          </a:prstGeom>
          <a:noFill/>
        </p:spPr>
        <p:txBody>
          <a:bodyPr wrap="none" rtlCol="0">
            <a:spAutoFit/>
          </a:bodyPr>
          <a:lstStyle/>
          <a:p>
            <a:r>
              <a:rPr lang="en-US" dirty="0"/>
              <a:t>Output 2</a:t>
            </a:r>
          </a:p>
        </p:txBody>
      </p:sp>
      <p:sp>
        <p:nvSpPr>
          <p:cNvPr id="19" name="TextBox 18">
            <a:extLst>
              <a:ext uri="{FF2B5EF4-FFF2-40B4-BE49-F238E27FC236}">
                <a16:creationId xmlns:a16="http://schemas.microsoft.com/office/drawing/2014/main" id="{8531E16D-9D7D-AC18-8196-98E92714EF1F}"/>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D96BF89D-09AE-FFFB-24FB-831517AF8F5F}"/>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8CEF66-F52F-6BAB-3551-9295E3167BC9}"/>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0382982-957D-094D-92FD-8AEA00FEB62B}"/>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FC574C90-884F-405A-46FD-59C30BCE8329}"/>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30288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510E-74E7-4C31-564E-1EFFA7339F37}"/>
            </a:ext>
          </a:extLst>
        </p:cNvPr>
        <p:cNvGrpSpPr/>
        <p:nvPr/>
      </p:nvGrpSpPr>
      <p:grpSpPr>
        <a:xfrm>
          <a:off x="0" y="0"/>
          <a:ext cx="0" cy="0"/>
          <a:chOff x="0" y="0"/>
          <a:chExt cx="0" cy="0"/>
        </a:xfrm>
      </p:grpSpPr>
      <p:sp>
        <p:nvSpPr>
          <p:cNvPr id="22" name="Oval 21">
            <a:extLst>
              <a:ext uri="{FF2B5EF4-FFF2-40B4-BE49-F238E27FC236}">
                <a16:creationId xmlns:a16="http://schemas.microsoft.com/office/drawing/2014/main" id="{BB1C4F4B-2042-BC69-3AAE-9457728D6DF1}"/>
              </a:ext>
            </a:extLst>
          </p:cNvPr>
          <p:cNvSpPr/>
          <p:nvPr/>
        </p:nvSpPr>
        <p:spPr>
          <a:xfrm>
            <a:off x="4990744" y="2760291"/>
            <a:ext cx="843969" cy="461473"/>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33496-9B7E-6CBE-61B7-CDB3C5700385}"/>
              </a:ext>
            </a:extLst>
          </p:cNvPr>
          <p:cNvSpPr>
            <a:spLocks noGrp="1"/>
          </p:cNvSpPr>
          <p:nvPr>
            <p:ph type="title"/>
          </p:nvPr>
        </p:nvSpPr>
        <p:spPr/>
        <p:txBody>
          <a:bodyPr/>
          <a:lstStyle/>
          <a:p>
            <a:r>
              <a:rPr lang="en-US" dirty="0"/>
              <a:t>What did we train our OR Network to do?</a:t>
            </a:r>
          </a:p>
        </p:txBody>
      </p:sp>
      <p:cxnSp>
        <p:nvCxnSpPr>
          <p:cNvPr id="5" name="Straight Connector 4">
            <a:extLst>
              <a:ext uri="{FF2B5EF4-FFF2-40B4-BE49-F238E27FC236}">
                <a16:creationId xmlns:a16="http://schemas.microsoft.com/office/drawing/2014/main" id="{D77D16B1-809A-CDEB-7FAB-909C1CC142A5}"/>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A87C69-5ADC-BA6C-2AB3-C33C5D7FFA1E}"/>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0EDE12-7B8A-D6E6-5B4D-5E5509A6BFA7}"/>
              </a:ext>
            </a:extLst>
          </p:cNvPr>
          <p:cNvCxnSpPr>
            <a:cxnSpLocks/>
          </p:cNvCxnSpPr>
          <p:nvPr/>
        </p:nvCxnSpPr>
        <p:spPr>
          <a:xfrm>
            <a:off x="885035" y="3304154"/>
            <a:ext cx="4152544" cy="3033757"/>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12D1AC99-2333-5F2F-6C88-4D9A944B1FBD}"/>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49F4CF37-C455-B46C-F8B1-72913660FE83}"/>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6" name="TextBox 15">
            <a:extLst>
              <a:ext uri="{FF2B5EF4-FFF2-40B4-BE49-F238E27FC236}">
                <a16:creationId xmlns:a16="http://schemas.microsoft.com/office/drawing/2014/main" id="{BDB44E61-73AB-9713-20C6-BFCFCAB057FC}"/>
              </a:ext>
            </a:extLst>
          </p:cNvPr>
          <p:cNvSpPr txBox="1"/>
          <p:nvPr/>
        </p:nvSpPr>
        <p:spPr>
          <a:xfrm>
            <a:off x="3179035" y="3771105"/>
            <a:ext cx="599972" cy="369332"/>
          </a:xfrm>
          <a:prstGeom prst="rect">
            <a:avLst/>
          </a:prstGeom>
          <a:noFill/>
        </p:spPr>
        <p:txBody>
          <a:bodyPr wrap="none" rtlCol="0">
            <a:spAutoFit/>
          </a:bodyPr>
          <a:lstStyle/>
          <a:p>
            <a:r>
              <a:rPr lang="en-US" dirty="0"/>
              <a:t>True</a:t>
            </a:r>
          </a:p>
        </p:txBody>
      </p:sp>
      <p:sp>
        <p:nvSpPr>
          <p:cNvPr id="17" name="TextBox 16">
            <a:extLst>
              <a:ext uri="{FF2B5EF4-FFF2-40B4-BE49-F238E27FC236}">
                <a16:creationId xmlns:a16="http://schemas.microsoft.com/office/drawing/2014/main" id="{4F57EA66-A39B-B5CA-2D9B-48530113B698}"/>
              </a:ext>
            </a:extLst>
          </p:cNvPr>
          <p:cNvSpPr txBox="1"/>
          <p:nvPr/>
        </p:nvSpPr>
        <p:spPr>
          <a:xfrm>
            <a:off x="1784950" y="4699393"/>
            <a:ext cx="652936" cy="369332"/>
          </a:xfrm>
          <a:prstGeom prst="rect">
            <a:avLst/>
          </a:prstGeom>
          <a:noFill/>
        </p:spPr>
        <p:txBody>
          <a:bodyPr wrap="none" rtlCol="0">
            <a:spAutoFit/>
          </a:bodyPr>
          <a:lstStyle/>
          <a:p>
            <a:r>
              <a:rPr lang="en-US" dirty="0"/>
              <a:t>False</a:t>
            </a:r>
          </a:p>
        </p:txBody>
      </p:sp>
      <p:sp>
        <p:nvSpPr>
          <p:cNvPr id="19" name="TextBox 18">
            <a:extLst>
              <a:ext uri="{FF2B5EF4-FFF2-40B4-BE49-F238E27FC236}">
                <a16:creationId xmlns:a16="http://schemas.microsoft.com/office/drawing/2014/main" id="{E5D0EC12-E8BA-FAB2-1F39-20894B9F6C10}"/>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096E1D43-A09B-4FD5-02E0-2D13A408AF4A}"/>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F0296A7-A4C8-C270-5FFE-3CE4700F2A6A}"/>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343BFB5-FA56-D6AF-5421-429182391A4B}"/>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C87AB02C-FD54-6498-EF3B-B09B1AC43D5D}"/>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6499D370-5465-6FDF-8EC4-101F1C1D04F6}"/>
              </a:ext>
            </a:extLst>
          </p:cNvPr>
          <p:cNvSpPr txBox="1"/>
          <p:nvPr/>
        </p:nvSpPr>
        <p:spPr>
          <a:xfrm>
            <a:off x="5116814" y="2784309"/>
            <a:ext cx="591829" cy="369332"/>
          </a:xfrm>
          <a:prstGeom prst="rect">
            <a:avLst/>
          </a:prstGeom>
          <a:noFill/>
        </p:spPr>
        <p:txBody>
          <a:bodyPr wrap="none" rtlCol="0">
            <a:spAutoFit/>
          </a:bodyPr>
          <a:lstStyle/>
          <a:p>
            <a:r>
              <a:rPr lang="en-US" dirty="0"/>
              <a:t>.9,.9</a:t>
            </a:r>
          </a:p>
        </p:txBody>
      </p:sp>
      <p:cxnSp>
        <p:nvCxnSpPr>
          <p:cNvPr id="6" name="Straight Connector 5">
            <a:extLst>
              <a:ext uri="{FF2B5EF4-FFF2-40B4-BE49-F238E27FC236}">
                <a16:creationId xmlns:a16="http://schemas.microsoft.com/office/drawing/2014/main" id="{D637B268-8B38-6635-2E2D-99C21E2F7BC2}"/>
              </a:ext>
            </a:extLst>
          </p:cNvPr>
          <p:cNvCxnSpPr>
            <a:cxnSpLocks/>
            <a:stCxn id="22" idx="2"/>
          </p:cNvCxnSpPr>
          <p:nvPr/>
        </p:nvCxnSpPr>
        <p:spPr>
          <a:xfrm>
            <a:off x="4990744" y="2991028"/>
            <a:ext cx="22909" cy="2327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CCCF70EF-92C6-C7B9-381C-DDF011C1CE6A}"/>
              </a:ext>
            </a:extLst>
          </p:cNvPr>
          <p:cNvCxnSpPr>
            <a:cxnSpLocks/>
            <a:endCxn id="22" idx="2"/>
          </p:cNvCxnSpPr>
          <p:nvPr/>
        </p:nvCxnSpPr>
        <p:spPr>
          <a:xfrm>
            <a:off x="1657884" y="2968975"/>
            <a:ext cx="3332860" cy="2205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82212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7B622-4ADB-6DF1-112A-54C52ED7D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0090F-3310-64B0-B5A8-88E919AE84CA}"/>
              </a:ext>
            </a:extLst>
          </p:cNvPr>
          <p:cNvSpPr>
            <a:spLocks noGrp="1"/>
          </p:cNvSpPr>
          <p:nvPr>
            <p:ph type="title"/>
          </p:nvPr>
        </p:nvSpPr>
        <p:spPr/>
        <p:txBody>
          <a:bodyPr/>
          <a:lstStyle/>
          <a:p>
            <a:r>
              <a:rPr lang="en-US" dirty="0"/>
              <a:t>What did we train our Age NN to do?</a:t>
            </a:r>
          </a:p>
        </p:txBody>
      </p:sp>
      <p:cxnSp>
        <p:nvCxnSpPr>
          <p:cNvPr id="5" name="Straight Connector 4">
            <a:extLst>
              <a:ext uri="{FF2B5EF4-FFF2-40B4-BE49-F238E27FC236}">
                <a16:creationId xmlns:a16="http://schemas.microsoft.com/office/drawing/2014/main" id="{C8E1BF2A-781D-DD7C-7936-C6B7600D9B6A}"/>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A95707-63D6-7D4A-C43C-E894DA122588}"/>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B8BF71-83EE-78F9-92CF-6AC5B54596C4}"/>
              </a:ext>
            </a:extLst>
          </p:cNvPr>
          <p:cNvCxnSpPr>
            <a:cxnSpLocks/>
          </p:cNvCxnSpPr>
          <p:nvPr/>
        </p:nvCxnSpPr>
        <p:spPr>
          <a:xfrm>
            <a:off x="1273323" y="3042303"/>
            <a:ext cx="3742268" cy="2427101"/>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E7E6B699-02E9-A831-F1CE-E718B8D30F1D}"/>
              </a:ext>
            </a:extLst>
          </p:cNvPr>
          <p:cNvSpPr txBox="1"/>
          <p:nvPr/>
        </p:nvSpPr>
        <p:spPr>
          <a:xfrm>
            <a:off x="5913690" y="5349668"/>
            <a:ext cx="802912" cy="369332"/>
          </a:xfrm>
          <a:prstGeom prst="rect">
            <a:avLst/>
          </a:prstGeom>
          <a:noFill/>
        </p:spPr>
        <p:txBody>
          <a:bodyPr wrap="none" rtlCol="0">
            <a:spAutoFit/>
          </a:bodyPr>
          <a:lstStyle/>
          <a:p>
            <a:r>
              <a:rPr lang="en-US" dirty="0"/>
              <a:t>Height</a:t>
            </a:r>
          </a:p>
        </p:txBody>
      </p:sp>
      <p:sp>
        <p:nvSpPr>
          <p:cNvPr id="15" name="TextBox 14">
            <a:extLst>
              <a:ext uri="{FF2B5EF4-FFF2-40B4-BE49-F238E27FC236}">
                <a16:creationId xmlns:a16="http://schemas.microsoft.com/office/drawing/2014/main" id="{4C649F28-7F92-8E2B-6B42-2800AE2AD5DC}"/>
              </a:ext>
            </a:extLst>
          </p:cNvPr>
          <p:cNvSpPr txBox="1"/>
          <p:nvPr/>
        </p:nvSpPr>
        <p:spPr>
          <a:xfrm rot="16200000">
            <a:off x="1068225" y="2314290"/>
            <a:ext cx="940038" cy="369332"/>
          </a:xfrm>
          <a:prstGeom prst="rect">
            <a:avLst/>
          </a:prstGeom>
          <a:noFill/>
        </p:spPr>
        <p:txBody>
          <a:bodyPr wrap="square" rtlCol="0">
            <a:spAutoFit/>
          </a:bodyPr>
          <a:lstStyle/>
          <a:p>
            <a:r>
              <a:rPr lang="en-US" dirty="0"/>
              <a:t>Weight</a:t>
            </a:r>
          </a:p>
        </p:txBody>
      </p:sp>
      <p:sp>
        <p:nvSpPr>
          <p:cNvPr id="16" name="TextBox 15">
            <a:extLst>
              <a:ext uri="{FF2B5EF4-FFF2-40B4-BE49-F238E27FC236}">
                <a16:creationId xmlns:a16="http://schemas.microsoft.com/office/drawing/2014/main" id="{8817B257-1277-C4E6-1F38-EA3573082028}"/>
              </a:ext>
            </a:extLst>
          </p:cNvPr>
          <p:cNvSpPr txBox="1"/>
          <p:nvPr/>
        </p:nvSpPr>
        <p:spPr>
          <a:xfrm>
            <a:off x="3179035" y="3771105"/>
            <a:ext cx="691215" cy="369332"/>
          </a:xfrm>
          <a:prstGeom prst="rect">
            <a:avLst/>
          </a:prstGeom>
          <a:noFill/>
        </p:spPr>
        <p:txBody>
          <a:bodyPr wrap="none" rtlCol="0">
            <a:spAutoFit/>
          </a:bodyPr>
          <a:lstStyle/>
          <a:p>
            <a:r>
              <a:rPr lang="en-US" dirty="0"/>
              <a:t>Adult</a:t>
            </a:r>
          </a:p>
        </p:txBody>
      </p:sp>
      <p:sp>
        <p:nvSpPr>
          <p:cNvPr id="17" name="TextBox 16">
            <a:extLst>
              <a:ext uri="{FF2B5EF4-FFF2-40B4-BE49-F238E27FC236}">
                <a16:creationId xmlns:a16="http://schemas.microsoft.com/office/drawing/2014/main" id="{D0CC0521-608F-ADBC-365F-8FF72C91FD79}"/>
              </a:ext>
            </a:extLst>
          </p:cNvPr>
          <p:cNvSpPr txBox="1"/>
          <p:nvPr/>
        </p:nvSpPr>
        <p:spPr>
          <a:xfrm>
            <a:off x="1784950" y="4699393"/>
            <a:ext cx="657552" cy="369332"/>
          </a:xfrm>
          <a:prstGeom prst="rect">
            <a:avLst/>
          </a:prstGeom>
          <a:noFill/>
        </p:spPr>
        <p:txBody>
          <a:bodyPr wrap="none" rtlCol="0">
            <a:spAutoFit/>
          </a:bodyPr>
          <a:lstStyle/>
          <a:p>
            <a:r>
              <a:rPr lang="en-US" dirty="0"/>
              <a:t>Child</a:t>
            </a:r>
          </a:p>
        </p:txBody>
      </p:sp>
      <p:sp>
        <p:nvSpPr>
          <p:cNvPr id="19" name="TextBox 18">
            <a:extLst>
              <a:ext uri="{FF2B5EF4-FFF2-40B4-BE49-F238E27FC236}">
                <a16:creationId xmlns:a16="http://schemas.microsoft.com/office/drawing/2014/main" id="{C649865F-B7F5-A9A7-D4D9-95D95AB8F97D}"/>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EDB48144-7A22-922B-E3EB-6872E73429F6}"/>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7DFD90-2BC9-B795-70ED-1BECFE5E02EA}"/>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E9548A5-FB70-152E-9BB5-6D42DA641C74}"/>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61E3F0B7-6879-C76C-5000-013C9790C395}"/>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cxnSp>
        <p:nvCxnSpPr>
          <p:cNvPr id="7" name="Straight Connector 6">
            <a:extLst>
              <a:ext uri="{FF2B5EF4-FFF2-40B4-BE49-F238E27FC236}">
                <a16:creationId xmlns:a16="http://schemas.microsoft.com/office/drawing/2014/main" id="{438C5852-C5AA-A6D7-2D1F-98CCD623CC4A}"/>
              </a:ext>
            </a:extLst>
          </p:cNvPr>
          <p:cNvCxnSpPr>
            <a:cxnSpLocks/>
          </p:cNvCxnSpPr>
          <p:nvPr/>
        </p:nvCxnSpPr>
        <p:spPr>
          <a:xfrm>
            <a:off x="1419678" y="3300813"/>
            <a:ext cx="23820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8B750860-498D-1BFD-5F83-1C262641ACB5}"/>
              </a:ext>
            </a:extLst>
          </p:cNvPr>
          <p:cNvCxnSpPr>
            <a:cxnSpLocks/>
          </p:cNvCxnSpPr>
          <p:nvPr/>
        </p:nvCxnSpPr>
        <p:spPr>
          <a:xfrm>
            <a:off x="4794190" y="5318921"/>
            <a:ext cx="0" cy="247924"/>
          </a:xfrm>
          <a:prstGeom prst="line">
            <a:avLst/>
          </a:prstGeom>
        </p:spPr>
        <p:style>
          <a:lnRef idx="1">
            <a:schemeClr val="accent6"/>
          </a:lnRef>
          <a:fillRef idx="0">
            <a:schemeClr val="accent6"/>
          </a:fillRef>
          <a:effectRef idx="0">
            <a:schemeClr val="accent6"/>
          </a:effectRef>
          <a:fontRef idx="minor">
            <a:schemeClr val="tx1"/>
          </a:fontRef>
        </p:style>
      </p:cxnSp>
      <p:sp>
        <p:nvSpPr>
          <p:cNvPr id="35" name="TextBox 34">
            <a:extLst>
              <a:ext uri="{FF2B5EF4-FFF2-40B4-BE49-F238E27FC236}">
                <a16:creationId xmlns:a16="http://schemas.microsoft.com/office/drawing/2014/main" id="{1BB6899D-31C0-E951-5933-09CA09729344}"/>
              </a:ext>
            </a:extLst>
          </p:cNvPr>
          <p:cNvSpPr txBox="1"/>
          <p:nvPr/>
        </p:nvSpPr>
        <p:spPr>
          <a:xfrm>
            <a:off x="960842" y="3116147"/>
            <a:ext cx="476412" cy="369332"/>
          </a:xfrm>
          <a:prstGeom prst="rect">
            <a:avLst/>
          </a:prstGeom>
          <a:noFill/>
        </p:spPr>
        <p:txBody>
          <a:bodyPr wrap="none" rtlCol="0">
            <a:spAutoFit/>
          </a:bodyPr>
          <a:lstStyle/>
          <a:p>
            <a:r>
              <a:rPr lang="en-US" dirty="0"/>
              <a:t>.40</a:t>
            </a:r>
          </a:p>
        </p:txBody>
      </p:sp>
      <p:sp>
        <p:nvSpPr>
          <p:cNvPr id="36" name="TextBox 35">
            <a:extLst>
              <a:ext uri="{FF2B5EF4-FFF2-40B4-BE49-F238E27FC236}">
                <a16:creationId xmlns:a16="http://schemas.microsoft.com/office/drawing/2014/main" id="{FBE728F5-8B08-773C-DD39-84D8095CD799}"/>
              </a:ext>
            </a:extLst>
          </p:cNvPr>
          <p:cNvSpPr txBox="1"/>
          <p:nvPr/>
        </p:nvSpPr>
        <p:spPr>
          <a:xfrm>
            <a:off x="4497474" y="5596113"/>
            <a:ext cx="593432" cy="369332"/>
          </a:xfrm>
          <a:prstGeom prst="rect">
            <a:avLst/>
          </a:prstGeom>
          <a:noFill/>
        </p:spPr>
        <p:txBody>
          <a:bodyPr wrap="none" rtlCol="0">
            <a:spAutoFit/>
          </a:bodyPr>
          <a:lstStyle/>
          <a:p>
            <a:r>
              <a:rPr lang="en-US" dirty="0"/>
              <a:t>.130</a:t>
            </a:r>
          </a:p>
        </p:txBody>
      </p:sp>
    </p:spTree>
    <p:extLst>
      <p:ext uri="{BB962C8B-B14F-4D97-AF65-F5344CB8AC3E}">
        <p14:creationId xmlns:p14="http://schemas.microsoft.com/office/powerpoint/2010/main" val="400755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29510-950A-27F2-A03E-B0E768BC5B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C5DA5-4894-255A-99D4-1084A82942AC}"/>
              </a:ext>
            </a:extLst>
          </p:cNvPr>
          <p:cNvSpPr>
            <a:spLocks noGrp="1"/>
          </p:cNvSpPr>
          <p:nvPr>
            <p:ph type="title"/>
          </p:nvPr>
        </p:nvSpPr>
        <p:spPr/>
        <p:txBody>
          <a:bodyPr/>
          <a:lstStyle/>
          <a:p>
            <a:r>
              <a:rPr lang="en-US" dirty="0"/>
              <a:t>Modify our Age NN to account for Gender</a:t>
            </a:r>
          </a:p>
        </p:txBody>
      </p:sp>
      <p:cxnSp>
        <p:nvCxnSpPr>
          <p:cNvPr id="5" name="Straight Connector 4">
            <a:extLst>
              <a:ext uri="{FF2B5EF4-FFF2-40B4-BE49-F238E27FC236}">
                <a16:creationId xmlns:a16="http://schemas.microsoft.com/office/drawing/2014/main" id="{49ED2352-52FF-5F5A-1DF2-15136FC6EE1B}"/>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624FE54-348D-528E-C190-ACAAFC7A93AD}"/>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1BFEF65-6520-1688-A1ED-A6B0CB6AA565}"/>
              </a:ext>
            </a:extLst>
          </p:cNvPr>
          <p:cNvSpPr txBox="1"/>
          <p:nvPr/>
        </p:nvSpPr>
        <p:spPr>
          <a:xfrm>
            <a:off x="5913690" y="5349668"/>
            <a:ext cx="802912" cy="369332"/>
          </a:xfrm>
          <a:prstGeom prst="rect">
            <a:avLst/>
          </a:prstGeom>
          <a:noFill/>
        </p:spPr>
        <p:txBody>
          <a:bodyPr wrap="none" rtlCol="0">
            <a:spAutoFit/>
          </a:bodyPr>
          <a:lstStyle/>
          <a:p>
            <a:r>
              <a:rPr lang="en-US" dirty="0"/>
              <a:t>Height</a:t>
            </a:r>
          </a:p>
        </p:txBody>
      </p:sp>
      <p:sp>
        <p:nvSpPr>
          <p:cNvPr id="15" name="TextBox 14">
            <a:extLst>
              <a:ext uri="{FF2B5EF4-FFF2-40B4-BE49-F238E27FC236}">
                <a16:creationId xmlns:a16="http://schemas.microsoft.com/office/drawing/2014/main" id="{822A2451-7EEF-3908-0C53-CFEB98C3DD9B}"/>
              </a:ext>
            </a:extLst>
          </p:cNvPr>
          <p:cNvSpPr txBox="1"/>
          <p:nvPr/>
        </p:nvSpPr>
        <p:spPr>
          <a:xfrm rot="16200000">
            <a:off x="1068225" y="2314290"/>
            <a:ext cx="940038" cy="369332"/>
          </a:xfrm>
          <a:prstGeom prst="rect">
            <a:avLst/>
          </a:prstGeom>
          <a:noFill/>
        </p:spPr>
        <p:txBody>
          <a:bodyPr wrap="square" rtlCol="0">
            <a:spAutoFit/>
          </a:bodyPr>
          <a:lstStyle/>
          <a:p>
            <a:r>
              <a:rPr lang="en-US" dirty="0"/>
              <a:t>Weight</a:t>
            </a:r>
          </a:p>
        </p:txBody>
      </p:sp>
      <p:sp>
        <p:nvSpPr>
          <p:cNvPr id="16" name="TextBox 15">
            <a:extLst>
              <a:ext uri="{FF2B5EF4-FFF2-40B4-BE49-F238E27FC236}">
                <a16:creationId xmlns:a16="http://schemas.microsoft.com/office/drawing/2014/main" id="{C549F5D8-E578-116D-3B4F-342E8ABCF546}"/>
              </a:ext>
            </a:extLst>
          </p:cNvPr>
          <p:cNvSpPr txBox="1"/>
          <p:nvPr/>
        </p:nvSpPr>
        <p:spPr>
          <a:xfrm>
            <a:off x="3179035" y="3771105"/>
            <a:ext cx="691215" cy="369332"/>
          </a:xfrm>
          <a:prstGeom prst="rect">
            <a:avLst/>
          </a:prstGeom>
          <a:noFill/>
        </p:spPr>
        <p:txBody>
          <a:bodyPr wrap="none" rtlCol="0">
            <a:spAutoFit/>
          </a:bodyPr>
          <a:lstStyle/>
          <a:p>
            <a:r>
              <a:rPr lang="en-US" dirty="0"/>
              <a:t>Adult</a:t>
            </a:r>
          </a:p>
        </p:txBody>
      </p:sp>
      <p:sp>
        <p:nvSpPr>
          <p:cNvPr id="17" name="TextBox 16">
            <a:extLst>
              <a:ext uri="{FF2B5EF4-FFF2-40B4-BE49-F238E27FC236}">
                <a16:creationId xmlns:a16="http://schemas.microsoft.com/office/drawing/2014/main" id="{40D60867-3DFD-A809-A55C-CAC7A83F7DFB}"/>
              </a:ext>
            </a:extLst>
          </p:cNvPr>
          <p:cNvSpPr txBox="1"/>
          <p:nvPr/>
        </p:nvSpPr>
        <p:spPr>
          <a:xfrm>
            <a:off x="1784950" y="4699393"/>
            <a:ext cx="657552" cy="369332"/>
          </a:xfrm>
          <a:prstGeom prst="rect">
            <a:avLst/>
          </a:prstGeom>
          <a:noFill/>
        </p:spPr>
        <p:txBody>
          <a:bodyPr wrap="none" rtlCol="0">
            <a:spAutoFit/>
          </a:bodyPr>
          <a:lstStyle/>
          <a:p>
            <a:r>
              <a:rPr lang="en-US" dirty="0"/>
              <a:t>Child</a:t>
            </a:r>
          </a:p>
        </p:txBody>
      </p:sp>
      <p:sp>
        <p:nvSpPr>
          <p:cNvPr id="19" name="TextBox 18">
            <a:extLst>
              <a:ext uri="{FF2B5EF4-FFF2-40B4-BE49-F238E27FC236}">
                <a16:creationId xmlns:a16="http://schemas.microsoft.com/office/drawing/2014/main" id="{DD60A8C0-AA92-97F5-9F7D-2FFA5960ABA3}"/>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B6944726-A11A-47A7-6583-D243C4D4F510}"/>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C1F866-5873-3BDC-C80E-3B9D7C79A30F}"/>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402D80C-36A6-3ED3-DCA5-6AEDAF7E26C9}"/>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7BD4C4C5-2683-6267-AC66-BB22CF6AB252}"/>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cxnSp>
        <p:nvCxnSpPr>
          <p:cNvPr id="7" name="Straight Connector 6">
            <a:extLst>
              <a:ext uri="{FF2B5EF4-FFF2-40B4-BE49-F238E27FC236}">
                <a16:creationId xmlns:a16="http://schemas.microsoft.com/office/drawing/2014/main" id="{56662F3E-AF42-E0CD-4556-DD754F71A877}"/>
              </a:ext>
            </a:extLst>
          </p:cNvPr>
          <p:cNvCxnSpPr>
            <a:cxnSpLocks/>
          </p:cNvCxnSpPr>
          <p:nvPr/>
        </p:nvCxnSpPr>
        <p:spPr>
          <a:xfrm>
            <a:off x="1419678" y="3300813"/>
            <a:ext cx="23820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ED49942C-77F1-A63F-5AD4-234940F975FE}"/>
              </a:ext>
            </a:extLst>
          </p:cNvPr>
          <p:cNvCxnSpPr>
            <a:cxnSpLocks/>
          </p:cNvCxnSpPr>
          <p:nvPr/>
        </p:nvCxnSpPr>
        <p:spPr>
          <a:xfrm>
            <a:off x="4965106" y="5319017"/>
            <a:ext cx="0" cy="247924"/>
          </a:xfrm>
          <a:prstGeom prst="line">
            <a:avLst/>
          </a:prstGeom>
        </p:spPr>
        <p:style>
          <a:lnRef idx="1">
            <a:schemeClr val="accent6"/>
          </a:lnRef>
          <a:fillRef idx="0">
            <a:schemeClr val="accent6"/>
          </a:fillRef>
          <a:effectRef idx="0">
            <a:schemeClr val="accent6"/>
          </a:effectRef>
          <a:fontRef idx="minor">
            <a:schemeClr val="tx1"/>
          </a:fontRef>
        </p:style>
      </p:cxnSp>
      <p:sp>
        <p:nvSpPr>
          <p:cNvPr id="35" name="TextBox 34">
            <a:extLst>
              <a:ext uri="{FF2B5EF4-FFF2-40B4-BE49-F238E27FC236}">
                <a16:creationId xmlns:a16="http://schemas.microsoft.com/office/drawing/2014/main" id="{4DE8AA3C-556D-E726-85C7-E8FD5DF15C02}"/>
              </a:ext>
            </a:extLst>
          </p:cNvPr>
          <p:cNvSpPr txBox="1"/>
          <p:nvPr/>
        </p:nvSpPr>
        <p:spPr>
          <a:xfrm>
            <a:off x="960842" y="3116147"/>
            <a:ext cx="476412" cy="369332"/>
          </a:xfrm>
          <a:prstGeom prst="rect">
            <a:avLst/>
          </a:prstGeom>
          <a:noFill/>
        </p:spPr>
        <p:txBody>
          <a:bodyPr wrap="none" rtlCol="0">
            <a:spAutoFit/>
          </a:bodyPr>
          <a:lstStyle/>
          <a:p>
            <a:r>
              <a:rPr lang="en-US" dirty="0"/>
              <a:t>.40</a:t>
            </a:r>
          </a:p>
        </p:txBody>
      </p:sp>
      <p:sp>
        <p:nvSpPr>
          <p:cNvPr id="36" name="TextBox 35">
            <a:extLst>
              <a:ext uri="{FF2B5EF4-FFF2-40B4-BE49-F238E27FC236}">
                <a16:creationId xmlns:a16="http://schemas.microsoft.com/office/drawing/2014/main" id="{19A57EEA-E102-9CBB-DF91-B7A25BE16C65}"/>
              </a:ext>
            </a:extLst>
          </p:cNvPr>
          <p:cNvSpPr txBox="1"/>
          <p:nvPr/>
        </p:nvSpPr>
        <p:spPr>
          <a:xfrm>
            <a:off x="4609251" y="5578541"/>
            <a:ext cx="593432" cy="369332"/>
          </a:xfrm>
          <a:prstGeom prst="rect">
            <a:avLst/>
          </a:prstGeom>
          <a:noFill/>
        </p:spPr>
        <p:txBody>
          <a:bodyPr wrap="none" rtlCol="0">
            <a:spAutoFit/>
          </a:bodyPr>
          <a:lstStyle/>
          <a:p>
            <a:r>
              <a:rPr lang="en-US" dirty="0"/>
              <a:t>.130</a:t>
            </a:r>
          </a:p>
        </p:txBody>
      </p:sp>
      <p:cxnSp>
        <p:nvCxnSpPr>
          <p:cNvPr id="4" name="Straight Connector 3">
            <a:extLst>
              <a:ext uri="{FF2B5EF4-FFF2-40B4-BE49-F238E27FC236}">
                <a16:creationId xmlns:a16="http://schemas.microsoft.com/office/drawing/2014/main" id="{EDC7DBE7-AC79-715C-F04D-19ABC3A5EA6F}"/>
              </a:ext>
            </a:extLst>
          </p:cNvPr>
          <p:cNvCxnSpPr>
            <a:cxnSpLocks/>
          </p:cNvCxnSpPr>
          <p:nvPr/>
        </p:nvCxnSpPr>
        <p:spPr>
          <a:xfrm flipV="1">
            <a:off x="1199048" y="2263431"/>
            <a:ext cx="4067798" cy="342872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34B5499-EE61-67B5-B903-05D649C00EA5}"/>
              </a:ext>
            </a:extLst>
          </p:cNvPr>
          <p:cNvSpPr txBox="1"/>
          <p:nvPr/>
        </p:nvSpPr>
        <p:spPr>
          <a:xfrm rot="19296411">
            <a:off x="4779490" y="2314291"/>
            <a:ext cx="846386" cy="369332"/>
          </a:xfrm>
          <a:prstGeom prst="rect">
            <a:avLst/>
          </a:prstGeom>
          <a:noFill/>
        </p:spPr>
        <p:txBody>
          <a:bodyPr wrap="none" rtlCol="0">
            <a:spAutoFit/>
          </a:bodyPr>
          <a:lstStyle/>
          <a:p>
            <a:r>
              <a:rPr lang="en-US" dirty="0"/>
              <a:t>gender</a:t>
            </a:r>
          </a:p>
        </p:txBody>
      </p:sp>
      <p:sp>
        <p:nvSpPr>
          <p:cNvPr id="12" name="Trapezoid 11">
            <a:extLst>
              <a:ext uri="{FF2B5EF4-FFF2-40B4-BE49-F238E27FC236}">
                <a16:creationId xmlns:a16="http://schemas.microsoft.com/office/drawing/2014/main" id="{A98B7599-4607-F6AD-FE70-68C8AB8AB293}"/>
              </a:ext>
            </a:extLst>
          </p:cNvPr>
          <p:cNvSpPr/>
          <p:nvPr/>
        </p:nvSpPr>
        <p:spPr>
          <a:xfrm rot="1909745">
            <a:off x="1555359" y="3289865"/>
            <a:ext cx="4103182" cy="1102848"/>
          </a:xfrm>
          <a:prstGeom prst="trapezoid">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29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A0C77-D4E8-87D1-5AB0-2BE5C2B16CDC}"/>
            </a:ext>
          </a:extLst>
        </p:cNvPr>
        <p:cNvGrpSpPr/>
        <p:nvPr/>
      </p:nvGrpSpPr>
      <p:grpSpPr>
        <a:xfrm>
          <a:off x="0" y="0"/>
          <a:ext cx="0" cy="0"/>
          <a:chOff x="0" y="0"/>
          <a:chExt cx="0" cy="0"/>
        </a:xfrm>
      </p:grpSpPr>
      <p:sp>
        <p:nvSpPr>
          <p:cNvPr id="22" name="Oval 21">
            <a:extLst>
              <a:ext uri="{FF2B5EF4-FFF2-40B4-BE49-F238E27FC236}">
                <a16:creationId xmlns:a16="http://schemas.microsoft.com/office/drawing/2014/main" id="{55AE3697-06B9-1F4F-B8D8-F547BC3B3D64}"/>
              </a:ext>
            </a:extLst>
          </p:cNvPr>
          <p:cNvSpPr/>
          <p:nvPr/>
        </p:nvSpPr>
        <p:spPr>
          <a:xfrm>
            <a:off x="4990744" y="2760291"/>
            <a:ext cx="843969" cy="461473"/>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33AB5-E55B-1E7A-3AAF-F42286B48BE1}"/>
              </a:ext>
            </a:extLst>
          </p:cNvPr>
          <p:cNvSpPr>
            <a:spLocks noGrp="1"/>
          </p:cNvSpPr>
          <p:nvPr>
            <p:ph type="title"/>
          </p:nvPr>
        </p:nvSpPr>
        <p:spPr/>
        <p:txBody>
          <a:bodyPr/>
          <a:lstStyle/>
          <a:p>
            <a:r>
              <a:rPr lang="en-US" dirty="0"/>
              <a:t>What about an XOR gate</a:t>
            </a:r>
          </a:p>
        </p:txBody>
      </p:sp>
      <p:cxnSp>
        <p:nvCxnSpPr>
          <p:cNvPr id="5" name="Straight Connector 4">
            <a:extLst>
              <a:ext uri="{FF2B5EF4-FFF2-40B4-BE49-F238E27FC236}">
                <a16:creationId xmlns:a16="http://schemas.microsoft.com/office/drawing/2014/main" id="{07BB7C4C-DB07-03B2-4CDB-4D5308ED604E}"/>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25DD1A3-A3F1-313D-706B-8411C3C13959}"/>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89DFAA0-FAEA-D729-52E2-3FEF1E45596C}"/>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5F128952-70D9-E15F-7772-68B6F76B9239}"/>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9" name="TextBox 18">
            <a:extLst>
              <a:ext uri="{FF2B5EF4-FFF2-40B4-BE49-F238E27FC236}">
                <a16:creationId xmlns:a16="http://schemas.microsoft.com/office/drawing/2014/main" id="{7C8E0D07-23EE-5E4D-915B-121EE6D3BF04}"/>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301A9D08-7E4C-638C-D8A1-77FA612F60B0}"/>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10EEE9-1FB3-99A5-7DCD-28854D92DDA1}"/>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8D4CA22-0AA9-831B-D1C1-EC4A7774E4BF}"/>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04DC76BC-082A-0916-BACA-E40F0A9D9316}"/>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46AF838F-C4B7-5AC4-A1AE-AA56E2862BCC}"/>
              </a:ext>
            </a:extLst>
          </p:cNvPr>
          <p:cNvSpPr txBox="1"/>
          <p:nvPr/>
        </p:nvSpPr>
        <p:spPr>
          <a:xfrm>
            <a:off x="5116814" y="2784309"/>
            <a:ext cx="591829" cy="369332"/>
          </a:xfrm>
          <a:prstGeom prst="rect">
            <a:avLst/>
          </a:prstGeom>
          <a:noFill/>
        </p:spPr>
        <p:txBody>
          <a:bodyPr wrap="none" rtlCol="0">
            <a:spAutoFit/>
          </a:bodyPr>
          <a:lstStyle/>
          <a:p>
            <a:r>
              <a:rPr lang="en-US" dirty="0"/>
              <a:t>.9,.9</a:t>
            </a:r>
          </a:p>
        </p:txBody>
      </p:sp>
      <p:cxnSp>
        <p:nvCxnSpPr>
          <p:cNvPr id="6" name="Straight Connector 5">
            <a:extLst>
              <a:ext uri="{FF2B5EF4-FFF2-40B4-BE49-F238E27FC236}">
                <a16:creationId xmlns:a16="http://schemas.microsoft.com/office/drawing/2014/main" id="{F639BD46-914E-93F3-867D-51FEE9B5AF0B}"/>
              </a:ext>
            </a:extLst>
          </p:cNvPr>
          <p:cNvCxnSpPr>
            <a:cxnSpLocks/>
            <a:stCxn id="22" idx="2"/>
          </p:cNvCxnSpPr>
          <p:nvPr/>
        </p:nvCxnSpPr>
        <p:spPr>
          <a:xfrm>
            <a:off x="4990744" y="2991028"/>
            <a:ext cx="22909" cy="2327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109DB8BC-2BCA-2841-A8A5-0865DBE48131}"/>
              </a:ext>
            </a:extLst>
          </p:cNvPr>
          <p:cNvCxnSpPr>
            <a:cxnSpLocks/>
            <a:endCxn id="22" idx="2"/>
          </p:cNvCxnSpPr>
          <p:nvPr/>
        </p:nvCxnSpPr>
        <p:spPr>
          <a:xfrm>
            <a:off x="1657884" y="2968975"/>
            <a:ext cx="3332860" cy="22053"/>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395E8B8C-60E9-BCBA-C32C-8C82AC55DCAF}"/>
              </a:ext>
            </a:extLst>
          </p:cNvPr>
          <p:cNvCxnSpPr>
            <a:cxnSpLocks/>
          </p:cNvCxnSpPr>
          <p:nvPr/>
        </p:nvCxnSpPr>
        <p:spPr>
          <a:xfrm>
            <a:off x="3076486" y="2401368"/>
            <a:ext cx="0" cy="3401226"/>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77AD5EBE-420D-65EC-6C8C-71E463CDEC6C}"/>
              </a:ext>
            </a:extLst>
          </p:cNvPr>
          <p:cNvCxnSpPr>
            <a:cxnSpLocks/>
          </p:cNvCxnSpPr>
          <p:nvPr/>
        </p:nvCxnSpPr>
        <p:spPr>
          <a:xfrm>
            <a:off x="1392966" y="4076344"/>
            <a:ext cx="3888335" cy="78630"/>
          </a:xfrm>
          <a:prstGeom prst="line">
            <a:avLst/>
          </a:prstGeom>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2210A7AD-A6F6-6895-71BF-F4D8407B285C}"/>
              </a:ext>
            </a:extLst>
          </p:cNvPr>
          <p:cNvSpPr txBox="1"/>
          <p:nvPr/>
        </p:nvSpPr>
        <p:spPr>
          <a:xfrm>
            <a:off x="3461047" y="3555050"/>
            <a:ext cx="652936" cy="369332"/>
          </a:xfrm>
          <a:prstGeom prst="rect">
            <a:avLst/>
          </a:prstGeom>
          <a:noFill/>
        </p:spPr>
        <p:txBody>
          <a:bodyPr wrap="none" rtlCol="0">
            <a:spAutoFit/>
          </a:bodyPr>
          <a:lstStyle/>
          <a:p>
            <a:r>
              <a:rPr lang="en-US" dirty="0"/>
              <a:t>False</a:t>
            </a:r>
          </a:p>
        </p:txBody>
      </p:sp>
      <p:sp>
        <p:nvSpPr>
          <p:cNvPr id="36" name="TextBox 35">
            <a:extLst>
              <a:ext uri="{FF2B5EF4-FFF2-40B4-BE49-F238E27FC236}">
                <a16:creationId xmlns:a16="http://schemas.microsoft.com/office/drawing/2014/main" id="{9B4220E3-2E1F-FDD5-235E-CD2FD002E6D3}"/>
              </a:ext>
            </a:extLst>
          </p:cNvPr>
          <p:cNvSpPr txBox="1"/>
          <p:nvPr/>
        </p:nvSpPr>
        <p:spPr>
          <a:xfrm>
            <a:off x="1962191" y="4542016"/>
            <a:ext cx="652936" cy="369332"/>
          </a:xfrm>
          <a:prstGeom prst="rect">
            <a:avLst/>
          </a:prstGeom>
          <a:noFill/>
        </p:spPr>
        <p:txBody>
          <a:bodyPr wrap="none" rtlCol="0">
            <a:spAutoFit/>
          </a:bodyPr>
          <a:lstStyle/>
          <a:p>
            <a:r>
              <a:rPr lang="en-US" dirty="0"/>
              <a:t>False</a:t>
            </a:r>
          </a:p>
        </p:txBody>
      </p:sp>
      <p:sp>
        <p:nvSpPr>
          <p:cNvPr id="37" name="TextBox 36">
            <a:extLst>
              <a:ext uri="{FF2B5EF4-FFF2-40B4-BE49-F238E27FC236}">
                <a16:creationId xmlns:a16="http://schemas.microsoft.com/office/drawing/2014/main" id="{1C5CCEED-D8F4-E3F0-8B1E-7535E627DFE8}"/>
              </a:ext>
            </a:extLst>
          </p:cNvPr>
          <p:cNvSpPr txBox="1"/>
          <p:nvPr/>
        </p:nvSpPr>
        <p:spPr>
          <a:xfrm>
            <a:off x="2014726" y="3431100"/>
            <a:ext cx="599972" cy="369332"/>
          </a:xfrm>
          <a:prstGeom prst="rect">
            <a:avLst/>
          </a:prstGeom>
          <a:noFill/>
        </p:spPr>
        <p:txBody>
          <a:bodyPr wrap="none" rtlCol="0">
            <a:spAutoFit/>
          </a:bodyPr>
          <a:lstStyle/>
          <a:p>
            <a:r>
              <a:rPr lang="en-US" dirty="0"/>
              <a:t>True</a:t>
            </a:r>
          </a:p>
        </p:txBody>
      </p:sp>
      <p:sp>
        <p:nvSpPr>
          <p:cNvPr id="38" name="TextBox 37">
            <a:extLst>
              <a:ext uri="{FF2B5EF4-FFF2-40B4-BE49-F238E27FC236}">
                <a16:creationId xmlns:a16="http://schemas.microsoft.com/office/drawing/2014/main" id="{1ED2A739-B9A3-ACC8-BDBD-B8A52D219D52}"/>
              </a:ext>
            </a:extLst>
          </p:cNvPr>
          <p:cNvSpPr txBox="1"/>
          <p:nvPr/>
        </p:nvSpPr>
        <p:spPr>
          <a:xfrm>
            <a:off x="3580333" y="4529199"/>
            <a:ext cx="599972" cy="369332"/>
          </a:xfrm>
          <a:prstGeom prst="rect">
            <a:avLst/>
          </a:prstGeom>
          <a:noFill/>
        </p:spPr>
        <p:txBody>
          <a:bodyPr wrap="none" rtlCol="0">
            <a:spAutoFit/>
          </a:bodyPr>
          <a:lstStyle/>
          <a:p>
            <a:r>
              <a:rPr lang="en-US" dirty="0"/>
              <a:t>True</a:t>
            </a:r>
          </a:p>
        </p:txBody>
      </p:sp>
    </p:spTree>
    <p:extLst>
      <p:ext uri="{BB962C8B-B14F-4D97-AF65-F5344CB8AC3E}">
        <p14:creationId xmlns:p14="http://schemas.microsoft.com/office/powerpoint/2010/main" val="113174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B2D2-3E7D-EF88-4E0B-2217B75F5037}"/>
              </a:ext>
            </a:extLst>
          </p:cNvPr>
          <p:cNvSpPr>
            <a:spLocks noGrp="1"/>
          </p:cNvSpPr>
          <p:nvPr>
            <p:ph type="title"/>
          </p:nvPr>
        </p:nvSpPr>
        <p:spPr/>
        <p:txBody>
          <a:bodyPr/>
          <a:lstStyle/>
          <a:p>
            <a:r>
              <a:rPr lang="en-US"/>
              <a:t>Issues with an And Gate</a:t>
            </a:r>
            <a:endParaRPr lang="en-US" dirty="0"/>
          </a:p>
        </p:txBody>
      </p:sp>
      <p:pic>
        <p:nvPicPr>
          <p:cNvPr id="1026" name="Picture 2" descr="logic gates 3">
            <a:extLst>
              <a:ext uri="{FF2B5EF4-FFF2-40B4-BE49-F238E27FC236}">
                <a16:creationId xmlns:a16="http://schemas.microsoft.com/office/drawing/2014/main" id="{7A150709-DAE8-73A5-16BE-0A153F289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396" y="1480693"/>
            <a:ext cx="2914650" cy="1743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383761-F1D1-048F-65E5-883BA538739E}"/>
              </a:ext>
            </a:extLst>
          </p:cNvPr>
          <p:cNvSpPr txBox="1"/>
          <p:nvPr/>
        </p:nvSpPr>
        <p:spPr>
          <a:xfrm>
            <a:off x="1102407" y="4127619"/>
            <a:ext cx="10383141" cy="923330"/>
          </a:xfrm>
          <a:prstGeom prst="rect">
            <a:avLst/>
          </a:prstGeom>
          <a:noFill/>
        </p:spPr>
        <p:txBody>
          <a:bodyPr wrap="square" rtlCol="0">
            <a:spAutoFit/>
          </a:bodyPr>
          <a:lstStyle/>
          <a:p>
            <a:r>
              <a:rPr lang="en-US" dirty="0"/>
              <a:t>The neural network can only tell if the either input is +</a:t>
            </a:r>
            <a:r>
              <a:rPr lang="en-US" dirty="0" err="1"/>
              <a:t>ive</a:t>
            </a:r>
            <a:r>
              <a:rPr lang="en-US" dirty="0"/>
              <a:t> or 0 and have a gradient based on that.</a:t>
            </a:r>
          </a:p>
          <a:p>
            <a:endParaRPr lang="en-US" dirty="0"/>
          </a:p>
          <a:p>
            <a:r>
              <a:rPr lang="en-US" dirty="0"/>
              <a:t>Due to this we can never have an And gate with out neural network.</a:t>
            </a:r>
          </a:p>
        </p:txBody>
      </p:sp>
    </p:spTree>
    <p:extLst>
      <p:ext uri="{BB962C8B-B14F-4D97-AF65-F5344CB8AC3E}">
        <p14:creationId xmlns:p14="http://schemas.microsoft.com/office/powerpoint/2010/main" val="37623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ED46-7A94-EA14-4314-B0AC81821011}"/>
              </a:ext>
            </a:extLst>
          </p:cNvPr>
          <p:cNvSpPr>
            <a:spLocks noGrp="1"/>
          </p:cNvSpPr>
          <p:nvPr>
            <p:ph type="title"/>
          </p:nvPr>
        </p:nvSpPr>
        <p:spPr/>
        <p:txBody>
          <a:bodyPr/>
          <a:lstStyle/>
          <a:p>
            <a:r>
              <a:rPr lang="en-US" dirty="0"/>
              <a:t>Building a Complete Multilayered Neural Network</a:t>
            </a:r>
          </a:p>
        </p:txBody>
      </p:sp>
      <p:sp>
        <p:nvSpPr>
          <p:cNvPr id="3" name="Text Placeholder 2">
            <a:extLst>
              <a:ext uri="{FF2B5EF4-FFF2-40B4-BE49-F238E27FC236}">
                <a16:creationId xmlns:a16="http://schemas.microsoft.com/office/drawing/2014/main" id="{CB4BEB3E-2A50-F92C-9471-42D05B6A31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432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ADAB-801D-6ED0-6D2D-578EE11AEB41}"/>
              </a:ext>
            </a:extLst>
          </p:cNvPr>
          <p:cNvSpPr>
            <a:spLocks noGrp="1"/>
          </p:cNvSpPr>
          <p:nvPr>
            <p:ph type="title"/>
          </p:nvPr>
        </p:nvSpPr>
        <p:spPr>
          <a:xfrm>
            <a:off x="573280" y="1202963"/>
            <a:ext cx="4289277" cy="4872182"/>
          </a:xfrm>
        </p:spPr>
        <p:txBody>
          <a:bodyPr>
            <a:normAutofit/>
          </a:bodyPr>
          <a:lstStyle/>
          <a:p>
            <a:r>
              <a:rPr lang="en-US" dirty="0"/>
              <a:t>What does a complete fully connected Neural Network Look like?</a:t>
            </a:r>
          </a:p>
        </p:txBody>
      </p:sp>
      <p:pic>
        <p:nvPicPr>
          <p:cNvPr id="1028" name="Picture 4" descr="Artificial neural network - Wikipedia">
            <a:extLst>
              <a:ext uri="{FF2B5EF4-FFF2-40B4-BE49-F238E27FC236}">
                <a16:creationId xmlns:a16="http://schemas.microsoft.com/office/drawing/2014/main" id="{4273EFE5-859B-438D-8C6D-4FB19051F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6694" y="371958"/>
            <a:ext cx="6682026" cy="611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07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C452-551B-F231-4178-EAC053CDD06C}"/>
              </a:ext>
            </a:extLst>
          </p:cNvPr>
          <p:cNvSpPr>
            <a:spLocks noGrp="1"/>
          </p:cNvSpPr>
          <p:nvPr>
            <p:ph type="title"/>
          </p:nvPr>
        </p:nvSpPr>
        <p:spPr/>
        <p:txBody>
          <a:bodyPr/>
          <a:lstStyle/>
          <a:p>
            <a:r>
              <a:rPr lang="en-US" dirty="0"/>
              <a:t>So how do we achieve this?</a:t>
            </a:r>
          </a:p>
        </p:txBody>
      </p:sp>
      <p:sp>
        <p:nvSpPr>
          <p:cNvPr id="3" name="Content Placeholder 2">
            <a:extLst>
              <a:ext uri="{FF2B5EF4-FFF2-40B4-BE49-F238E27FC236}">
                <a16:creationId xmlns:a16="http://schemas.microsoft.com/office/drawing/2014/main" id="{EB89B20F-FDE2-0E28-637D-6B3FC8070C25}"/>
              </a:ext>
            </a:extLst>
          </p:cNvPr>
          <p:cNvSpPr>
            <a:spLocks noGrp="1"/>
          </p:cNvSpPr>
          <p:nvPr>
            <p:ph idx="1"/>
          </p:nvPr>
        </p:nvSpPr>
        <p:spPr>
          <a:xfrm>
            <a:off x="838200" y="1825625"/>
            <a:ext cx="10515600" cy="2418384"/>
          </a:xfrm>
        </p:spPr>
        <p:txBody>
          <a:bodyPr/>
          <a:lstStyle/>
          <a:p>
            <a:r>
              <a:rPr lang="en-US" dirty="0"/>
              <a:t>During the output stage, output of the previous layer becomes the input of the next layer. This will propagate down the chain until the last output layer gives us the answer.</a:t>
            </a:r>
          </a:p>
          <a:p>
            <a:endParaRPr lang="en-US" dirty="0"/>
          </a:p>
          <a:p>
            <a:r>
              <a:rPr lang="en-US" dirty="0"/>
              <a:t>This technique is known as Forward Propagation.</a:t>
            </a:r>
          </a:p>
        </p:txBody>
      </p:sp>
      <p:grpSp>
        <p:nvGrpSpPr>
          <p:cNvPr id="5" name="Group 4">
            <a:extLst>
              <a:ext uri="{FF2B5EF4-FFF2-40B4-BE49-F238E27FC236}">
                <a16:creationId xmlns:a16="http://schemas.microsoft.com/office/drawing/2014/main" id="{6753EC3A-5D05-08C5-1AF9-C6063B504DA7}"/>
              </a:ext>
            </a:extLst>
          </p:cNvPr>
          <p:cNvGrpSpPr/>
          <p:nvPr/>
        </p:nvGrpSpPr>
        <p:grpSpPr>
          <a:xfrm>
            <a:off x="387626" y="4279558"/>
            <a:ext cx="7918972" cy="2272952"/>
            <a:chOff x="387626" y="4279558"/>
            <a:chExt cx="7918972" cy="2272952"/>
          </a:xfrm>
        </p:grpSpPr>
        <p:grpSp>
          <p:nvGrpSpPr>
            <p:cNvPr id="4" name="Group 3">
              <a:extLst>
                <a:ext uri="{FF2B5EF4-FFF2-40B4-BE49-F238E27FC236}">
                  <a16:creationId xmlns:a16="http://schemas.microsoft.com/office/drawing/2014/main" id="{BB9B94BE-5184-76D1-C5F0-544A8DFABCAA}"/>
                </a:ext>
              </a:extLst>
            </p:cNvPr>
            <p:cNvGrpSpPr/>
            <p:nvPr/>
          </p:nvGrpSpPr>
          <p:grpSpPr>
            <a:xfrm>
              <a:off x="387626" y="4676361"/>
              <a:ext cx="7812156" cy="1876149"/>
              <a:chOff x="387626" y="4676361"/>
              <a:chExt cx="7812156" cy="1876149"/>
            </a:xfrm>
          </p:grpSpPr>
          <p:sp>
            <p:nvSpPr>
              <p:cNvPr id="7" name="Oval 6">
                <a:extLst>
                  <a:ext uri="{FF2B5EF4-FFF2-40B4-BE49-F238E27FC236}">
                    <a16:creationId xmlns:a16="http://schemas.microsoft.com/office/drawing/2014/main" id="{A1397CC5-B813-93EC-E976-ED6A4CF04680}"/>
                  </a:ext>
                </a:extLst>
              </p:cNvPr>
              <p:cNvSpPr/>
              <p:nvPr/>
            </p:nvSpPr>
            <p:spPr>
              <a:xfrm>
                <a:off x="387626" y="539694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a:t>
                </a:r>
              </a:p>
            </p:txBody>
          </p:sp>
          <p:sp>
            <p:nvSpPr>
              <p:cNvPr id="8" name="Oval 7">
                <a:extLst>
                  <a:ext uri="{FF2B5EF4-FFF2-40B4-BE49-F238E27FC236}">
                    <a16:creationId xmlns:a16="http://schemas.microsoft.com/office/drawing/2014/main" id="{614A1D50-9646-4767-E8F9-5EB2C7E5B8F0}"/>
                  </a:ext>
                </a:extLst>
              </p:cNvPr>
              <p:cNvSpPr/>
              <p:nvPr/>
            </p:nvSpPr>
            <p:spPr>
              <a:xfrm>
                <a:off x="3379302" y="4735996"/>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0B14D4A-2A25-31EF-CCAF-C901C9AD9E6F}"/>
                  </a:ext>
                </a:extLst>
              </p:cNvPr>
              <p:cNvSpPr/>
              <p:nvPr/>
            </p:nvSpPr>
            <p:spPr>
              <a:xfrm>
                <a:off x="3379302" y="577960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808D3BB-B153-14FB-9AFF-53135973C139}"/>
                  </a:ext>
                </a:extLst>
              </p:cNvPr>
              <p:cNvSpPr/>
              <p:nvPr/>
            </p:nvSpPr>
            <p:spPr>
              <a:xfrm>
                <a:off x="5251173" y="4686300"/>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65D9993F-8ED0-427D-671E-ECC60DE4984D}"/>
                  </a:ext>
                </a:extLst>
              </p:cNvPr>
              <p:cNvSpPr/>
              <p:nvPr/>
            </p:nvSpPr>
            <p:spPr>
              <a:xfrm>
                <a:off x="5251172" y="5769665"/>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0466B05-A466-502D-B2F1-869BD6A07D3E}"/>
                  </a:ext>
                </a:extLst>
              </p:cNvPr>
              <p:cNvSpPr/>
              <p:nvPr/>
            </p:nvSpPr>
            <p:spPr>
              <a:xfrm>
                <a:off x="7354955" y="46763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A68A483-2E7E-D399-E047-3828C417F1E2}"/>
                  </a:ext>
                </a:extLst>
              </p:cNvPr>
              <p:cNvSpPr/>
              <p:nvPr/>
            </p:nvSpPr>
            <p:spPr>
              <a:xfrm>
                <a:off x="7318510" y="5807075"/>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EB7C10D9-C528-433D-D936-B8D1AE939241}"/>
                  </a:ext>
                </a:extLst>
              </p:cNvPr>
              <p:cNvCxnSpPr>
                <a:stCxn id="7" idx="6"/>
                <a:endCxn id="8" idx="2"/>
              </p:cNvCxnSpPr>
              <p:nvPr/>
            </p:nvCxnSpPr>
            <p:spPr>
              <a:xfrm flipV="1">
                <a:off x="2156791" y="5108714"/>
                <a:ext cx="1222511" cy="660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375E0D-A60C-AFD8-2E02-B9CF6AC8C588}"/>
                  </a:ext>
                </a:extLst>
              </p:cNvPr>
              <p:cNvCxnSpPr>
                <a:stCxn id="8" idx="6"/>
                <a:endCxn id="11" idx="2"/>
              </p:cNvCxnSpPr>
              <p:nvPr/>
            </p:nvCxnSpPr>
            <p:spPr>
              <a:xfrm flipV="1">
                <a:off x="4224129" y="5059018"/>
                <a:ext cx="1027044" cy="4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AAEFB7-95E3-7106-6E13-658A4B60B633}"/>
                  </a:ext>
                </a:extLst>
              </p:cNvPr>
              <p:cNvCxnSpPr>
                <a:stCxn id="8" idx="6"/>
                <a:endCxn id="12" idx="2"/>
              </p:cNvCxnSpPr>
              <p:nvPr/>
            </p:nvCxnSpPr>
            <p:spPr>
              <a:xfrm>
                <a:off x="4224129" y="5108714"/>
                <a:ext cx="1027043" cy="103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8EB649-B8EF-23D9-DAAC-78907C62F63C}"/>
                  </a:ext>
                </a:extLst>
              </p:cNvPr>
              <p:cNvCxnSpPr>
                <a:stCxn id="11" idx="6"/>
                <a:endCxn id="13" idx="2"/>
              </p:cNvCxnSpPr>
              <p:nvPr/>
            </p:nvCxnSpPr>
            <p:spPr>
              <a:xfrm flipV="1">
                <a:off x="6096000" y="5049079"/>
                <a:ext cx="1258955" cy="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02B7E5-17CD-FFA7-2A53-46EAD4CDE99C}"/>
                  </a:ext>
                </a:extLst>
              </p:cNvPr>
              <p:cNvCxnSpPr>
                <a:stCxn id="11" idx="6"/>
                <a:endCxn id="14" idx="2"/>
              </p:cNvCxnSpPr>
              <p:nvPr/>
            </p:nvCxnSpPr>
            <p:spPr>
              <a:xfrm>
                <a:off x="6096000" y="5059018"/>
                <a:ext cx="1222510" cy="112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A66AB5-A6E1-19C1-C9D4-B1EC44EFD9C8}"/>
                  </a:ext>
                </a:extLst>
              </p:cNvPr>
              <p:cNvCxnSpPr>
                <a:stCxn id="12" idx="6"/>
                <a:endCxn id="13" idx="2"/>
              </p:cNvCxnSpPr>
              <p:nvPr/>
            </p:nvCxnSpPr>
            <p:spPr>
              <a:xfrm flipV="1">
                <a:off x="6095999" y="5049079"/>
                <a:ext cx="1258956" cy="109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0D80D18-D3CD-F5E9-A2C1-CE3A2AE273B1}"/>
                  </a:ext>
                </a:extLst>
              </p:cNvPr>
              <p:cNvCxnSpPr>
                <a:stCxn id="12" idx="6"/>
                <a:endCxn id="14" idx="2"/>
              </p:cNvCxnSpPr>
              <p:nvPr/>
            </p:nvCxnSpPr>
            <p:spPr>
              <a:xfrm>
                <a:off x="6095999" y="6142383"/>
                <a:ext cx="1222511" cy="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2FF3BE-35E7-0524-822C-9B82AC26F613}"/>
                  </a:ext>
                </a:extLst>
              </p:cNvPr>
              <p:cNvCxnSpPr>
                <a:stCxn id="10" idx="6"/>
                <a:endCxn id="12" idx="2"/>
              </p:cNvCxnSpPr>
              <p:nvPr/>
            </p:nvCxnSpPr>
            <p:spPr>
              <a:xfrm flipV="1">
                <a:off x="4224129" y="6142383"/>
                <a:ext cx="1027043" cy="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6DFF43-E3CF-4B62-F383-92CCAFF85534}"/>
                  </a:ext>
                </a:extLst>
              </p:cNvPr>
              <p:cNvCxnSpPr>
                <a:stCxn id="10" idx="6"/>
                <a:endCxn id="11" idx="2"/>
              </p:cNvCxnSpPr>
              <p:nvPr/>
            </p:nvCxnSpPr>
            <p:spPr>
              <a:xfrm flipV="1">
                <a:off x="4224129" y="5059018"/>
                <a:ext cx="1027044" cy="109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7F31B1F-10F0-5548-A589-6E94002AF370}"/>
                  </a:ext>
                </a:extLst>
              </p:cNvPr>
              <p:cNvCxnSpPr>
                <a:stCxn id="7" idx="6"/>
                <a:endCxn id="10" idx="2"/>
              </p:cNvCxnSpPr>
              <p:nvPr/>
            </p:nvCxnSpPr>
            <p:spPr>
              <a:xfrm>
                <a:off x="2156791" y="5769666"/>
                <a:ext cx="1222511" cy="38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4B8760DC-4CC1-D57A-E929-67B23ADBAF5B}"/>
                </a:ext>
              </a:extLst>
            </p:cNvPr>
            <p:cNvSpPr txBox="1"/>
            <p:nvPr/>
          </p:nvSpPr>
          <p:spPr>
            <a:xfrm>
              <a:off x="3349482" y="4326908"/>
              <a:ext cx="988088" cy="369332"/>
            </a:xfrm>
            <a:prstGeom prst="rect">
              <a:avLst/>
            </a:prstGeom>
            <a:noFill/>
          </p:spPr>
          <p:txBody>
            <a:bodyPr wrap="square" rtlCol="0">
              <a:spAutoFit/>
            </a:bodyPr>
            <a:lstStyle/>
            <a:p>
              <a:r>
                <a:rPr lang="en-US" dirty="0"/>
                <a:t>Layer 1</a:t>
              </a:r>
            </a:p>
          </p:txBody>
        </p:sp>
        <p:sp>
          <p:nvSpPr>
            <p:cNvPr id="36" name="TextBox 35">
              <a:extLst>
                <a:ext uri="{FF2B5EF4-FFF2-40B4-BE49-F238E27FC236}">
                  <a16:creationId xmlns:a16="http://schemas.microsoft.com/office/drawing/2014/main" id="{483999C1-5ED4-8954-250E-213F5BACAC96}"/>
                </a:ext>
              </a:extLst>
            </p:cNvPr>
            <p:cNvSpPr txBox="1"/>
            <p:nvPr/>
          </p:nvSpPr>
          <p:spPr>
            <a:xfrm>
              <a:off x="5179541" y="4279558"/>
              <a:ext cx="988088" cy="369332"/>
            </a:xfrm>
            <a:prstGeom prst="rect">
              <a:avLst/>
            </a:prstGeom>
            <a:noFill/>
          </p:spPr>
          <p:txBody>
            <a:bodyPr wrap="square" rtlCol="0">
              <a:spAutoFit/>
            </a:bodyPr>
            <a:lstStyle/>
            <a:p>
              <a:r>
                <a:rPr lang="en-US" dirty="0"/>
                <a:t>Layer 2</a:t>
              </a:r>
            </a:p>
          </p:txBody>
        </p:sp>
        <p:sp>
          <p:nvSpPr>
            <p:cNvPr id="37" name="TextBox 36">
              <a:extLst>
                <a:ext uri="{FF2B5EF4-FFF2-40B4-BE49-F238E27FC236}">
                  <a16:creationId xmlns:a16="http://schemas.microsoft.com/office/drawing/2014/main" id="{40552030-795B-8707-5178-58562853E277}"/>
                </a:ext>
              </a:extLst>
            </p:cNvPr>
            <p:cNvSpPr txBox="1"/>
            <p:nvPr/>
          </p:nvSpPr>
          <p:spPr>
            <a:xfrm>
              <a:off x="7318510" y="4321939"/>
              <a:ext cx="988088" cy="369332"/>
            </a:xfrm>
            <a:prstGeom prst="rect">
              <a:avLst/>
            </a:prstGeom>
            <a:noFill/>
          </p:spPr>
          <p:txBody>
            <a:bodyPr wrap="square" rtlCol="0">
              <a:spAutoFit/>
            </a:bodyPr>
            <a:lstStyle/>
            <a:p>
              <a:r>
                <a:rPr lang="en-US" dirty="0"/>
                <a:t>Output</a:t>
              </a:r>
            </a:p>
          </p:txBody>
        </p:sp>
      </p:grpSp>
    </p:spTree>
    <p:extLst>
      <p:ext uri="{BB962C8B-B14F-4D97-AF65-F5344CB8AC3E}">
        <p14:creationId xmlns:p14="http://schemas.microsoft.com/office/powerpoint/2010/main" val="190605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AD67-4782-AB90-71F3-9AC7402A4276}"/>
              </a:ext>
            </a:extLst>
          </p:cNvPr>
          <p:cNvSpPr>
            <a:spLocks noGrp="1"/>
          </p:cNvSpPr>
          <p:nvPr>
            <p:ph type="title"/>
          </p:nvPr>
        </p:nvSpPr>
        <p:spPr/>
        <p:txBody>
          <a:bodyPr/>
          <a:lstStyle/>
          <a:p>
            <a:r>
              <a:rPr lang="en-US" dirty="0"/>
              <a:t>Training a Multi layered NN</a:t>
            </a:r>
          </a:p>
        </p:txBody>
      </p:sp>
      <p:sp>
        <p:nvSpPr>
          <p:cNvPr id="3" name="Content Placeholder 2">
            <a:extLst>
              <a:ext uri="{FF2B5EF4-FFF2-40B4-BE49-F238E27FC236}">
                <a16:creationId xmlns:a16="http://schemas.microsoft.com/office/drawing/2014/main" id="{DDDC21ED-65B0-9CAE-60DC-353AC760B6B3}"/>
              </a:ext>
            </a:extLst>
          </p:cNvPr>
          <p:cNvSpPr>
            <a:spLocks noGrp="1"/>
          </p:cNvSpPr>
          <p:nvPr>
            <p:ph idx="1"/>
          </p:nvPr>
        </p:nvSpPr>
        <p:spPr/>
        <p:txBody>
          <a:bodyPr/>
          <a:lstStyle/>
          <a:p>
            <a:r>
              <a:rPr lang="en-US" dirty="0"/>
              <a:t>Training a multi layered NN is also known as Backpropagation.</a:t>
            </a:r>
          </a:p>
          <a:p>
            <a:r>
              <a:rPr lang="en-US" dirty="0"/>
              <a:t>To train the current layer we calculate the error (i.e. how much the output was off the expected value) and then based on that we can calculate the cost</a:t>
            </a:r>
          </a:p>
          <a:p>
            <a:r>
              <a:rPr lang="en-US" dirty="0"/>
              <a:t>Error = Output - Expected</a:t>
            </a:r>
          </a:p>
          <a:p>
            <a:r>
              <a:rPr lang="en-US" dirty="0"/>
              <a:t>Cost = error * </a:t>
            </a:r>
            <a:r>
              <a:rPr lang="en-US" dirty="0" err="1"/>
              <a:t>dActivation</a:t>
            </a:r>
            <a:r>
              <a:rPr lang="en-US" dirty="0"/>
              <a:t>(output) * input</a:t>
            </a:r>
          </a:p>
          <a:p>
            <a:r>
              <a:rPr lang="en-US" dirty="0"/>
              <a:t>New Weight = Current Weight - Cost</a:t>
            </a:r>
          </a:p>
          <a:p>
            <a:r>
              <a:rPr lang="en-US" dirty="0"/>
              <a:t>To calculate the error to be passed to the previous layer we have</a:t>
            </a:r>
          </a:p>
          <a:p>
            <a:r>
              <a:rPr lang="en-US" dirty="0"/>
              <a:t>Prev Layer Error = sum(error*</a:t>
            </a:r>
            <a:r>
              <a:rPr lang="en-US" dirty="0" err="1"/>
              <a:t>dActivation</a:t>
            </a:r>
            <a:r>
              <a:rPr lang="en-US" dirty="0"/>
              <a:t>(output) * weights)</a:t>
            </a:r>
          </a:p>
          <a:p>
            <a:endParaRPr lang="en-US" dirty="0"/>
          </a:p>
        </p:txBody>
      </p:sp>
    </p:spTree>
    <p:extLst>
      <p:ext uri="{BB962C8B-B14F-4D97-AF65-F5344CB8AC3E}">
        <p14:creationId xmlns:p14="http://schemas.microsoft.com/office/powerpoint/2010/main" val="313608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5730-8170-3D29-3AF5-24BBED9A9CD2}"/>
              </a:ext>
            </a:extLst>
          </p:cNvPr>
          <p:cNvSpPr>
            <a:spLocks noGrp="1"/>
          </p:cNvSpPr>
          <p:nvPr>
            <p:ph type="title"/>
          </p:nvPr>
        </p:nvSpPr>
        <p:spPr/>
        <p:txBody>
          <a:bodyPr/>
          <a:lstStyle/>
          <a:p>
            <a:r>
              <a:rPr lang="en-CA" dirty="0"/>
              <a:t>What is a Neuron? </a:t>
            </a:r>
          </a:p>
        </p:txBody>
      </p:sp>
      <p:pic>
        <p:nvPicPr>
          <p:cNvPr id="1026" name="Picture 2" descr="undefined">
            <a:extLst>
              <a:ext uri="{FF2B5EF4-FFF2-40B4-BE49-F238E27FC236}">
                <a16:creationId xmlns:a16="http://schemas.microsoft.com/office/drawing/2014/main" id="{BCC4D8FC-E706-95EA-3E85-D4AA530753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6009" y="1546503"/>
            <a:ext cx="4216765" cy="2235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CA0606-3286-93EB-6633-C7E99876B0D2}"/>
              </a:ext>
            </a:extLst>
          </p:cNvPr>
          <p:cNvSpPr txBox="1"/>
          <p:nvPr/>
        </p:nvSpPr>
        <p:spPr>
          <a:xfrm>
            <a:off x="838200" y="4019910"/>
            <a:ext cx="3706656" cy="769441"/>
          </a:xfrm>
          <a:prstGeom prst="rect">
            <a:avLst/>
          </a:prstGeom>
          <a:noFill/>
        </p:spPr>
        <p:txBody>
          <a:bodyPr wrap="none" rtlCol="0">
            <a:spAutoFit/>
          </a:bodyPr>
          <a:lstStyle/>
          <a:p>
            <a:r>
              <a:rPr lang="en-CA" sz="4400" dirty="0">
                <a:latin typeface="+mj-lt"/>
              </a:rPr>
              <a:t>Neuron in an AI</a:t>
            </a:r>
          </a:p>
        </p:txBody>
      </p:sp>
      <p:sp>
        <p:nvSpPr>
          <p:cNvPr id="5" name="Oval 4">
            <a:extLst>
              <a:ext uri="{FF2B5EF4-FFF2-40B4-BE49-F238E27FC236}">
                <a16:creationId xmlns:a16="http://schemas.microsoft.com/office/drawing/2014/main" id="{75F3EA60-C3C9-1371-2343-9840D88AEC81}"/>
              </a:ext>
            </a:extLst>
          </p:cNvPr>
          <p:cNvSpPr/>
          <p:nvPr/>
        </p:nvSpPr>
        <p:spPr>
          <a:xfrm>
            <a:off x="1046009" y="5055079"/>
            <a:ext cx="1662685" cy="7574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a:t>
            </a:r>
          </a:p>
        </p:txBody>
      </p:sp>
      <p:cxnSp>
        <p:nvCxnSpPr>
          <p:cNvPr id="7" name="Straight Arrow Connector 6">
            <a:extLst>
              <a:ext uri="{FF2B5EF4-FFF2-40B4-BE49-F238E27FC236}">
                <a16:creationId xmlns:a16="http://schemas.microsoft.com/office/drawing/2014/main" id="{CC5CFA35-B9E6-D1C7-79CA-E4A57E0F6DBC}"/>
              </a:ext>
            </a:extLst>
          </p:cNvPr>
          <p:cNvCxnSpPr>
            <a:stCxn id="5" idx="6"/>
          </p:cNvCxnSpPr>
          <p:nvPr/>
        </p:nvCxnSpPr>
        <p:spPr>
          <a:xfrm>
            <a:off x="2708694" y="5433796"/>
            <a:ext cx="4882551" cy="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7BEFFFA-BBA9-2BD4-F7BE-566131AF774C}"/>
              </a:ext>
            </a:extLst>
          </p:cNvPr>
          <p:cNvSpPr/>
          <p:nvPr/>
        </p:nvSpPr>
        <p:spPr>
          <a:xfrm>
            <a:off x="7591245" y="5105316"/>
            <a:ext cx="1662685" cy="656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a:t>
            </a:r>
          </a:p>
        </p:txBody>
      </p:sp>
      <p:sp>
        <p:nvSpPr>
          <p:cNvPr id="10" name="Rectangle 9">
            <a:extLst>
              <a:ext uri="{FF2B5EF4-FFF2-40B4-BE49-F238E27FC236}">
                <a16:creationId xmlns:a16="http://schemas.microsoft.com/office/drawing/2014/main" id="{4512E919-6CBD-C146-64C6-577F2D73AF80}"/>
              </a:ext>
            </a:extLst>
          </p:cNvPr>
          <p:cNvSpPr/>
          <p:nvPr/>
        </p:nvSpPr>
        <p:spPr>
          <a:xfrm>
            <a:off x="4235570" y="5210355"/>
            <a:ext cx="1662685" cy="4546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a:t>
            </a:r>
          </a:p>
        </p:txBody>
      </p:sp>
    </p:spTree>
    <p:extLst>
      <p:ext uri="{BB962C8B-B14F-4D97-AF65-F5344CB8AC3E}">
        <p14:creationId xmlns:p14="http://schemas.microsoft.com/office/powerpoint/2010/main" val="334303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F4CC-C8CA-5789-D6A4-65A43D05467A}"/>
              </a:ext>
            </a:extLst>
          </p:cNvPr>
          <p:cNvSpPr>
            <a:spLocks noGrp="1"/>
          </p:cNvSpPr>
          <p:nvPr>
            <p:ph type="title"/>
          </p:nvPr>
        </p:nvSpPr>
        <p:spPr/>
        <p:txBody>
          <a:bodyPr/>
          <a:lstStyle/>
          <a:p>
            <a:r>
              <a:rPr lang="en-US" dirty="0"/>
              <a:t>Backpropagation in a Multilayered NN</a:t>
            </a:r>
          </a:p>
        </p:txBody>
      </p:sp>
      <p:sp>
        <p:nvSpPr>
          <p:cNvPr id="4" name="Oval 3">
            <a:extLst>
              <a:ext uri="{FF2B5EF4-FFF2-40B4-BE49-F238E27FC236}">
                <a16:creationId xmlns:a16="http://schemas.microsoft.com/office/drawing/2014/main" id="{43622D40-C63C-AAD2-F483-5A77009786DA}"/>
              </a:ext>
            </a:extLst>
          </p:cNvPr>
          <p:cNvSpPr/>
          <p:nvPr/>
        </p:nvSpPr>
        <p:spPr>
          <a:xfrm>
            <a:off x="598208" y="3734515"/>
            <a:ext cx="1572426" cy="6409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5" name="Oval 4">
            <a:extLst>
              <a:ext uri="{FF2B5EF4-FFF2-40B4-BE49-F238E27FC236}">
                <a16:creationId xmlns:a16="http://schemas.microsoft.com/office/drawing/2014/main" id="{0246B22F-BE95-3817-4965-3EE6F40B480C}"/>
              </a:ext>
            </a:extLst>
          </p:cNvPr>
          <p:cNvSpPr/>
          <p:nvPr/>
        </p:nvSpPr>
        <p:spPr>
          <a:xfrm>
            <a:off x="4512182" y="3034146"/>
            <a:ext cx="2016806" cy="20082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Layer 1</a:t>
            </a:r>
          </a:p>
          <a:p>
            <a:pPr algn="ctr"/>
            <a:r>
              <a:rPr lang="en-US" dirty="0" err="1"/>
              <a:t>newWeights</a:t>
            </a:r>
            <a:r>
              <a:rPr lang="en-US" dirty="0"/>
              <a:t> = </a:t>
            </a:r>
            <a:r>
              <a:rPr lang="en-US" dirty="0" err="1"/>
              <a:t>curWeights</a:t>
            </a:r>
            <a:r>
              <a:rPr lang="en-US" dirty="0"/>
              <a:t> - cost</a:t>
            </a:r>
          </a:p>
        </p:txBody>
      </p:sp>
      <p:sp>
        <p:nvSpPr>
          <p:cNvPr id="6" name="Oval 5">
            <a:extLst>
              <a:ext uri="{FF2B5EF4-FFF2-40B4-BE49-F238E27FC236}">
                <a16:creationId xmlns:a16="http://schemas.microsoft.com/office/drawing/2014/main" id="{92A4002A-11F1-E65C-B8F4-F65FE571E71C}"/>
              </a:ext>
            </a:extLst>
          </p:cNvPr>
          <p:cNvSpPr/>
          <p:nvPr/>
        </p:nvSpPr>
        <p:spPr>
          <a:xfrm>
            <a:off x="8819261" y="4631822"/>
            <a:ext cx="1333144" cy="589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7" name="Rectangle: Rounded Corners 6">
            <a:extLst>
              <a:ext uri="{FF2B5EF4-FFF2-40B4-BE49-F238E27FC236}">
                <a16:creationId xmlns:a16="http://schemas.microsoft.com/office/drawing/2014/main" id="{C8C7699C-EF45-CD1B-C966-2F96E87A5730}"/>
              </a:ext>
            </a:extLst>
          </p:cNvPr>
          <p:cNvSpPr/>
          <p:nvPr/>
        </p:nvSpPr>
        <p:spPr>
          <a:xfrm>
            <a:off x="8870536" y="3184376"/>
            <a:ext cx="1230594" cy="4892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Expected</a:t>
            </a:r>
          </a:p>
        </p:txBody>
      </p:sp>
      <p:cxnSp>
        <p:nvCxnSpPr>
          <p:cNvPr id="9" name="Straight Arrow Connector 8">
            <a:extLst>
              <a:ext uri="{FF2B5EF4-FFF2-40B4-BE49-F238E27FC236}">
                <a16:creationId xmlns:a16="http://schemas.microsoft.com/office/drawing/2014/main" id="{133A5F7A-6FE7-D439-B965-0F7E16BC9E98}"/>
              </a:ext>
            </a:extLst>
          </p:cNvPr>
          <p:cNvCxnSpPr>
            <a:stCxn id="7" idx="2"/>
            <a:endCxn id="6" idx="0"/>
          </p:cNvCxnSpPr>
          <p:nvPr/>
        </p:nvCxnSpPr>
        <p:spPr>
          <a:xfrm>
            <a:off x="9485833" y="3673623"/>
            <a:ext cx="0" cy="9581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2A8C4C2-1087-61F8-EF1F-0BC64A131CF5}"/>
              </a:ext>
            </a:extLst>
          </p:cNvPr>
          <p:cNvCxnSpPr>
            <a:cxnSpLocks/>
            <a:endCxn id="5" idx="6"/>
          </p:cNvCxnSpPr>
          <p:nvPr/>
        </p:nvCxnSpPr>
        <p:spPr>
          <a:xfrm flipH="1" flipV="1">
            <a:off x="6528988" y="4038276"/>
            <a:ext cx="2956845" cy="16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D9C405-D251-785C-BA53-4D410927A01A}"/>
              </a:ext>
            </a:extLst>
          </p:cNvPr>
          <p:cNvCxnSpPr>
            <a:cxnSpLocks/>
            <a:stCxn id="5" idx="2"/>
            <a:endCxn id="4" idx="6"/>
          </p:cNvCxnSpPr>
          <p:nvPr/>
        </p:nvCxnSpPr>
        <p:spPr>
          <a:xfrm flipH="1">
            <a:off x="2170634" y="4038276"/>
            <a:ext cx="2341548" cy="16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189CAF-FC49-FE09-4C8B-695FDB1FF887}"/>
              </a:ext>
            </a:extLst>
          </p:cNvPr>
          <p:cNvSpPr txBox="1"/>
          <p:nvPr/>
        </p:nvSpPr>
        <p:spPr>
          <a:xfrm>
            <a:off x="7204108" y="4054982"/>
            <a:ext cx="1632246" cy="646331"/>
          </a:xfrm>
          <a:prstGeom prst="rect">
            <a:avLst/>
          </a:prstGeom>
          <a:noFill/>
        </p:spPr>
        <p:txBody>
          <a:bodyPr wrap="square" rtlCol="0">
            <a:spAutoFit/>
          </a:bodyPr>
          <a:lstStyle/>
          <a:p>
            <a:r>
              <a:rPr lang="en-US" dirty="0"/>
              <a:t>Error = Output - Expected</a:t>
            </a:r>
          </a:p>
        </p:txBody>
      </p:sp>
      <p:sp>
        <p:nvSpPr>
          <p:cNvPr id="19" name="TextBox 18">
            <a:extLst>
              <a:ext uri="{FF2B5EF4-FFF2-40B4-BE49-F238E27FC236}">
                <a16:creationId xmlns:a16="http://schemas.microsoft.com/office/drawing/2014/main" id="{C21C0EE4-1D78-A27B-933B-83BB966A96A9}"/>
              </a:ext>
            </a:extLst>
          </p:cNvPr>
          <p:cNvSpPr txBox="1"/>
          <p:nvPr/>
        </p:nvSpPr>
        <p:spPr>
          <a:xfrm>
            <a:off x="4724829" y="5059113"/>
            <a:ext cx="2141719" cy="923330"/>
          </a:xfrm>
          <a:prstGeom prst="rect">
            <a:avLst/>
          </a:prstGeom>
          <a:noFill/>
        </p:spPr>
        <p:txBody>
          <a:bodyPr wrap="square" rtlCol="0">
            <a:spAutoFit/>
          </a:bodyPr>
          <a:lstStyle/>
          <a:p>
            <a:r>
              <a:rPr lang="en-US" dirty="0"/>
              <a:t>Cost = error * </a:t>
            </a:r>
            <a:r>
              <a:rPr lang="en-US" dirty="0" err="1"/>
              <a:t>dActivation</a:t>
            </a:r>
            <a:r>
              <a:rPr lang="en-US" dirty="0"/>
              <a:t>(output) * input</a:t>
            </a:r>
          </a:p>
        </p:txBody>
      </p:sp>
      <p:sp>
        <p:nvSpPr>
          <p:cNvPr id="28" name="TextBox 27">
            <a:extLst>
              <a:ext uri="{FF2B5EF4-FFF2-40B4-BE49-F238E27FC236}">
                <a16:creationId xmlns:a16="http://schemas.microsoft.com/office/drawing/2014/main" id="{0F8E1A76-6676-9275-BC00-B553E65C1462}"/>
              </a:ext>
            </a:extLst>
          </p:cNvPr>
          <p:cNvSpPr txBox="1"/>
          <p:nvPr/>
        </p:nvSpPr>
        <p:spPr>
          <a:xfrm>
            <a:off x="2411555" y="4190784"/>
            <a:ext cx="2016806" cy="1477328"/>
          </a:xfrm>
          <a:prstGeom prst="rect">
            <a:avLst/>
          </a:prstGeom>
          <a:noFill/>
        </p:spPr>
        <p:txBody>
          <a:bodyPr wrap="square" rtlCol="0">
            <a:spAutoFit/>
          </a:bodyPr>
          <a:lstStyle/>
          <a:p>
            <a:r>
              <a:rPr lang="en-US" dirty="0"/>
              <a:t>Error(</a:t>
            </a:r>
            <a:r>
              <a:rPr lang="en-US" dirty="0" err="1"/>
              <a:t>prev</a:t>
            </a:r>
            <a:r>
              <a:rPr lang="en-US" dirty="0"/>
              <a:t> layer) = sum(error * </a:t>
            </a:r>
            <a:r>
              <a:rPr lang="en-US" dirty="0" err="1"/>
              <a:t>dActivation</a:t>
            </a:r>
            <a:r>
              <a:rPr lang="en-US" dirty="0"/>
              <a:t>(output) * weights for this output.</a:t>
            </a:r>
          </a:p>
        </p:txBody>
      </p:sp>
    </p:spTree>
    <p:extLst>
      <p:ext uri="{BB962C8B-B14F-4D97-AF65-F5344CB8AC3E}">
        <p14:creationId xmlns:p14="http://schemas.microsoft.com/office/powerpoint/2010/main" val="428288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50AB-9517-7E9C-30A4-3A66BE834962}"/>
              </a:ext>
            </a:extLst>
          </p:cNvPr>
          <p:cNvSpPr>
            <a:spLocks noGrp="1"/>
          </p:cNvSpPr>
          <p:nvPr>
            <p:ph type="title"/>
          </p:nvPr>
        </p:nvSpPr>
        <p:spPr/>
        <p:txBody>
          <a:bodyPr/>
          <a:lstStyle/>
          <a:p>
            <a:r>
              <a:rPr lang="en-US" b="0" i="0" dirty="0">
                <a:solidFill>
                  <a:srgbClr val="212121"/>
                </a:solidFill>
                <a:effectLst/>
                <a:latin typeface="__myFont_3ea10a"/>
              </a:rPr>
              <a:t>What is bias in a neural network?</a:t>
            </a:r>
            <a:endParaRPr lang="en-US" dirty="0"/>
          </a:p>
        </p:txBody>
      </p:sp>
      <p:sp>
        <p:nvSpPr>
          <p:cNvPr id="3" name="Content Placeholder 2">
            <a:extLst>
              <a:ext uri="{FF2B5EF4-FFF2-40B4-BE49-F238E27FC236}">
                <a16:creationId xmlns:a16="http://schemas.microsoft.com/office/drawing/2014/main" id="{6C597719-E822-BACB-A83D-F28E7A9C82F6}"/>
              </a:ext>
            </a:extLst>
          </p:cNvPr>
          <p:cNvSpPr>
            <a:spLocks noGrp="1"/>
          </p:cNvSpPr>
          <p:nvPr>
            <p:ph idx="1"/>
          </p:nvPr>
        </p:nvSpPr>
        <p:spPr/>
        <p:txBody>
          <a:bodyPr>
            <a:normAutofit fontScale="92500" lnSpcReduction="20000"/>
          </a:bodyPr>
          <a:lstStyle/>
          <a:p>
            <a:r>
              <a:rPr lang="en-US" dirty="0"/>
              <a:t>We need to introduce a bias into the system to handle scenarios when weights become 0 or the input is 0</a:t>
            </a:r>
          </a:p>
          <a:p>
            <a:r>
              <a:rPr lang="en-US" dirty="0"/>
              <a:t>We also need to introduce a bias when we need to deal with absolute outputs like in logic gates.</a:t>
            </a:r>
          </a:p>
          <a:p>
            <a:r>
              <a:rPr lang="en-US" dirty="0"/>
              <a:t>Bias is introduced by adding or subtracting a very small value from the output (e.g. 0.01)</a:t>
            </a:r>
          </a:p>
          <a:p>
            <a:r>
              <a:rPr lang="en-US" dirty="0"/>
              <a:t>Bias prevents the neural network from getting stuck during training.</a:t>
            </a:r>
          </a:p>
          <a:p>
            <a:endParaRPr lang="en-US" dirty="0"/>
          </a:p>
          <a:p>
            <a:r>
              <a:rPr lang="en-US" dirty="0"/>
              <a:t>Output = (input*weights) – 0.01</a:t>
            </a:r>
          </a:p>
          <a:p>
            <a:endParaRPr lang="en-US" dirty="0">
              <a:hlinkClick r:id="rId2"/>
            </a:endParaRPr>
          </a:p>
          <a:p>
            <a:r>
              <a:rPr lang="en-US" dirty="0">
                <a:hlinkClick r:id="rId2"/>
              </a:rPr>
              <a:t>https://www.turing.com/kb/necessity-of-bias-in-neural-networks#why-is-bias-added-in-neural-networks?</a:t>
            </a:r>
            <a:endParaRPr lang="en-US" dirty="0"/>
          </a:p>
        </p:txBody>
      </p:sp>
    </p:spTree>
    <p:extLst>
      <p:ext uri="{BB962C8B-B14F-4D97-AF65-F5344CB8AC3E}">
        <p14:creationId xmlns:p14="http://schemas.microsoft.com/office/powerpoint/2010/main" val="1620100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9947-3111-7E34-6E62-0EFF0E501934}"/>
              </a:ext>
            </a:extLst>
          </p:cNvPr>
          <p:cNvSpPr>
            <a:spLocks noGrp="1"/>
          </p:cNvSpPr>
          <p:nvPr>
            <p:ph type="title"/>
          </p:nvPr>
        </p:nvSpPr>
        <p:spPr/>
        <p:txBody>
          <a:bodyPr/>
          <a:lstStyle/>
          <a:p>
            <a:r>
              <a:rPr lang="en-US" b="0" i="0" dirty="0">
                <a:solidFill>
                  <a:srgbClr val="212121"/>
                </a:solidFill>
                <a:effectLst/>
                <a:latin typeface="__myFont_3ea10a"/>
              </a:rPr>
              <a:t>Why is bias added in neural networks?</a:t>
            </a:r>
            <a:endParaRPr lang="en-US" dirty="0"/>
          </a:p>
        </p:txBody>
      </p:sp>
      <p:sp>
        <p:nvSpPr>
          <p:cNvPr id="3" name="Content Placeholder 2">
            <a:extLst>
              <a:ext uri="{FF2B5EF4-FFF2-40B4-BE49-F238E27FC236}">
                <a16:creationId xmlns:a16="http://schemas.microsoft.com/office/drawing/2014/main" id="{48690244-5A6A-9C63-792D-B1EE1F462BB1}"/>
              </a:ext>
            </a:extLst>
          </p:cNvPr>
          <p:cNvSpPr>
            <a:spLocks noGrp="1"/>
          </p:cNvSpPr>
          <p:nvPr>
            <p:ph idx="1"/>
          </p:nvPr>
        </p:nvSpPr>
        <p:spPr/>
        <p:txBody>
          <a:bodyPr/>
          <a:lstStyle/>
          <a:p>
            <a:pPr algn="l" fontAlgn="base"/>
            <a:r>
              <a:rPr lang="en-US" b="0" i="0" dirty="0">
                <a:solidFill>
                  <a:srgbClr val="212121"/>
                </a:solidFill>
                <a:effectLst/>
                <a:latin typeface="__myFont_3ea10a"/>
              </a:rPr>
              <a:t>To understand the concept of neural network bias, let’s begin by discussing single layer neural networks.</a:t>
            </a:r>
          </a:p>
          <a:p>
            <a:pPr algn="l" fontAlgn="base"/>
            <a:r>
              <a:rPr lang="en-US" b="0" i="0" dirty="0">
                <a:solidFill>
                  <a:srgbClr val="212121"/>
                </a:solidFill>
                <a:effectLst/>
                <a:latin typeface="__myFont_3ea10a"/>
              </a:rPr>
              <a:t>A given neural network computes the function Y=f(X), where X and Y are feature vector and output vector, respectively, with independent components. If the given neural network has weight ‘W’ then it can also be represented as Y=f(X,W). If the dimensionality of both X and Y is equal to 1, the function can be plotted in a two-dimensional plane as below:</a:t>
            </a:r>
            <a:br>
              <a:rPr lang="en-US" dirty="0"/>
            </a:br>
            <a:endParaRPr lang="en-US" dirty="0"/>
          </a:p>
        </p:txBody>
      </p:sp>
    </p:spTree>
    <p:extLst>
      <p:ext uri="{BB962C8B-B14F-4D97-AF65-F5344CB8AC3E}">
        <p14:creationId xmlns:p14="http://schemas.microsoft.com/office/powerpoint/2010/main" val="157759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ne bias per layer in a neural network.webp">
            <a:extLst>
              <a:ext uri="{FF2B5EF4-FFF2-40B4-BE49-F238E27FC236}">
                <a16:creationId xmlns:a16="http://schemas.microsoft.com/office/drawing/2014/main" id="{00657ECE-06DE-78A2-89A8-3820A372D5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5817" y="427039"/>
            <a:ext cx="7205870" cy="47313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FFE8F5-78D3-7FEF-46A0-56302AF3CC3F}"/>
              </a:ext>
            </a:extLst>
          </p:cNvPr>
          <p:cNvSpPr txBox="1"/>
          <p:nvPr/>
        </p:nvSpPr>
        <p:spPr>
          <a:xfrm>
            <a:off x="374374" y="5416825"/>
            <a:ext cx="11817626" cy="646331"/>
          </a:xfrm>
          <a:prstGeom prst="rect">
            <a:avLst/>
          </a:prstGeom>
          <a:noFill/>
        </p:spPr>
        <p:txBody>
          <a:bodyPr wrap="square" rtlCol="0">
            <a:spAutoFit/>
          </a:bodyPr>
          <a:lstStyle/>
          <a:p>
            <a:r>
              <a:rPr lang="en-US" b="0" i="0" dirty="0">
                <a:solidFill>
                  <a:srgbClr val="212121"/>
                </a:solidFill>
                <a:effectLst/>
                <a:latin typeface="__myFont_3ea10a"/>
              </a:rPr>
              <a:t>Such a neural network can approximate any linear function of the form y=mx + c. When c=0, then y=f(x)=mx and the neural network can approximate only the functions passing through origin.</a:t>
            </a:r>
            <a:endParaRPr lang="en-US" dirty="0"/>
          </a:p>
        </p:txBody>
      </p:sp>
    </p:spTree>
    <p:extLst>
      <p:ext uri="{BB962C8B-B14F-4D97-AF65-F5344CB8AC3E}">
        <p14:creationId xmlns:p14="http://schemas.microsoft.com/office/powerpoint/2010/main" val="5546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ne vector of biases in a neural network.webp">
            <a:extLst>
              <a:ext uri="{FF2B5EF4-FFF2-40B4-BE49-F238E27FC236}">
                <a16:creationId xmlns:a16="http://schemas.microsoft.com/office/drawing/2014/main" id="{AC3836A0-F85E-8CB8-857C-60BFB73C0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130" y="314770"/>
            <a:ext cx="4641168" cy="45856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603773-5FB4-79EB-3511-12B274CD5285}"/>
              </a:ext>
            </a:extLst>
          </p:cNvPr>
          <p:cNvSpPr txBox="1"/>
          <p:nvPr/>
        </p:nvSpPr>
        <p:spPr>
          <a:xfrm>
            <a:off x="769121" y="5588950"/>
            <a:ext cx="10622423" cy="369332"/>
          </a:xfrm>
          <a:prstGeom prst="rect">
            <a:avLst/>
          </a:prstGeom>
          <a:noFill/>
        </p:spPr>
        <p:txBody>
          <a:bodyPr wrap="square" rtlCol="0">
            <a:spAutoFit/>
          </a:bodyPr>
          <a:lstStyle/>
          <a:p>
            <a:r>
              <a:rPr lang="en-US" b="0" i="0" dirty="0">
                <a:solidFill>
                  <a:srgbClr val="212121"/>
                </a:solidFill>
                <a:effectLst/>
                <a:latin typeface="__myFont_3ea10a"/>
              </a:rPr>
              <a:t>If a function includes the constant term c, it can approximate any of the linear functions in the plane.</a:t>
            </a:r>
            <a:endParaRPr lang="en-US" dirty="0"/>
          </a:p>
        </p:txBody>
      </p:sp>
    </p:spTree>
    <p:extLst>
      <p:ext uri="{BB962C8B-B14F-4D97-AF65-F5344CB8AC3E}">
        <p14:creationId xmlns:p14="http://schemas.microsoft.com/office/powerpoint/2010/main" val="78026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CC3B-86F9-AF62-5294-2E2515575A5A}"/>
              </a:ext>
            </a:extLst>
          </p:cNvPr>
          <p:cNvSpPr>
            <a:spLocks noGrp="1"/>
          </p:cNvSpPr>
          <p:nvPr>
            <p:ph type="title"/>
          </p:nvPr>
        </p:nvSpPr>
        <p:spPr/>
        <p:txBody>
          <a:bodyPr/>
          <a:lstStyle/>
          <a:p>
            <a:r>
              <a:rPr lang="en-US" dirty="0"/>
              <a:t>Designing the Network Topology</a:t>
            </a:r>
          </a:p>
        </p:txBody>
      </p:sp>
      <p:sp>
        <p:nvSpPr>
          <p:cNvPr id="3" name="Content Placeholder 2">
            <a:extLst>
              <a:ext uri="{FF2B5EF4-FFF2-40B4-BE49-F238E27FC236}">
                <a16:creationId xmlns:a16="http://schemas.microsoft.com/office/drawing/2014/main" id="{791C5C41-19C7-6ED0-F414-600407724FBA}"/>
              </a:ext>
            </a:extLst>
          </p:cNvPr>
          <p:cNvSpPr>
            <a:spLocks noGrp="1"/>
          </p:cNvSpPr>
          <p:nvPr>
            <p:ph idx="1"/>
          </p:nvPr>
        </p:nvSpPr>
        <p:spPr/>
        <p:txBody>
          <a:bodyPr/>
          <a:lstStyle/>
          <a:p>
            <a:r>
              <a:rPr lang="en-US" dirty="0"/>
              <a:t>When creating a NN we must design the network topology and decide as to how many hidden layers we need.</a:t>
            </a:r>
          </a:p>
          <a:p>
            <a:r>
              <a:rPr lang="en-US" dirty="0"/>
              <a:t>We also need to decide on how wide a given hidden layer will need to be.</a:t>
            </a:r>
          </a:p>
          <a:p>
            <a:r>
              <a:rPr lang="en-US" dirty="0"/>
              <a:t>If there are too many hidden layers this will lead to over fitting of the neural network. Ideally we only have 1 hidden layer in neural network whose width is carefully configured to be optimal.</a:t>
            </a:r>
          </a:p>
          <a:p>
            <a:r>
              <a:rPr lang="en-US" dirty="0"/>
              <a:t>In deep learning neural networks we have may hidden layers but they are put alongside other type of layers like convolution/pool/</a:t>
            </a:r>
            <a:r>
              <a:rPr lang="en-US" dirty="0" err="1"/>
              <a:t>etc</a:t>
            </a:r>
            <a:r>
              <a:rPr lang="en-US" dirty="0"/>
              <a:t>…</a:t>
            </a:r>
          </a:p>
        </p:txBody>
      </p:sp>
    </p:spTree>
    <p:extLst>
      <p:ext uri="{BB962C8B-B14F-4D97-AF65-F5344CB8AC3E}">
        <p14:creationId xmlns:p14="http://schemas.microsoft.com/office/powerpoint/2010/main" val="415899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0EE6-EB1F-1DDB-F707-BA66891E28D0}"/>
              </a:ext>
            </a:extLst>
          </p:cNvPr>
          <p:cNvSpPr>
            <a:spLocks noGrp="1"/>
          </p:cNvSpPr>
          <p:nvPr>
            <p:ph type="title"/>
          </p:nvPr>
        </p:nvSpPr>
        <p:spPr/>
        <p:txBody>
          <a:bodyPr/>
          <a:lstStyle/>
          <a:p>
            <a:r>
              <a:rPr lang="en-CA" dirty="0"/>
              <a:t>Kinds of layers in a Neural Network.</a:t>
            </a:r>
          </a:p>
        </p:txBody>
      </p:sp>
      <p:sp>
        <p:nvSpPr>
          <p:cNvPr id="3" name="Content Placeholder 2">
            <a:extLst>
              <a:ext uri="{FF2B5EF4-FFF2-40B4-BE49-F238E27FC236}">
                <a16:creationId xmlns:a16="http://schemas.microsoft.com/office/drawing/2014/main" id="{2D72AE6F-A3E5-6643-FDDB-11E212202987}"/>
              </a:ext>
            </a:extLst>
          </p:cNvPr>
          <p:cNvSpPr>
            <a:spLocks noGrp="1"/>
          </p:cNvSpPr>
          <p:nvPr>
            <p:ph idx="1"/>
          </p:nvPr>
        </p:nvSpPr>
        <p:spPr/>
        <p:txBody>
          <a:bodyPr>
            <a:normAutofit fontScale="92500" lnSpcReduction="10000"/>
          </a:bodyPr>
          <a:lstStyle/>
          <a:p>
            <a:r>
              <a:rPr lang="en-CA" dirty="0"/>
              <a:t>3 connected layers as Input-&gt;Hidden-&gt;Output creates a dense neural network and is the original kind of neural network.</a:t>
            </a:r>
          </a:p>
          <a:p>
            <a:r>
              <a:rPr lang="en-CA" dirty="0"/>
              <a:t>There are other kinds of layers which can be placed either at the start or in between multiple hidden layers to create a deep learning neural network.</a:t>
            </a:r>
          </a:p>
          <a:p>
            <a:r>
              <a:rPr lang="en-CA" dirty="0"/>
              <a:t>The different kinds of layers are.</a:t>
            </a:r>
          </a:p>
          <a:p>
            <a:r>
              <a:rPr lang="en-CA" b="1" i="0" dirty="0">
                <a:solidFill>
                  <a:srgbClr val="111111"/>
                </a:solidFill>
                <a:effectLst/>
                <a:latin typeface="-apple-system"/>
              </a:rPr>
              <a:t>Convolutional Layers</a:t>
            </a:r>
          </a:p>
          <a:p>
            <a:r>
              <a:rPr lang="en-CA" b="1" i="0" dirty="0">
                <a:solidFill>
                  <a:srgbClr val="111111"/>
                </a:solidFill>
                <a:effectLst/>
                <a:latin typeface="-apple-system"/>
              </a:rPr>
              <a:t>Recurrent Layers</a:t>
            </a:r>
            <a:endParaRPr lang="en-CA" b="1" dirty="0">
              <a:solidFill>
                <a:srgbClr val="111111"/>
              </a:solidFill>
              <a:latin typeface="-apple-system"/>
            </a:endParaRPr>
          </a:p>
          <a:p>
            <a:r>
              <a:rPr lang="en-CA" b="1" dirty="0">
                <a:solidFill>
                  <a:srgbClr val="111111"/>
                </a:solidFill>
                <a:latin typeface="-apple-system"/>
              </a:rPr>
              <a:t>Pool Layer</a:t>
            </a:r>
          </a:p>
          <a:p>
            <a:r>
              <a:rPr lang="en-CA" b="1" dirty="0">
                <a:solidFill>
                  <a:srgbClr val="111111"/>
                </a:solidFill>
                <a:latin typeface="-apple-system"/>
              </a:rPr>
              <a:t>Batch normalization layer</a:t>
            </a:r>
          </a:p>
          <a:p>
            <a:r>
              <a:rPr lang="en-CA" b="1" dirty="0"/>
              <a:t>Dropout layer</a:t>
            </a:r>
          </a:p>
        </p:txBody>
      </p:sp>
    </p:spTree>
    <p:extLst>
      <p:ext uri="{BB962C8B-B14F-4D97-AF65-F5344CB8AC3E}">
        <p14:creationId xmlns:p14="http://schemas.microsoft.com/office/powerpoint/2010/main" val="2442566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EF9D-9540-2617-D888-3EB9CFDE0CD6}"/>
              </a:ext>
            </a:extLst>
          </p:cNvPr>
          <p:cNvSpPr>
            <a:spLocks noGrp="1"/>
          </p:cNvSpPr>
          <p:nvPr>
            <p:ph type="title"/>
          </p:nvPr>
        </p:nvSpPr>
        <p:spPr/>
        <p:txBody>
          <a:bodyPr/>
          <a:lstStyle/>
          <a:p>
            <a:r>
              <a:rPr lang="en-CA" dirty="0"/>
              <a:t>Creating an OR gate Neural Network.</a:t>
            </a:r>
          </a:p>
        </p:txBody>
      </p:sp>
      <p:sp>
        <p:nvSpPr>
          <p:cNvPr id="3" name="Content Placeholder 2">
            <a:extLst>
              <a:ext uri="{FF2B5EF4-FFF2-40B4-BE49-F238E27FC236}">
                <a16:creationId xmlns:a16="http://schemas.microsoft.com/office/drawing/2014/main" id="{0339583B-CD3B-BC84-EF1D-F2E973BF0B56}"/>
              </a:ext>
            </a:extLst>
          </p:cNvPr>
          <p:cNvSpPr>
            <a:spLocks noGrp="1"/>
          </p:cNvSpPr>
          <p:nvPr>
            <p:ph idx="1"/>
          </p:nvPr>
        </p:nvSpPr>
        <p:spPr/>
        <p:txBody>
          <a:bodyPr/>
          <a:lstStyle/>
          <a:p>
            <a:r>
              <a:rPr lang="en-US" dirty="0"/>
              <a:t>For the OR gate we need to segment our neural network to distinguish between</a:t>
            </a:r>
          </a:p>
          <a:p>
            <a:r>
              <a:rPr lang="en-US" dirty="0"/>
              <a:t>(1, 1) (0, 1) (1, 0) and (0, 0)</a:t>
            </a:r>
          </a:p>
          <a:p>
            <a:r>
              <a:rPr lang="en-US" dirty="0"/>
              <a:t>As this is a simple neural segmentation no hidden layer is required.</a:t>
            </a:r>
          </a:p>
          <a:p>
            <a:r>
              <a:rPr lang="en-US" dirty="0"/>
              <a:t>We only need Input Layer </a:t>
            </a:r>
            <a:r>
              <a:rPr lang="en-US" dirty="0">
                <a:sym typeface="Wingdings" panose="05000000000000000000" pitchFamily="2" charset="2"/>
              </a:rPr>
              <a:t></a:t>
            </a:r>
            <a:r>
              <a:rPr lang="en-US" dirty="0"/>
              <a:t> Output Layer</a:t>
            </a:r>
          </a:p>
          <a:p>
            <a:endParaRPr lang="en-US" dirty="0"/>
          </a:p>
          <a:p>
            <a:endParaRPr lang="en-CA" dirty="0"/>
          </a:p>
        </p:txBody>
      </p:sp>
    </p:spTree>
    <p:extLst>
      <p:ext uri="{BB962C8B-B14F-4D97-AF65-F5344CB8AC3E}">
        <p14:creationId xmlns:p14="http://schemas.microsoft.com/office/powerpoint/2010/main" val="4155175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1A39-7015-28C1-54D0-88FA902DBCFA}"/>
              </a:ext>
            </a:extLst>
          </p:cNvPr>
          <p:cNvSpPr>
            <a:spLocks noGrp="1"/>
          </p:cNvSpPr>
          <p:nvPr>
            <p:ph type="title"/>
          </p:nvPr>
        </p:nvSpPr>
        <p:spPr/>
        <p:txBody>
          <a:bodyPr/>
          <a:lstStyle/>
          <a:p>
            <a:r>
              <a:rPr lang="en-US" dirty="0"/>
              <a:t>Creating the AND/XOR gate</a:t>
            </a:r>
          </a:p>
        </p:txBody>
      </p:sp>
      <p:sp>
        <p:nvSpPr>
          <p:cNvPr id="3" name="Content Placeholder 2">
            <a:extLst>
              <a:ext uri="{FF2B5EF4-FFF2-40B4-BE49-F238E27FC236}">
                <a16:creationId xmlns:a16="http://schemas.microsoft.com/office/drawing/2014/main" id="{8EB6D601-8922-1DE2-E86B-FB6ECFC8FDF3}"/>
              </a:ext>
            </a:extLst>
          </p:cNvPr>
          <p:cNvSpPr>
            <a:spLocks noGrp="1"/>
          </p:cNvSpPr>
          <p:nvPr>
            <p:ph idx="1"/>
          </p:nvPr>
        </p:nvSpPr>
        <p:spPr/>
        <p:txBody>
          <a:bodyPr/>
          <a:lstStyle/>
          <a:p>
            <a:r>
              <a:rPr lang="en-US" dirty="0"/>
              <a:t>For the AND/XOR gate we need to segment our neural network to distinguish between</a:t>
            </a:r>
          </a:p>
          <a:p>
            <a:r>
              <a:rPr lang="en-US" dirty="0"/>
              <a:t>(1,1) </a:t>
            </a:r>
          </a:p>
          <a:p>
            <a:r>
              <a:rPr lang="en-US" dirty="0"/>
              <a:t>(0,1) (1,0)</a:t>
            </a:r>
          </a:p>
          <a:p>
            <a:r>
              <a:rPr lang="en-US" dirty="0"/>
              <a:t>(0,0)</a:t>
            </a:r>
          </a:p>
          <a:p>
            <a:r>
              <a:rPr lang="en-US" dirty="0"/>
              <a:t>This needs to segment the data into more than 2 segments.</a:t>
            </a:r>
          </a:p>
          <a:p>
            <a:r>
              <a:rPr lang="en-US" dirty="0"/>
              <a:t>It will require a hidden layer to solve this.</a:t>
            </a:r>
          </a:p>
        </p:txBody>
      </p:sp>
    </p:spTree>
    <p:extLst>
      <p:ext uri="{BB962C8B-B14F-4D97-AF65-F5344CB8AC3E}">
        <p14:creationId xmlns:p14="http://schemas.microsoft.com/office/powerpoint/2010/main" val="3390138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E61F-3A76-3F6E-853C-31F61154EC8C}"/>
              </a:ext>
            </a:extLst>
          </p:cNvPr>
          <p:cNvSpPr>
            <a:spLocks noGrp="1"/>
          </p:cNvSpPr>
          <p:nvPr>
            <p:ph type="title"/>
          </p:nvPr>
        </p:nvSpPr>
        <p:spPr/>
        <p:txBody>
          <a:bodyPr/>
          <a:lstStyle/>
          <a:p>
            <a:r>
              <a:rPr lang="en-US" dirty="0"/>
              <a:t>AND/XOR gate topology</a:t>
            </a:r>
          </a:p>
        </p:txBody>
      </p:sp>
      <p:grpSp>
        <p:nvGrpSpPr>
          <p:cNvPr id="57" name="Group 56">
            <a:extLst>
              <a:ext uri="{FF2B5EF4-FFF2-40B4-BE49-F238E27FC236}">
                <a16:creationId xmlns:a16="http://schemas.microsoft.com/office/drawing/2014/main" id="{D402E032-F415-E654-5FED-3B26148090CB}"/>
              </a:ext>
            </a:extLst>
          </p:cNvPr>
          <p:cNvGrpSpPr/>
          <p:nvPr/>
        </p:nvGrpSpPr>
        <p:grpSpPr>
          <a:xfrm>
            <a:off x="1432850" y="2123698"/>
            <a:ext cx="7371558" cy="3768898"/>
            <a:chOff x="1432850" y="2123698"/>
            <a:chExt cx="7371558" cy="3768898"/>
          </a:xfrm>
        </p:grpSpPr>
        <p:sp>
          <p:nvSpPr>
            <p:cNvPr id="9" name="Oval 8">
              <a:extLst>
                <a:ext uri="{FF2B5EF4-FFF2-40B4-BE49-F238E27FC236}">
                  <a16:creationId xmlns:a16="http://schemas.microsoft.com/office/drawing/2014/main" id="{54FEFEE7-8F94-9F96-D69D-DB4964FBF6E3}"/>
                </a:ext>
              </a:extLst>
            </p:cNvPr>
            <p:cNvSpPr/>
            <p:nvPr/>
          </p:nvSpPr>
          <p:spPr>
            <a:xfrm>
              <a:off x="1514059" y="312088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 1</a:t>
              </a:r>
            </a:p>
          </p:txBody>
        </p:sp>
        <p:sp>
          <p:nvSpPr>
            <p:cNvPr id="10" name="Oval 9">
              <a:extLst>
                <a:ext uri="{FF2B5EF4-FFF2-40B4-BE49-F238E27FC236}">
                  <a16:creationId xmlns:a16="http://schemas.microsoft.com/office/drawing/2014/main" id="{35ADC907-F351-4C2C-1D61-1D84CCCA34CB}"/>
                </a:ext>
              </a:extLst>
            </p:cNvPr>
            <p:cNvSpPr/>
            <p:nvPr/>
          </p:nvSpPr>
          <p:spPr>
            <a:xfrm>
              <a:off x="4702862" y="258103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BEE507C1-50F8-8100-5516-BC5CC1A1A6F1}"/>
                </a:ext>
              </a:extLst>
            </p:cNvPr>
            <p:cNvSpPr/>
            <p:nvPr/>
          </p:nvSpPr>
          <p:spPr>
            <a:xfrm>
              <a:off x="4709884" y="386632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AA17A07-EAD0-0C4D-3F7F-DD3AC95DC21B}"/>
                </a:ext>
              </a:extLst>
            </p:cNvPr>
            <p:cNvSpPr/>
            <p:nvPr/>
          </p:nvSpPr>
          <p:spPr>
            <a:xfrm>
              <a:off x="7951302" y="3109776"/>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836F97F-B688-5882-82A4-478B3D8FFA70}"/>
                </a:ext>
              </a:extLst>
            </p:cNvPr>
            <p:cNvSpPr/>
            <p:nvPr/>
          </p:nvSpPr>
          <p:spPr>
            <a:xfrm>
              <a:off x="7959581" y="429933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B098FDF8-8F8E-113E-4746-7977F00A405E}"/>
                </a:ext>
              </a:extLst>
            </p:cNvPr>
            <p:cNvCxnSpPr>
              <a:stCxn id="9" idx="6"/>
              <a:endCxn id="10" idx="2"/>
            </p:cNvCxnSpPr>
            <p:nvPr/>
          </p:nvCxnSpPr>
          <p:spPr>
            <a:xfrm flipV="1">
              <a:off x="3283224" y="2953752"/>
              <a:ext cx="1419638" cy="539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03BF13-A534-DFD1-8704-EF7DFCDC70EF}"/>
                </a:ext>
              </a:extLst>
            </p:cNvPr>
            <p:cNvCxnSpPr>
              <a:cxnSpLocks/>
              <a:stCxn id="10" idx="6"/>
              <a:endCxn id="14" idx="2"/>
            </p:cNvCxnSpPr>
            <p:nvPr/>
          </p:nvCxnSpPr>
          <p:spPr>
            <a:xfrm>
              <a:off x="5547689" y="2953752"/>
              <a:ext cx="2403613" cy="528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DD3A8D9-EBB4-4D01-3B17-A80F2711A755}"/>
                </a:ext>
              </a:extLst>
            </p:cNvPr>
            <p:cNvCxnSpPr>
              <a:cxnSpLocks/>
              <a:stCxn id="10" idx="6"/>
              <a:endCxn id="15" idx="2"/>
            </p:cNvCxnSpPr>
            <p:nvPr/>
          </p:nvCxnSpPr>
          <p:spPr>
            <a:xfrm>
              <a:off x="5547689" y="2953752"/>
              <a:ext cx="2411892" cy="1718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DD1B7D-69B3-D4AC-50EB-0A3610A920EC}"/>
                </a:ext>
              </a:extLst>
            </p:cNvPr>
            <p:cNvCxnSpPr>
              <a:cxnSpLocks/>
              <a:stCxn id="31" idx="6"/>
              <a:endCxn id="14" idx="2"/>
            </p:cNvCxnSpPr>
            <p:nvPr/>
          </p:nvCxnSpPr>
          <p:spPr>
            <a:xfrm flipV="1">
              <a:off x="5558851" y="3482494"/>
              <a:ext cx="2392451" cy="203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245F71-11A9-CB39-4384-97BD3C2775A1}"/>
                </a:ext>
              </a:extLst>
            </p:cNvPr>
            <p:cNvCxnSpPr>
              <a:cxnSpLocks/>
              <a:stCxn id="31" idx="6"/>
              <a:endCxn id="15" idx="2"/>
            </p:cNvCxnSpPr>
            <p:nvPr/>
          </p:nvCxnSpPr>
          <p:spPr>
            <a:xfrm flipV="1">
              <a:off x="5558851" y="4672051"/>
              <a:ext cx="2400730" cy="84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61CC135-2BE8-7666-0BBC-2890A226EA21}"/>
                </a:ext>
              </a:extLst>
            </p:cNvPr>
            <p:cNvCxnSpPr>
              <a:stCxn id="9" idx="6"/>
              <a:endCxn id="11" idx="2"/>
            </p:cNvCxnSpPr>
            <p:nvPr/>
          </p:nvCxnSpPr>
          <p:spPr>
            <a:xfrm>
              <a:off x="3283224" y="3493606"/>
              <a:ext cx="1426660"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63F226B-ACB8-C788-4988-26A08C26C2B7}"/>
                </a:ext>
              </a:extLst>
            </p:cNvPr>
            <p:cNvSpPr txBox="1"/>
            <p:nvPr/>
          </p:nvSpPr>
          <p:spPr>
            <a:xfrm>
              <a:off x="4372476" y="2129827"/>
              <a:ext cx="1519642" cy="369332"/>
            </a:xfrm>
            <a:prstGeom prst="rect">
              <a:avLst/>
            </a:prstGeom>
            <a:noFill/>
          </p:spPr>
          <p:txBody>
            <a:bodyPr wrap="square" rtlCol="0">
              <a:spAutoFit/>
            </a:bodyPr>
            <a:lstStyle/>
            <a:p>
              <a:r>
                <a:rPr lang="en-US" dirty="0"/>
                <a:t>Hidden Layer</a:t>
              </a:r>
            </a:p>
          </p:txBody>
        </p:sp>
        <p:sp>
          <p:nvSpPr>
            <p:cNvPr id="8" name="TextBox 7">
              <a:extLst>
                <a:ext uri="{FF2B5EF4-FFF2-40B4-BE49-F238E27FC236}">
                  <a16:creationId xmlns:a16="http://schemas.microsoft.com/office/drawing/2014/main" id="{039423F2-A2F0-FE8B-9854-7BC3CCA0A1F4}"/>
                </a:ext>
              </a:extLst>
            </p:cNvPr>
            <p:cNvSpPr txBox="1"/>
            <p:nvPr/>
          </p:nvSpPr>
          <p:spPr>
            <a:xfrm>
              <a:off x="7808041" y="2123698"/>
              <a:ext cx="988088" cy="369332"/>
            </a:xfrm>
            <a:prstGeom prst="rect">
              <a:avLst/>
            </a:prstGeom>
            <a:noFill/>
          </p:spPr>
          <p:txBody>
            <a:bodyPr wrap="square" rtlCol="0">
              <a:spAutoFit/>
            </a:bodyPr>
            <a:lstStyle/>
            <a:p>
              <a:r>
                <a:rPr lang="en-US" dirty="0"/>
                <a:t>Output</a:t>
              </a:r>
            </a:p>
          </p:txBody>
        </p:sp>
        <p:sp>
          <p:nvSpPr>
            <p:cNvPr id="28" name="Oval 27">
              <a:extLst>
                <a:ext uri="{FF2B5EF4-FFF2-40B4-BE49-F238E27FC236}">
                  <a16:creationId xmlns:a16="http://schemas.microsoft.com/office/drawing/2014/main" id="{D9182C2B-4132-CF98-E79F-C4E877FE78DF}"/>
                </a:ext>
              </a:extLst>
            </p:cNvPr>
            <p:cNvSpPr/>
            <p:nvPr/>
          </p:nvSpPr>
          <p:spPr>
            <a:xfrm>
              <a:off x="1432850" y="461175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 2</a:t>
              </a:r>
            </a:p>
          </p:txBody>
        </p:sp>
        <p:sp>
          <p:nvSpPr>
            <p:cNvPr id="31" name="Oval 30">
              <a:extLst>
                <a:ext uri="{FF2B5EF4-FFF2-40B4-BE49-F238E27FC236}">
                  <a16:creationId xmlns:a16="http://schemas.microsoft.com/office/drawing/2014/main" id="{BC6F0AB5-2D06-1542-E4E8-474A990ABA84}"/>
                </a:ext>
              </a:extLst>
            </p:cNvPr>
            <p:cNvSpPr/>
            <p:nvPr/>
          </p:nvSpPr>
          <p:spPr>
            <a:xfrm>
              <a:off x="4714024" y="51471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AA3271C1-2385-FEDB-48EA-A61AA27150E0}"/>
                </a:ext>
              </a:extLst>
            </p:cNvPr>
            <p:cNvCxnSpPr>
              <a:stCxn id="28" idx="6"/>
              <a:endCxn id="31" idx="2"/>
            </p:cNvCxnSpPr>
            <p:nvPr/>
          </p:nvCxnSpPr>
          <p:spPr>
            <a:xfrm>
              <a:off x="3202015" y="4984476"/>
              <a:ext cx="1512009" cy="53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24B63C-27C3-7624-20C1-EF5A929CBC35}"/>
                </a:ext>
              </a:extLst>
            </p:cNvPr>
            <p:cNvCxnSpPr>
              <a:stCxn id="11" idx="6"/>
              <a:endCxn id="14" idx="2"/>
            </p:cNvCxnSpPr>
            <p:nvPr/>
          </p:nvCxnSpPr>
          <p:spPr>
            <a:xfrm flipV="1">
              <a:off x="5554711" y="3482494"/>
              <a:ext cx="2396591" cy="756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4127386-B343-EE36-A5B2-ABBE2B5B72B5}"/>
                </a:ext>
              </a:extLst>
            </p:cNvPr>
            <p:cNvCxnSpPr>
              <a:stCxn id="11" idx="6"/>
              <a:endCxn id="15" idx="2"/>
            </p:cNvCxnSpPr>
            <p:nvPr/>
          </p:nvCxnSpPr>
          <p:spPr>
            <a:xfrm>
              <a:off x="5554711" y="4239041"/>
              <a:ext cx="2404870" cy="43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E6888C0-EB4A-5AFE-8F27-E4BD56B283F0}"/>
                </a:ext>
              </a:extLst>
            </p:cNvPr>
            <p:cNvCxnSpPr>
              <a:stCxn id="28" idx="6"/>
              <a:endCxn id="10" idx="2"/>
            </p:cNvCxnSpPr>
            <p:nvPr/>
          </p:nvCxnSpPr>
          <p:spPr>
            <a:xfrm flipV="1">
              <a:off x="3202015" y="2953752"/>
              <a:ext cx="1500847" cy="2030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5ADB07E-F415-616B-B3A6-C3BAE8B8AB88}"/>
                </a:ext>
              </a:extLst>
            </p:cNvPr>
            <p:cNvCxnSpPr>
              <a:stCxn id="9" idx="6"/>
              <a:endCxn id="31" idx="2"/>
            </p:cNvCxnSpPr>
            <p:nvPr/>
          </p:nvCxnSpPr>
          <p:spPr>
            <a:xfrm>
              <a:off x="3283224" y="3493606"/>
              <a:ext cx="1430800" cy="2026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E86ED29-FF5E-C63B-F8BC-710F468BF740}"/>
                </a:ext>
              </a:extLst>
            </p:cNvPr>
            <p:cNvCxnSpPr>
              <a:stCxn id="28" idx="6"/>
              <a:endCxn id="11" idx="2"/>
            </p:cNvCxnSpPr>
            <p:nvPr/>
          </p:nvCxnSpPr>
          <p:spPr>
            <a:xfrm flipV="1">
              <a:off x="3202015" y="4239041"/>
              <a:ext cx="1507869"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20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B988-44B4-AAF2-F83D-F7385F900532}"/>
              </a:ext>
            </a:extLst>
          </p:cNvPr>
          <p:cNvSpPr>
            <a:spLocks noGrp="1"/>
          </p:cNvSpPr>
          <p:nvPr>
            <p:ph type="title"/>
          </p:nvPr>
        </p:nvSpPr>
        <p:spPr/>
        <p:txBody>
          <a:bodyPr/>
          <a:lstStyle/>
          <a:p>
            <a:r>
              <a:rPr lang="en-CA" dirty="0"/>
              <a:t>A Simple Linear Regression Neural Network</a:t>
            </a:r>
          </a:p>
        </p:txBody>
      </p:sp>
      <p:sp>
        <p:nvSpPr>
          <p:cNvPr id="4" name="Oval 3">
            <a:extLst>
              <a:ext uri="{FF2B5EF4-FFF2-40B4-BE49-F238E27FC236}">
                <a16:creationId xmlns:a16="http://schemas.microsoft.com/office/drawing/2014/main" id="{F7887A48-06B4-814A-FAEE-6FCEECCF7090}"/>
              </a:ext>
            </a:extLst>
          </p:cNvPr>
          <p:cNvSpPr/>
          <p:nvPr/>
        </p:nvSpPr>
        <p:spPr>
          <a:xfrm>
            <a:off x="1095555" y="1802920"/>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 1</a:t>
            </a:r>
          </a:p>
        </p:txBody>
      </p:sp>
      <p:sp>
        <p:nvSpPr>
          <p:cNvPr id="10" name="Oval 9">
            <a:extLst>
              <a:ext uri="{FF2B5EF4-FFF2-40B4-BE49-F238E27FC236}">
                <a16:creationId xmlns:a16="http://schemas.microsoft.com/office/drawing/2014/main" id="{F2FF111A-A90B-0973-937D-F07AF207003B}"/>
              </a:ext>
            </a:extLst>
          </p:cNvPr>
          <p:cNvSpPr/>
          <p:nvPr/>
        </p:nvSpPr>
        <p:spPr>
          <a:xfrm>
            <a:off x="1095555" y="4869611"/>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 2</a:t>
            </a:r>
          </a:p>
        </p:txBody>
      </p:sp>
      <p:sp>
        <p:nvSpPr>
          <p:cNvPr id="11" name="Oval 10">
            <a:extLst>
              <a:ext uri="{FF2B5EF4-FFF2-40B4-BE49-F238E27FC236}">
                <a16:creationId xmlns:a16="http://schemas.microsoft.com/office/drawing/2014/main" id="{239D0C80-4BAF-F313-83BD-45D04BF8492E}"/>
              </a:ext>
            </a:extLst>
          </p:cNvPr>
          <p:cNvSpPr/>
          <p:nvPr/>
        </p:nvSpPr>
        <p:spPr>
          <a:xfrm>
            <a:off x="9141125" y="1802919"/>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 1</a:t>
            </a:r>
          </a:p>
        </p:txBody>
      </p:sp>
      <p:sp>
        <p:nvSpPr>
          <p:cNvPr id="12" name="Oval 11">
            <a:extLst>
              <a:ext uri="{FF2B5EF4-FFF2-40B4-BE49-F238E27FC236}">
                <a16:creationId xmlns:a16="http://schemas.microsoft.com/office/drawing/2014/main" id="{106C4400-E6F7-5F84-2C71-3061B0580A10}"/>
              </a:ext>
            </a:extLst>
          </p:cNvPr>
          <p:cNvSpPr/>
          <p:nvPr/>
        </p:nvSpPr>
        <p:spPr>
          <a:xfrm>
            <a:off x="9141125" y="4869610"/>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 2</a:t>
            </a:r>
          </a:p>
        </p:txBody>
      </p:sp>
      <p:cxnSp>
        <p:nvCxnSpPr>
          <p:cNvPr id="14" name="Straight Arrow Connector 13">
            <a:extLst>
              <a:ext uri="{FF2B5EF4-FFF2-40B4-BE49-F238E27FC236}">
                <a16:creationId xmlns:a16="http://schemas.microsoft.com/office/drawing/2014/main" id="{48076A35-CE29-FA09-511D-607B51AB75B1}"/>
              </a:ext>
            </a:extLst>
          </p:cNvPr>
          <p:cNvCxnSpPr>
            <a:cxnSpLocks/>
            <a:stCxn id="4" idx="6"/>
            <a:endCxn id="11" idx="2"/>
          </p:cNvCxnSpPr>
          <p:nvPr/>
        </p:nvCxnSpPr>
        <p:spPr>
          <a:xfrm flipV="1">
            <a:off x="2682815" y="2193265"/>
            <a:ext cx="64583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AFBD5CA-E055-EC7F-9019-F71654D7115F}"/>
              </a:ext>
            </a:extLst>
          </p:cNvPr>
          <p:cNvCxnSpPr>
            <a:cxnSpLocks/>
            <a:stCxn id="4" idx="6"/>
            <a:endCxn id="12" idx="2"/>
          </p:cNvCxnSpPr>
          <p:nvPr/>
        </p:nvCxnSpPr>
        <p:spPr>
          <a:xfrm>
            <a:off x="2682815" y="2193266"/>
            <a:ext cx="6458310" cy="306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F7C309-C455-B5F7-C4D0-F7CE7E0921B0}"/>
              </a:ext>
            </a:extLst>
          </p:cNvPr>
          <p:cNvCxnSpPr>
            <a:cxnSpLocks/>
            <a:stCxn id="10" idx="6"/>
            <a:endCxn id="11" idx="2"/>
          </p:cNvCxnSpPr>
          <p:nvPr/>
        </p:nvCxnSpPr>
        <p:spPr>
          <a:xfrm flipV="1">
            <a:off x="2682815" y="2193265"/>
            <a:ext cx="6458310" cy="306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B83329-F359-3156-C8AA-B2C1A25B0B32}"/>
              </a:ext>
            </a:extLst>
          </p:cNvPr>
          <p:cNvCxnSpPr>
            <a:stCxn id="10" idx="6"/>
            <a:endCxn id="12" idx="2"/>
          </p:cNvCxnSpPr>
          <p:nvPr/>
        </p:nvCxnSpPr>
        <p:spPr>
          <a:xfrm flipV="1">
            <a:off x="2682815" y="5259956"/>
            <a:ext cx="64583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DCF7D05-8456-A0BB-75B1-F87F9AB39921}"/>
              </a:ext>
            </a:extLst>
          </p:cNvPr>
          <p:cNvSpPr/>
          <p:nvPr/>
        </p:nvSpPr>
        <p:spPr>
          <a:xfrm>
            <a:off x="4980317" y="1912908"/>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Weight(i1, o1)</a:t>
            </a:r>
          </a:p>
        </p:txBody>
      </p:sp>
      <p:sp>
        <p:nvSpPr>
          <p:cNvPr id="26" name="Rectangle 25">
            <a:extLst>
              <a:ext uri="{FF2B5EF4-FFF2-40B4-BE49-F238E27FC236}">
                <a16:creationId xmlns:a16="http://schemas.microsoft.com/office/drawing/2014/main" id="{6AD6A657-23D9-1E99-5CC7-BF9DF04904DD}"/>
              </a:ext>
            </a:extLst>
          </p:cNvPr>
          <p:cNvSpPr/>
          <p:nvPr/>
        </p:nvSpPr>
        <p:spPr>
          <a:xfrm>
            <a:off x="4980317" y="4979600"/>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Weight(i2, o2)</a:t>
            </a:r>
          </a:p>
        </p:txBody>
      </p:sp>
      <p:sp>
        <p:nvSpPr>
          <p:cNvPr id="28" name="Rectangle 27">
            <a:extLst>
              <a:ext uri="{FF2B5EF4-FFF2-40B4-BE49-F238E27FC236}">
                <a16:creationId xmlns:a16="http://schemas.microsoft.com/office/drawing/2014/main" id="{4BABBAA4-3A3F-BCBF-FA19-9F980C8C4603}"/>
              </a:ext>
            </a:extLst>
          </p:cNvPr>
          <p:cNvSpPr/>
          <p:nvPr/>
        </p:nvSpPr>
        <p:spPr>
          <a:xfrm rot="1595521">
            <a:off x="3817179" y="2806554"/>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Weight(i1, o2)</a:t>
            </a:r>
          </a:p>
        </p:txBody>
      </p:sp>
      <p:sp>
        <p:nvSpPr>
          <p:cNvPr id="29" name="Rectangle 28">
            <a:extLst>
              <a:ext uri="{FF2B5EF4-FFF2-40B4-BE49-F238E27FC236}">
                <a16:creationId xmlns:a16="http://schemas.microsoft.com/office/drawing/2014/main" id="{A1A0E8C0-2DDD-C4DD-14B3-CAB70105A588}"/>
              </a:ext>
            </a:extLst>
          </p:cNvPr>
          <p:cNvSpPr/>
          <p:nvPr/>
        </p:nvSpPr>
        <p:spPr>
          <a:xfrm rot="20043545">
            <a:off x="3600090" y="4179766"/>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Weight(i2, o1)</a:t>
            </a:r>
          </a:p>
        </p:txBody>
      </p:sp>
    </p:spTree>
    <p:extLst>
      <p:ext uri="{BB962C8B-B14F-4D97-AF65-F5344CB8AC3E}">
        <p14:creationId xmlns:p14="http://schemas.microsoft.com/office/powerpoint/2010/main" val="4104985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F932-EB0E-DE97-D25F-B3FABD13B344}"/>
              </a:ext>
            </a:extLst>
          </p:cNvPr>
          <p:cNvSpPr>
            <a:spLocks noGrp="1"/>
          </p:cNvSpPr>
          <p:nvPr>
            <p:ph type="title"/>
          </p:nvPr>
        </p:nvSpPr>
        <p:spPr/>
        <p:txBody>
          <a:bodyPr/>
          <a:lstStyle/>
          <a:p>
            <a:r>
              <a:rPr lang="en-US" dirty="0"/>
              <a:t>Categorizing Age groups</a:t>
            </a:r>
          </a:p>
        </p:txBody>
      </p:sp>
      <p:sp>
        <p:nvSpPr>
          <p:cNvPr id="5" name="Oval 4">
            <a:extLst>
              <a:ext uri="{FF2B5EF4-FFF2-40B4-BE49-F238E27FC236}">
                <a16:creationId xmlns:a16="http://schemas.microsoft.com/office/drawing/2014/main" id="{A6CA453F-66A9-3A54-E573-81751D62EFE0}"/>
              </a:ext>
            </a:extLst>
          </p:cNvPr>
          <p:cNvSpPr/>
          <p:nvPr/>
        </p:nvSpPr>
        <p:spPr>
          <a:xfrm>
            <a:off x="1298691" y="2689779"/>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Weight</a:t>
            </a:r>
          </a:p>
        </p:txBody>
      </p:sp>
      <p:sp>
        <p:nvSpPr>
          <p:cNvPr id="6" name="Oval 5">
            <a:extLst>
              <a:ext uri="{FF2B5EF4-FFF2-40B4-BE49-F238E27FC236}">
                <a16:creationId xmlns:a16="http://schemas.microsoft.com/office/drawing/2014/main" id="{AD03C6AF-2EAB-C5E0-A8EB-AA64B75964C4}"/>
              </a:ext>
            </a:extLst>
          </p:cNvPr>
          <p:cNvSpPr/>
          <p:nvPr/>
        </p:nvSpPr>
        <p:spPr>
          <a:xfrm>
            <a:off x="4702862" y="258103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3180C21-BE91-86E8-61A3-6F8815FEB178}"/>
              </a:ext>
            </a:extLst>
          </p:cNvPr>
          <p:cNvSpPr/>
          <p:nvPr/>
        </p:nvSpPr>
        <p:spPr>
          <a:xfrm>
            <a:off x="4709884" y="386632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7F55B46-2259-AABB-D4BF-FBEF07D780E8}"/>
              </a:ext>
            </a:extLst>
          </p:cNvPr>
          <p:cNvSpPr/>
          <p:nvPr/>
        </p:nvSpPr>
        <p:spPr>
          <a:xfrm>
            <a:off x="8189840" y="2751556"/>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Grp1</a:t>
            </a:r>
          </a:p>
        </p:txBody>
      </p:sp>
      <p:sp>
        <p:nvSpPr>
          <p:cNvPr id="9" name="Oval 8">
            <a:extLst>
              <a:ext uri="{FF2B5EF4-FFF2-40B4-BE49-F238E27FC236}">
                <a16:creationId xmlns:a16="http://schemas.microsoft.com/office/drawing/2014/main" id="{F4F90FC8-14A8-ECFE-D9A9-66B17D7EA547}"/>
              </a:ext>
            </a:extLst>
          </p:cNvPr>
          <p:cNvSpPr/>
          <p:nvPr/>
        </p:nvSpPr>
        <p:spPr>
          <a:xfrm>
            <a:off x="8220486" y="3762999"/>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Grp2</a:t>
            </a:r>
          </a:p>
        </p:txBody>
      </p:sp>
      <p:cxnSp>
        <p:nvCxnSpPr>
          <p:cNvPr id="10" name="Straight Arrow Connector 9">
            <a:extLst>
              <a:ext uri="{FF2B5EF4-FFF2-40B4-BE49-F238E27FC236}">
                <a16:creationId xmlns:a16="http://schemas.microsoft.com/office/drawing/2014/main" id="{F9883ED4-AB35-B560-F863-98904CA6A7F9}"/>
              </a:ext>
            </a:extLst>
          </p:cNvPr>
          <p:cNvCxnSpPr>
            <a:stCxn id="5" idx="6"/>
            <a:endCxn id="6" idx="2"/>
          </p:cNvCxnSpPr>
          <p:nvPr/>
        </p:nvCxnSpPr>
        <p:spPr>
          <a:xfrm flipV="1">
            <a:off x="3067856" y="2953752"/>
            <a:ext cx="1635006" cy="10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CC874CA-EA9A-9311-AC1D-0FF1EA4A9BFD}"/>
              </a:ext>
            </a:extLst>
          </p:cNvPr>
          <p:cNvCxnSpPr>
            <a:cxnSpLocks/>
            <a:stCxn id="6" idx="6"/>
            <a:endCxn id="8" idx="2"/>
          </p:cNvCxnSpPr>
          <p:nvPr/>
        </p:nvCxnSpPr>
        <p:spPr>
          <a:xfrm>
            <a:off x="5547689" y="2953752"/>
            <a:ext cx="2642151" cy="17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693DD0B-24E3-938F-6B2B-878DB608C0D3}"/>
              </a:ext>
            </a:extLst>
          </p:cNvPr>
          <p:cNvCxnSpPr>
            <a:cxnSpLocks/>
            <a:stCxn id="6" idx="6"/>
            <a:endCxn id="9" idx="2"/>
          </p:cNvCxnSpPr>
          <p:nvPr/>
        </p:nvCxnSpPr>
        <p:spPr>
          <a:xfrm>
            <a:off x="5547689" y="2953752"/>
            <a:ext cx="2672797" cy="118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878B0A-A4BE-A1C6-9114-2F6A4DF47A5F}"/>
              </a:ext>
            </a:extLst>
          </p:cNvPr>
          <p:cNvCxnSpPr>
            <a:cxnSpLocks/>
            <a:stCxn id="19" idx="6"/>
            <a:endCxn id="8" idx="2"/>
          </p:cNvCxnSpPr>
          <p:nvPr/>
        </p:nvCxnSpPr>
        <p:spPr>
          <a:xfrm flipV="1">
            <a:off x="5558851" y="3124274"/>
            <a:ext cx="2630989" cy="2395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A1893F-0AA3-CE5E-184D-C3CDF39C580C}"/>
              </a:ext>
            </a:extLst>
          </p:cNvPr>
          <p:cNvCxnSpPr>
            <a:cxnSpLocks/>
            <a:stCxn id="19" idx="6"/>
            <a:endCxn id="9" idx="2"/>
          </p:cNvCxnSpPr>
          <p:nvPr/>
        </p:nvCxnSpPr>
        <p:spPr>
          <a:xfrm flipV="1">
            <a:off x="5558851" y="4135717"/>
            <a:ext cx="2661635" cy="1384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D8749B-AD87-FDFB-40F7-7FB6D6CD47C3}"/>
              </a:ext>
            </a:extLst>
          </p:cNvPr>
          <p:cNvCxnSpPr>
            <a:stCxn id="5" idx="6"/>
            <a:endCxn id="7" idx="2"/>
          </p:cNvCxnSpPr>
          <p:nvPr/>
        </p:nvCxnSpPr>
        <p:spPr>
          <a:xfrm>
            <a:off x="3067856" y="3062497"/>
            <a:ext cx="1642028" cy="117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A8DAB8-35D8-3FCF-8E67-C052F64563ED}"/>
              </a:ext>
            </a:extLst>
          </p:cNvPr>
          <p:cNvSpPr txBox="1"/>
          <p:nvPr/>
        </p:nvSpPr>
        <p:spPr>
          <a:xfrm>
            <a:off x="4263145" y="1911234"/>
            <a:ext cx="1441916" cy="646331"/>
          </a:xfrm>
          <a:prstGeom prst="rect">
            <a:avLst/>
          </a:prstGeom>
          <a:noFill/>
        </p:spPr>
        <p:txBody>
          <a:bodyPr wrap="square" rtlCol="0">
            <a:spAutoFit/>
          </a:bodyPr>
          <a:lstStyle/>
          <a:p>
            <a:r>
              <a:rPr lang="en-US" dirty="0"/>
              <a:t>Hidden Layer (how Wide?)</a:t>
            </a:r>
          </a:p>
        </p:txBody>
      </p:sp>
      <p:sp>
        <p:nvSpPr>
          <p:cNvPr id="17" name="TextBox 16">
            <a:extLst>
              <a:ext uri="{FF2B5EF4-FFF2-40B4-BE49-F238E27FC236}">
                <a16:creationId xmlns:a16="http://schemas.microsoft.com/office/drawing/2014/main" id="{E305F6E4-48B0-AA57-03E4-7D7BD35826A5}"/>
              </a:ext>
            </a:extLst>
          </p:cNvPr>
          <p:cNvSpPr txBox="1"/>
          <p:nvPr/>
        </p:nvSpPr>
        <p:spPr>
          <a:xfrm>
            <a:off x="8189841" y="2091779"/>
            <a:ext cx="988088" cy="369332"/>
          </a:xfrm>
          <a:prstGeom prst="rect">
            <a:avLst/>
          </a:prstGeom>
          <a:noFill/>
        </p:spPr>
        <p:txBody>
          <a:bodyPr wrap="square" rtlCol="0">
            <a:spAutoFit/>
          </a:bodyPr>
          <a:lstStyle/>
          <a:p>
            <a:r>
              <a:rPr lang="en-US" dirty="0"/>
              <a:t>Output</a:t>
            </a:r>
          </a:p>
        </p:txBody>
      </p:sp>
      <p:sp>
        <p:nvSpPr>
          <p:cNvPr id="18" name="Oval 17">
            <a:extLst>
              <a:ext uri="{FF2B5EF4-FFF2-40B4-BE49-F238E27FC236}">
                <a16:creationId xmlns:a16="http://schemas.microsoft.com/office/drawing/2014/main" id="{A3C84104-BF1C-A9B6-5F79-1C86806B25AC}"/>
              </a:ext>
            </a:extLst>
          </p:cNvPr>
          <p:cNvSpPr/>
          <p:nvPr/>
        </p:nvSpPr>
        <p:spPr>
          <a:xfrm>
            <a:off x="1321462" y="4024632"/>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Height</a:t>
            </a:r>
          </a:p>
        </p:txBody>
      </p:sp>
      <p:sp>
        <p:nvSpPr>
          <p:cNvPr id="19" name="Oval 18">
            <a:extLst>
              <a:ext uri="{FF2B5EF4-FFF2-40B4-BE49-F238E27FC236}">
                <a16:creationId xmlns:a16="http://schemas.microsoft.com/office/drawing/2014/main" id="{F6EA78A9-3F75-6027-97D3-E242919D6F7F}"/>
              </a:ext>
            </a:extLst>
          </p:cNvPr>
          <p:cNvSpPr/>
          <p:nvPr/>
        </p:nvSpPr>
        <p:spPr>
          <a:xfrm>
            <a:off x="4714024" y="51471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1256EF03-2A83-571B-A411-DA5DE72C9049}"/>
              </a:ext>
            </a:extLst>
          </p:cNvPr>
          <p:cNvCxnSpPr>
            <a:stCxn id="18" idx="6"/>
            <a:endCxn id="19" idx="2"/>
          </p:cNvCxnSpPr>
          <p:nvPr/>
        </p:nvCxnSpPr>
        <p:spPr>
          <a:xfrm>
            <a:off x="3090627" y="4397350"/>
            <a:ext cx="1623397" cy="112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7CE338-4AA1-8003-DF1E-620ED5E3889A}"/>
              </a:ext>
            </a:extLst>
          </p:cNvPr>
          <p:cNvCxnSpPr>
            <a:cxnSpLocks/>
            <a:stCxn id="7" idx="6"/>
            <a:endCxn id="8" idx="2"/>
          </p:cNvCxnSpPr>
          <p:nvPr/>
        </p:nvCxnSpPr>
        <p:spPr>
          <a:xfrm flipV="1">
            <a:off x="5554711" y="3124274"/>
            <a:ext cx="2635129" cy="111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1FF53A2-80DE-F70E-8A33-3867CF9F47EF}"/>
              </a:ext>
            </a:extLst>
          </p:cNvPr>
          <p:cNvCxnSpPr>
            <a:cxnSpLocks/>
            <a:stCxn id="7" idx="6"/>
            <a:endCxn id="9" idx="2"/>
          </p:cNvCxnSpPr>
          <p:nvPr/>
        </p:nvCxnSpPr>
        <p:spPr>
          <a:xfrm flipV="1">
            <a:off x="5554711" y="4135717"/>
            <a:ext cx="2665775" cy="10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0A7232E-6E33-2922-941A-B4FCA023CAAC}"/>
              </a:ext>
            </a:extLst>
          </p:cNvPr>
          <p:cNvCxnSpPr>
            <a:stCxn id="18" idx="6"/>
            <a:endCxn id="6" idx="2"/>
          </p:cNvCxnSpPr>
          <p:nvPr/>
        </p:nvCxnSpPr>
        <p:spPr>
          <a:xfrm flipV="1">
            <a:off x="3090627" y="2953752"/>
            <a:ext cx="1612235" cy="144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1867C6-C1C1-E83F-7B9C-B98861490C4E}"/>
              </a:ext>
            </a:extLst>
          </p:cNvPr>
          <p:cNvCxnSpPr>
            <a:stCxn id="5" idx="6"/>
            <a:endCxn id="19" idx="2"/>
          </p:cNvCxnSpPr>
          <p:nvPr/>
        </p:nvCxnSpPr>
        <p:spPr>
          <a:xfrm>
            <a:off x="3067856" y="3062497"/>
            <a:ext cx="1646168" cy="245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D6B4A31-3C82-2878-25C2-2DB8C2AEE967}"/>
              </a:ext>
            </a:extLst>
          </p:cNvPr>
          <p:cNvCxnSpPr>
            <a:stCxn id="18" idx="6"/>
            <a:endCxn id="7" idx="2"/>
          </p:cNvCxnSpPr>
          <p:nvPr/>
        </p:nvCxnSpPr>
        <p:spPr>
          <a:xfrm flipV="1">
            <a:off x="3090627" y="4239041"/>
            <a:ext cx="1619257" cy="15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9083F45-7DF7-62E6-675C-0A52B595E707}"/>
              </a:ext>
            </a:extLst>
          </p:cNvPr>
          <p:cNvSpPr/>
          <p:nvPr/>
        </p:nvSpPr>
        <p:spPr>
          <a:xfrm>
            <a:off x="1330979" y="5201176"/>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Gender</a:t>
            </a:r>
          </a:p>
        </p:txBody>
      </p:sp>
      <p:cxnSp>
        <p:nvCxnSpPr>
          <p:cNvPr id="58" name="Straight Arrow Connector 57">
            <a:extLst>
              <a:ext uri="{FF2B5EF4-FFF2-40B4-BE49-F238E27FC236}">
                <a16:creationId xmlns:a16="http://schemas.microsoft.com/office/drawing/2014/main" id="{57D4B414-6F2B-21C8-B3E5-9057503D4501}"/>
              </a:ext>
            </a:extLst>
          </p:cNvPr>
          <p:cNvCxnSpPr>
            <a:cxnSpLocks/>
            <a:stCxn id="29" idx="6"/>
            <a:endCxn id="6" idx="2"/>
          </p:cNvCxnSpPr>
          <p:nvPr/>
        </p:nvCxnSpPr>
        <p:spPr>
          <a:xfrm flipV="1">
            <a:off x="3100144" y="2953752"/>
            <a:ext cx="1602718" cy="262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E3F962A-5E95-D9BC-DFF9-60CDF11B5F75}"/>
              </a:ext>
            </a:extLst>
          </p:cNvPr>
          <p:cNvCxnSpPr>
            <a:stCxn id="29" idx="6"/>
            <a:endCxn id="7" idx="2"/>
          </p:cNvCxnSpPr>
          <p:nvPr/>
        </p:nvCxnSpPr>
        <p:spPr>
          <a:xfrm flipV="1">
            <a:off x="3100144" y="4239041"/>
            <a:ext cx="1609740" cy="133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E699506-CF49-BAA3-7F17-A965466F4830}"/>
              </a:ext>
            </a:extLst>
          </p:cNvPr>
          <p:cNvCxnSpPr>
            <a:stCxn id="29" idx="6"/>
            <a:endCxn id="19" idx="2"/>
          </p:cNvCxnSpPr>
          <p:nvPr/>
        </p:nvCxnSpPr>
        <p:spPr>
          <a:xfrm flipV="1">
            <a:off x="3100144" y="5519879"/>
            <a:ext cx="1613880" cy="5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3D3FF444-91AB-4C49-2C02-AC4FB512143F}"/>
              </a:ext>
            </a:extLst>
          </p:cNvPr>
          <p:cNvSpPr/>
          <p:nvPr/>
        </p:nvSpPr>
        <p:spPr>
          <a:xfrm>
            <a:off x="8281816" y="4759287"/>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Grp3</a:t>
            </a:r>
          </a:p>
        </p:txBody>
      </p:sp>
      <p:sp>
        <p:nvSpPr>
          <p:cNvPr id="68" name="Oval 67">
            <a:extLst>
              <a:ext uri="{FF2B5EF4-FFF2-40B4-BE49-F238E27FC236}">
                <a16:creationId xmlns:a16="http://schemas.microsoft.com/office/drawing/2014/main" id="{7749938B-F58E-80EF-E9B2-C24683EA4E2F}"/>
              </a:ext>
            </a:extLst>
          </p:cNvPr>
          <p:cNvSpPr/>
          <p:nvPr/>
        </p:nvSpPr>
        <p:spPr>
          <a:xfrm>
            <a:off x="8281816" y="5773349"/>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Grp4</a:t>
            </a:r>
          </a:p>
        </p:txBody>
      </p:sp>
      <p:cxnSp>
        <p:nvCxnSpPr>
          <p:cNvPr id="73" name="Straight Arrow Connector 72">
            <a:extLst>
              <a:ext uri="{FF2B5EF4-FFF2-40B4-BE49-F238E27FC236}">
                <a16:creationId xmlns:a16="http://schemas.microsoft.com/office/drawing/2014/main" id="{E83CC8DE-C404-CC14-CBEB-8DB744046AB3}"/>
              </a:ext>
            </a:extLst>
          </p:cNvPr>
          <p:cNvCxnSpPr>
            <a:cxnSpLocks/>
            <a:stCxn id="6" idx="6"/>
            <a:endCxn id="64" idx="2"/>
          </p:cNvCxnSpPr>
          <p:nvPr/>
        </p:nvCxnSpPr>
        <p:spPr>
          <a:xfrm>
            <a:off x="5547689" y="2953752"/>
            <a:ext cx="2734127" cy="217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16B1740-0A3D-B93F-7B7C-0A30933447FF}"/>
              </a:ext>
            </a:extLst>
          </p:cNvPr>
          <p:cNvCxnSpPr>
            <a:cxnSpLocks/>
            <a:stCxn id="6" idx="6"/>
            <a:endCxn id="68" idx="2"/>
          </p:cNvCxnSpPr>
          <p:nvPr/>
        </p:nvCxnSpPr>
        <p:spPr>
          <a:xfrm>
            <a:off x="5547689" y="2953752"/>
            <a:ext cx="2734127" cy="3192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3248468-26F1-45CF-7222-8879AFE418C9}"/>
              </a:ext>
            </a:extLst>
          </p:cNvPr>
          <p:cNvCxnSpPr>
            <a:stCxn id="7" idx="6"/>
            <a:endCxn id="64" idx="2"/>
          </p:cNvCxnSpPr>
          <p:nvPr/>
        </p:nvCxnSpPr>
        <p:spPr>
          <a:xfrm>
            <a:off x="5554711" y="4239041"/>
            <a:ext cx="2727105" cy="892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9A2F7A3-53F4-4DFA-A48B-5C99BB4A2139}"/>
              </a:ext>
            </a:extLst>
          </p:cNvPr>
          <p:cNvCxnSpPr>
            <a:stCxn id="7" idx="6"/>
            <a:endCxn id="68" idx="2"/>
          </p:cNvCxnSpPr>
          <p:nvPr/>
        </p:nvCxnSpPr>
        <p:spPr>
          <a:xfrm>
            <a:off x="5554711" y="4239041"/>
            <a:ext cx="2727105" cy="190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178B251-0EE9-797F-B06A-336D84DC45D3}"/>
              </a:ext>
            </a:extLst>
          </p:cNvPr>
          <p:cNvCxnSpPr>
            <a:stCxn id="19" idx="6"/>
            <a:endCxn id="64" idx="2"/>
          </p:cNvCxnSpPr>
          <p:nvPr/>
        </p:nvCxnSpPr>
        <p:spPr>
          <a:xfrm flipV="1">
            <a:off x="5558851" y="5132005"/>
            <a:ext cx="2722965" cy="38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8A4DF1E-203C-8C23-9229-C8A30C7AEB7D}"/>
              </a:ext>
            </a:extLst>
          </p:cNvPr>
          <p:cNvCxnSpPr>
            <a:stCxn id="19" idx="6"/>
            <a:endCxn id="68" idx="2"/>
          </p:cNvCxnSpPr>
          <p:nvPr/>
        </p:nvCxnSpPr>
        <p:spPr>
          <a:xfrm>
            <a:off x="5558851" y="5519879"/>
            <a:ext cx="2722965" cy="62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192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A22B-5900-746A-C4D4-F46F14C1B546}"/>
              </a:ext>
            </a:extLst>
          </p:cNvPr>
          <p:cNvSpPr>
            <a:spLocks noGrp="1"/>
          </p:cNvSpPr>
          <p:nvPr>
            <p:ph type="title"/>
          </p:nvPr>
        </p:nvSpPr>
        <p:spPr/>
        <p:txBody>
          <a:bodyPr/>
          <a:lstStyle/>
          <a:p>
            <a:r>
              <a:rPr lang="en-US" dirty="0"/>
              <a:t>Max Pool Layer</a:t>
            </a:r>
          </a:p>
        </p:txBody>
      </p:sp>
      <p:sp>
        <p:nvSpPr>
          <p:cNvPr id="3" name="Content Placeholder 2">
            <a:extLst>
              <a:ext uri="{FF2B5EF4-FFF2-40B4-BE49-F238E27FC236}">
                <a16:creationId xmlns:a16="http://schemas.microsoft.com/office/drawing/2014/main" id="{42816BB4-0471-2374-B799-BC38D2A1E376}"/>
              </a:ext>
            </a:extLst>
          </p:cNvPr>
          <p:cNvSpPr>
            <a:spLocks noGrp="1"/>
          </p:cNvSpPr>
          <p:nvPr>
            <p:ph idx="1"/>
          </p:nvPr>
        </p:nvSpPr>
        <p:spPr/>
        <p:txBody>
          <a:bodyPr/>
          <a:lstStyle/>
          <a:p>
            <a:r>
              <a:rPr lang="en-US" dirty="0"/>
              <a:t>A Pool layer will collapse the input according to the pooling algorithm.</a:t>
            </a:r>
          </a:p>
          <a:p>
            <a:r>
              <a:rPr lang="en-US" dirty="0"/>
              <a:t>This forces the neurons in the lower layers to only look at the inputs which are significant and the network will only look at those highlighted inputs while ignoring all other inputs.</a:t>
            </a:r>
          </a:p>
          <a:p>
            <a:r>
              <a:rPr lang="en-US" dirty="0"/>
              <a:t>We will use a MAX pool layer which will highlight the maximum input in a pool. The rest of the inputs will be set to 0 so that the neural network will try to ignore them.</a:t>
            </a:r>
          </a:p>
          <a:p>
            <a:endParaRPr lang="en-US" dirty="0"/>
          </a:p>
        </p:txBody>
      </p:sp>
    </p:spTree>
    <p:extLst>
      <p:ext uri="{BB962C8B-B14F-4D97-AF65-F5344CB8AC3E}">
        <p14:creationId xmlns:p14="http://schemas.microsoft.com/office/powerpoint/2010/main" val="3733284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FB76-38D3-E361-D35C-FDCEA807A9C4}"/>
              </a:ext>
            </a:extLst>
          </p:cNvPr>
          <p:cNvSpPr>
            <a:spLocks noGrp="1"/>
          </p:cNvSpPr>
          <p:nvPr>
            <p:ph type="title"/>
          </p:nvPr>
        </p:nvSpPr>
        <p:spPr/>
        <p:txBody>
          <a:bodyPr/>
          <a:lstStyle/>
          <a:p>
            <a:r>
              <a:rPr lang="en-US" dirty="0"/>
              <a:t>How does the Max Pool layer work?</a:t>
            </a:r>
          </a:p>
        </p:txBody>
      </p:sp>
      <p:sp>
        <p:nvSpPr>
          <p:cNvPr id="3" name="Content Placeholder 2">
            <a:extLst>
              <a:ext uri="{FF2B5EF4-FFF2-40B4-BE49-F238E27FC236}">
                <a16:creationId xmlns:a16="http://schemas.microsoft.com/office/drawing/2014/main" id="{C83BC957-82A6-96A1-C25C-822FDF736304}"/>
              </a:ext>
            </a:extLst>
          </p:cNvPr>
          <p:cNvSpPr>
            <a:spLocks noGrp="1"/>
          </p:cNvSpPr>
          <p:nvPr>
            <p:ph idx="1"/>
          </p:nvPr>
        </p:nvSpPr>
        <p:spPr/>
        <p:txBody>
          <a:bodyPr/>
          <a:lstStyle/>
          <a:p>
            <a:r>
              <a:rPr lang="en-US" dirty="0"/>
              <a:t>We set a window which will slide over the input and save the maximum value in this window while setting the other values to 0.</a:t>
            </a:r>
          </a:p>
          <a:p>
            <a:endParaRPr lang="en-US" dirty="0"/>
          </a:p>
          <a:p>
            <a:pPr marL="0" indent="0">
              <a:buNone/>
            </a:pPr>
            <a:r>
              <a:rPr lang="en-US" sz="2400" dirty="0"/>
              <a:t>Let us look at a sample vector and a pool window of 2 and a step size of 2.</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5C929C81-CFFE-FFC3-21DA-46FC5570F7D5}"/>
              </a:ext>
            </a:extLst>
          </p:cNvPr>
          <p:cNvGraphicFramePr>
            <a:graphicFrameLocks noGrp="1"/>
          </p:cNvGraphicFramePr>
          <p:nvPr>
            <p:extLst>
              <p:ext uri="{D42A27DB-BD31-4B8C-83A1-F6EECF244321}">
                <p14:modId xmlns:p14="http://schemas.microsoft.com/office/powerpoint/2010/main" val="1842877827"/>
              </p:ext>
            </p:extLst>
          </p:nvPr>
        </p:nvGraphicFramePr>
        <p:xfrm>
          <a:off x="918820" y="3630454"/>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895991030"/>
                    </a:ext>
                  </a:extLst>
                </a:gridCol>
                <a:gridCol w="812800">
                  <a:extLst>
                    <a:ext uri="{9D8B030D-6E8A-4147-A177-3AD203B41FA5}">
                      <a16:colId xmlns:a16="http://schemas.microsoft.com/office/drawing/2014/main" val="1891825036"/>
                    </a:ext>
                  </a:extLst>
                </a:gridCol>
                <a:gridCol w="812800">
                  <a:extLst>
                    <a:ext uri="{9D8B030D-6E8A-4147-A177-3AD203B41FA5}">
                      <a16:colId xmlns:a16="http://schemas.microsoft.com/office/drawing/2014/main" val="575181040"/>
                    </a:ext>
                  </a:extLst>
                </a:gridCol>
                <a:gridCol w="812800">
                  <a:extLst>
                    <a:ext uri="{9D8B030D-6E8A-4147-A177-3AD203B41FA5}">
                      <a16:colId xmlns:a16="http://schemas.microsoft.com/office/drawing/2014/main" val="656511493"/>
                    </a:ext>
                  </a:extLst>
                </a:gridCol>
                <a:gridCol w="812800">
                  <a:extLst>
                    <a:ext uri="{9D8B030D-6E8A-4147-A177-3AD203B41FA5}">
                      <a16:colId xmlns:a16="http://schemas.microsoft.com/office/drawing/2014/main" val="2940575715"/>
                    </a:ext>
                  </a:extLst>
                </a:gridCol>
                <a:gridCol w="812800">
                  <a:extLst>
                    <a:ext uri="{9D8B030D-6E8A-4147-A177-3AD203B41FA5}">
                      <a16:colId xmlns:a16="http://schemas.microsoft.com/office/drawing/2014/main" val="2682389017"/>
                    </a:ext>
                  </a:extLst>
                </a:gridCol>
                <a:gridCol w="812800">
                  <a:extLst>
                    <a:ext uri="{9D8B030D-6E8A-4147-A177-3AD203B41FA5}">
                      <a16:colId xmlns:a16="http://schemas.microsoft.com/office/drawing/2014/main" val="1231640149"/>
                    </a:ext>
                  </a:extLst>
                </a:gridCol>
                <a:gridCol w="812800">
                  <a:extLst>
                    <a:ext uri="{9D8B030D-6E8A-4147-A177-3AD203B41FA5}">
                      <a16:colId xmlns:a16="http://schemas.microsoft.com/office/drawing/2014/main" val="2499746039"/>
                    </a:ext>
                  </a:extLst>
                </a:gridCol>
                <a:gridCol w="812800">
                  <a:extLst>
                    <a:ext uri="{9D8B030D-6E8A-4147-A177-3AD203B41FA5}">
                      <a16:colId xmlns:a16="http://schemas.microsoft.com/office/drawing/2014/main" val="1680736024"/>
                    </a:ext>
                  </a:extLst>
                </a:gridCol>
                <a:gridCol w="812800">
                  <a:extLst>
                    <a:ext uri="{9D8B030D-6E8A-4147-A177-3AD203B41FA5}">
                      <a16:colId xmlns:a16="http://schemas.microsoft.com/office/drawing/2014/main" val="3329176257"/>
                    </a:ext>
                  </a:extLst>
                </a:gridCol>
              </a:tblGrid>
              <a:tr h="370840">
                <a:tc>
                  <a:txBody>
                    <a:bodyPr/>
                    <a:lstStyle/>
                    <a:p>
                      <a:r>
                        <a:rPr lang="en-US" dirty="0"/>
                        <a:t>1</a:t>
                      </a:r>
                    </a:p>
                  </a:txBody>
                  <a:tcPr/>
                </a:tc>
                <a:tc>
                  <a:txBody>
                    <a:bodyPr/>
                    <a:lstStyle/>
                    <a:p>
                      <a:r>
                        <a:rPr lang="en-US" dirty="0"/>
                        <a:t>2</a:t>
                      </a:r>
                    </a:p>
                  </a:txBody>
                  <a:tcPr/>
                </a:tc>
                <a:tc>
                  <a:txBody>
                    <a:bodyPr/>
                    <a:lstStyle/>
                    <a:p>
                      <a:r>
                        <a:rPr lang="en-US" dirty="0"/>
                        <a:t>6</a:t>
                      </a:r>
                    </a:p>
                  </a:txBody>
                  <a:tcPr/>
                </a:tc>
                <a:tc>
                  <a:txBody>
                    <a:bodyPr/>
                    <a:lstStyle/>
                    <a:p>
                      <a:r>
                        <a:rPr lang="en-US" dirty="0"/>
                        <a:t>4</a:t>
                      </a:r>
                    </a:p>
                  </a:txBody>
                  <a:tcPr/>
                </a:tc>
                <a:tc>
                  <a:txBody>
                    <a:bodyPr/>
                    <a:lstStyle/>
                    <a:p>
                      <a:r>
                        <a:rPr lang="en-US" dirty="0"/>
                        <a:t>3</a:t>
                      </a:r>
                    </a:p>
                  </a:txBody>
                  <a:tcPr/>
                </a:tc>
                <a:tc>
                  <a:txBody>
                    <a:bodyPr/>
                    <a:lstStyle/>
                    <a:p>
                      <a:r>
                        <a:rPr lang="en-US" dirty="0"/>
                        <a:t>5</a:t>
                      </a:r>
                    </a:p>
                  </a:txBody>
                  <a:tcPr/>
                </a:tc>
                <a:tc>
                  <a:txBody>
                    <a:bodyPr/>
                    <a:lstStyle/>
                    <a:p>
                      <a:r>
                        <a:rPr lang="en-US" dirty="0"/>
                        <a:t>9</a:t>
                      </a:r>
                    </a:p>
                  </a:txBody>
                  <a:tcPr/>
                </a:tc>
                <a:tc>
                  <a:txBody>
                    <a:bodyPr/>
                    <a:lstStyle/>
                    <a:p>
                      <a:r>
                        <a:rPr lang="en-US" dirty="0"/>
                        <a:t>8</a:t>
                      </a:r>
                    </a:p>
                  </a:txBody>
                  <a:tcPr/>
                </a:tc>
                <a:tc>
                  <a:txBody>
                    <a:bodyPr/>
                    <a:lstStyle/>
                    <a:p>
                      <a:r>
                        <a:rPr lang="en-US" dirty="0"/>
                        <a:t>7</a:t>
                      </a:r>
                    </a:p>
                  </a:txBody>
                  <a:tcPr/>
                </a:tc>
                <a:tc>
                  <a:txBody>
                    <a:bodyPr/>
                    <a:lstStyle/>
                    <a:p>
                      <a:r>
                        <a:rPr lang="en-US" dirty="0"/>
                        <a:t>10</a:t>
                      </a:r>
                    </a:p>
                  </a:txBody>
                  <a:tcPr/>
                </a:tc>
                <a:extLst>
                  <a:ext uri="{0D108BD9-81ED-4DB2-BD59-A6C34878D82A}">
                    <a16:rowId xmlns:a16="http://schemas.microsoft.com/office/drawing/2014/main" val="1251546311"/>
                  </a:ext>
                </a:extLst>
              </a:tr>
            </a:tbl>
          </a:graphicData>
        </a:graphic>
      </p:graphicFrame>
      <p:graphicFrame>
        <p:nvGraphicFramePr>
          <p:cNvPr id="5" name="Table 4">
            <a:extLst>
              <a:ext uri="{FF2B5EF4-FFF2-40B4-BE49-F238E27FC236}">
                <a16:creationId xmlns:a16="http://schemas.microsoft.com/office/drawing/2014/main" id="{1E56E44B-F5FF-A41B-4946-EFCDFDA61350}"/>
              </a:ext>
            </a:extLst>
          </p:cNvPr>
          <p:cNvGraphicFramePr>
            <a:graphicFrameLocks noGrp="1"/>
          </p:cNvGraphicFramePr>
          <p:nvPr>
            <p:extLst>
              <p:ext uri="{D42A27DB-BD31-4B8C-83A1-F6EECF244321}">
                <p14:modId xmlns:p14="http://schemas.microsoft.com/office/powerpoint/2010/main" val="423866632"/>
              </p:ext>
            </p:extLst>
          </p:nvPr>
        </p:nvGraphicFramePr>
        <p:xfrm>
          <a:off x="918819" y="4874515"/>
          <a:ext cx="8127997" cy="370840"/>
        </p:xfrm>
        <a:graphic>
          <a:graphicData uri="http://schemas.openxmlformats.org/drawingml/2006/table">
            <a:tbl>
              <a:tblPr firstRow="1" bandRow="1">
                <a:tableStyleId>{5C22544A-7EE6-4342-B048-85BDC9FD1C3A}</a:tableStyleId>
              </a:tblPr>
              <a:tblGrid>
                <a:gridCol w="1583346">
                  <a:extLst>
                    <a:ext uri="{9D8B030D-6E8A-4147-A177-3AD203B41FA5}">
                      <a16:colId xmlns:a16="http://schemas.microsoft.com/office/drawing/2014/main" val="3851505609"/>
                    </a:ext>
                  </a:extLst>
                </a:gridCol>
                <a:gridCol w="1861113">
                  <a:extLst>
                    <a:ext uri="{9D8B030D-6E8A-4147-A177-3AD203B41FA5}">
                      <a16:colId xmlns:a16="http://schemas.microsoft.com/office/drawing/2014/main" val="204091885"/>
                    </a:ext>
                  </a:extLst>
                </a:gridCol>
                <a:gridCol w="1689652">
                  <a:extLst>
                    <a:ext uri="{9D8B030D-6E8A-4147-A177-3AD203B41FA5}">
                      <a16:colId xmlns:a16="http://schemas.microsoft.com/office/drawing/2014/main" val="1281568391"/>
                    </a:ext>
                  </a:extLst>
                </a:gridCol>
                <a:gridCol w="1769166">
                  <a:extLst>
                    <a:ext uri="{9D8B030D-6E8A-4147-A177-3AD203B41FA5}">
                      <a16:colId xmlns:a16="http://schemas.microsoft.com/office/drawing/2014/main" val="907102928"/>
                    </a:ext>
                  </a:extLst>
                </a:gridCol>
                <a:gridCol w="1224720">
                  <a:extLst>
                    <a:ext uri="{9D8B030D-6E8A-4147-A177-3AD203B41FA5}">
                      <a16:colId xmlns:a16="http://schemas.microsoft.com/office/drawing/2014/main" val="2705865604"/>
                    </a:ext>
                  </a:extLst>
                </a:gridCol>
              </a:tblGrid>
              <a:tr h="370840">
                <a:tc>
                  <a:txBody>
                    <a:bodyPr/>
                    <a:lstStyle/>
                    <a:p>
                      <a:r>
                        <a:rPr lang="en-US" dirty="0"/>
                        <a:t>2</a:t>
                      </a:r>
                    </a:p>
                  </a:txBody>
                  <a:tcPr/>
                </a:tc>
                <a:tc>
                  <a:txBody>
                    <a:bodyPr/>
                    <a:lstStyle/>
                    <a:p>
                      <a:r>
                        <a:rPr lang="en-US" dirty="0"/>
                        <a:t>6</a:t>
                      </a:r>
                    </a:p>
                  </a:txBody>
                  <a:tcPr/>
                </a:tc>
                <a:tc>
                  <a:txBody>
                    <a:bodyPr/>
                    <a:lstStyle/>
                    <a:p>
                      <a:r>
                        <a:rPr lang="en-US" dirty="0"/>
                        <a:t>5</a:t>
                      </a:r>
                    </a:p>
                  </a:txBody>
                  <a:tcPr/>
                </a:tc>
                <a:tc>
                  <a:txBody>
                    <a:bodyPr/>
                    <a:lstStyle/>
                    <a:p>
                      <a:r>
                        <a:rPr lang="en-US" dirty="0"/>
                        <a:t>9</a:t>
                      </a:r>
                    </a:p>
                  </a:txBody>
                  <a:tcPr/>
                </a:tc>
                <a:tc>
                  <a:txBody>
                    <a:bodyPr/>
                    <a:lstStyle/>
                    <a:p>
                      <a:r>
                        <a:rPr lang="en-US" dirty="0"/>
                        <a:t>10</a:t>
                      </a:r>
                    </a:p>
                  </a:txBody>
                  <a:tcPr>
                    <a:lnR w="12700" cmpd="sng">
                      <a:noFill/>
                    </a:lnR>
                  </a:tcPr>
                </a:tc>
                <a:extLst>
                  <a:ext uri="{0D108BD9-81ED-4DB2-BD59-A6C34878D82A}">
                    <a16:rowId xmlns:a16="http://schemas.microsoft.com/office/drawing/2014/main" val="181709392"/>
                  </a:ext>
                </a:extLst>
              </a:tr>
            </a:tbl>
          </a:graphicData>
        </a:graphic>
      </p:graphicFrame>
      <p:graphicFrame>
        <p:nvGraphicFramePr>
          <p:cNvPr id="6" name="Table 5">
            <a:extLst>
              <a:ext uri="{FF2B5EF4-FFF2-40B4-BE49-F238E27FC236}">
                <a16:creationId xmlns:a16="http://schemas.microsoft.com/office/drawing/2014/main" id="{B9E73E46-DF7D-4231-F24D-ACE768D6B67A}"/>
              </a:ext>
            </a:extLst>
          </p:cNvPr>
          <p:cNvGraphicFramePr>
            <a:graphicFrameLocks noGrp="1"/>
          </p:cNvGraphicFramePr>
          <p:nvPr>
            <p:extLst>
              <p:ext uri="{D42A27DB-BD31-4B8C-83A1-F6EECF244321}">
                <p14:modId xmlns:p14="http://schemas.microsoft.com/office/powerpoint/2010/main" val="1858539368"/>
              </p:ext>
            </p:extLst>
          </p:nvPr>
        </p:nvGraphicFramePr>
        <p:xfrm>
          <a:off x="918820" y="409389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278668397"/>
                  </a:ext>
                </a:extLst>
              </a:tr>
            </a:tbl>
          </a:graphicData>
        </a:graphic>
      </p:graphicFrame>
      <p:graphicFrame>
        <p:nvGraphicFramePr>
          <p:cNvPr id="7" name="Table 6">
            <a:extLst>
              <a:ext uri="{FF2B5EF4-FFF2-40B4-BE49-F238E27FC236}">
                <a16:creationId xmlns:a16="http://schemas.microsoft.com/office/drawing/2014/main" id="{28AE373B-DBAC-0506-1148-CD8E99DDE3C0}"/>
              </a:ext>
            </a:extLst>
          </p:cNvPr>
          <p:cNvGraphicFramePr>
            <a:graphicFrameLocks noGrp="1"/>
          </p:cNvGraphicFramePr>
          <p:nvPr>
            <p:extLst>
              <p:ext uri="{D42A27DB-BD31-4B8C-83A1-F6EECF244321}">
                <p14:modId xmlns:p14="http://schemas.microsoft.com/office/powerpoint/2010/main" val="956191741"/>
              </p:ext>
            </p:extLst>
          </p:nvPr>
        </p:nvGraphicFramePr>
        <p:xfrm>
          <a:off x="2625038" y="410891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3278668397"/>
                  </a:ext>
                </a:extLst>
              </a:tr>
            </a:tbl>
          </a:graphicData>
        </a:graphic>
      </p:graphicFrame>
      <p:graphicFrame>
        <p:nvGraphicFramePr>
          <p:cNvPr id="10" name="Table 9">
            <a:extLst>
              <a:ext uri="{FF2B5EF4-FFF2-40B4-BE49-F238E27FC236}">
                <a16:creationId xmlns:a16="http://schemas.microsoft.com/office/drawing/2014/main" id="{7DC387F4-0C8B-8633-1912-EB867907F9C2}"/>
              </a:ext>
            </a:extLst>
          </p:cNvPr>
          <p:cNvGraphicFramePr>
            <a:graphicFrameLocks noGrp="1"/>
          </p:cNvGraphicFramePr>
          <p:nvPr>
            <p:extLst>
              <p:ext uri="{D42A27DB-BD31-4B8C-83A1-F6EECF244321}">
                <p14:modId xmlns:p14="http://schemas.microsoft.com/office/powerpoint/2010/main" val="2844183580"/>
              </p:ext>
            </p:extLst>
          </p:nvPr>
        </p:nvGraphicFramePr>
        <p:xfrm>
          <a:off x="4331256" y="409389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3278668397"/>
                  </a:ext>
                </a:extLst>
              </a:tr>
            </a:tbl>
          </a:graphicData>
        </a:graphic>
      </p:graphicFrame>
      <p:graphicFrame>
        <p:nvGraphicFramePr>
          <p:cNvPr id="11" name="Table 10">
            <a:extLst>
              <a:ext uri="{FF2B5EF4-FFF2-40B4-BE49-F238E27FC236}">
                <a16:creationId xmlns:a16="http://schemas.microsoft.com/office/drawing/2014/main" id="{6640AA2E-55D2-7224-595B-1BC8E1EC7838}"/>
              </a:ext>
            </a:extLst>
          </p:cNvPr>
          <p:cNvGraphicFramePr>
            <a:graphicFrameLocks noGrp="1"/>
          </p:cNvGraphicFramePr>
          <p:nvPr>
            <p:extLst>
              <p:ext uri="{D42A27DB-BD31-4B8C-83A1-F6EECF244321}">
                <p14:modId xmlns:p14="http://schemas.microsoft.com/office/powerpoint/2010/main" val="1290808966"/>
              </p:ext>
            </p:extLst>
          </p:nvPr>
        </p:nvGraphicFramePr>
        <p:xfrm>
          <a:off x="6037474" y="410446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3278668397"/>
                  </a:ext>
                </a:extLst>
              </a:tr>
            </a:tbl>
          </a:graphicData>
        </a:graphic>
      </p:graphicFrame>
      <p:graphicFrame>
        <p:nvGraphicFramePr>
          <p:cNvPr id="12" name="Table 11">
            <a:extLst>
              <a:ext uri="{FF2B5EF4-FFF2-40B4-BE49-F238E27FC236}">
                <a16:creationId xmlns:a16="http://schemas.microsoft.com/office/drawing/2014/main" id="{B02F2E97-55FE-DBAC-1F6B-1171E7C4D8B9}"/>
              </a:ext>
            </a:extLst>
          </p:cNvPr>
          <p:cNvGraphicFramePr>
            <a:graphicFrameLocks noGrp="1"/>
          </p:cNvGraphicFramePr>
          <p:nvPr>
            <p:extLst>
              <p:ext uri="{D42A27DB-BD31-4B8C-83A1-F6EECF244321}">
                <p14:modId xmlns:p14="http://schemas.microsoft.com/office/powerpoint/2010/main" val="1804333282"/>
              </p:ext>
            </p:extLst>
          </p:nvPr>
        </p:nvGraphicFramePr>
        <p:xfrm>
          <a:off x="7743692" y="409389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7</a:t>
                      </a:r>
                    </a:p>
                  </a:txBody>
                  <a:tcPr/>
                </a:tc>
                <a:tc>
                  <a:txBody>
                    <a:bodyPr/>
                    <a:lstStyle/>
                    <a:p>
                      <a:r>
                        <a:rPr lang="en-US" dirty="0"/>
                        <a:t>10</a:t>
                      </a:r>
                    </a:p>
                  </a:txBody>
                  <a:tcPr/>
                </a:tc>
                <a:extLst>
                  <a:ext uri="{0D108BD9-81ED-4DB2-BD59-A6C34878D82A}">
                    <a16:rowId xmlns:a16="http://schemas.microsoft.com/office/drawing/2014/main" val="3278668397"/>
                  </a:ext>
                </a:extLst>
              </a:tr>
            </a:tbl>
          </a:graphicData>
        </a:graphic>
      </p:graphicFrame>
    </p:spTree>
    <p:extLst>
      <p:ext uri="{BB962C8B-B14F-4D97-AF65-F5344CB8AC3E}">
        <p14:creationId xmlns:p14="http://schemas.microsoft.com/office/powerpoint/2010/main" val="4234779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6B72-1007-2647-5EA1-59EFB8867879}"/>
              </a:ext>
            </a:extLst>
          </p:cNvPr>
          <p:cNvSpPr>
            <a:spLocks noGrp="1"/>
          </p:cNvSpPr>
          <p:nvPr>
            <p:ph type="title"/>
          </p:nvPr>
        </p:nvSpPr>
        <p:spPr>
          <a:xfrm>
            <a:off x="838198" y="135181"/>
            <a:ext cx="10515600" cy="1325563"/>
          </a:xfrm>
        </p:spPr>
        <p:txBody>
          <a:bodyPr/>
          <a:lstStyle/>
          <a:p>
            <a:r>
              <a:rPr lang="en-US" dirty="0"/>
              <a:t>What our network looks like?</a:t>
            </a:r>
          </a:p>
        </p:txBody>
      </p:sp>
      <p:graphicFrame>
        <p:nvGraphicFramePr>
          <p:cNvPr id="4" name="Content Placeholder 3">
            <a:extLst>
              <a:ext uri="{FF2B5EF4-FFF2-40B4-BE49-F238E27FC236}">
                <a16:creationId xmlns:a16="http://schemas.microsoft.com/office/drawing/2014/main" id="{FF5C18A2-9EDB-463D-2BD0-4A4928C934B6}"/>
              </a:ext>
            </a:extLst>
          </p:cNvPr>
          <p:cNvGraphicFramePr>
            <a:graphicFrameLocks noGrp="1"/>
          </p:cNvGraphicFramePr>
          <p:nvPr>
            <p:ph idx="1"/>
            <p:extLst>
              <p:ext uri="{D42A27DB-BD31-4B8C-83A1-F6EECF244321}">
                <p14:modId xmlns:p14="http://schemas.microsoft.com/office/powerpoint/2010/main" val="4084454575"/>
              </p:ext>
            </p:extLst>
          </p:nvPr>
        </p:nvGraphicFramePr>
        <p:xfrm>
          <a:off x="838200" y="1396564"/>
          <a:ext cx="10515600" cy="3708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974089026"/>
                    </a:ext>
                  </a:extLst>
                </a:gridCol>
              </a:tblGrid>
              <a:tr h="370840">
                <a:tc>
                  <a:txBody>
                    <a:bodyPr/>
                    <a:lstStyle/>
                    <a:p>
                      <a:pPr algn="ctr"/>
                      <a:r>
                        <a:rPr lang="en-US" dirty="0"/>
                        <a:t>Max Pool Layer</a:t>
                      </a:r>
                    </a:p>
                  </a:txBody>
                  <a:tcPr/>
                </a:tc>
                <a:extLst>
                  <a:ext uri="{0D108BD9-81ED-4DB2-BD59-A6C34878D82A}">
                    <a16:rowId xmlns:a16="http://schemas.microsoft.com/office/drawing/2014/main" val="1794039430"/>
                  </a:ext>
                </a:extLst>
              </a:tr>
            </a:tbl>
          </a:graphicData>
        </a:graphic>
      </p:graphicFrame>
      <p:graphicFrame>
        <p:nvGraphicFramePr>
          <p:cNvPr id="5" name="Table 4">
            <a:extLst>
              <a:ext uri="{FF2B5EF4-FFF2-40B4-BE49-F238E27FC236}">
                <a16:creationId xmlns:a16="http://schemas.microsoft.com/office/drawing/2014/main" id="{6308576E-813A-6EE2-B7BD-1D8BAF993170}"/>
              </a:ext>
            </a:extLst>
          </p:cNvPr>
          <p:cNvGraphicFramePr>
            <a:graphicFrameLocks noGrp="1"/>
          </p:cNvGraphicFramePr>
          <p:nvPr>
            <p:extLst>
              <p:ext uri="{D42A27DB-BD31-4B8C-83A1-F6EECF244321}">
                <p14:modId xmlns:p14="http://schemas.microsoft.com/office/powerpoint/2010/main" val="404614475"/>
              </p:ext>
            </p:extLst>
          </p:nvPr>
        </p:nvGraphicFramePr>
        <p:xfrm>
          <a:off x="838199" y="3204537"/>
          <a:ext cx="10515599" cy="370840"/>
        </p:xfrm>
        <a:graphic>
          <a:graphicData uri="http://schemas.openxmlformats.org/drawingml/2006/table">
            <a:tbl>
              <a:tblPr firstRow="1" bandRow="1">
                <a:tableStyleId>{5C22544A-7EE6-4342-B048-85BDC9FD1C3A}</a:tableStyleId>
              </a:tblPr>
              <a:tblGrid>
                <a:gridCol w="10515599">
                  <a:extLst>
                    <a:ext uri="{9D8B030D-6E8A-4147-A177-3AD203B41FA5}">
                      <a16:colId xmlns:a16="http://schemas.microsoft.com/office/drawing/2014/main" val="3127348772"/>
                    </a:ext>
                  </a:extLst>
                </a:gridCol>
              </a:tblGrid>
              <a:tr h="370840">
                <a:tc>
                  <a:txBody>
                    <a:bodyPr/>
                    <a:lstStyle/>
                    <a:p>
                      <a:pPr algn="ctr"/>
                      <a:r>
                        <a:rPr lang="en-US" dirty="0"/>
                        <a:t>Connected Layer (Learning happens here) Output size = output of max layer/2</a:t>
                      </a:r>
                    </a:p>
                  </a:txBody>
                  <a:tcPr/>
                </a:tc>
                <a:extLst>
                  <a:ext uri="{0D108BD9-81ED-4DB2-BD59-A6C34878D82A}">
                    <a16:rowId xmlns:a16="http://schemas.microsoft.com/office/drawing/2014/main" val="1149183532"/>
                  </a:ext>
                </a:extLst>
              </a:tr>
            </a:tbl>
          </a:graphicData>
        </a:graphic>
      </p:graphicFrame>
      <p:sp>
        <p:nvSpPr>
          <p:cNvPr id="6" name="Arrow: Up-Down 5">
            <a:extLst>
              <a:ext uri="{FF2B5EF4-FFF2-40B4-BE49-F238E27FC236}">
                <a16:creationId xmlns:a16="http://schemas.microsoft.com/office/drawing/2014/main" id="{69AD258E-EE84-F052-8BE7-AF10F6BC91EE}"/>
              </a:ext>
            </a:extLst>
          </p:cNvPr>
          <p:cNvSpPr/>
          <p:nvPr/>
        </p:nvSpPr>
        <p:spPr>
          <a:xfrm>
            <a:off x="5596070" y="1753499"/>
            <a:ext cx="591085" cy="1451039"/>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8D6C4821-7900-D824-295A-9C8FE773DFE4}"/>
              </a:ext>
            </a:extLst>
          </p:cNvPr>
          <p:cNvGraphicFramePr>
            <a:graphicFrameLocks noGrp="1"/>
          </p:cNvGraphicFramePr>
          <p:nvPr>
            <p:extLst>
              <p:ext uri="{D42A27DB-BD31-4B8C-83A1-F6EECF244321}">
                <p14:modId xmlns:p14="http://schemas.microsoft.com/office/powerpoint/2010/main" val="2877986831"/>
              </p:ext>
            </p:extLst>
          </p:nvPr>
        </p:nvGraphicFramePr>
        <p:xfrm>
          <a:off x="838199" y="5026416"/>
          <a:ext cx="10515599" cy="370840"/>
        </p:xfrm>
        <a:graphic>
          <a:graphicData uri="http://schemas.openxmlformats.org/drawingml/2006/table">
            <a:tbl>
              <a:tblPr firstRow="1" bandRow="1">
                <a:tableStyleId>{5C22544A-7EE6-4342-B048-85BDC9FD1C3A}</a:tableStyleId>
              </a:tblPr>
              <a:tblGrid>
                <a:gridCol w="10515599">
                  <a:extLst>
                    <a:ext uri="{9D8B030D-6E8A-4147-A177-3AD203B41FA5}">
                      <a16:colId xmlns:a16="http://schemas.microsoft.com/office/drawing/2014/main" val="3127348772"/>
                    </a:ext>
                  </a:extLst>
                </a:gridCol>
              </a:tblGrid>
              <a:tr h="370840">
                <a:tc>
                  <a:txBody>
                    <a:bodyPr/>
                    <a:lstStyle/>
                    <a:p>
                      <a:pPr algn="ctr"/>
                      <a:r>
                        <a:rPr lang="en-US" dirty="0"/>
                        <a:t>Connected Layer (Learning happens here) Output size = 10 (1-2-3-4-5-6-7-8-9-0)</a:t>
                      </a:r>
                    </a:p>
                  </a:txBody>
                  <a:tcPr/>
                </a:tc>
                <a:extLst>
                  <a:ext uri="{0D108BD9-81ED-4DB2-BD59-A6C34878D82A}">
                    <a16:rowId xmlns:a16="http://schemas.microsoft.com/office/drawing/2014/main" val="1149183532"/>
                  </a:ext>
                </a:extLst>
              </a:tr>
            </a:tbl>
          </a:graphicData>
        </a:graphic>
      </p:graphicFrame>
      <p:sp>
        <p:nvSpPr>
          <p:cNvPr id="9" name="Arrow: Up-Down 8">
            <a:extLst>
              <a:ext uri="{FF2B5EF4-FFF2-40B4-BE49-F238E27FC236}">
                <a16:creationId xmlns:a16="http://schemas.microsoft.com/office/drawing/2014/main" id="{A4E2F66F-DA22-6D9C-BB55-BDAF1BFE71C7}"/>
              </a:ext>
            </a:extLst>
          </p:cNvPr>
          <p:cNvSpPr/>
          <p:nvPr/>
        </p:nvSpPr>
        <p:spPr>
          <a:xfrm>
            <a:off x="5587524" y="3575377"/>
            <a:ext cx="599631" cy="1451039"/>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Down 11">
            <a:extLst>
              <a:ext uri="{FF2B5EF4-FFF2-40B4-BE49-F238E27FC236}">
                <a16:creationId xmlns:a16="http://schemas.microsoft.com/office/drawing/2014/main" id="{8B088C81-C65C-52F5-24C5-97BB34BECECC}"/>
              </a:ext>
            </a:extLst>
          </p:cNvPr>
          <p:cNvSpPr/>
          <p:nvPr/>
        </p:nvSpPr>
        <p:spPr>
          <a:xfrm>
            <a:off x="5860989" y="5397255"/>
            <a:ext cx="172342" cy="687351"/>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4FBBFBD0-3338-411B-F530-39F010FD8442}"/>
              </a:ext>
            </a:extLst>
          </p:cNvPr>
          <p:cNvGraphicFramePr>
            <a:graphicFrameLocks noGrp="1"/>
          </p:cNvGraphicFramePr>
          <p:nvPr>
            <p:extLst>
              <p:ext uri="{D42A27DB-BD31-4B8C-83A1-F6EECF244321}">
                <p14:modId xmlns:p14="http://schemas.microsoft.com/office/powerpoint/2010/main" val="1899544484"/>
              </p:ext>
            </p:extLst>
          </p:nvPr>
        </p:nvGraphicFramePr>
        <p:xfrm>
          <a:off x="1883160" y="6116980"/>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357361425"/>
                    </a:ext>
                  </a:extLst>
                </a:gridCol>
                <a:gridCol w="812800">
                  <a:extLst>
                    <a:ext uri="{9D8B030D-6E8A-4147-A177-3AD203B41FA5}">
                      <a16:colId xmlns:a16="http://schemas.microsoft.com/office/drawing/2014/main" val="3629873916"/>
                    </a:ext>
                  </a:extLst>
                </a:gridCol>
                <a:gridCol w="812800">
                  <a:extLst>
                    <a:ext uri="{9D8B030D-6E8A-4147-A177-3AD203B41FA5}">
                      <a16:colId xmlns:a16="http://schemas.microsoft.com/office/drawing/2014/main" val="1213997483"/>
                    </a:ext>
                  </a:extLst>
                </a:gridCol>
                <a:gridCol w="812800">
                  <a:extLst>
                    <a:ext uri="{9D8B030D-6E8A-4147-A177-3AD203B41FA5}">
                      <a16:colId xmlns:a16="http://schemas.microsoft.com/office/drawing/2014/main" val="93007149"/>
                    </a:ext>
                  </a:extLst>
                </a:gridCol>
                <a:gridCol w="812800">
                  <a:extLst>
                    <a:ext uri="{9D8B030D-6E8A-4147-A177-3AD203B41FA5}">
                      <a16:colId xmlns:a16="http://schemas.microsoft.com/office/drawing/2014/main" val="3032791399"/>
                    </a:ext>
                  </a:extLst>
                </a:gridCol>
                <a:gridCol w="812800">
                  <a:extLst>
                    <a:ext uri="{9D8B030D-6E8A-4147-A177-3AD203B41FA5}">
                      <a16:colId xmlns:a16="http://schemas.microsoft.com/office/drawing/2014/main" val="3448773195"/>
                    </a:ext>
                  </a:extLst>
                </a:gridCol>
                <a:gridCol w="812800">
                  <a:extLst>
                    <a:ext uri="{9D8B030D-6E8A-4147-A177-3AD203B41FA5}">
                      <a16:colId xmlns:a16="http://schemas.microsoft.com/office/drawing/2014/main" val="1895080698"/>
                    </a:ext>
                  </a:extLst>
                </a:gridCol>
                <a:gridCol w="812800">
                  <a:extLst>
                    <a:ext uri="{9D8B030D-6E8A-4147-A177-3AD203B41FA5}">
                      <a16:colId xmlns:a16="http://schemas.microsoft.com/office/drawing/2014/main" val="198441536"/>
                    </a:ext>
                  </a:extLst>
                </a:gridCol>
                <a:gridCol w="812800">
                  <a:extLst>
                    <a:ext uri="{9D8B030D-6E8A-4147-A177-3AD203B41FA5}">
                      <a16:colId xmlns:a16="http://schemas.microsoft.com/office/drawing/2014/main" val="3477193819"/>
                    </a:ext>
                  </a:extLst>
                </a:gridCol>
                <a:gridCol w="812800">
                  <a:extLst>
                    <a:ext uri="{9D8B030D-6E8A-4147-A177-3AD203B41FA5}">
                      <a16:colId xmlns:a16="http://schemas.microsoft.com/office/drawing/2014/main" val="1473507911"/>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0</a:t>
                      </a:r>
                    </a:p>
                  </a:txBody>
                  <a:tcPr/>
                </a:tc>
                <a:extLst>
                  <a:ext uri="{0D108BD9-81ED-4DB2-BD59-A6C34878D82A}">
                    <a16:rowId xmlns:a16="http://schemas.microsoft.com/office/drawing/2014/main" val="894860689"/>
                  </a:ext>
                </a:extLst>
              </a:tr>
            </a:tbl>
          </a:graphicData>
        </a:graphic>
      </p:graphicFrame>
    </p:spTree>
    <p:extLst>
      <p:ext uri="{BB962C8B-B14F-4D97-AF65-F5344CB8AC3E}">
        <p14:creationId xmlns:p14="http://schemas.microsoft.com/office/powerpoint/2010/main" val="4240990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1169-E2AD-2004-0746-D98B25D034A0}"/>
              </a:ext>
            </a:extLst>
          </p:cNvPr>
          <p:cNvSpPr>
            <a:spLocks noGrp="1"/>
          </p:cNvSpPr>
          <p:nvPr>
            <p:ph type="title"/>
          </p:nvPr>
        </p:nvSpPr>
        <p:spPr/>
        <p:txBody>
          <a:bodyPr/>
          <a:lstStyle/>
          <a:p>
            <a:r>
              <a:rPr lang="en-CA" dirty="0"/>
              <a:t>What is a Convolution?</a:t>
            </a:r>
          </a:p>
        </p:txBody>
      </p:sp>
      <p:sp>
        <p:nvSpPr>
          <p:cNvPr id="3" name="Content Placeholder 2">
            <a:extLst>
              <a:ext uri="{FF2B5EF4-FFF2-40B4-BE49-F238E27FC236}">
                <a16:creationId xmlns:a16="http://schemas.microsoft.com/office/drawing/2014/main" id="{32F625BA-EDBD-36A1-9802-B9F0B34172A1}"/>
              </a:ext>
            </a:extLst>
          </p:cNvPr>
          <p:cNvSpPr>
            <a:spLocks noGrp="1"/>
          </p:cNvSpPr>
          <p:nvPr>
            <p:ph idx="1"/>
          </p:nvPr>
        </p:nvSpPr>
        <p:spPr/>
        <p:txBody>
          <a:bodyPr/>
          <a:lstStyle/>
          <a:p>
            <a:r>
              <a:rPr lang="en-CA" dirty="0"/>
              <a:t>A convolution allows us to combine 2 lists of numbers into a single list </a:t>
            </a:r>
          </a:p>
          <a:p>
            <a:r>
              <a:rPr lang="en-CA" dirty="0">
                <a:hlinkClick r:id="rId2"/>
              </a:rPr>
              <a:t>https://youtu.be/KuXjwB4LzSA</a:t>
            </a:r>
            <a:endParaRPr lang="en-CA" dirty="0"/>
          </a:p>
          <a:p>
            <a:r>
              <a:rPr lang="en-CA" dirty="0"/>
              <a:t>For an image recognition neural network a convolution is done by over laying a small matrix called a filter or kernel over the image and multiplying all the values together between the kernel and the image and adding them together. This will give us a convoluted value to output for that combination.</a:t>
            </a:r>
          </a:p>
          <a:p>
            <a:r>
              <a:rPr lang="en-CA" dirty="0"/>
              <a:t>In the neural network the convolution will ultimately learn what parts of the image are to be marked as important by having the filter values set using back propagation.</a:t>
            </a:r>
          </a:p>
          <a:p>
            <a:endParaRPr lang="en-CA" dirty="0"/>
          </a:p>
        </p:txBody>
      </p:sp>
    </p:spTree>
    <p:extLst>
      <p:ext uri="{BB962C8B-B14F-4D97-AF65-F5344CB8AC3E}">
        <p14:creationId xmlns:p14="http://schemas.microsoft.com/office/powerpoint/2010/main" val="3435854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01E7-1C47-C5E5-F206-D80C99624A86}"/>
              </a:ext>
            </a:extLst>
          </p:cNvPr>
          <p:cNvSpPr>
            <a:spLocks noGrp="1"/>
          </p:cNvSpPr>
          <p:nvPr>
            <p:ph type="title"/>
          </p:nvPr>
        </p:nvSpPr>
        <p:spPr/>
        <p:txBody>
          <a:bodyPr/>
          <a:lstStyle/>
          <a:p>
            <a:r>
              <a:rPr lang="en-CA" dirty="0"/>
              <a:t>Convolution in action</a:t>
            </a:r>
          </a:p>
        </p:txBody>
      </p:sp>
      <p:pic>
        <p:nvPicPr>
          <p:cNvPr id="2050" name="Picture 2" descr="A gentle introduction to Convolutions (Visually explained) - DEV Community">
            <a:extLst>
              <a:ext uri="{FF2B5EF4-FFF2-40B4-BE49-F238E27FC236}">
                <a16:creationId xmlns:a16="http://schemas.microsoft.com/office/drawing/2014/main" id="{563043B1-2CFE-EB75-E69D-CD0B8FCC46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3148" y="2211492"/>
            <a:ext cx="5575180" cy="391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574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DD71-BE24-59BE-FB63-452FC4300FDD}"/>
              </a:ext>
            </a:extLst>
          </p:cNvPr>
          <p:cNvSpPr>
            <a:spLocks noGrp="1"/>
          </p:cNvSpPr>
          <p:nvPr>
            <p:ph type="title"/>
          </p:nvPr>
        </p:nvSpPr>
        <p:spPr/>
        <p:txBody>
          <a:bodyPr/>
          <a:lstStyle/>
          <a:p>
            <a:r>
              <a:rPr lang="en-CA" dirty="0"/>
              <a:t>Convolution of image for edge highlighting.</a:t>
            </a:r>
          </a:p>
        </p:txBody>
      </p:sp>
      <p:sp>
        <p:nvSpPr>
          <p:cNvPr id="3" name="Content Placeholder 2">
            <a:extLst>
              <a:ext uri="{FF2B5EF4-FFF2-40B4-BE49-F238E27FC236}">
                <a16:creationId xmlns:a16="http://schemas.microsoft.com/office/drawing/2014/main" id="{DBECB6C9-A533-35B9-5873-E889FF31D1F5}"/>
              </a:ext>
            </a:extLst>
          </p:cNvPr>
          <p:cNvSpPr>
            <a:spLocks noGrp="1"/>
          </p:cNvSpPr>
          <p:nvPr>
            <p:ph idx="1"/>
          </p:nvPr>
        </p:nvSpPr>
        <p:spPr/>
        <p:txBody>
          <a:bodyPr>
            <a:normAutofit fontScale="85000" lnSpcReduction="20000"/>
          </a:bodyPr>
          <a:lstStyle/>
          <a:p>
            <a:r>
              <a:rPr lang="en-CA" dirty="0"/>
              <a:t>A special kind of convolution can be applied to the images before training to highlight the edges in the image.</a:t>
            </a:r>
          </a:p>
          <a:p>
            <a:r>
              <a:rPr lang="en-CA" dirty="0"/>
              <a:t>Here the convolution is not part of the learning process but is only used to pre highlight the image.</a:t>
            </a:r>
          </a:p>
          <a:p>
            <a:r>
              <a:rPr lang="en-CA" dirty="0"/>
              <a:t>Different techniques are used to highlight an image. Here are some common filter types.</a:t>
            </a:r>
          </a:p>
          <a:p>
            <a:r>
              <a:rPr lang="en-CA" i="1" dirty="0"/>
              <a:t>Horizontal</a:t>
            </a:r>
          </a:p>
          <a:p>
            <a:r>
              <a:rPr lang="en-CA" i="1" dirty="0"/>
              <a:t>Vertical</a:t>
            </a:r>
          </a:p>
          <a:p>
            <a:r>
              <a:rPr lang="en-CA" i="1" dirty="0"/>
              <a:t>Sobel Horizontal</a:t>
            </a:r>
          </a:p>
          <a:p>
            <a:r>
              <a:rPr lang="en-CA" i="1" dirty="0"/>
              <a:t>Sobel Vertical</a:t>
            </a:r>
          </a:p>
          <a:p>
            <a:r>
              <a:rPr lang="en-CA" i="1" dirty="0" err="1"/>
              <a:t>Scharr</a:t>
            </a:r>
            <a:r>
              <a:rPr lang="en-CA" i="1" dirty="0"/>
              <a:t> Horizontal</a:t>
            </a:r>
          </a:p>
          <a:p>
            <a:r>
              <a:rPr lang="en-CA" i="1" dirty="0" err="1"/>
              <a:t>Scharr</a:t>
            </a:r>
            <a:r>
              <a:rPr lang="en-CA" i="1" dirty="0"/>
              <a:t> Vertical</a:t>
            </a:r>
          </a:p>
        </p:txBody>
      </p:sp>
    </p:spTree>
    <p:extLst>
      <p:ext uri="{BB962C8B-B14F-4D97-AF65-F5344CB8AC3E}">
        <p14:creationId xmlns:p14="http://schemas.microsoft.com/office/powerpoint/2010/main" val="720583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95B0-8887-5666-B5E1-FFD0B79C1EE6}"/>
              </a:ext>
            </a:extLst>
          </p:cNvPr>
          <p:cNvSpPr>
            <a:spLocks noGrp="1"/>
          </p:cNvSpPr>
          <p:nvPr>
            <p:ph type="title"/>
          </p:nvPr>
        </p:nvSpPr>
        <p:spPr/>
        <p:txBody>
          <a:bodyPr/>
          <a:lstStyle/>
          <a:p>
            <a:r>
              <a:rPr lang="en-CA" dirty="0"/>
              <a:t>Topology for Image Recognition using a Convolutional Neural Network</a:t>
            </a:r>
          </a:p>
        </p:txBody>
      </p:sp>
      <p:graphicFrame>
        <p:nvGraphicFramePr>
          <p:cNvPr id="66" name="Content Placeholder 3">
            <a:extLst>
              <a:ext uri="{FF2B5EF4-FFF2-40B4-BE49-F238E27FC236}">
                <a16:creationId xmlns:a16="http://schemas.microsoft.com/office/drawing/2014/main" id="{0D034C57-6FA3-51FA-039D-2E62D4DD43E5}"/>
              </a:ext>
            </a:extLst>
          </p:cNvPr>
          <p:cNvGraphicFramePr>
            <a:graphicFrameLocks/>
          </p:cNvGraphicFramePr>
          <p:nvPr>
            <p:extLst>
              <p:ext uri="{D42A27DB-BD31-4B8C-83A1-F6EECF244321}">
                <p14:modId xmlns:p14="http://schemas.microsoft.com/office/powerpoint/2010/main" val="2996831107"/>
              </p:ext>
            </p:extLst>
          </p:nvPr>
        </p:nvGraphicFramePr>
        <p:xfrm>
          <a:off x="775530" y="2967380"/>
          <a:ext cx="10515600" cy="36576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974089026"/>
                    </a:ext>
                  </a:extLst>
                </a:gridCol>
              </a:tblGrid>
              <a:tr h="0">
                <a:tc>
                  <a:txBody>
                    <a:bodyPr/>
                    <a:lstStyle/>
                    <a:p>
                      <a:pPr algn="ctr"/>
                      <a:r>
                        <a:rPr lang="en-US" dirty="0"/>
                        <a:t>Max Pool Layer</a:t>
                      </a:r>
                    </a:p>
                  </a:txBody>
                  <a:tcPr/>
                </a:tc>
                <a:extLst>
                  <a:ext uri="{0D108BD9-81ED-4DB2-BD59-A6C34878D82A}">
                    <a16:rowId xmlns:a16="http://schemas.microsoft.com/office/drawing/2014/main" val="1794039430"/>
                  </a:ext>
                </a:extLst>
              </a:tr>
            </a:tbl>
          </a:graphicData>
        </a:graphic>
      </p:graphicFrame>
      <p:graphicFrame>
        <p:nvGraphicFramePr>
          <p:cNvPr id="67" name="Table 66">
            <a:extLst>
              <a:ext uri="{FF2B5EF4-FFF2-40B4-BE49-F238E27FC236}">
                <a16:creationId xmlns:a16="http://schemas.microsoft.com/office/drawing/2014/main" id="{B61C439D-916E-2CBE-6E4B-37F40FFBF405}"/>
              </a:ext>
            </a:extLst>
          </p:cNvPr>
          <p:cNvGraphicFramePr>
            <a:graphicFrameLocks noGrp="1"/>
          </p:cNvGraphicFramePr>
          <p:nvPr>
            <p:extLst>
              <p:ext uri="{D42A27DB-BD31-4B8C-83A1-F6EECF244321}">
                <p14:modId xmlns:p14="http://schemas.microsoft.com/office/powerpoint/2010/main" val="2557237355"/>
              </p:ext>
            </p:extLst>
          </p:nvPr>
        </p:nvGraphicFramePr>
        <p:xfrm>
          <a:off x="838199" y="4097218"/>
          <a:ext cx="10515599" cy="370840"/>
        </p:xfrm>
        <a:graphic>
          <a:graphicData uri="http://schemas.openxmlformats.org/drawingml/2006/table">
            <a:tbl>
              <a:tblPr firstRow="1" bandRow="1">
                <a:tableStyleId>{5C22544A-7EE6-4342-B048-85BDC9FD1C3A}</a:tableStyleId>
              </a:tblPr>
              <a:tblGrid>
                <a:gridCol w="10515599">
                  <a:extLst>
                    <a:ext uri="{9D8B030D-6E8A-4147-A177-3AD203B41FA5}">
                      <a16:colId xmlns:a16="http://schemas.microsoft.com/office/drawing/2014/main" val="3127348772"/>
                    </a:ext>
                  </a:extLst>
                </a:gridCol>
              </a:tblGrid>
              <a:tr h="370840">
                <a:tc>
                  <a:txBody>
                    <a:bodyPr/>
                    <a:lstStyle/>
                    <a:p>
                      <a:pPr algn="ctr"/>
                      <a:r>
                        <a:rPr lang="en-US" dirty="0"/>
                        <a:t>Connected Layer (Learning happens here) Output size = output of max layer/2</a:t>
                      </a:r>
                    </a:p>
                  </a:txBody>
                  <a:tcPr/>
                </a:tc>
                <a:extLst>
                  <a:ext uri="{0D108BD9-81ED-4DB2-BD59-A6C34878D82A}">
                    <a16:rowId xmlns:a16="http://schemas.microsoft.com/office/drawing/2014/main" val="1149183532"/>
                  </a:ext>
                </a:extLst>
              </a:tr>
            </a:tbl>
          </a:graphicData>
        </a:graphic>
      </p:graphicFrame>
      <p:sp>
        <p:nvSpPr>
          <p:cNvPr id="68" name="Arrow: Up-Down 67">
            <a:extLst>
              <a:ext uri="{FF2B5EF4-FFF2-40B4-BE49-F238E27FC236}">
                <a16:creationId xmlns:a16="http://schemas.microsoft.com/office/drawing/2014/main" id="{CB3815BE-2E74-19AC-B28F-35C0D95FB11F}"/>
              </a:ext>
            </a:extLst>
          </p:cNvPr>
          <p:cNvSpPr/>
          <p:nvPr/>
        </p:nvSpPr>
        <p:spPr>
          <a:xfrm>
            <a:off x="5565445" y="3321160"/>
            <a:ext cx="591085" cy="774408"/>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9" name="Table 68">
            <a:extLst>
              <a:ext uri="{FF2B5EF4-FFF2-40B4-BE49-F238E27FC236}">
                <a16:creationId xmlns:a16="http://schemas.microsoft.com/office/drawing/2014/main" id="{FC6120B8-8083-AF7C-7F82-A8EC224D3A53}"/>
              </a:ext>
            </a:extLst>
          </p:cNvPr>
          <p:cNvGraphicFramePr>
            <a:graphicFrameLocks noGrp="1"/>
          </p:cNvGraphicFramePr>
          <p:nvPr>
            <p:extLst>
              <p:ext uri="{D42A27DB-BD31-4B8C-83A1-F6EECF244321}">
                <p14:modId xmlns:p14="http://schemas.microsoft.com/office/powerpoint/2010/main" val="3630576522"/>
              </p:ext>
            </p:extLst>
          </p:nvPr>
        </p:nvGraphicFramePr>
        <p:xfrm>
          <a:off x="838199" y="5254775"/>
          <a:ext cx="10515599" cy="370840"/>
        </p:xfrm>
        <a:graphic>
          <a:graphicData uri="http://schemas.openxmlformats.org/drawingml/2006/table">
            <a:tbl>
              <a:tblPr firstRow="1" bandRow="1">
                <a:tableStyleId>{5C22544A-7EE6-4342-B048-85BDC9FD1C3A}</a:tableStyleId>
              </a:tblPr>
              <a:tblGrid>
                <a:gridCol w="10515599">
                  <a:extLst>
                    <a:ext uri="{9D8B030D-6E8A-4147-A177-3AD203B41FA5}">
                      <a16:colId xmlns:a16="http://schemas.microsoft.com/office/drawing/2014/main" val="3127348772"/>
                    </a:ext>
                  </a:extLst>
                </a:gridCol>
              </a:tblGrid>
              <a:tr h="370840">
                <a:tc>
                  <a:txBody>
                    <a:bodyPr/>
                    <a:lstStyle/>
                    <a:p>
                      <a:pPr algn="ctr"/>
                      <a:r>
                        <a:rPr lang="en-US" dirty="0"/>
                        <a:t>Connected Layer (Learning happens here) Output size = 2 (0,1)</a:t>
                      </a:r>
                    </a:p>
                  </a:txBody>
                  <a:tcPr/>
                </a:tc>
                <a:extLst>
                  <a:ext uri="{0D108BD9-81ED-4DB2-BD59-A6C34878D82A}">
                    <a16:rowId xmlns:a16="http://schemas.microsoft.com/office/drawing/2014/main" val="1149183532"/>
                  </a:ext>
                </a:extLst>
              </a:tr>
            </a:tbl>
          </a:graphicData>
        </a:graphic>
      </p:graphicFrame>
      <p:sp>
        <p:nvSpPr>
          <p:cNvPr id="70" name="Arrow: Up-Down 69">
            <a:extLst>
              <a:ext uri="{FF2B5EF4-FFF2-40B4-BE49-F238E27FC236}">
                <a16:creationId xmlns:a16="http://schemas.microsoft.com/office/drawing/2014/main" id="{42BA1570-E89C-AE00-5870-C21CDFADBD7C}"/>
              </a:ext>
            </a:extLst>
          </p:cNvPr>
          <p:cNvSpPr/>
          <p:nvPr/>
        </p:nvSpPr>
        <p:spPr>
          <a:xfrm>
            <a:off x="5587524" y="4468483"/>
            <a:ext cx="599631" cy="765361"/>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Up-Down 70">
            <a:extLst>
              <a:ext uri="{FF2B5EF4-FFF2-40B4-BE49-F238E27FC236}">
                <a16:creationId xmlns:a16="http://schemas.microsoft.com/office/drawing/2014/main" id="{EEE05BD1-EE8B-6C64-1349-69203060F256}"/>
              </a:ext>
            </a:extLst>
          </p:cNvPr>
          <p:cNvSpPr/>
          <p:nvPr/>
        </p:nvSpPr>
        <p:spPr>
          <a:xfrm>
            <a:off x="5860988" y="5604684"/>
            <a:ext cx="172342" cy="687351"/>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2" name="Table 71">
            <a:extLst>
              <a:ext uri="{FF2B5EF4-FFF2-40B4-BE49-F238E27FC236}">
                <a16:creationId xmlns:a16="http://schemas.microsoft.com/office/drawing/2014/main" id="{E355FA4A-1E37-D618-FE88-5616EADC78E5}"/>
              </a:ext>
            </a:extLst>
          </p:cNvPr>
          <p:cNvGraphicFramePr>
            <a:graphicFrameLocks noGrp="1"/>
          </p:cNvGraphicFramePr>
          <p:nvPr>
            <p:extLst>
              <p:ext uri="{D42A27DB-BD31-4B8C-83A1-F6EECF244321}">
                <p14:modId xmlns:p14="http://schemas.microsoft.com/office/powerpoint/2010/main" val="1552403260"/>
              </p:ext>
            </p:extLst>
          </p:nvPr>
        </p:nvGraphicFramePr>
        <p:xfrm>
          <a:off x="3904000" y="6292035"/>
          <a:ext cx="4086319" cy="370840"/>
        </p:xfrm>
        <a:graphic>
          <a:graphicData uri="http://schemas.openxmlformats.org/drawingml/2006/table">
            <a:tbl>
              <a:tblPr firstRow="1" bandRow="1">
                <a:tableStyleId>{5C22544A-7EE6-4342-B048-85BDC9FD1C3A}</a:tableStyleId>
              </a:tblPr>
              <a:tblGrid>
                <a:gridCol w="2033232">
                  <a:extLst>
                    <a:ext uri="{9D8B030D-6E8A-4147-A177-3AD203B41FA5}">
                      <a16:colId xmlns:a16="http://schemas.microsoft.com/office/drawing/2014/main" val="1357361425"/>
                    </a:ext>
                  </a:extLst>
                </a:gridCol>
                <a:gridCol w="2053087">
                  <a:extLst>
                    <a:ext uri="{9D8B030D-6E8A-4147-A177-3AD203B41FA5}">
                      <a16:colId xmlns:a16="http://schemas.microsoft.com/office/drawing/2014/main" val="3629873916"/>
                    </a:ext>
                  </a:extLst>
                </a:gridCol>
              </a:tblGrid>
              <a:tr h="370840">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894860689"/>
                  </a:ext>
                </a:extLst>
              </a:tr>
            </a:tbl>
          </a:graphicData>
        </a:graphic>
      </p:graphicFrame>
      <p:graphicFrame>
        <p:nvGraphicFramePr>
          <p:cNvPr id="76" name="Content Placeholder 3">
            <a:extLst>
              <a:ext uri="{FF2B5EF4-FFF2-40B4-BE49-F238E27FC236}">
                <a16:creationId xmlns:a16="http://schemas.microsoft.com/office/drawing/2014/main" id="{7E46F952-DBFF-3E8A-6D6B-B1CB2B94EDC1}"/>
              </a:ext>
            </a:extLst>
          </p:cNvPr>
          <p:cNvGraphicFramePr>
            <a:graphicFrameLocks/>
          </p:cNvGraphicFramePr>
          <p:nvPr>
            <p:extLst>
              <p:ext uri="{D42A27DB-BD31-4B8C-83A1-F6EECF244321}">
                <p14:modId xmlns:p14="http://schemas.microsoft.com/office/powerpoint/2010/main" val="2352501027"/>
              </p:ext>
            </p:extLst>
          </p:nvPr>
        </p:nvGraphicFramePr>
        <p:xfrm>
          <a:off x="775530" y="1824685"/>
          <a:ext cx="10515600" cy="36576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974089026"/>
                    </a:ext>
                  </a:extLst>
                </a:gridCol>
              </a:tblGrid>
              <a:tr h="0">
                <a:tc>
                  <a:txBody>
                    <a:bodyPr/>
                    <a:lstStyle/>
                    <a:p>
                      <a:pPr algn="ctr"/>
                      <a:r>
                        <a:rPr lang="en-US" dirty="0"/>
                        <a:t>Convolution Layer</a:t>
                      </a:r>
                    </a:p>
                  </a:txBody>
                  <a:tcPr/>
                </a:tc>
                <a:extLst>
                  <a:ext uri="{0D108BD9-81ED-4DB2-BD59-A6C34878D82A}">
                    <a16:rowId xmlns:a16="http://schemas.microsoft.com/office/drawing/2014/main" val="1794039430"/>
                  </a:ext>
                </a:extLst>
              </a:tr>
            </a:tbl>
          </a:graphicData>
        </a:graphic>
      </p:graphicFrame>
      <p:sp>
        <p:nvSpPr>
          <p:cNvPr id="77" name="Arrow: Up-Down 76">
            <a:extLst>
              <a:ext uri="{FF2B5EF4-FFF2-40B4-BE49-F238E27FC236}">
                <a16:creationId xmlns:a16="http://schemas.microsoft.com/office/drawing/2014/main" id="{188580A6-C6DF-BBF3-1DA0-70CA818CE13F}"/>
              </a:ext>
            </a:extLst>
          </p:cNvPr>
          <p:cNvSpPr/>
          <p:nvPr/>
        </p:nvSpPr>
        <p:spPr>
          <a:xfrm>
            <a:off x="5510809" y="2171741"/>
            <a:ext cx="591085" cy="774408"/>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91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B237-5A98-FEE3-D9E7-E57390ED485B}"/>
              </a:ext>
            </a:extLst>
          </p:cNvPr>
          <p:cNvSpPr>
            <a:spLocks noGrp="1"/>
          </p:cNvSpPr>
          <p:nvPr>
            <p:ph type="title"/>
          </p:nvPr>
        </p:nvSpPr>
        <p:spPr/>
        <p:txBody>
          <a:bodyPr/>
          <a:lstStyle/>
          <a:p>
            <a:r>
              <a:rPr lang="en-CA" dirty="0"/>
              <a:t>What is an Artificial Neural Network?</a:t>
            </a:r>
          </a:p>
        </p:txBody>
      </p:sp>
      <p:sp>
        <p:nvSpPr>
          <p:cNvPr id="3" name="Content Placeholder 2">
            <a:extLst>
              <a:ext uri="{FF2B5EF4-FFF2-40B4-BE49-F238E27FC236}">
                <a16:creationId xmlns:a16="http://schemas.microsoft.com/office/drawing/2014/main" id="{8CDE187E-F5E2-B958-D7ED-78C85FF0605A}"/>
              </a:ext>
            </a:extLst>
          </p:cNvPr>
          <p:cNvSpPr>
            <a:spLocks noGrp="1"/>
          </p:cNvSpPr>
          <p:nvPr>
            <p:ph idx="1"/>
          </p:nvPr>
        </p:nvSpPr>
        <p:spPr/>
        <p:txBody>
          <a:bodyPr/>
          <a:lstStyle/>
          <a:p>
            <a:r>
              <a:rPr lang="en-CA" dirty="0"/>
              <a:t>It is a statistical model which will use the sum of the trained weights multiplied by the inputs to predict an output.</a:t>
            </a:r>
          </a:p>
          <a:p>
            <a:endParaRPr lang="en-CA" dirty="0"/>
          </a:p>
          <a:p>
            <a:r>
              <a:rPr lang="en-CA" dirty="0"/>
              <a:t>i.e. Output</a:t>
            </a:r>
            <a:r>
              <a:rPr lang="en-CA" b="1" dirty="0">
                <a:solidFill>
                  <a:srgbClr val="FF0000"/>
                </a:solidFill>
              </a:rPr>
              <a:t>1</a:t>
            </a:r>
            <a:r>
              <a:rPr lang="en-CA" dirty="0"/>
              <a:t>=Input</a:t>
            </a:r>
            <a:r>
              <a:rPr lang="en-CA" b="1" dirty="0">
                <a:solidFill>
                  <a:srgbClr val="FF0000"/>
                </a:solidFill>
              </a:rPr>
              <a:t>1</a:t>
            </a:r>
            <a:r>
              <a:rPr lang="en-CA" dirty="0"/>
              <a:t>*Weight</a:t>
            </a:r>
            <a:r>
              <a:rPr lang="en-CA" b="1" dirty="0">
                <a:solidFill>
                  <a:srgbClr val="FF0000"/>
                </a:solidFill>
              </a:rPr>
              <a:t>1</a:t>
            </a:r>
            <a:r>
              <a:rPr lang="en-CA" dirty="0"/>
              <a:t>+Input</a:t>
            </a:r>
            <a:r>
              <a:rPr lang="en-CA" b="1" dirty="0">
                <a:solidFill>
                  <a:srgbClr val="FF0000"/>
                </a:solidFill>
              </a:rPr>
              <a:t>2</a:t>
            </a:r>
            <a:r>
              <a:rPr lang="en-CA" dirty="0"/>
              <a:t>*Weight</a:t>
            </a:r>
            <a:r>
              <a:rPr lang="en-CA" b="1" dirty="0">
                <a:solidFill>
                  <a:srgbClr val="FF0000"/>
                </a:solidFill>
              </a:rPr>
              <a:t>1</a:t>
            </a:r>
            <a:r>
              <a:rPr lang="en-CA" dirty="0"/>
              <a:t> </a:t>
            </a:r>
          </a:p>
        </p:txBody>
      </p:sp>
    </p:spTree>
    <p:extLst>
      <p:ext uri="{BB962C8B-B14F-4D97-AF65-F5344CB8AC3E}">
        <p14:creationId xmlns:p14="http://schemas.microsoft.com/office/powerpoint/2010/main" val="49843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6856-73F7-93A6-CA7D-7EAC93CBF38E}"/>
              </a:ext>
            </a:extLst>
          </p:cNvPr>
          <p:cNvSpPr>
            <a:spLocks noGrp="1"/>
          </p:cNvSpPr>
          <p:nvPr>
            <p:ph type="title"/>
          </p:nvPr>
        </p:nvSpPr>
        <p:spPr/>
        <p:txBody>
          <a:bodyPr/>
          <a:lstStyle/>
          <a:p>
            <a:r>
              <a:rPr lang="en-CA" dirty="0"/>
              <a:t>An OR gate</a:t>
            </a:r>
          </a:p>
        </p:txBody>
      </p:sp>
      <p:pic>
        <p:nvPicPr>
          <p:cNvPr id="2050" name="Picture 2" descr="What is OR Gate? - Logic Symbol &amp; Truth Table - Circuit Globe">
            <a:extLst>
              <a:ext uri="{FF2B5EF4-FFF2-40B4-BE49-F238E27FC236}">
                <a16:creationId xmlns:a16="http://schemas.microsoft.com/office/drawing/2014/main" id="{1F7250E7-779F-7E02-767D-C332C3220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202" y="1868261"/>
            <a:ext cx="64770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7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3B95-8468-35C7-4725-E96C86E6F16D}"/>
              </a:ext>
            </a:extLst>
          </p:cNvPr>
          <p:cNvSpPr>
            <a:spLocks noGrp="1"/>
          </p:cNvSpPr>
          <p:nvPr>
            <p:ph type="title"/>
          </p:nvPr>
        </p:nvSpPr>
        <p:spPr/>
        <p:txBody>
          <a:bodyPr/>
          <a:lstStyle/>
          <a:p>
            <a:r>
              <a:rPr lang="en-CA" dirty="0"/>
              <a:t>What does that mean for a neural network</a:t>
            </a:r>
          </a:p>
        </p:txBody>
      </p:sp>
      <p:sp>
        <p:nvSpPr>
          <p:cNvPr id="3" name="Content Placeholder 2">
            <a:extLst>
              <a:ext uri="{FF2B5EF4-FFF2-40B4-BE49-F238E27FC236}">
                <a16:creationId xmlns:a16="http://schemas.microsoft.com/office/drawing/2014/main" id="{754B3C11-860E-CB9C-221B-2F115E3F695C}"/>
              </a:ext>
            </a:extLst>
          </p:cNvPr>
          <p:cNvSpPr>
            <a:spLocks noGrp="1"/>
          </p:cNvSpPr>
          <p:nvPr>
            <p:ph idx="1"/>
          </p:nvPr>
        </p:nvSpPr>
        <p:spPr/>
        <p:txBody>
          <a:bodyPr/>
          <a:lstStyle/>
          <a:p>
            <a:r>
              <a:rPr lang="en-CA" dirty="0"/>
              <a:t>We can train this simple NN to recognise any of the inputs to be high to generate a 1 on the output.</a:t>
            </a:r>
          </a:p>
          <a:p>
            <a:endParaRPr lang="en-CA" dirty="0"/>
          </a:p>
          <a:p>
            <a:endParaRPr lang="en-CA" dirty="0"/>
          </a:p>
        </p:txBody>
      </p:sp>
      <p:sp>
        <p:nvSpPr>
          <p:cNvPr id="4" name="Oval 3">
            <a:extLst>
              <a:ext uri="{FF2B5EF4-FFF2-40B4-BE49-F238E27FC236}">
                <a16:creationId xmlns:a16="http://schemas.microsoft.com/office/drawing/2014/main" id="{2F1586F1-649B-014E-D5CE-D8A322169278}"/>
              </a:ext>
            </a:extLst>
          </p:cNvPr>
          <p:cNvSpPr/>
          <p:nvPr/>
        </p:nvSpPr>
        <p:spPr>
          <a:xfrm>
            <a:off x="1632856" y="3088790"/>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Input1</a:t>
            </a:r>
          </a:p>
        </p:txBody>
      </p:sp>
      <p:sp>
        <p:nvSpPr>
          <p:cNvPr id="5" name="Oval 4">
            <a:extLst>
              <a:ext uri="{FF2B5EF4-FFF2-40B4-BE49-F238E27FC236}">
                <a16:creationId xmlns:a16="http://schemas.microsoft.com/office/drawing/2014/main" id="{9B98A4AE-2368-D432-618A-839DBA108E49}"/>
              </a:ext>
            </a:extLst>
          </p:cNvPr>
          <p:cNvSpPr/>
          <p:nvPr/>
        </p:nvSpPr>
        <p:spPr>
          <a:xfrm>
            <a:off x="7361852" y="4979794"/>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Output2</a:t>
            </a:r>
          </a:p>
        </p:txBody>
      </p:sp>
      <p:sp>
        <p:nvSpPr>
          <p:cNvPr id="6" name="Oval 5">
            <a:extLst>
              <a:ext uri="{FF2B5EF4-FFF2-40B4-BE49-F238E27FC236}">
                <a16:creationId xmlns:a16="http://schemas.microsoft.com/office/drawing/2014/main" id="{ABC7B174-B678-38DC-2A04-C8A80EEFAA9E}"/>
              </a:ext>
            </a:extLst>
          </p:cNvPr>
          <p:cNvSpPr/>
          <p:nvPr/>
        </p:nvSpPr>
        <p:spPr>
          <a:xfrm>
            <a:off x="1785255" y="4979794"/>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Input2</a:t>
            </a:r>
          </a:p>
        </p:txBody>
      </p:sp>
      <p:sp>
        <p:nvSpPr>
          <p:cNvPr id="7" name="Oval 6">
            <a:extLst>
              <a:ext uri="{FF2B5EF4-FFF2-40B4-BE49-F238E27FC236}">
                <a16:creationId xmlns:a16="http://schemas.microsoft.com/office/drawing/2014/main" id="{D29D9043-2DE3-9409-5B6D-95823C8497C4}"/>
              </a:ext>
            </a:extLst>
          </p:cNvPr>
          <p:cNvSpPr/>
          <p:nvPr/>
        </p:nvSpPr>
        <p:spPr>
          <a:xfrm>
            <a:off x="7361852" y="3088790"/>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Output1</a:t>
            </a:r>
          </a:p>
        </p:txBody>
      </p:sp>
      <p:cxnSp>
        <p:nvCxnSpPr>
          <p:cNvPr id="9" name="Straight Arrow Connector 8">
            <a:extLst>
              <a:ext uri="{FF2B5EF4-FFF2-40B4-BE49-F238E27FC236}">
                <a16:creationId xmlns:a16="http://schemas.microsoft.com/office/drawing/2014/main" id="{001B7495-1F0A-A421-1F4B-D5B4FD5C49B8}"/>
              </a:ext>
            </a:extLst>
          </p:cNvPr>
          <p:cNvCxnSpPr>
            <a:cxnSpLocks/>
            <a:endCxn id="5" idx="2"/>
          </p:cNvCxnSpPr>
          <p:nvPr/>
        </p:nvCxnSpPr>
        <p:spPr>
          <a:xfrm>
            <a:off x="3228391" y="3485341"/>
            <a:ext cx="4133461" cy="189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D6DBDD-FFA6-4736-24E4-1213ADFAF066}"/>
              </a:ext>
            </a:extLst>
          </p:cNvPr>
          <p:cNvCxnSpPr>
            <a:cxnSpLocks/>
            <a:stCxn id="6" idx="6"/>
            <a:endCxn id="7" idx="2"/>
          </p:cNvCxnSpPr>
          <p:nvPr/>
        </p:nvCxnSpPr>
        <p:spPr>
          <a:xfrm flipV="1">
            <a:off x="3380790" y="3485341"/>
            <a:ext cx="3981062" cy="189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E448D8-259D-EF33-172A-7B881038EB36}"/>
              </a:ext>
            </a:extLst>
          </p:cNvPr>
          <p:cNvCxnSpPr>
            <a:cxnSpLocks/>
            <a:stCxn id="4" idx="6"/>
            <a:endCxn id="7" idx="2"/>
          </p:cNvCxnSpPr>
          <p:nvPr/>
        </p:nvCxnSpPr>
        <p:spPr>
          <a:xfrm>
            <a:off x="3228391" y="3485341"/>
            <a:ext cx="4133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F5ED52-6A87-78F6-3556-80BC26840300}"/>
              </a:ext>
            </a:extLst>
          </p:cNvPr>
          <p:cNvCxnSpPr>
            <a:stCxn id="6" idx="6"/>
            <a:endCxn id="5" idx="2"/>
          </p:cNvCxnSpPr>
          <p:nvPr/>
        </p:nvCxnSpPr>
        <p:spPr>
          <a:xfrm>
            <a:off x="3380790" y="5376345"/>
            <a:ext cx="3981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9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334-059E-71A0-E031-882F514B7744}"/>
              </a:ext>
            </a:extLst>
          </p:cNvPr>
          <p:cNvSpPr>
            <a:spLocks noGrp="1"/>
          </p:cNvSpPr>
          <p:nvPr>
            <p:ph type="title"/>
          </p:nvPr>
        </p:nvSpPr>
        <p:spPr/>
        <p:txBody>
          <a:bodyPr/>
          <a:lstStyle/>
          <a:p>
            <a:r>
              <a:rPr lang="en-CA" dirty="0"/>
              <a:t>Activation Function in a Neural Network.</a:t>
            </a:r>
          </a:p>
        </p:txBody>
      </p:sp>
      <p:sp>
        <p:nvSpPr>
          <p:cNvPr id="3" name="Content Placeholder 2">
            <a:extLst>
              <a:ext uri="{FF2B5EF4-FFF2-40B4-BE49-F238E27FC236}">
                <a16:creationId xmlns:a16="http://schemas.microsoft.com/office/drawing/2014/main" id="{C0BC7C1D-D184-E72C-DE08-CD62F2FE4242}"/>
              </a:ext>
            </a:extLst>
          </p:cNvPr>
          <p:cNvSpPr>
            <a:spLocks noGrp="1"/>
          </p:cNvSpPr>
          <p:nvPr>
            <p:ph idx="1"/>
          </p:nvPr>
        </p:nvSpPr>
        <p:spPr/>
        <p:txBody>
          <a:bodyPr/>
          <a:lstStyle/>
          <a:p>
            <a:pPr marL="0" indent="0">
              <a:buNone/>
            </a:pPr>
            <a:r>
              <a:rPr lang="en-US" dirty="0"/>
              <a:t>Why do we need Non-linear activation function?</a:t>
            </a:r>
          </a:p>
          <a:p>
            <a:pPr marL="0" indent="0">
              <a:buNone/>
            </a:pPr>
            <a:endParaRPr lang="en-US" dirty="0"/>
          </a:p>
          <a:p>
            <a:pPr marL="0" indent="0">
              <a:buNone/>
            </a:pPr>
            <a:r>
              <a:rPr lang="en-US" dirty="0"/>
              <a:t>A neural network without an activation function is essentially just a linear regression model. The activation function does the non-linear transformation to the input making it capable to learn and perform more complex tasks. </a:t>
            </a:r>
          </a:p>
          <a:p>
            <a:pPr marL="0" indent="0">
              <a:buNone/>
            </a:pPr>
            <a:endParaRPr lang="en-CA" dirty="0"/>
          </a:p>
          <a:p>
            <a:pPr marL="0" indent="0">
              <a:buNone/>
            </a:pPr>
            <a:r>
              <a:rPr lang="en-CA" dirty="0"/>
              <a:t>The different kinds of Activation function are</a:t>
            </a:r>
          </a:p>
          <a:p>
            <a:pPr marL="0" indent="0">
              <a:buNone/>
            </a:pPr>
            <a:r>
              <a:rPr lang="en-CA" dirty="0"/>
              <a:t>Sigmoid, Tangent Hyperbolic, Rectified linear unit (</a:t>
            </a:r>
            <a:r>
              <a:rPr lang="en-CA" dirty="0" err="1"/>
              <a:t>RelU</a:t>
            </a:r>
            <a:r>
              <a:rPr lang="en-CA" dirty="0"/>
              <a:t>)</a:t>
            </a:r>
          </a:p>
        </p:txBody>
      </p:sp>
    </p:spTree>
    <p:extLst>
      <p:ext uri="{BB962C8B-B14F-4D97-AF65-F5344CB8AC3E}">
        <p14:creationId xmlns:p14="http://schemas.microsoft.com/office/powerpoint/2010/main" val="44511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126A-7C7D-4D1F-870E-EAC780AA1F51}"/>
              </a:ext>
            </a:extLst>
          </p:cNvPr>
          <p:cNvSpPr>
            <a:spLocks noGrp="1"/>
          </p:cNvSpPr>
          <p:nvPr>
            <p:ph type="title"/>
          </p:nvPr>
        </p:nvSpPr>
        <p:spPr/>
        <p:txBody>
          <a:bodyPr/>
          <a:lstStyle/>
          <a:p>
            <a:r>
              <a:rPr lang="en-CA" dirty="0"/>
              <a:t>Using a </a:t>
            </a:r>
            <a:r>
              <a:rPr lang="en-CA" dirty="0" err="1"/>
              <a:t>RelU</a:t>
            </a:r>
            <a:endParaRPr lang="en-CA" dirty="0"/>
          </a:p>
        </p:txBody>
      </p:sp>
      <p:sp>
        <p:nvSpPr>
          <p:cNvPr id="3" name="Content Placeholder 2">
            <a:extLst>
              <a:ext uri="{FF2B5EF4-FFF2-40B4-BE49-F238E27FC236}">
                <a16:creationId xmlns:a16="http://schemas.microsoft.com/office/drawing/2014/main" id="{4A018EE1-CDCD-6151-64FE-C18D4520296C}"/>
              </a:ext>
            </a:extLst>
          </p:cNvPr>
          <p:cNvSpPr>
            <a:spLocks noGrp="1"/>
          </p:cNvSpPr>
          <p:nvPr>
            <p:ph idx="1"/>
          </p:nvPr>
        </p:nvSpPr>
        <p:spPr/>
        <p:txBody>
          <a:bodyPr/>
          <a:lstStyle/>
          <a:p>
            <a:r>
              <a:rPr lang="en-CA" dirty="0"/>
              <a:t>Simplest activation function</a:t>
            </a:r>
          </a:p>
          <a:p>
            <a:r>
              <a:rPr lang="en-CA" dirty="0"/>
              <a:t>Very fast compared to others</a:t>
            </a:r>
          </a:p>
          <a:p>
            <a:endParaRPr lang="en-CA" dirty="0"/>
          </a:p>
          <a:p>
            <a:pPr marL="0" indent="0">
              <a:buNone/>
            </a:pPr>
            <a:r>
              <a:rPr lang="pt-BR" dirty="0"/>
              <a:t>A(x) = max(0,x)</a:t>
            </a:r>
          </a:p>
          <a:p>
            <a:pPr marL="0" indent="0">
              <a:buNone/>
            </a:pPr>
            <a:endParaRPr lang="pt-BR" dirty="0"/>
          </a:p>
          <a:p>
            <a:pPr marL="0" indent="0">
              <a:buNone/>
            </a:pPr>
            <a:r>
              <a:rPr lang="pt-BR" dirty="0"/>
              <a:t>Derivative of RelU</a:t>
            </a:r>
          </a:p>
          <a:p>
            <a:pPr marL="0" indent="0">
              <a:buNone/>
            </a:pPr>
            <a:r>
              <a:rPr lang="pt-BR" dirty="0"/>
              <a:t>dA/dX = {x&lt;=0?0:1}</a:t>
            </a:r>
            <a:endParaRPr lang="en-CA" dirty="0"/>
          </a:p>
        </p:txBody>
      </p:sp>
    </p:spTree>
    <p:extLst>
      <p:ext uri="{BB962C8B-B14F-4D97-AF65-F5344CB8AC3E}">
        <p14:creationId xmlns:p14="http://schemas.microsoft.com/office/powerpoint/2010/main" val="272701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D711-553F-3CF4-E861-EEA23685BD94}"/>
              </a:ext>
            </a:extLst>
          </p:cNvPr>
          <p:cNvSpPr>
            <a:spLocks noGrp="1"/>
          </p:cNvSpPr>
          <p:nvPr>
            <p:ph type="title"/>
          </p:nvPr>
        </p:nvSpPr>
        <p:spPr/>
        <p:txBody>
          <a:bodyPr/>
          <a:lstStyle/>
          <a:p>
            <a:r>
              <a:rPr lang="en-CA" dirty="0"/>
              <a:t>Training the Neural Network.</a:t>
            </a:r>
          </a:p>
        </p:txBody>
      </p:sp>
      <p:sp>
        <p:nvSpPr>
          <p:cNvPr id="3" name="Content Placeholder 2">
            <a:extLst>
              <a:ext uri="{FF2B5EF4-FFF2-40B4-BE49-F238E27FC236}">
                <a16:creationId xmlns:a16="http://schemas.microsoft.com/office/drawing/2014/main" id="{ACAEE9E8-1539-6B9A-EC25-92F72E8E89CA}"/>
              </a:ext>
            </a:extLst>
          </p:cNvPr>
          <p:cNvSpPr>
            <a:spLocks noGrp="1"/>
          </p:cNvSpPr>
          <p:nvPr>
            <p:ph idx="1"/>
          </p:nvPr>
        </p:nvSpPr>
        <p:spPr/>
        <p:txBody>
          <a:bodyPr/>
          <a:lstStyle/>
          <a:p>
            <a:r>
              <a:rPr lang="en-CA" dirty="0"/>
              <a:t>To train a neural network we need to find out how much the neural network was wrong by and then tell the neural network to correct its self by that amount.</a:t>
            </a:r>
          </a:p>
          <a:p>
            <a:r>
              <a:rPr lang="en-CA" dirty="0"/>
              <a:t>This technique is known as </a:t>
            </a:r>
            <a:r>
              <a:rPr lang="en-CA" b="1" dirty="0"/>
              <a:t>back propagation</a:t>
            </a:r>
            <a:r>
              <a:rPr lang="en-CA" dirty="0"/>
              <a:t> and the mathematical term for this is called </a:t>
            </a:r>
            <a:r>
              <a:rPr lang="en-CA" b="1" dirty="0"/>
              <a:t>gradient estimation</a:t>
            </a:r>
            <a:r>
              <a:rPr lang="en-CA" dirty="0"/>
              <a:t>.</a:t>
            </a:r>
          </a:p>
          <a:p>
            <a:r>
              <a:rPr lang="en-CA" dirty="0"/>
              <a:t>The way a neural network will perform this is by adjusting each weight by doing a gradual gradient walk towards the minimum value required to correctly guess the output. </a:t>
            </a:r>
          </a:p>
          <a:p>
            <a:r>
              <a:rPr lang="en-CA" dirty="0"/>
              <a:t>Remember Output</a:t>
            </a:r>
            <a:r>
              <a:rPr lang="en-CA" b="1" dirty="0">
                <a:solidFill>
                  <a:srgbClr val="FF0000"/>
                </a:solidFill>
              </a:rPr>
              <a:t>1</a:t>
            </a:r>
            <a:r>
              <a:rPr lang="en-CA" dirty="0"/>
              <a:t>=Input</a:t>
            </a:r>
            <a:r>
              <a:rPr lang="en-CA" b="1" dirty="0">
                <a:solidFill>
                  <a:srgbClr val="FF0000"/>
                </a:solidFill>
              </a:rPr>
              <a:t>1</a:t>
            </a:r>
            <a:r>
              <a:rPr lang="en-CA" dirty="0"/>
              <a:t>*Weight</a:t>
            </a:r>
            <a:r>
              <a:rPr lang="en-CA" b="1" dirty="0">
                <a:solidFill>
                  <a:srgbClr val="FF0000"/>
                </a:solidFill>
              </a:rPr>
              <a:t>1</a:t>
            </a:r>
            <a:r>
              <a:rPr lang="en-CA" dirty="0"/>
              <a:t>+Input</a:t>
            </a:r>
            <a:r>
              <a:rPr lang="en-CA" b="1" dirty="0">
                <a:solidFill>
                  <a:srgbClr val="FF0000"/>
                </a:solidFill>
              </a:rPr>
              <a:t>2</a:t>
            </a:r>
            <a:r>
              <a:rPr lang="en-CA" dirty="0"/>
              <a:t>*Weight</a:t>
            </a:r>
            <a:r>
              <a:rPr lang="en-CA" b="1" dirty="0">
                <a:solidFill>
                  <a:srgbClr val="FF0000"/>
                </a:solidFill>
              </a:rPr>
              <a:t>1</a:t>
            </a:r>
          </a:p>
        </p:txBody>
      </p:sp>
    </p:spTree>
    <p:extLst>
      <p:ext uri="{BB962C8B-B14F-4D97-AF65-F5344CB8AC3E}">
        <p14:creationId xmlns:p14="http://schemas.microsoft.com/office/powerpoint/2010/main" val="2570510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SlideFormConfiguration><![CDATA[{"formFields":[],"formDataEntries":[]}]]></TemplafySlideFormConfiguration>
</file>

<file path=customXml/item2.xml><?xml version="1.0" encoding="utf-8"?>
<TemplafySlideTemplateConfiguration><![CDATA[{"slideVersion":1,"isValidatorEnabled":false,"isLocked":false,"elementsMetadata":[],"slideId":"637946225388777972","enableDocumentContentUpdater":false,"version":"2.0"}]]></TemplafySlideTemplateConfiguration>
</file>

<file path=customXml/itemProps1.xml><?xml version="1.0" encoding="utf-8"?>
<ds:datastoreItem xmlns:ds="http://schemas.openxmlformats.org/officeDocument/2006/customXml" ds:itemID="{0AA0F557-FA2B-44AC-90C2-5D80DCD5378C}">
  <ds:schemaRefs/>
</ds:datastoreItem>
</file>

<file path=customXml/itemProps2.xml><?xml version="1.0" encoding="utf-8"?>
<ds:datastoreItem xmlns:ds="http://schemas.openxmlformats.org/officeDocument/2006/customXml" ds:itemID="{703BD7A7-430B-409C-983F-B8D2199CCABD}">
  <ds:schemaRefs/>
</ds:datastoreItem>
</file>

<file path=docProps/app.xml><?xml version="1.0" encoding="utf-8"?>
<Properties xmlns="http://schemas.openxmlformats.org/officeDocument/2006/extended-properties" xmlns:vt="http://schemas.openxmlformats.org/officeDocument/2006/docPropsVTypes">
  <TotalTime>3422</TotalTime>
  <Words>1766</Words>
  <Application>Microsoft Office PowerPoint</Application>
  <PresentationFormat>Widescreen</PresentationFormat>
  <Paragraphs>254</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__myFont_3ea10a</vt:lpstr>
      <vt:lpstr>-apple-system</vt:lpstr>
      <vt:lpstr>Arial</vt:lpstr>
      <vt:lpstr>Calibri</vt:lpstr>
      <vt:lpstr>Calibri Light</vt:lpstr>
      <vt:lpstr>Wingdings</vt:lpstr>
      <vt:lpstr>Office Theme</vt:lpstr>
      <vt:lpstr>Introduction To Neural Networks and AI.</vt:lpstr>
      <vt:lpstr>What is a Neuron? </vt:lpstr>
      <vt:lpstr>A Simple Linear Regression Neural Network</vt:lpstr>
      <vt:lpstr>What is an Artificial Neural Network?</vt:lpstr>
      <vt:lpstr>An OR gate</vt:lpstr>
      <vt:lpstr>What does that mean for a neural network</vt:lpstr>
      <vt:lpstr>Activation Function in a Neural Network.</vt:lpstr>
      <vt:lpstr>Using a RelU</vt:lpstr>
      <vt:lpstr>Training the Neural Network.</vt:lpstr>
      <vt:lpstr>What did we train our Network to do?</vt:lpstr>
      <vt:lpstr>What did we train our OR Network to do?</vt:lpstr>
      <vt:lpstr>What did we train our Age NN to do?</vt:lpstr>
      <vt:lpstr>Modify our Age NN to account for Gender</vt:lpstr>
      <vt:lpstr>What about an XOR gate</vt:lpstr>
      <vt:lpstr>Issues with an And Gate</vt:lpstr>
      <vt:lpstr>Building a Complete Multilayered Neural Network</vt:lpstr>
      <vt:lpstr>What does a complete fully connected Neural Network Look like?</vt:lpstr>
      <vt:lpstr>So how do we achieve this?</vt:lpstr>
      <vt:lpstr>Training a Multi layered NN</vt:lpstr>
      <vt:lpstr>Backpropagation in a Multilayered NN</vt:lpstr>
      <vt:lpstr>What is bias in a neural network?</vt:lpstr>
      <vt:lpstr>Why is bias added in neural networks?</vt:lpstr>
      <vt:lpstr>PowerPoint Presentation</vt:lpstr>
      <vt:lpstr>PowerPoint Presentation</vt:lpstr>
      <vt:lpstr>Designing the Network Topology</vt:lpstr>
      <vt:lpstr>Kinds of layers in a Neural Network.</vt:lpstr>
      <vt:lpstr>Creating an OR gate Neural Network.</vt:lpstr>
      <vt:lpstr>Creating the AND/XOR gate</vt:lpstr>
      <vt:lpstr>AND/XOR gate topology</vt:lpstr>
      <vt:lpstr>Categorizing Age groups</vt:lpstr>
      <vt:lpstr>Max Pool Layer</vt:lpstr>
      <vt:lpstr>How does the Max Pool layer work?</vt:lpstr>
      <vt:lpstr>What our network looks like?</vt:lpstr>
      <vt:lpstr>What is a Convolution?</vt:lpstr>
      <vt:lpstr>Convolution in action</vt:lpstr>
      <vt:lpstr>Convolution of image for edge highlighting.</vt:lpstr>
      <vt:lpstr>Topology for Image Recognition using a Convolutional Neural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 and AI.</dc:title>
  <dc:creator>Mustafa Bahrainwala</dc:creator>
  <cp:lastModifiedBy>Mustafa Bahrainwala</cp:lastModifiedBy>
  <cp:revision>31</cp:revision>
  <dcterms:created xsi:type="dcterms:W3CDTF">2024-02-01T03:12:43Z</dcterms:created>
  <dcterms:modified xsi:type="dcterms:W3CDTF">2024-10-03T03:10:24Z</dcterms:modified>
</cp:coreProperties>
</file>