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</p:sldMasterIdLst>
  <p:notesMasterIdLst>
    <p:notesMasterId r:id="rId18"/>
  </p:notesMasterIdLst>
  <p:sldIdLst>
    <p:sldId id="356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355" r:id="rId1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E5839-BB7F-4C86-9D73-925272B679DF}" v="9" dt="2022-04-20T12:05:58.243"/>
    <p1510:client id="{5939465B-AF08-5B08-8488-C9B9FDFE204D}" v="406" dt="2022-04-19T14:16:03.834"/>
    <p1510:client id="{6B95FA26-314F-643D-1A9F-F4D6C34F7027}" v="9" dt="2022-05-04T23:53:22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4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2" y="10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Foto</a:t>
            </a:r>
            <a:r>
              <a:rPr kumimoji="1" lang="en-US" altLang="ja-JP" dirty="0"/>
              <a:t> para portfolio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 dirty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 dirty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/>
              <a:t>Polimorfismo e Interfaces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altLang="ja-JP" dirty="0"/>
              <a:t>Júlio César </a:t>
            </a:r>
            <a:r>
              <a:rPr lang="pt-BR" altLang="ja-JP" dirty="0" err="1"/>
              <a:t>Nardelli</a:t>
            </a:r>
            <a:r>
              <a:rPr lang="pt-BR" altLang="ja-JP" dirty="0"/>
              <a:t> Borges</a:t>
            </a:r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45850AE2-2F6C-8B65-B128-264C4365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94" y="1761303"/>
            <a:ext cx="13418811" cy="74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(</a:t>
            </a:r>
            <a:r>
              <a:rPr lang="pt-BR" dirty="0" err="1"/>
              <a:t>Overriding</a:t>
            </a:r>
            <a:r>
              <a:rPr lang="pt-BR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Ocorre quando é definido um método na superclasse e na subclasse com a mesma assinatura.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Diz-se que o método da subclasse sobrescreve o método da superclasse.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Sobrescrita só ocorre se houver herança.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Conceito</a:t>
            </a:r>
          </a:p>
        </p:txBody>
      </p:sp>
      <p:pic>
        <p:nvPicPr>
          <p:cNvPr id="6" name="Imagem 6" descr="Linha do tempo&#10;&#10;Descrição gerada automaticamente">
            <a:extLst>
              <a:ext uri="{FF2B5EF4-FFF2-40B4-BE49-F238E27FC236}">
                <a16:creationId xmlns:a16="http://schemas.microsoft.com/office/drawing/2014/main" id="{331CAFF2-6717-E593-01BF-7383A9AA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626" y="2721387"/>
            <a:ext cx="5719736" cy="54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9EEEED2-6CED-4F9B-91C9-F7B85723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(</a:t>
            </a:r>
            <a:r>
              <a:rPr lang="pt-BR" dirty="0" err="1"/>
              <a:t>Overload</a:t>
            </a:r>
            <a:r>
              <a:rPr lang="pt-BR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2BB891-ECA0-465C-8337-4D86631A2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81B0E-8C84-42BE-8222-4D751B54A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6FC1F1F-2712-453E-8975-4EA71538C1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Ocorre quando há métodos com o </a:t>
            </a:r>
            <a:r>
              <a:rPr lang="pt-BR" b="1" dirty="0">
                <a:ea typeface="+mn-lt"/>
                <a:cs typeface="+mn-lt"/>
              </a:rPr>
              <a:t>mesmo nome porém com parâmetros de entrada diferentes na mesma classe.</a:t>
            </a:r>
            <a:endParaRPr lang="pt-BR" b="1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interpretador decide qual método chamar comparando os </a:t>
            </a:r>
            <a:r>
              <a:rPr lang="pt-BR" b="1" dirty="0">
                <a:ea typeface="+mn-lt"/>
                <a:cs typeface="+mn-lt"/>
              </a:rPr>
              <a:t>tipos e a ordem dos parâmetros de entrada.</a:t>
            </a:r>
            <a:endParaRPr lang="pt-BR" b="1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Pode haver sobrecarga de qualquer método em uma classe, inclusive de construtores.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1F57AA4-ED17-4187-B3FB-AF257164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Conceito</a:t>
            </a:r>
          </a:p>
        </p:txBody>
      </p:sp>
      <p:pic>
        <p:nvPicPr>
          <p:cNvPr id="2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4D2CF89-EC44-92CE-E110-CB8A7C40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27" y="2646040"/>
            <a:ext cx="5115887" cy="61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>
                <a:latin typeface="Ubuntu Medium"/>
              </a:rPr>
              <a:t>Dúvidas?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Polimorfismo</a:t>
            </a:r>
            <a:r>
              <a:rPr lang="pt-BR" dirty="0">
                <a:ea typeface="+mn-lt"/>
                <a:cs typeface="+mn-lt"/>
              </a:rPr>
              <a:t> significa "de várias formas".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No caso da OO, polimorfismo denota uma situação na qual um objeto pode se </a:t>
            </a:r>
            <a:r>
              <a:rPr lang="pt-BR" b="1" dirty="0">
                <a:ea typeface="+mn-lt"/>
                <a:cs typeface="+mn-lt"/>
              </a:rPr>
              <a:t>comportar de maneiras diferentes ao receber uma mensagem</a:t>
            </a:r>
            <a:r>
              <a:rPr lang="pt-BR" dirty="0">
                <a:ea typeface="+mn-lt"/>
                <a:cs typeface="+mn-lt"/>
              </a:rPr>
              <a:t> (ao ser evocado um método), dependendo do seu tipo de criação.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Duas subclasses de uma mesma classe podem ter implementações completamente diferentes de um método com a mesma assinatura, o que leva os objetos a se comportarem de forma diferente, dependendo do seu tipo.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55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Cada objeto "sabe como executar as próprias operações", de acordo com o tipo a que está associado no momento.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Embora a chamada de método (mensagem) seja a mesma, os objetos podem responder de forma diferente. </a:t>
            </a:r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Comportamento depende do tipo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EB9A5A8-B0C4-1945-2F12-968769288BBB}"/>
              </a:ext>
            </a:extLst>
          </p:cNvPr>
          <p:cNvGrpSpPr/>
          <p:nvPr/>
        </p:nvGrpSpPr>
        <p:grpSpPr>
          <a:xfrm>
            <a:off x="958525" y="1918367"/>
            <a:ext cx="6043227" cy="7131907"/>
            <a:chOff x="958525" y="1918367"/>
            <a:chExt cx="6043227" cy="7131907"/>
          </a:xfrm>
        </p:grpSpPr>
        <p:pic>
          <p:nvPicPr>
            <p:cNvPr id="2" name="Imagem 4" descr="Diagrama, Linha do tempo&#10;&#10;Descrição gerada automaticamente">
              <a:extLst>
                <a:ext uri="{FF2B5EF4-FFF2-40B4-BE49-F238E27FC236}">
                  <a16:creationId xmlns:a16="http://schemas.microsoft.com/office/drawing/2014/main" id="{EFE1D1BC-C6B1-C7C1-8AEA-E1151E84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525" y="1918367"/>
              <a:ext cx="6043227" cy="2765227"/>
            </a:xfrm>
            <a:prstGeom prst="rect">
              <a:avLst/>
            </a:prstGeom>
          </p:spPr>
        </p:pic>
        <p:pic>
          <p:nvPicPr>
            <p:cNvPr id="5" name="Imagem 5" descr="Diagrama&#10;&#10;Descrição gerada automaticamente">
              <a:extLst>
                <a:ext uri="{FF2B5EF4-FFF2-40B4-BE49-F238E27FC236}">
                  <a16:creationId xmlns:a16="http://schemas.microsoft.com/office/drawing/2014/main" id="{4F42E52B-2723-B175-55DC-3BDE88798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628" y="5236718"/>
              <a:ext cx="4770830" cy="3813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1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Comportamento depende do tipo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EB9A5A8-B0C4-1945-2F12-968769288BBB}"/>
              </a:ext>
            </a:extLst>
          </p:cNvPr>
          <p:cNvGrpSpPr/>
          <p:nvPr/>
        </p:nvGrpSpPr>
        <p:grpSpPr>
          <a:xfrm>
            <a:off x="958525" y="1918367"/>
            <a:ext cx="6043227" cy="7131907"/>
            <a:chOff x="958525" y="1918367"/>
            <a:chExt cx="6043227" cy="7131907"/>
          </a:xfrm>
        </p:grpSpPr>
        <p:pic>
          <p:nvPicPr>
            <p:cNvPr id="2" name="Imagem 4" descr="Diagrama, Linha do tempo&#10;&#10;Descrição gerada automaticamente">
              <a:extLst>
                <a:ext uri="{FF2B5EF4-FFF2-40B4-BE49-F238E27FC236}">
                  <a16:creationId xmlns:a16="http://schemas.microsoft.com/office/drawing/2014/main" id="{EFE1D1BC-C6B1-C7C1-8AEA-E1151E84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525" y="1918367"/>
              <a:ext cx="6043227" cy="2765227"/>
            </a:xfrm>
            <a:prstGeom prst="rect">
              <a:avLst/>
            </a:prstGeom>
          </p:spPr>
        </p:pic>
        <p:pic>
          <p:nvPicPr>
            <p:cNvPr id="5" name="Imagem 5" descr="Diagrama&#10;&#10;Descrição gerada automaticamente">
              <a:extLst>
                <a:ext uri="{FF2B5EF4-FFF2-40B4-BE49-F238E27FC236}">
                  <a16:creationId xmlns:a16="http://schemas.microsoft.com/office/drawing/2014/main" id="{4F42E52B-2723-B175-55DC-3BDE88798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628" y="5236718"/>
              <a:ext cx="4770830" cy="3813556"/>
            </a:xfrm>
            <a:prstGeom prst="rect">
              <a:avLst/>
            </a:prstGeom>
          </p:spPr>
        </p:pic>
      </p:grpSp>
      <p:pic>
        <p:nvPicPr>
          <p:cNvPr id="9" name="Imagem 9" descr="Texto, Carta&#10;&#10;Descrição gerada automaticamente">
            <a:extLst>
              <a:ext uri="{FF2B5EF4-FFF2-40B4-BE49-F238E27FC236}">
                <a16:creationId xmlns:a16="http://schemas.microsoft.com/office/drawing/2014/main" id="{6B03027D-53E4-E180-0945-1259AEDC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00" y="3547050"/>
            <a:ext cx="9493793" cy="51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 mesma linha de código forneceu 3 comportamentos diferentes.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Deve-se garantir que o método </a:t>
            </a:r>
            <a:r>
              <a:rPr lang="pt-BR" b="1" dirty="0" err="1">
                <a:ea typeface="+mn-lt"/>
                <a:cs typeface="+mn-lt"/>
              </a:rPr>
              <a:t>calcularArea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esteja implementado nas classes Círculo, Retângulo e Triângulo.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Isto pode ser feito com métodos abstratos ou com o uso de interfaces.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1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via Herança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3EC94CA-F2D4-6071-EB0D-03148B4C190E}"/>
              </a:ext>
            </a:extLst>
          </p:cNvPr>
          <p:cNvGrpSpPr/>
          <p:nvPr/>
        </p:nvGrpSpPr>
        <p:grpSpPr>
          <a:xfrm>
            <a:off x="1876151" y="1795556"/>
            <a:ext cx="14539079" cy="7945027"/>
            <a:chOff x="1876151" y="1795556"/>
            <a:chExt cx="14539079" cy="7945027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2D402B9-23D4-E08A-E091-36EC75DD0559}"/>
                </a:ext>
              </a:extLst>
            </p:cNvPr>
            <p:cNvSpPr txBox="1"/>
            <p:nvPr/>
          </p:nvSpPr>
          <p:spPr>
            <a:xfrm>
              <a:off x="1876151" y="1795556"/>
              <a:ext cx="11542142" cy="25545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 b="1" dirty="0">
                  <a:ea typeface="+mn-lt"/>
                  <a:cs typeface="+mn-lt"/>
                </a:rPr>
                <a:t>Métodos abstratos:</a:t>
              </a:r>
              <a:endParaRPr lang="pt-BR" sz="3200" b="1" dirty="0"/>
            </a:p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são definidos em classes abstratas;</a:t>
              </a:r>
              <a:endParaRPr lang="pt-BR" sz="3200" dirty="0"/>
            </a:p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não possuem corpo;</a:t>
              </a:r>
              <a:endParaRPr lang="pt-BR" sz="3200" dirty="0"/>
            </a:p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obrigam que as classes filhas implementem o método;</a:t>
              </a:r>
              <a:endParaRPr lang="pt-BR" sz="3200" dirty="0"/>
            </a:p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usar o modificador abstract.</a:t>
              </a:r>
              <a:endParaRPr lang="pt-BR" sz="3200" dirty="0"/>
            </a:p>
          </p:txBody>
        </p:sp>
        <p:pic>
          <p:nvPicPr>
            <p:cNvPr id="5" name="Imagem 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E826FD5-AA39-3133-C9E2-BD07F6D65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8211" y="4780689"/>
              <a:ext cx="12017019" cy="495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1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Recurso utilizado em Java e em outras linguagens orientadas a objetos que </a:t>
            </a:r>
            <a:r>
              <a:rPr lang="pt-BR" b="1" dirty="0">
                <a:ea typeface="+mn-lt"/>
                <a:cs typeface="+mn-lt"/>
              </a:rPr>
              <a:t>obriga </a:t>
            </a:r>
            <a:r>
              <a:rPr lang="pt-BR" dirty="0">
                <a:ea typeface="+mn-lt"/>
                <a:cs typeface="+mn-lt"/>
              </a:rPr>
              <a:t>uma classe a possuir a implementação de determinados métodos.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Uma interface é um contrato que, quando assumido por uma classe, obrigatoriamente deve ser cumprido.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Uma interface é definida por um conjunto de propriedades e assinaturas de métodos. Os métodos deverão ter seu corpo definido nas classes que implementam a interface.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7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Em geral, "deve-se programar para a interface e não para a classe".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Em geral, em cada classe, os métodos são implementados de formas diferentes.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Se a superclasse implementa a interface, os métodos podem ser escritos nas subclasses.</a:t>
            </a:r>
          </a:p>
        </p:txBody>
      </p:sp>
    </p:spTree>
    <p:extLst>
      <p:ext uri="{BB962C8B-B14F-4D97-AF65-F5344CB8AC3E}">
        <p14:creationId xmlns:p14="http://schemas.microsoft.com/office/powerpoint/2010/main" val="30294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via Interface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22h20​​​​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7CB74CA-F58F-D2F3-E630-9F32D75BD6D3}"/>
              </a:ext>
            </a:extLst>
          </p:cNvPr>
          <p:cNvGrpSpPr/>
          <p:nvPr/>
        </p:nvGrpSpPr>
        <p:grpSpPr>
          <a:xfrm>
            <a:off x="1854788" y="2244114"/>
            <a:ext cx="12949884" cy="7229192"/>
            <a:chOff x="1854788" y="2244114"/>
            <a:chExt cx="12949884" cy="722919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2D402B9-23D4-E08A-E091-36EC75DD0559}"/>
                </a:ext>
              </a:extLst>
            </p:cNvPr>
            <p:cNvSpPr txBox="1"/>
            <p:nvPr/>
          </p:nvSpPr>
          <p:spPr>
            <a:xfrm>
              <a:off x="1854788" y="2244114"/>
              <a:ext cx="11542142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Definir a interface com a assinatura de todos os métodos.</a:t>
              </a:r>
              <a:endParaRPr lang="pt-BR" dirty="0"/>
            </a:p>
            <a:p>
              <a:pPr marL="457200" indent="-457200">
                <a:buFont typeface="Arial"/>
                <a:buChar char="•"/>
              </a:pPr>
              <a:r>
                <a:rPr lang="pt-BR" sz="3200" dirty="0">
                  <a:ea typeface="+mn-lt"/>
                  <a:cs typeface="+mn-lt"/>
                </a:rPr>
                <a:t>Definir as classes que implementarão a interface.</a:t>
              </a:r>
              <a:endParaRPr lang="pt-BR" dirty="0">
                <a:ea typeface="+mn-lt"/>
                <a:cs typeface="+mn-lt"/>
              </a:endParaRPr>
            </a:p>
          </p:txBody>
        </p:sp>
        <p:pic>
          <p:nvPicPr>
            <p:cNvPr id="7" name="Imagem 7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925CD38F-80F7-CCFD-D37D-DE7EB91E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9333" y="3726897"/>
              <a:ext cx="11305339" cy="5746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7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69</Words>
  <Application>Microsoft Office PowerPoint</Application>
  <PresentationFormat>Personalizar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UP - Conteúdo</vt:lpstr>
      <vt:lpstr>UP- Conteúdo sem cabeçalhos</vt:lpstr>
      <vt:lpstr>UP - Início, Seção e Fim</vt:lpstr>
      <vt:lpstr>UP - background sólido</vt:lpstr>
      <vt:lpstr>Polimorfismo e Interfaces</vt:lpstr>
      <vt:lpstr>Polimorfismo</vt:lpstr>
      <vt:lpstr>Polimorfismo</vt:lpstr>
      <vt:lpstr>Polimorfismo</vt:lpstr>
      <vt:lpstr>Polimorfismo</vt:lpstr>
      <vt:lpstr>Polimorfismo via Herança</vt:lpstr>
      <vt:lpstr>Interface</vt:lpstr>
      <vt:lpstr>Interface</vt:lpstr>
      <vt:lpstr>Polimorfismo via Interface</vt:lpstr>
      <vt:lpstr>Interface</vt:lpstr>
      <vt:lpstr>Sobrescrita (Overriding)</vt:lpstr>
      <vt:lpstr>Sobrecarga (Overload)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lastModifiedBy>Jason Pedroso Sobreiro</cp:lastModifiedBy>
  <cp:revision>524</cp:revision>
  <dcterms:created xsi:type="dcterms:W3CDTF">2015-08-02T15:43:04Z</dcterms:created>
  <dcterms:modified xsi:type="dcterms:W3CDTF">2022-05-04T23:53:34Z</dcterms:modified>
</cp:coreProperties>
</file>