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</p:sldMasterIdLst>
  <p:notesMasterIdLst>
    <p:notesMasterId r:id="rId20"/>
  </p:notesMasterIdLst>
  <p:sldIdLst>
    <p:sldId id="356" r:id="rId5"/>
    <p:sldId id="392" r:id="rId6"/>
    <p:sldId id="393" r:id="rId7"/>
    <p:sldId id="394" r:id="rId8"/>
    <p:sldId id="396" r:id="rId9"/>
    <p:sldId id="398" r:id="rId10"/>
    <p:sldId id="399" r:id="rId11"/>
    <p:sldId id="400" r:id="rId12"/>
    <p:sldId id="401" r:id="rId13"/>
    <p:sldId id="402" r:id="rId14"/>
    <p:sldId id="403" r:id="rId15"/>
    <p:sldId id="406" r:id="rId16"/>
    <p:sldId id="404" r:id="rId17"/>
    <p:sldId id="405" r:id="rId18"/>
    <p:sldId id="355" r:id="rId1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96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A73B9-7355-B17C-AE8E-01727BFC4D09}" v="6" dt="2022-06-14T17:41:22.247"/>
    <p1510:client id="{C7F4F5DB-8E0A-5AF6-02D0-E100C1D55A36}" v="1204" dt="2022-06-14T17:26:50.233"/>
    <p1510:client id="{CEDAE081-3215-2E25-E9F9-F6C478A1353D}" v="326" dt="2022-06-14T17:36:5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34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2" y="108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esar Borges da Silveira Nardelli" userId="S::julio.nardelli@up.edu.br::a5e22ddd-ad47-4b5d-a6dc-3889d70b13d6" providerId="AD" clId="Web-{8D9A73B9-7355-B17C-AE8E-01727BFC4D09}"/>
    <pc:docChg chg="modSld modMainMaster">
      <pc:chgData name="Julio Cesar Borges da Silveira Nardelli" userId="S::julio.nardelli@up.edu.br::a5e22ddd-ad47-4b5d-a6dc-3889d70b13d6" providerId="AD" clId="Web-{8D9A73B9-7355-B17C-AE8E-01727BFC4D09}" dt="2022-06-14T17:41:22.247" v="5"/>
      <pc:docMkLst>
        <pc:docMk/>
      </pc:docMkLst>
      <pc:sldChg chg="modSp">
        <pc:chgData name="Julio Cesar Borges da Silveira Nardelli" userId="S::julio.nardelli@up.edu.br::a5e22ddd-ad47-4b5d-a6dc-3889d70b13d6" providerId="AD" clId="Web-{8D9A73B9-7355-B17C-AE8E-01727BFC4D09}" dt="2022-06-14T17:41:18.981" v="4"/>
        <pc:sldMkLst>
          <pc:docMk/>
          <pc:sldMk cId="606883987" sldId="392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18.981" v="4"/>
          <ac:spMkLst>
            <pc:docMk/>
            <pc:sldMk cId="606883987" sldId="392"/>
            <ac:spMk id="3" creationId="{104F02E5-A4BC-4D9A-A967-17B3E000CCCE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1763150428" sldId="393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1763150428" sldId="393"/>
            <ac:spMk id="3" creationId="{B63FE4CB-C129-4F94-A8B1-224C3FFCFB60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646855124" sldId="394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646855124" sldId="394"/>
            <ac:spMk id="4" creationId="{B62BB891-ECA0-465C-8337-4D86631A2F25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2644134594" sldId="396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2644134594" sldId="396"/>
            <ac:spMk id="3" creationId="{D2D3B2C3-EF67-4761-8CE0-549D405533CF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1958194804" sldId="398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1958194804" sldId="398"/>
            <ac:spMk id="3" creationId="{104F02E5-A4BC-4D9A-A967-17B3E000CCCE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568723440" sldId="399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568723440" sldId="399"/>
            <ac:spMk id="3" creationId="{BAA58678-2E84-440A-B019-10CC6ADD426A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3222162455" sldId="400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3222162455" sldId="400"/>
            <ac:spMk id="3" creationId="{BAA58678-2E84-440A-B019-10CC6ADD426A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1289180688" sldId="401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1289180688" sldId="401"/>
            <ac:spMk id="4" creationId="{B62BB891-ECA0-465C-8337-4D86631A2F25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895156411" sldId="402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895156411" sldId="402"/>
            <ac:spMk id="4" creationId="{B62BB891-ECA0-465C-8337-4D86631A2F25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1249394993" sldId="403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1249394993" sldId="403"/>
            <ac:spMk id="4" creationId="{B62BB891-ECA0-465C-8337-4D86631A2F25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3027247441" sldId="404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3027247441" sldId="404"/>
            <ac:spMk id="4" creationId="{6A3DFA4C-0B05-400C-9918-EB95CD75113B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312331337" sldId="405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312331337" sldId="405"/>
            <ac:spMk id="4" creationId="{6A3DFA4C-0B05-400C-9918-EB95CD75113B}"/>
          </ac:spMkLst>
        </pc:spChg>
      </pc:sldChg>
      <pc:sldChg chg="modSp">
        <pc:chgData name="Julio Cesar Borges da Silveira Nardelli" userId="S::julio.nardelli@up.edu.br::a5e22ddd-ad47-4b5d-a6dc-3889d70b13d6" providerId="AD" clId="Web-{8D9A73B9-7355-B17C-AE8E-01727BFC4D09}" dt="2022-06-14T17:41:22.247" v="5"/>
        <pc:sldMkLst>
          <pc:docMk/>
          <pc:sldMk cId="2020795570" sldId="406"/>
        </pc:sld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k cId="2020795570" sldId="406"/>
            <ac:spMk id="4" creationId="{6A3DFA4C-0B05-400C-9918-EB95CD75113B}"/>
          </ac:spMkLst>
        </pc:spChg>
      </pc:sldChg>
      <pc:sldMasterChg chg="modSp mod modSldLayout">
        <pc:chgData name="Julio Cesar Borges da Silveira Nardelli" userId="S::julio.nardelli@up.edu.br::a5e22ddd-ad47-4b5d-a6dc-3889d70b13d6" providerId="AD" clId="Web-{8D9A73B9-7355-B17C-AE8E-01727BFC4D09}" dt="2022-06-14T17:41:22.247" v="5"/>
        <pc:sldMasterMkLst>
          <pc:docMk/>
          <pc:sldMasterMk cId="2678273967" sldId="2147483696"/>
        </pc:sldMaster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asterMk cId="2678273967" sldId="2147483696"/>
            <ac:spMk id="5" creationId="{00000000-0000-0000-0000-000000000000}"/>
          </ac:spMkLst>
        </pc:sp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807579043" sldId="2147483708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807579043" sldId="214748370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2445435440" sldId="2147483709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2445435440" sldId="2147483709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3313373285" sldId="2147483710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3313373285" sldId="2147483710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88381321" sldId="2147483711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88381321" sldId="2147483711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385222536" sldId="2147483715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385222536" sldId="214748371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315508235" sldId="2147483716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315508235" sldId="214748371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2940341436" sldId="2147483735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2940341436" sldId="214748373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2010234349" sldId="2147483736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2010234349" sldId="214748373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2649791905" sldId="2147483737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2649791905" sldId="214748373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397976669" sldId="2147483742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397976669" sldId="2147483742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786946849" sldId="2147483745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786946849" sldId="214748374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49015289" sldId="2147483746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49015289" sldId="214748374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4158551299" sldId="2147483755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4158551299" sldId="214748375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2616137333" sldId="2147483756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2616137333" sldId="214748375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877925617" sldId="2147483757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877925617" sldId="214748375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801619649" sldId="2147483758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801619649" sldId="214748375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024308622" sldId="2147483761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024308622" sldId="2147483761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170444690" sldId="2147483762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170444690" sldId="2147483762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4245221138" sldId="2147483783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4245221138" sldId="2147483783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222035212" sldId="2147483784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222035212" sldId="2147483784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723287270" sldId="2147483788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723287270" sldId="214748378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3086174701" sldId="2147483792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3086174701" sldId="2147483792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4272512148" sldId="2147483798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4272512148" sldId="214748379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3019744905" sldId="2147483805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3019744905" sldId="214748380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527043897" sldId="2147483811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527043897" sldId="2147483811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844499845" sldId="2147483812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844499845" sldId="2147483812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3976055827" sldId="2147483813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3976055827" sldId="2147483813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635078604" sldId="2147483814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635078604" sldId="2147483814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425471853" sldId="2147483815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425471853" sldId="214748381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621602192" sldId="2147483816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621602192" sldId="214748381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346645547" sldId="2147483817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346645547" sldId="214748381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2205743455" sldId="2147483818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2205743455" sldId="214748381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4244476639" sldId="2147483819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4244476639" sldId="2147483819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2678273967" sldId="2147483696"/>
            <pc:sldLayoutMk cId="1186283836" sldId="2147483820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2678273967" sldId="2147483696"/>
              <pc:sldLayoutMk cId="1186283836" sldId="2147483820"/>
              <ac:spMk id="3" creationId="{00000000-0000-0000-0000-000000000000}"/>
            </ac:spMkLst>
          </pc:spChg>
        </pc:sldLayoutChg>
      </pc:sldMasterChg>
      <pc:sldMasterChg chg="mod modSldLayout">
        <pc:chgData name="Julio Cesar Borges da Silveira Nardelli" userId="S::julio.nardelli@up.edu.br::a5e22ddd-ad47-4b5d-a6dc-3889d70b13d6" providerId="AD" clId="Web-{8D9A73B9-7355-B17C-AE8E-01727BFC4D09}" dt="2022-06-14T17:41:22.247" v="5"/>
        <pc:sldMasterMkLst>
          <pc:docMk/>
          <pc:sldMasterMk cId="77005124" sldId="2147483701"/>
        </pc:sldMasterMkLst>
        <pc:sldLayoutChg chg="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77005124" sldId="2147483701"/>
            <pc:sldLayoutMk cId="2657830591" sldId="2147483703"/>
          </pc:sldLayoutMkLst>
        </pc:sldLayoutChg>
        <pc:sldLayoutChg chg="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77005124" sldId="2147483701"/>
            <pc:sldLayoutMk cId="1513495245" sldId="2147483778"/>
          </pc:sldLayoutMkLst>
        </pc:sldLayoutChg>
        <pc:sldLayoutChg chg="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77005124" sldId="2147483701"/>
            <pc:sldLayoutMk cId="2040921688" sldId="2147483807"/>
          </pc:sldLayoutMkLst>
        </pc:sldLayoutChg>
        <pc:sldLayoutChg chg="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77005124" sldId="2147483701"/>
            <pc:sldLayoutMk cId="96386400" sldId="2147483809"/>
          </pc:sldLayoutMkLst>
        </pc:sldLayoutChg>
        <pc:sldLayoutChg chg="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77005124" sldId="2147483701"/>
            <pc:sldLayoutMk cId="2336474349" sldId="2147483810"/>
          </pc:sldLayoutMkLst>
        </pc:sldLayoutChg>
      </pc:sldMasterChg>
      <pc:sldMasterChg chg="modSp mod modSldLayout">
        <pc:chgData name="Julio Cesar Borges da Silveira Nardelli" userId="S::julio.nardelli@up.edu.br::a5e22ddd-ad47-4b5d-a6dc-3889d70b13d6" providerId="AD" clId="Web-{8D9A73B9-7355-B17C-AE8E-01727BFC4D09}" dt="2022-06-14T17:41:22.247" v="5"/>
        <pc:sldMasterMkLst>
          <pc:docMk/>
          <pc:sldMasterMk cId="3384009616" sldId="2147483706"/>
        </pc:sldMasterMkLst>
        <pc:spChg chg="mod">
          <ac:chgData name="Julio Cesar Borges da Silveira Nardelli" userId="S::julio.nardelli@up.edu.br::a5e22ddd-ad47-4b5d-a6dc-3889d70b13d6" providerId="AD" clId="Web-{8D9A73B9-7355-B17C-AE8E-01727BFC4D09}" dt="2022-06-14T17:41:22.247" v="5"/>
          <ac:spMkLst>
            <pc:docMk/>
            <pc:sldMasterMk cId="3384009616" sldId="2147483706"/>
            <ac:spMk id="11" creationId="{00000000-0000-0000-0000-000000000000}"/>
          </ac:spMkLst>
        </pc:sp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3384009616" sldId="2147483706"/>
            <pc:sldLayoutMk cId="195510386" sldId="2147483707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3384009616" sldId="2147483706"/>
              <pc:sldLayoutMk cId="195510386" sldId="214748370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3384009616" sldId="2147483706"/>
            <pc:sldLayoutMk cId="1378255362" sldId="2147483727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3384009616" sldId="2147483706"/>
              <pc:sldLayoutMk cId="1378255362" sldId="214748372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3384009616" sldId="2147483706"/>
            <pc:sldLayoutMk cId="2838176208" sldId="2147483730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3384009616" sldId="2147483706"/>
              <pc:sldLayoutMk cId="2838176208" sldId="2147483730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3384009616" sldId="2147483706"/>
            <pc:sldLayoutMk cId="1557407769" sldId="2147483734"/>
          </pc:sldLayoutMkLst>
          <pc:spChg chg="mod">
            <ac:chgData name="Julio Cesar Borges da Silveira Nardelli" userId="S::julio.nardelli@up.edu.br::a5e22ddd-ad47-4b5d-a6dc-3889d70b13d6" providerId="AD" clId="Web-{8D9A73B9-7355-B17C-AE8E-01727BFC4D09}" dt="2022-06-14T17:41:22.247" v="5"/>
            <ac:spMkLst>
              <pc:docMk/>
              <pc:sldMasterMk cId="3384009616" sldId="2147483706"/>
              <pc:sldLayoutMk cId="1557407769" sldId="2147483734"/>
              <ac:spMk id="3" creationId="{00000000-0000-0000-0000-000000000000}"/>
            </ac:spMkLst>
          </pc:spChg>
        </pc:sldLayoutChg>
      </pc:sldMasterChg>
      <pc:sldMasterChg chg="mod modSldLayout">
        <pc:chgData name="Julio Cesar Borges da Silveira Nardelli" userId="S::julio.nardelli@up.edu.br::a5e22ddd-ad47-4b5d-a6dc-3889d70b13d6" providerId="AD" clId="Web-{8D9A73B9-7355-B17C-AE8E-01727BFC4D09}" dt="2022-06-14T17:41:22.247" v="5"/>
        <pc:sldMasterMkLst>
          <pc:docMk/>
          <pc:sldMasterMk cId="178310948" sldId="2147483725"/>
        </pc:sldMasterMkLst>
        <pc:sldLayoutChg chg="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178310948" sldId="2147483725"/>
            <pc:sldLayoutMk cId="3364862950" sldId="2147483726"/>
          </pc:sldLayoutMkLst>
        </pc:sldLayoutChg>
        <pc:sldLayoutChg chg="mod">
          <pc:chgData name="Julio Cesar Borges da Silveira Nardelli" userId="S::julio.nardelli@up.edu.br::a5e22ddd-ad47-4b5d-a6dc-3889d70b13d6" providerId="AD" clId="Web-{8D9A73B9-7355-B17C-AE8E-01727BFC4D09}" dt="2022-06-14T17:41:22.247" v="5"/>
          <pc:sldLayoutMkLst>
            <pc:docMk/>
            <pc:sldMasterMk cId="178310948" sldId="2147483725"/>
            <pc:sldLayoutMk cId="3005886793" sldId="21474838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/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/ Citação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Título / Nome do Autor</a:t>
            </a:r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Palavra vai aqui</a:t>
            </a:r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349781" y="2171577"/>
            <a:ext cx="3894990" cy="402310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Foto</a:t>
            </a:r>
            <a:r>
              <a:rPr kumimoji="1" lang="en-US" altLang="ja-JP" dirty="0"/>
              <a:t> para portfolio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Nome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3548742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Pequena biografia</a:t>
            </a: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9781" y="6410779"/>
            <a:ext cx="3998405" cy="7470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Título / Cargo / Função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1</a:t>
            </a:r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2</a:t>
            </a:r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3</a:t>
            </a:r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2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2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2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2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2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2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2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2 slide, 3 Icones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AF371D4-7DE7-45A4-AF42-E03FAED9DC4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793"/>
            <a:ext cx="18288000" cy="5141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 de fundo</a:t>
            </a:r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76212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467661" y="6650205"/>
            <a:ext cx="4594445" cy="55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6846778" y="6650205"/>
            <a:ext cx="4594445" cy="55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2230099" y="6650205"/>
            <a:ext cx="4594445" cy="55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4206401"/>
            <a:ext cx="17336022" cy="1280040"/>
          </a:xfrm>
        </p:spPr>
        <p:txBody>
          <a:bodyPr anchor="b">
            <a:normAutofit/>
          </a:bodyPr>
          <a:lstStyle>
            <a:lvl1pPr>
              <a:defRPr sz="6000" baseline="0"/>
            </a:lvl1pPr>
          </a:lstStyle>
          <a:p>
            <a:r>
              <a:rPr kumimoji="1" lang="pt-BR" altLang="ja-JP" noProof="0" dirty="0"/>
              <a:t>Título da Apresentação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630333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630333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630333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902758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Subtítulo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de Rodapé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C51C4E4E-26C3-42D2-A260-AA5B6C593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61" y="1353914"/>
            <a:ext cx="6927430" cy="216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pt-BR" altLang="ja-JP" noProof="0" dirty="0"/>
              <a:t>Agradecimentos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Mensagem complementar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1 - imagem, Cabeçalho e tópicos a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7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2990335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2 - Imagem, Cabeçalho e tópicos a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1103086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72" y="2990334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23364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la cheia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 slide todo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e, título e pequeno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Texto / frase de impacto</a:t>
            </a:r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19h00 às 22h20​​​​​​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811" r:id="rId8"/>
    <p:sldLayoutId id="2147483755" r:id="rId9"/>
    <p:sldLayoutId id="2147483812" r:id="rId10"/>
    <p:sldLayoutId id="2147483715" r:id="rId11"/>
    <p:sldLayoutId id="2147483813" r:id="rId12"/>
    <p:sldLayoutId id="2147483716" r:id="rId13"/>
    <p:sldLayoutId id="2147483805" r:id="rId14"/>
    <p:sldLayoutId id="2147483756" r:id="rId15"/>
    <p:sldLayoutId id="2147483742" r:id="rId16"/>
    <p:sldLayoutId id="2147483757" r:id="rId17"/>
    <p:sldLayoutId id="2147483736" r:id="rId18"/>
    <p:sldLayoutId id="2147483815" r:id="rId19"/>
    <p:sldLayoutId id="2147483814" r:id="rId20"/>
    <p:sldLayoutId id="2147483816" r:id="rId21"/>
    <p:sldLayoutId id="2147483761" r:id="rId22"/>
    <p:sldLayoutId id="2147483817" r:id="rId23"/>
    <p:sldLayoutId id="2147483737" r:id="rId24"/>
    <p:sldLayoutId id="2147483818" r:id="rId25"/>
    <p:sldLayoutId id="2147483819" r:id="rId26"/>
    <p:sldLayoutId id="2147483820" r:id="rId27"/>
    <p:sldLayoutId id="2147483746" r:id="rId28"/>
    <p:sldLayoutId id="2147483758" r:id="rId29"/>
    <p:sldLayoutId id="2147483792" r:id="rId30"/>
    <p:sldLayoutId id="2147483762" r:id="rId31"/>
    <p:sldLayoutId id="2147483783" r:id="rId32"/>
    <p:sldLayoutId id="2147483784" r:id="rId33"/>
    <p:sldLayoutId id="2147483788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/>
              <a:t>Desenvolvimento de Software - Qua. 19h00 às 22h20​​​​​​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textos</a:t>
            </a:r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09" r:id="rId2"/>
    <p:sldLayoutId id="2147483778" r:id="rId3"/>
    <p:sldLayoutId id="2147483810" r:id="rId4"/>
    <p:sldLayoutId id="2147483807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</a:t>
            </a:r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04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Padrões de Arquitetura de Software em Java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pt-BR" altLang="ja-JP" dirty="0"/>
              <a:t>Júlio César </a:t>
            </a:r>
            <a:r>
              <a:rPr kumimoji="1" lang="pt-BR" altLang="ja-JP" dirty="0" err="1"/>
              <a:t>Nardelli</a:t>
            </a:r>
            <a:r>
              <a:rPr kumimoji="1" lang="pt-BR" altLang="ja-JP" dirty="0"/>
              <a:t> Borges</a:t>
            </a:r>
            <a:endParaRPr lang="pt-BR" altLang="ja-JP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9EEEED2-6CED-4F9B-91C9-F7B8572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Structural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Patterns</a:t>
            </a:r>
            <a:r>
              <a:rPr lang="pt-BR" dirty="0">
                <a:ea typeface="+mj-lt"/>
                <a:cs typeface="+mj-lt"/>
              </a:rPr>
              <a:t> (Padrões Estruturais)</a:t>
            </a:r>
            <a:endParaRPr lang="pt-BR" dirty="0" err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BB891-ECA0-465C-8337-4D86631A2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881B0E-8C84-42BE-8222-4D751B54A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6FC1F1F-2712-453E-8975-4EA71538C1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314" y="3302329"/>
            <a:ext cx="8482115" cy="605652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Adapter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Pluga o conteúdo ao sistema.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Bridge:</a:t>
            </a:r>
            <a:r>
              <a:rPr lang="pt-BR" dirty="0">
                <a:ea typeface="+mn-lt"/>
                <a:cs typeface="+mn-lt"/>
              </a:rPr>
              <a:t> Separa implementações de abstrações em prol da flexibilidade.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Composite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Trata todos os objetos de forma justa.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Decorator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Incrementa funcionalidades de forma dinâmica.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Facade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Simplifica a utilização de subsistemas complexos.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Flyweight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Compartilha pequenos recursos para economizar espaço.</a:t>
            </a:r>
          </a:p>
          <a:p>
            <a:pPr marL="457200" indent="-45720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Proxy:</a:t>
            </a:r>
            <a:r>
              <a:rPr lang="pt-BR" dirty="0">
                <a:ea typeface="+mn-lt"/>
                <a:cs typeface="+mn-lt"/>
              </a:rPr>
              <a:t> Faz com que um objeto represente outro objeto.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1F57AA4-ED17-4187-B3FB-AF2571643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Tipos de </a:t>
            </a:r>
            <a:r>
              <a:rPr lang="pt-BR" dirty="0" err="1">
                <a:latin typeface="Ubuntu Medium"/>
              </a:rPr>
              <a:t>Structural</a:t>
            </a:r>
            <a:r>
              <a:rPr lang="pt-BR" dirty="0">
                <a:latin typeface="Ubuntu Medium"/>
              </a:rPr>
              <a:t> </a:t>
            </a:r>
            <a:r>
              <a:rPr lang="pt-BR" dirty="0" err="1">
                <a:latin typeface="Ubuntu Medium"/>
              </a:rPr>
              <a:t>Patterns</a:t>
            </a:r>
            <a:endParaRPr lang="pt-BR" dirty="0" err="1"/>
          </a:p>
        </p:txBody>
      </p:sp>
      <p:pic>
        <p:nvPicPr>
          <p:cNvPr id="7" name="Imagem 10" descr="Diagrama&#10;&#10;Descrição gerada automaticamente">
            <a:extLst>
              <a:ext uri="{FF2B5EF4-FFF2-40B4-BE49-F238E27FC236}">
                <a16:creationId xmlns:a16="http://schemas.microsoft.com/office/drawing/2014/main" id="{8FCE8313-C683-D50D-2670-8552998750D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tretch/>
        </p:blipFill>
        <p:spPr>
          <a:xfrm>
            <a:off x="9665900" y="3088090"/>
            <a:ext cx="8483540" cy="546185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CDB68C-25F8-CF83-C59E-81CF1645ABF3}"/>
              </a:ext>
            </a:extLst>
          </p:cNvPr>
          <p:cNvSpPr txBox="1"/>
          <p:nvPr/>
        </p:nvSpPr>
        <p:spPr>
          <a:xfrm>
            <a:off x="12417222" y="2570552"/>
            <a:ext cx="470570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Exemplo de </a:t>
            </a:r>
            <a:r>
              <a:rPr lang="pt-BR" b="1" dirty="0" err="1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8951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9EEEED2-6CED-4F9B-91C9-F7B8572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a typeface="+mj-lt"/>
                <a:cs typeface="+mj-lt"/>
              </a:rPr>
              <a:t>Behavioral</a:t>
            </a:r>
            <a:r>
              <a:rPr lang="pt-BR" dirty="0"/>
              <a:t> </a:t>
            </a:r>
            <a:r>
              <a:rPr lang="pt-BR" dirty="0" err="1">
                <a:ea typeface="+mj-lt"/>
                <a:cs typeface="+mj-lt"/>
              </a:rPr>
              <a:t>Patterns</a:t>
            </a:r>
            <a:r>
              <a:rPr lang="pt-BR" dirty="0">
                <a:ea typeface="+mj-lt"/>
                <a:cs typeface="+mj-lt"/>
              </a:rPr>
              <a:t> (Padrões de Comportamento)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BB891-ECA0-465C-8337-4D86631A2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881B0E-8C84-42BE-8222-4D751B54A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6FC1F1F-2712-453E-8975-4EA71538C1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1314" y="3302329"/>
            <a:ext cx="8482115" cy="605652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Chain </a:t>
            </a:r>
            <a:r>
              <a:rPr lang="pt-BR" b="1" dirty="0" err="1">
                <a:ea typeface="+mn-lt"/>
                <a:cs typeface="+mn-lt"/>
              </a:rPr>
              <a:t>of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Responsibility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Repassa as requisições para evitar a dependência entre um objeto receptor e o solicitante. Com isso, permite que outros objetos da cadeia tenham a oportunidade de tratar tal solicitação.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Command:</a:t>
            </a:r>
            <a:r>
              <a:rPr lang="pt-BR" dirty="0">
                <a:ea typeface="+mn-lt"/>
                <a:cs typeface="+mn-lt"/>
              </a:rPr>
              <a:t> Transforma requisições em objetos.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Interpreter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Define uma gramática e um interpretador.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Iterator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Percorre um conjunto de dados independentes da implementação.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Mediator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É um simplificador de relacionamentos complexos.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 muito mais ...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1F57AA4-ED17-4187-B3FB-AF2571643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Tipos de </a:t>
            </a:r>
            <a:r>
              <a:rPr lang="pt-BR" dirty="0" err="1">
                <a:latin typeface="Ubuntu Medium"/>
              </a:rPr>
              <a:t>Structural</a:t>
            </a:r>
            <a:r>
              <a:rPr lang="pt-BR" dirty="0">
                <a:latin typeface="Ubuntu Medium"/>
              </a:rPr>
              <a:t> </a:t>
            </a:r>
            <a:r>
              <a:rPr lang="pt-BR" dirty="0" err="1">
                <a:latin typeface="Ubuntu Medium"/>
              </a:rPr>
              <a:t>Patterns</a:t>
            </a:r>
            <a:endParaRPr lang="pt-BR" dirty="0" err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CDB68C-25F8-CF83-C59E-81CF1645ABF3}"/>
              </a:ext>
            </a:extLst>
          </p:cNvPr>
          <p:cNvSpPr txBox="1"/>
          <p:nvPr/>
        </p:nvSpPr>
        <p:spPr>
          <a:xfrm>
            <a:off x="12035083" y="2828558"/>
            <a:ext cx="470570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Exemplo de </a:t>
            </a:r>
            <a:r>
              <a:rPr lang="pt-BR" b="1" dirty="0" err="1"/>
              <a:t>Iterator</a:t>
            </a:r>
          </a:p>
        </p:txBody>
      </p:sp>
      <p:pic>
        <p:nvPicPr>
          <p:cNvPr id="6" name="Imagem 10" descr="Diagrama&#10;&#10;Descrição gerada automaticamente">
            <a:extLst>
              <a:ext uri="{FF2B5EF4-FFF2-40B4-BE49-F238E27FC236}">
                <a16:creationId xmlns:a16="http://schemas.microsoft.com/office/drawing/2014/main" id="{E85CCEF7-E873-1E43-50E7-FC0E732BE6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tretch/>
        </p:blipFill>
        <p:spPr>
          <a:xfrm>
            <a:off x="10105536" y="3459131"/>
            <a:ext cx="9346899" cy="50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A44C111D-92D8-DD7A-6420-E193F8A6C0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594886" y="3083922"/>
            <a:ext cx="10186179" cy="4691907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MVC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8390" y="3302330"/>
            <a:ext cx="6488319" cy="54527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b="1" dirty="0"/>
              <a:t>MVC (Model-</a:t>
            </a:r>
            <a:r>
              <a:rPr lang="pt-BR" b="1" dirty="0" err="1"/>
              <a:t>View</a:t>
            </a:r>
            <a:r>
              <a:rPr lang="pt-BR" b="1" dirty="0"/>
              <a:t>-</a:t>
            </a:r>
            <a:r>
              <a:rPr lang="pt-BR" b="1" dirty="0" err="1"/>
              <a:t>Controller</a:t>
            </a:r>
            <a:r>
              <a:rPr lang="pt-BR" b="1" dirty="0"/>
              <a:t>) </a:t>
            </a:r>
            <a:r>
              <a:rPr lang="pt-BR" dirty="0"/>
              <a:t>é um padrão de arquitetura de software que facilita a troca de informações entre a interface gráfica do usuário </a:t>
            </a:r>
            <a:r>
              <a:rPr lang="pt-BR" b="1" dirty="0"/>
              <a:t>(front-</a:t>
            </a:r>
            <a:r>
              <a:rPr lang="pt-BR" b="1" dirty="0" err="1"/>
              <a:t>end</a:t>
            </a:r>
            <a:r>
              <a:rPr lang="pt-BR" b="1" dirty="0"/>
              <a:t>)</a:t>
            </a:r>
            <a:r>
              <a:rPr lang="pt-BR" dirty="0"/>
              <a:t>, o servidor de aplicações e o a banco de dados </a:t>
            </a:r>
            <a:r>
              <a:rPr lang="pt-BR" b="1" dirty="0"/>
              <a:t>(</a:t>
            </a:r>
            <a:r>
              <a:rPr lang="pt-BR" b="1" dirty="0" err="1"/>
              <a:t>back-end</a:t>
            </a:r>
            <a:r>
              <a:rPr lang="pt-BR" b="1" dirty="0"/>
              <a:t>).</a:t>
            </a:r>
          </a:p>
          <a:p>
            <a:r>
              <a:rPr lang="pt-BR" b="1" dirty="0"/>
              <a:t>Model (modelo):</a:t>
            </a:r>
            <a:r>
              <a:rPr lang="pt-BR" dirty="0"/>
              <a:t> </a:t>
            </a:r>
            <a:r>
              <a:rPr lang="pt-BR" dirty="0">
                <a:ea typeface="+mn-lt"/>
                <a:cs typeface="+mn-lt"/>
              </a:rPr>
              <a:t>gerencia a camada de persistência de dados e implementa as regras de negócio da aplicação. </a:t>
            </a:r>
            <a:br>
              <a:rPr lang="pt-BR" dirty="0">
                <a:ea typeface="+mn-lt"/>
                <a:cs typeface="+mn-lt"/>
              </a:rPr>
            </a:br>
            <a:r>
              <a:rPr lang="pt-BR" b="1" dirty="0" err="1">
                <a:ea typeface="+mn-lt"/>
                <a:cs typeface="+mn-lt"/>
              </a:rPr>
              <a:t>Controller</a:t>
            </a:r>
            <a:r>
              <a:rPr lang="pt-BR" b="1" dirty="0">
                <a:ea typeface="+mn-lt"/>
                <a:cs typeface="+mn-lt"/>
              </a:rPr>
              <a:t> (controlador):</a:t>
            </a:r>
            <a:r>
              <a:rPr lang="pt-BR" dirty="0">
                <a:ea typeface="+mn-lt"/>
                <a:cs typeface="+mn-lt"/>
              </a:rPr>
              <a:t> intermedia as transações entre as camadas </a:t>
            </a:r>
            <a:r>
              <a:rPr lang="pt-BR" b="1" dirty="0" err="1">
                <a:ea typeface="+mn-lt"/>
                <a:cs typeface="+mn-lt"/>
              </a:rPr>
              <a:t>View</a:t>
            </a:r>
            <a:r>
              <a:rPr lang="pt-BR" b="1" dirty="0">
                <a:ea typeface="+mn-lt"/>
                <a:cs typeface="+mn-lt"/>
              </a:rPr>
              <a:t> e Model.</a:t>
            </a:r>
          </a:p>
          <a:p>
            <a:r>
              <a:rPr lang="pt-BR" b="1" dirty="0" err="1">
                <a:ea typeface="+mn-lt"/>
                <a:cs typeface="+mn-lt"/>
              </a:rPr>
              <a:t>View</a:t>
            </a:r>
            <a:r>
              <a:rPr lang="pt-BR" b="1" dirty="0">
                <a:ea typeface="+mn-lt"/>
                <a:cs typeface="+mn-lt"/>
              </a:rPr>
              <a:t> (visão):</a:t>
            </a:r>
            <a:r>
              <a:rPr lang="pt-BR" dirty="0">
                <a:ea typeface="+mn-lt"/>
                <a:cs typeface="+mn-lt"/>
              </a:rPr>
              <a:t> apresenta as informações de forma visual ao usuário.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Conceito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7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Persistência de Objetos em Java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8390" y="3302330"/>
            <a:ext cx="6509885" cy="54743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ea typeface="+mn-lt"/>
                <a:cs typeface="+mn-lt"/>
              </a:rPr>
              <a:t>A especificação para gerenciamento de persistência define um padrão para o mapeamento entre </a:t>
            </a:r>
            <a:r>
              <a:rPr lang="pt-BR" b="1" dirty="0">
                <a:ea typeface="+mn-lt"/>
                <a:cs typeface="+mn-lt"/>
              </a:rPr>
              <a:t>objetos </a:t>
            </a:r>
            <a:r>
              <a:rPr lang="pt-BR" b="1" dirty="0" err="1">
                <a:ea typeface="+mn-lt"/>
                <a:cs typeface="+mn-lt"/>
              </a:rPr>
              <a:t>java</a:t>
            </a:r>
            <a:r>
              <a:rPr lang="pt-BR" b="1" dirty="0">
                <a:ea typeface="+mn-lt"/>
                <a:cs typeface="+mn-lt"/>
              </a:rPr>
              <a:t> e bancos de dados. </a:t>
            </a:r>
            <a:r>
              <a:rPr lang="pt-BR" dirty="0">
                <a:ea typeface="+mn-lt"/>
                <a:cs typeface="+mn-lt"/>
              </a:rPr>
              <a:t>Uma entidade corresponde a um objeto que pode ser gravado na base de dados através de um mecanismo de persistência.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Mapeamento objeto-relacional (ORM): </a:t>
            </a:r>
            <a:r>
              <a:rPr lang="pt-BR" dirty="0">
                <a:ea typeface="+mn-lt"/>
                <a:cs typeface="+mn-lt"/>
              </a:rPr>
              <a:t>é o mecanismo pelo qual objetos </a:t>
            </a:r>
            <a:r>
              <a:rPr lang="pt-BR" dirty="0" err="1">
                <a:ea typeface="+mn-lt"/>
                <a:cs typeface="+mn-lt"/>
              </a:rPr>
              <a:t>java</a:t>
            </a:r>
            <a:r>
              <a:rPr lang="pt-BR" dirty="0">
                <a:ea typeface="+mn-lt"/>
                <a:cs typeface="+mn-lt"/>
              </a:rPr>
              <a:t> são mapeados em tabelas do banco de dados. Exemplo: </a:t>
            </a:r>
            <a:r>
              <a:rPr lang="pt-BR" b="1" dirty="0">
                <a:ea typeface="+mn-lt"/>
                <a:cs typeface="+mn-lt"/>
              </a:rPr>
              <a:t>JPA (Java </a:t>
            </a:r>
            <a:r>
              <a:rPr lang="pt-BR" b="1" dirty="0" err="1">
                <a:ea typeface="+mn-lt"/>
                <a:cs typeface="+mn-lt"/>
              </a:rPr>
              <a:t>Persistence</a:t>
            </a:r>
            <a:r>
              <a:rPr lang="pt-BR" b="1" dirty="0">
                <a:ea typeface="+mn-lt"/>
                <a:cs typeface="+mn-lt"/>
              </a:rPr>
              <a:t> API) e </a:t>
            </a:r>
            <a:r>
              <a:rPr lang="pt-BR" b="1" dirty="0" err="1">
                <a:ea typeface="+mn-lt"/>
                <a:cs typeface="+mn-lt"/>
              </a:rPr>
              <a:t>Hibernate</a:t>
            </a:r>
            <a:r>
              <a:rPr lang="pt-BR" b="1" dirty="0">
                <a:ea typeface="+mn-lt"/>
                <a:cs typeface="+mn-lt"/>
              </a:rPr>
              <a:t>.</a:t>
            </a:r>
            <a:endParaRPr lang="pt-BR" b="1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Conceito</a:t>
            </a:r>
            <a:endParaRPr lang="pt-BR" dirty="0"/>
          </a:p>
        </p:txBody>
      </p:sp>
      <p:pic>
        <p:nvPicPr>
          <p:cNvPr id="7" name="Imagem 11" descr="Diagrama&#10;&#10;Descrição gerada automaticamente">
            <a:extLst>
              <a:ext uri="{FF2B5EF4-FFF2-40B4-BE49-F238E27FC236}">
                <a16:creationId xmlns:a16="http://schemas.microsoft.com/office/drawing/2014/main" id="{A845EF80-1A5B-1E79-B1DF-60544C5A407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491918" y="3073995"/>
            <a:ext cx="10118066" cy="51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Serialização de Objetos em Java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8390" y="3302330"/>
            <a:ext cx="6509885" cy="54743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3200" b="1" dirty="0">
                <a:ea typeface="+mn-lt"/>
                <a:cs typeface="+mn-lt"/>
              </a:rPr>
              <a:t>Serialização </a:t>
            </a:r>
            <a:r>
              <a:rPr lang="pt-BR" sz="3200" dirty="0">
                <a:ea typeface="+mn-lt"/>
                <a:cs typeface="+mn-lt"/>
              </a:rPr>
              <a:t>é a técnica que permite </a:t>
            </a:r>
            <a:r>
              <a:rPr lang="pt-BR" sz="3200" b="1" dirty="0">
                <a:ea typeface="+mn-lt"/>
                <a:cs typeface="+mn-lt"/>
              </a:rPr>
              <a:t>transformar </a:t>
            </a:r>
            <a:r>
              <a:rPr lang="pt-BR" sz="3200" dirty="0">
                <a:ea typeface="+mn-lt"/>
                <a:cs typeface="+mn-lt"/>
              </a:rPr>
              <a:t>o estado de um </a:t>
            </a:r>
            <a:r>
              <a:rPr lang="pt-BR" sz="3200" b="1" dirty="0">
                <a:ea typeface="+mn-lt"/>
                <a:cs typeface="+mn-lt"/>
              </a:rPr>
              <a:t>objeto </a:t>
            </a:r>
            <a:r>
              <a:rPr lang="pt-BR" sz="3200" dirty="0">
                <a:ea typeface="+mn-lt"/>
                <a:cs typeface="+mn-lt"/>
              </a:rPr>
              <a:t>em uma </a:t>
            </a:r>
            <a:r>
              <a:rPr lang="pt-BR" sz="3200" b="1" dirty="0">
                <a:ea typeface="+mn-lt"/>
                <a:cs typeface="+mn-lt"/>
              </a:rPr>
              <a:t>sequência</a:t>
            </a:r>
            <a:r>
              <a:rPr lang="pt-BR" sz="3200" b="1" i="1" dirty="0">
                <a:ea typeface="+mn-lt"/>
                <a:cs typeface="+mn-lt"/>
              </a:rPr>
              <a:t> (</a:t>
            </a:r>
            <a:r>
              <a:rPr lang="pt-BR" sz="3200" b="1" i="1" dirty="0" err="1">
                <a:ea typeface="+mn-lt"/>
                <a:cs typeface="+mn-lt"/>
              </a:rPr>
              <a:t>stream</a:t>
            </a:r>
            <a:r>
              <a:rPr lang="pt-BR" sz="3200" b="1" i="1" dirty="0">
                <a:ea typeface="+mn-lt"/>
                <a:cs typeface="+mn-lt"/>
              </a:rPr>
              <a:t>)</a:t>
            </a:r>
            <a:r>
              <a:rPr lang="pt-BR" sz="3200" b="1" dirty="0">
                <a:ea typeface="+mn-lt"/>
                <a:cs typeface="+mn-lt"/>
              </a:rPr>
              <a:t> de bytes. </a:t>
            </a:r>
            <a:r>
              <a:rPr lang="pt-BR" sz="3200" dirty="0">
                <a:ea typeface="+mn-lt"/>
                <a:cs typeface="+mn-lt"/>
              </a:rPr>
              <a:t>Depois que um objeto for serializado ele pode ser </a:t>
            </a:r>
            <a:r>
              <a:rPr lang="pt-BR" sz="3200" b="1" dirty="0">
                <a:ea typeface="+mn-lt"/>
                <a:cs typeface="+mn-lt"/>
              </a:rPr>
              <a:t>gravado (ou persistido)</a:t>
            </a:r>
            <a:r>
              <a:rPr lang="pt-BR" sz="3200" dirty="0">
                <a:ea typeface="+mn-lt"/>
                <a:cs typeface="+mn-lt"/>
              </a:rPr>
              <a:t> em um arquivo de dados e recuperado do arquivo, por exemplo.</a:t>
            </a:r>
            <a:endParaRPr lang="pt-BR" sz="3200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Conceito</a:t>
            </a:r>
            <a:endParaRPr lang="pt-BR" dirty="0"/>
          </a:p>
        </p:txBody>
      </p:sp>
      <p:pic>
        <p:nvPicPr>
          <p:cNvPr id="30" name="Imagem 30" descr="Diagrama&#10;&#10;Descrição gerada automaticamente">
            <a:extLst>
              <a:ext uri="{FF2B5EF4-FFF2-40B4-BE49-F238E27FC236}">
                <a16:creationId xmlns:a16="http://schemas.microsoft.com/office/drawing/2014/main" id="{BFBB24D6-CA61-9B11-EB45-8961426E99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489304" y="2799299"/>
            <a:ext cx="10431673" cy="57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Obrigado!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Dúvidas?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(</a:t>
            </a:r>
            <a:r>
              <a:rPr lang="pt-BR" dirty="0" err="1"/>
              <a:t>Packages</a:t>
            </a:r>
            <a:r>
              <a:rPr lang="pt-BR" dirty="0"/>
              <a:t>) Java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58821" y="3302330"/>
            <a:ext cx="9172227" cy="57330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Um </a:t>
            </a:r>
            <a:r>
              <a:rPr lang="pt-BR" b="1" dirty="0">
                <a:ea typeface="+mn-lt"/>
                <a:cs typeface="+mn-lt"/>
              </a:rPr>
              <a:t>pacote (</a:t>
            </a:r>
            <a:r>
              <a:rPr lang="pt-BR" b="1" dirty="0" err="1">
                <a:ea typeface="+mn-lt"/>
                <a:cs typeface="+mn-lt"/>
              </a:rPr>
              <a:t>package</a:t>
            </a:r>
            <a:r>
              <a:rPr lang="pt-BR" b="1" dirty="0">
                <a:ea typeface="+mn-lt"/>
                <a:cs typeface="+mn-lt"/>
              </a:rPr>
              <a:t>) </a:t>
            </a:r>
            <a:r>
              <a:rPr lang="pt-BR" dirty="0">
                <a:ea typeface="+mn-lt"/>
                <a:cs typeface="+mn-lt"/>
              </a:rPr>
              <a:t>é um </a:t>
            </a:r>
            <a:r>
              <a:rPr lang="pt-BR" b="1" dirty="0" err="1">
                <a:ea typeface="+mn-lt"/>
                <a:cs typeface="+mn-lt"/>
              </a:rPr>
              <a:t>namespace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usado para organizar um conjunto de i</a:t>
            </a:r>
            <a:r>
              <a:rPr lang="pt-BR" b="1" dirty="0">
                <a:ea typeface="+mn-lt"/>
                <a:cs typeface="+mn-lt"/>
              </a:rPr>
              <a:t>nterfaces e classes relacionadas. </a:t>
            </a:r>
            <a:r>
              <a:rPr lang="pt-BR" dirty="0">
                <a:ea typeface="+mn-lt"/>
                <a:cs typeface="+mn-lt"/>
              </a:rPr>
              <a:t>Podemos, por analogia, pensar nos pacotes como pastas que contém classes que trabalham em conjunto.</a:t>
            </a:r>
            <a:endParaRPr lang="pt-BR"/>
          </a:p>
          <a:p>
            <a:pPr marL="457200" indent="-457200">
              <a:buFont typeface="Arial"/>
              <a:buChar char="•"/>
            </a:pPr>
            <a:r>
              <a:rPr lang="pt-BR" b="1" dirty="0" err="1"/>
              <a:t>User</a:t>
            </a:r>
            <a:r>
              <a:rPr lang="pt-BR" b="1" dirty="0"/>
              <a:t> </a:t>
            </a:r>
            <a:r>
              <a:rPr lang="pt-BR" b="1" dirty="0" err="1"/>
              <a:t>Defined</a:t>
            </a:r>
            <a:r>
              <a:rPr lang="pt-BR" b="1" dirty="0"/>
              <a:t> </a:t>
            </a:r>
            <a:r>
              <a:rPr lang="pt-BR" b="1" dirty="0" err="1"/>
              <a:t>Packages</a:t>
            </a:r>
            <a:r>
              <a:rPr lang="pt-BR" b="1" dirty="0"/>
              <a:t>: </a:t>
            </a:r>
            <a:r>
              <a:rPr lang="pt-BR" dirty="0"/>
              <a:t>pacotes definidos pelo usuário.</a:t>
            </a:r>
          </a:p>
          <a:p>
            <a:pPr marL="457200" indent="-457200">
              <a:buFont typeface="Arial"/>
              <a:buChar char="•"/>
            </a:pPr>
            <a:r>
              <a:rPr lang="pt-BR" b="1" dirty="0" err="1"/>
              <a:t>Built</a:t>
            </a:r>
            <a:r>
              <a:rPr lang="pt-BR" b="1" dirty="0"/>
              <a:t>-In </a:t>
            </a:r>
            <a:r>
              <a:rPr lang="pt-BR" b="1" dirty="0" err="1"/>
              <a:t>Packages</a:t>
            </a:r>
            <a:r>
              <a:rPr lang="pt-BR" b="1" dirty="0"/>
              <a:t>: </a:t>
            </a:r>
            <a:r>
              <a:rPr lang="pt-BR" dirty="0">
                <a:ea typeface="+mn-lt"/>
                <a:cs typeface="+mn-lt"/>
              </a:rPr>
              <a:t>pacotes definidos pela </a:t>
            </a:r>
            <a:r>
              <a:rPr lang="pt-BR" b="1" dirty="0">
                <a:ea typeface="+mn-lt"/>
                <a:cs typeface="+mn-lt"/>
              </a:rPr>
              <a:t>API Java</a:t>
            </a:r>
            <a:r>
              <a:rPr lang="pt-BR" dirty="0">
                <a:ea typeface="+mn-lt"/>
                <a:cs typeface="+mn-lt"/>
              </a:rPr>
              <a:t>; contem uma infinidade de componentes que podem ser usados em nossas aplicações.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Visão Geral</a:t>
            </a:r>
            <a:endParaRPr lang="pt-BR" dirty="0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AEAEB8B3-CECD-DCC7-B937-68BCE9BB1F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242837" y="3428957"/>
            <a:ext cx="8219535" cy="43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DFC944-1CC7-4583-B671-1BADE5EB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de Pacotes </a:t>
            </a:r>
            <a:r>
              <a:rPr lang="pt-BR" dirty="0" err="1"/>
              <a:t>Built</a:t>
            </a:r>
            <a:r>
              <a:rPr lang="pt-BR" dirty="0"/>
              <a:t>-In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3FE4CB-C129-4F94-A8B1-224C3FFC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0B2BDD-3E92-4477-B87D-77C7FBF71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Imagem 4" descr="Linha do tempo&#10;&#10;Descrição gerada automaticamente">
            <a:extLst>
              <a:ext uri="{FF2B5EF4-FFF2-40B4-BE49-F238E27FC236}">
                <a16:creationId xmlns:a16="http://schemas.microsoft.com/office/drawing/2014/main" id="{B20E3619-E2CA-0557-D74B-14AE461FCB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tretch/>
        </p:blipFill>
        <p:spPr>
          <a:xfrm>
            <a:off x="2760934" y="1832291"/>
            <a:ext cx="12939622" cy="72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9EEEED2-6CED-4F9B-91C9-F7B8572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Definidos pelo Usuário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BB891-ECA0-465C-8337-4D86631A2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881B0E-8C84-42BE-8222-4D751B54A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6FC1F1F-2712-453E-8975-4EA71538C1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pacote </a:t>
            </a:r>
            <a:r>
              <a:rPr lang="pt-BR" b="1" dirty="0" err="1">
                <a:ea typeface="+mn-lt"/>
                <a:cs typeface="+mn-lt"/>
              </a:rPr>
              <a:t>br.com.loja</a:t>
            </a:r>
            <a:r>
              <a:rPr lang="pt-BR" dirty="0">
                <a:ea typeface="+mn-lt"/>
                <a:cs typeface="+mn-lt"/>
              </a:rPr>
              <a:t> contém a classe </a:t>
            </a:r>
            <a:r>
              <a:rPr lang="pt-BR" b="1" dirty="0">
                <a:ea typeface="+mn-lt"/>
                <a:cs typeface="+mn-lt"/>
              </a:rPr>
              <a:t>Filial </a:t>
            </a:r>
            <a:r>
              <a:rPr lang="pt-BR" dirty="0">
                <a:ea typeface="+mn-lt"/>
                <a:cs typeface="+mn-lt"/>
              </a:rPr>
              <a:t>e o pacote </a:t>
            </a:r>
            <a:r>
              <a:rPr lang="pt-BR" b="1" dirty="0" err="1">
                <a:ea typeface="+mn-lt"/>
                <a:cs typeface="+mn-lt"/>
              </a:rPr>
              <a:t>br.com.loja.produto</a:t>
            </a:r>
            <a:r>
              <a:rPr lang="pt-BR" dirty="0">
                <a:ea typeface="+mn-lt"/>
                <a:cs typeface="+mn-lt"/>
              </a:rPr>
              <a:t>. </a:t>
            </a:r>
            <a:endParaRPr lang="pt-BR" b="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pacote </a:t>
            </a:r>
            <a:r>
              <a:rPr lang="pt-BR" b="1" dirty="0" err="1">
                <a:ea typeface="+mn-lt"/>
                <a:cs typeface="+mn-lt"/>
              </a:rPr>
              <a:t>br.com.loja.produto</a:t>
            </a:r>
            <a:r>
              <a:rPr lang="pt-BR" dirty="0">
                <a:ea typeface="+mn-lt"/>
                <a:cs typeface="+mn-lt"/>
              </a:rPr>
              <a:t> contém duas classes: </a:t>
            </a:r>
            <a:r>
              <a:rPr lang="pt-BR" b="1" dirty="0" err="1">
                <a:ea typeface="+mn-lt"/>
                <a:cs typeface="+mn-lt"/>
              </a:rPr>
              <a:t>Eletrica</a:t>
            </a:r>
            <a:r>
              <a:rPr lang="pt-BR" b="1" dirty="0">
                <a:ea typeface="+mn-lt"/>
                <a:cs typeface="+mn-lt"/>
              </a:rPr>
              <a:t> e </a:t>
            </a:r>
            <a:r>
              <a:rPr lang="pt-BR" b="1" dirty="0" err="1">
                <a:ea typeface="+mn-lt"/>
                <a:cs typeface="+mn-lt"/>
              </a:rPr>
              <a:t>Hidraulica</a:t>
            </a:r>
            <a:r>
              <a:rPr lang="pt-BR" b="1" dirty="0">
                <a:ea typeface="+mn-lt"/>
                <a:cs typeface="+mn-lt"/>
              </a:rPr>
              <a:t>. </a:t>
            </a:r>
            <a:endParaRPr lang="pt-BR" b="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pacote </a:t>
            </a:r>
            <a:r>
              <a:rPr lang="pt-BR" b="1" dirty="0" err="1">
                <a:ea typeface="+mn-lt"/>
                <a:cs typeface="+mn-lt"/>
              </a:rPr>
              <a:t>br.com.transporte</a:t>
            </a:r>
            <a:r>
              <a:rPr lang="pt-BR" dirty="0">
                <a:ea typeface="+mn-lt"/>
                <a:cs typeface="+mn-lt"/>
              </a:rPr>
              <a:t> também contém duas classes: </a:t>
            </a:r>
            <a:r>
              <a:rPr lang="pt-BR" b="1" dirty="0">
                <a:ea typeface="+mn-lt"/>
                <a:cs typeface="+mn-lt"/>
              </a:rPr>
              <a:t>Transportadora e Filial.</a:t>
            </a:r>
            <a:endParaRPr lang="pt-BR" b="1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1F57AA4-ED17-4187-B3FB-AF2571643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Exemplo</a:t>
            </a:r>
            <a:endParaRPr lang="pt-BR" dirty="0"/>
          </a:p>
        </p:txBody>
      </p:sp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8B0B32D-7A49-76DC-AF43-C0E2010C07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tretch/>
        </p:blipFill>
        <p:spPr>
          <a:xfrm>
            <a:off x="10340645" y="3415318"/>
            <a:ext cx="7184725" cy="52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11B0792-B242-414C-89DC-3A74F6D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Importação de Pacotes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D3B2C3-EF67-4761-8CE0-549D40553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3A11F-9798-4C0B-AA97-DF081B3D5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92FA8C3-3338-4781-B712-3131F866C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4791" y="4088154"/>
            <a:ext cx="7484301" cy="55070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b="1" dirty="0" err="1">
                <a:latin typeface="Consolas"/>
                <a:ea typeface="+mn-lt"/>
                <a:cs typeface="+mn-lt"/>
              </a:rPr>
              <a:t>package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 err="1">
                <a:latin typeface="Consolas"/>
                <a:ea typeface="+mn-lt"/>
                <a:cs typeface="+mn-lt"/>
              </a:rPr>
              <a:t>br.com.loja</a:t>
            </a:r>
            <a:r>
              <a:rPr lang="pt-BR" dirty="0">
                <a:latin typeface="Consolas"/>
                <a:ea typeface="+mn-lt"/>
                <a:cs typeface="+mn-lt"/>
              </a:rPr>
              <a:t>;</a:t>
            </a:r>
            <a:endParaRPr lang="pt-BR">
              <a:latin typeface="Consolas"/>
            </a:endParaRPr>
          </a:p>
          <a:p>
            <a:r>
              <a:rPr lang="pt-BR" dirty="0" err="1">
                <a:latin typeface="Consolas"/>
                <a:ea typeface="+mn-lt"/>
                <a:cs typeface="+mn-lt"/>
              </a:rPr>
              <a:t>public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 err="1">
                <a:latin typeface="Consolas"/>
                <a:ea typeface="+mn-lt"/>
                <a:cs typeface="+mn-lt"/>
              </a:rPr>
              <a:t>class</a:t>
            </a:r>
            <a:r>
              <a:rPr lang="pt-BR" dirty="0">
                <a:latin typeface="Consolas"/>
                <a:ea typeface="+mn-lt"/>
                <a:cs typeface="+mn-lt"/>
              </a:rPr>
              <a:t> Filial {</a:t>
            </a:r>
            <a:endParaRPr lang="pt-BR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    </a:t>
            </a:r>
            <a:r>
              <a:rPr lang="pt-BR" dirty="0" err="1">
                <a:latin typeface="Consolas"/>
                <a:ea typeface="+mn-lt"/>
                <a:cs typeface="+mn-lt"/>
              </a:rPr>
              <a:t>private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 err="1">
                <a:latin typeface="Consolas"/>
                <a:ea typeface="+mn-lt"/>
                <a:cs typeface="+mn-lt"/>
              </a:rPr>
              <a:t>String</a:t>
            </a:r>
            <a:r>
              <a:rPr lang="pt-BR" dirty="0">
                <a:latin typeface="Consolas"/>
                <a:ea typeface="+mn-lt"/>
                <a:cs typeface="+mn-lt"/>
              </a:rPr>
              <a:t> cidade;</a:t>
            </a:r>
            <a:endParaRPr lang="pt-BR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    </a:t>
            </a:r>
            <a:r>
              <a:rPr lang="pt-BR" dirty="0" err="1">
                <a:latin typeface="Consolas"/>
                <a:ea typeface="+mn-lt"/>
                <a:cs typeface="+mn-lt"/>
              </a:rPr>
              <a:t>public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 err="1">
                <a:latin typeface="Consolas"/>
                <a:ea typeface="+mn-lt"/>
                <a:cs typeface="+mn-lt"/>
              </a:rPr>
              <a:t>String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 err="1">
                <a:latin typeface="Consolas"/>
                <a:ea typeface="+mn-lt"/>
                <a:cs typeface="+mn-lt"/>
              </a:rPr>
              <a:t>getCidade</a:t>
            </a:r>
            <a:r>
              <a:rPr lang="pt-BR" dirty="0">
                <a:latin typeface="Consolas"/>
                <a:ea typeface="+mn-lt"/>
                <a:cs typeface="+mn-lt"/>
              </a:rPr>
              <a:t>() {</a:t>
            </a:r>
            <a:endParaRPr lang="pt-BR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        </a:t>
            </a:r>
            <a:r>
              <a:rPr lang="pt-BR" dirty="0" err="1">
                <a:latin typeface="Consolas"/>
                <a:ea typeface="+mn-lt"/>
                <a:cs typeface="+mn-lt"/>
              </a:rPr>
              <a:t>return</a:t>
            </a:r>
            <a:r>
              <a:rPr lang="pt-BR" dirty="0">
                <a:latin typeface="Consolas"/>
                <a:ea typeface="+mn-lt"/>
                <a:cs typeface="+mn-lt"/>
              </a:rPr>
              <a:t> cidade;</a:t>
            </a:r>
            <a:endParaRPr lang="pt-BR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    }</a:t>
            </a:r>
            <a:endParaRPr lang="pt-BR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    </a:t>
            </a:r>
            <a:r>
              <a:rPr lang="pt-BR" dirty="0" err="1">
                <a:latin typeface="Consolas"/>
                <a:ea typeface="+mn-lt"/>
                <a:cs typeface="+mn-lt"/>
              </a:rPr>
              <a:t>public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 err="1">
                <a:latin typeface="Consolas"/>
                <a:ea typeface="+mn-lt"/>
                <a:cs typeface="+mn-lt"/>
              </a:rPr>
              <a:t>void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 err="1">
                <a:latin typeface="Consolas"/>
                <a:ea typeface="+mn-lt"/>
                <a:cs typeface="+mn-lt"/>
              </a:rPr>
              <a:t>setCidade</a:t>
            </a: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dirty="0" err="1">
                <a:latin typeface="Consolas"/>
                <a:ea typeface="+mn-lt"/>
                <a:cs typeface="+mn-lt"/>
              </a:rPr>
              <a:t>String</a:t>
            </a:r>
            <a:r>
              <a:rPr lang="pt-BR" dirty="0">
                <a:latin typeface="Consolas"/>
                <a:ea typeface="+mn-lt"/>
                <a:cs typeface="+mn-lt"/>
              </a:rPr>
              <a:t> cidade) {</a:t>
            </a:r>
            <a:endParaRPr lang="pt-BR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        </a:t>
            </a:r>
            <a:r>
              <a:rPr lang="pt-BR" dirty="0" err="1">
                <a:latin typeface="Consolas"/>
                <a:ea typeface="+mn-lt"/>
                <a:cs typeface="+mn-lt"/>
              </a:rPr>
              <a:t>this.cidade</a:t>
            </a:r>
            <a:r>
              <a:rPr lang="pt-BR" dirty="0">
                <a:latin typeface="Consolas"/>
                <a:ea typeface="+mn-lt"/>
                <a:cs typeface="+mn-lt"/>
              </a:rPr>
              <a:t> = cidade;</a:t>
            </a:r>
            <a:endParaRPr lang="pt-BR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    }</a:t>
            </a:r>
            <a:endParaRPr lang="pt-BR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}</a:t>
            </a:r>
            <a:endParaRPr lang="pt-BR">
              <a:latin typeface="Consolas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3649949-F908-43A2-800C-6B91CA067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Comando </a:t>
            </a:r>
            <a:r>
              <a:rPr lang="pt-BR" dirty="0" err="1">
                <a:latin typeface="Ubuntu Medium"/>
              </a:rPr>
              <a:t>Package</a:t>
            </a:r>
            <a:endParaRPr lang="pt-BR" dirty="0" err="1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862AC3F-953D-4CD3-87BE-A98312413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56319" y="4090242"/>
            <a:ext cx="7484301" cy="55070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 err="1">
                <a:ea typeface="+mn-lt"/>
                <a:cs typeface="+mn-lt"/>
              </a:rPr>
              <a:t>package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br.com.transporte</a:t>
            </a:r>
            <a:r>
              <a:rPr lang="pt-BR" dirty="0">
                <a:ea typeface="+mn-lt"/>
                <a:cs typeface="+mn-lt"/>
              </a:rPr>
              <a:t>;</a:t>
            </a:r>
            <a:endParaRPr lang="pt-BR" dirty="0"/>
          </a:p>
          <a:p>
            <a:r>
              <a:rPr lang="pt-BR" b="1" dirty="0" err="1">
                <a:ea typeface="+mn-lt"/>
                <a:cs typeface="+mn-lt"/>
              </a:rPr>
              <a:t>import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br.com.loja.Filial</a:t>
            </a:r>
            <a:r>
              <a:rPr lang="pt-BR" dirty="0">
                <a:ea typeface="+mn-lt"/>
                <a:cs typeface="+mn-lt"/>
              </a:rPr>
              <a:t>; // importa uma classe particular</a:t>
            </a:r>
            <a:endParaRPr lang="pt-BR" dirty="0"/>
          </a:p>
          <a:p>
            <a:r>
              <a:rPr lang="pt-BR" b="1" dirty="0" err="1">
                <a:ea typeface="+mn-lt"/>
                <a:cs typeface="+mn-lt"/>
              </a:rPr>
              <a:t>import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br.com.loja.produto</a:t>
            </a:r>
            <a:r>
              <a:rPr lang="pt-BR" dirty="0">
                <a:ea typeface="+mn-lt"/>
                <a:cs typeface="+mn-lt"/>
              </a:rPr>
              <a:t>.*; // importa todas as classes do pacote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public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class</a:t>
            </a:r>
            <a:r>
              <a:rPr lang="pt-BR" dirty="0">
                <a:ea typeface="+mn-lt"/>
                <a:cs typeface="+mn-lt"/>
              </a:rPr>
              <a:t> Transportadora {</a:t>
            </a:r>
            <a:endParaRPr lang="pt-BR" dirty="0"/>
          </a:p>
          <a:p>
            <a:endParaRPr lang="pt-BR"/>
          </a:p>
          <a:p>
            <a:r>
              <a:rPr lang="pt-BR" dirty="0">
                <a:ea typeface="+mn-lt"/>
                <a:cs typeface="+mn-lt"/>
              </a:rPr>
              <a:t>    </a:t>
            </a:r>
            <a:r>
              <a:rPr lang="pt-BR" dirty="0" err="1">
                <a:ea typeface="+mn-lt"/>
                <a:cs typeface="+mn-lt"/>
              </a:rPr>
              <a:t>public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void</a:t>
            </a:r>
            <a:r>
              <a:rPr lang="pt-BR" dirty="0">
                <a:ea typeface="+mn-lt"/>
                <a:cs typeface="+mn-lt"/>
              </a:rPr>
              <a:t> transportar(Filial r, Filial d) {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        // Movimentar carga do remetente para o destinatário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    }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}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21B0F04-A7D5-4B91-A8E1-43D55220E2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Comando </a:t>
            </a:r>
            <a:r>
              <a:rPr lang="pt-BR" dirty="0" err="1">
                <a:latin typeface="Ubuntu Medium"/>
              </a:rPr>
              <a:t>Import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26441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Calendário&#10;&#10;Descrição gerada automaticamente">
            <a:extLst>
              <a:ext uri="{FF2B5EF4-FFF2-40B4-BE49-F238E27FC236}">
                <a16:creationId xmlns:a16="http://schemas.microsoft.com/office/drawing/2014/main" id="{621D9B8C-D4E9-598E-86C7-1F4CE156FEF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225287" y="3220845"/>
            <a:ext cx="7851834" cy="4296064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Visibilidade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6896" y="3302330"/>
            <a:ext cx="9646681" cy="62937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/>
              <a:t>São comandos que modificam a visibilidade de uma classe ou membros (atributos e métodos) dessa classe.</a:t>
            </a:r>
          </a:p>
          <a:p>
            <a:pPr marL="457200" indent="-457200">
              <a:buFont typeface="Arial"/>
              <a:buChar char="•"/>
            </a:pPr>
            <a:r>
              <a:rPr lang="pt-BR" b="1" dirty="0" err="1"/>
              <a:t>Public</a:t>
            </a:r>
            <a:r>
              <a:rPr lang="pt-BR" b="1" dirty="0"/>
              <a:t>: </a:t>
            </a:r>
            <a:r>
              <a:rPr lang="pt-BR" dirty="0"/>
              <a:t>a classe e seus membros são visíveis por todas as demais classes, além dela mesma.</a:t>
            </a:r>
          </a:p>
          <a:p>
            <a:pPr marL="457200" indent="-457200">
              <a:buFont typeface="Arial"/>
              <a:buChar char="•"/>
            </a:pPr>
            <a:r>
              <a:rPr lang="pt-BR" b="1" dirty="0" err="1"/>
              <a:t>Protected</a:t>
            </a:r>
            <a:r>
              <a:rPr lang="pt-BR" b="1" dirty="0"/>
              <a:t>:</a:t>
            </a:r>
            <a:r>
              <a:rPr lang="pt-BR" dirty="0"/>
              <a:t> a classes e seus membros são visíveis apenas pelas classes do mesmo pacote e suas classes filhas, além dela mesma.</a:t>
            </a:r>
          </a:p>
          <a:p>
            <a:pPr marL="457200" indent="-457200">
              <a:buFont typeface="Arial"/>
              <a:buChar char="•"/>
            </a:pPr>
            <a:r>
              <a:rPr lang="pt-BR" b="1" dirty="0"/>
              <a:t>No </a:t>
            </a:r>
            <a:r>
              <a:rPr lang="pt-BR" b="1" dirty="0" err="1"/>
              <a:t>modifier</a:t>
            </a:r>
            <a:r>
              <a:rPr lang="pt-BR" b="1" dirty="0"/>
              <a:t> (sem modificador):</a:t>
            </a:r>
            <a:r>
              <a:rPr lang="pt-BR" dirty="0"/>
              <a:t> A classes e seus membros são visíveis apenas pelas classes do mesmo pacote, </a:t>
            </a:r>
            <a:r>
              <a:rPr lang="pt-BR" dirty="0">
                <a:ea typeface="+mn-lt"/>
                <a:cs typeface="+mn-lt"/>
              </a:rPr>
              <a:t>além dela mesma</a:t>
            </a:r>
            <a:r>
              <a:rPr lang="pt-BR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pt-BR" b="1" dirty="0"/>
              <a:t>Private:</a:t>
            </a:r>
            <a:r>
              <a:rPr lang="pt-BR" dirty="0"/>
              <a:t> a classe e seus membros são visíveis apenas por ela mesma.</a:t>
            </a:r>
          </a:p>
          <a:p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Visão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19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</a:t>
            </a:r>
            <a:r>
              <a:rPr lang="pt-BR" dirty="0" err="1"/>
              <a:t>Patterns</a:t>
            </a:r>
            <a:r>
              <a:rPr lang="pt-BR" dirty="0"/>
              <a:t> (Padrões de Projetos)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>
                <a:ea typeface="+mn-lt"/>
                <a:cs typeface="+mn-lt"/>
              </a:rPr>
              <a:t>Soluções generalistas para problemas que surgem de forma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b="1" dirty="0">
                <a:ea typeface="+mn-lt"/>
                <a:cs typeface="+mn-lt"/>
              </a:rPr>
              <a:t>recorrente </a:t>
            </a:r>
            <a:r>
              <a:rPr lang="pt-BR" dirty="0">
                <a:ea typeface="+mn-lt"/>
                <a:cs typeface="+mn-lt"/>
              </a:rPr>
              <a:t>ao longo do desenvolvimento de softwares. 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Eles são muito importantes na formação de um programador, pois eliminam a necessidade de ficar quebrando a cabeça e reinventando soluções a todo momento.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Basta saber aplicar um dos Design </a:t>
            </a:r>
            <a:r>
              <a:rPr lang="pt-BR" dirty="0" err="1">
                <a:ea typeface="+mn-lt"/>
                <a:cs typeface="+mn-lt"/>
              </a:rPr>
              <a:t>Patterns</a:t>
            </a:r>
            <a:r>
              <a:rPr lang="pt-BR" dirty="0">
                <a:ea typeface="+mn-lt"/>
                <a:cs typeface="+mn-lt"/>
              </a:rPr>
              <a:t> na arquitetura do seu código e </a:t>
            </a:r>
            <a:r>
              <a:rPr lang="pt-BR" b="1" dirty="0">
                <a:ea typeface="+mn-lt"/>
                <a:cs typeface="+mn-lt"/>
              </a:rPr>
              <a:t>ter a certeza de que o problema será solucionado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7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Design </a:t>
            </a:r>
            <a:r>
              <a:rPr lang="pt-BR" dirty="0" err="1"/>
              <a:t>Patterns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 err="1"/>
              <a:t>Creational</a:t>
            </a:r>
            <a:r>
              <a:rPr lang="pt-BR" b="1" dirty="0"/>
              <a:t> </a:t>
            </a:r>
            <a:r>
              <a:rPr lang="pt-BR" b="1" dirty="0" err="1"/>
              <a:t>Patterns</a:t>
            </a:r>
            <a:r>
              <a:rPr lang="pt-BR" b="1" dirty="0"/>
              <a:t>: </a:t>
            </a:r>
            <a:r>
              <a:rPr lang="pt-BR" dirty="0">
                <a:ea typeface="+mn-lt"/>
                <a:cs typeface="+mn-lt"/>
              </a:rPr>
              <a:t>são os padrões de criação e tratam da </a:t>
            </a:r>
            <a:r>
              <a:rPr lang="pt-BR" b="1" dirty="0">
                <a:ea typeface="+mn-lt"/>
                <a:cs typeface="+mn-lt"/>
              </a:rPr>
              <a:t>construção do objeto e de referência.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b="1" dirty="0" err="1"/>
              <a:t>Structural</a:t>
            </a:r>
            <a:r>
              <a:rPr lang="pt-BR" b="1" dirty="0"/>
              <a:t> </a:t>
            </a:r>
            <a:r>
              <a:rPr lang="pt-BR" b="1" dirty="0" err="1"/>
              <a:t>Patterns</a:t>
            </a:r>
            <a:r>
              <a:rPr lang="pt-BR" b="1" dirty="0"/>
              <a:t>: </a:t>
            </a:r>
            <a:r>
              <a:rPr lang="pt-BR" dirty="0"/>
              <a:t>são </a:t>
            </a:r>
            <a:r>
              <a:rPr lang="pt-BR" dirty="0">
                <a:ea typeface="+mn-lt"/>
                <a:cs typeface="+mn-lt"/>
              </a:rPr>
              <a:t>padrões estruturais que tratam da </a:t>
            </a:r>
            <a:r>
              <a:rPr lang="pt-BR" b="1" dirty="0">
                <a:ea typeface="+mn-lt"/>
                <a:cs typeface="+mn-lt"/>
              </a:rPr>
              <a:t>relação entre os objetos e como eles interagem entre si</a:t>
            </a:r>
            <a:r>
              <a:rPr lang="pt-BR" dirty="0">
                <a:ea typeface="+mn-lt"/>
                <a:cs typeface="+mn-lt"/>
              </a:rPr>
              <a:t> para formarem objetos grandes e complexos.</a:t>
            </a:r>
            <a:endParaRPr lang="pt-BR" dirty="0" err="1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b="1" dirty="0" err="1"/>
              <a:t>Behavioral</a:t>
            </a:r>
            <a:r>
              <a:rPr lang="pt-BR" b="1" dirty="0"/>
              <a:t> </a:t>
            </a:r>
            <a:r>
              <a:rPr lang="pt-BR" b="1" dirty="0" err="1"/>
              <a:t>Patterns</a:t>
            </a:r>
            <a:r>
              <a:rPr lang="pt-BR" b="1" dirty="0"/>
              <a:t>: </a:t>
            </a:r>
            <a:r>
              <a:rPr lang="pt-BR" dirty="0">
                <a:ea typeface="+mn-lt"/>
                <a:cs typeface="+mn-lt"/>
              </a:rPr>
              <a:t>são os padrões comportamentais que tratam da </a:t>
            </a:r>
            <a:r>
              <a:rPr lang="pt-BR" b="1" dirty="0">
                <a:ea typeface="+mn-lt"/>
                <a:cs typeface="+mn-lt"/>
              </a:rPr>
              <a:t>comunicação entre os objetos</a:t>
            </a:r>
            <a:r>
              <a:rPr lang="pt-BR" dirty="0">
                <a:ea typeface="+mn-lt"/>
                <a:cs typeface="+mn-lt"/>
              </a:rPr>
              <a:t>, especialmente em termos de responsabilidade e de algoritmo.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1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9EEEED2-6CED-4F9B-91C9-F7B8572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Creational</a:t>
            </a:r>
            <a:r>
              <a:rPr lang="pt-BR" dirty="0">
                <a:ea typeface="+mj-lt"/>
                <a:cs typeface="+mj-lt"/>
              </a:rPr>
              <a:t> </a:t>
            </a:r>
            <a:r>
              <a:rPr lang="pt-BR" dirty="0" err="1">
                <a:ea typeface="+mj-lt"/>
                <a:cs typeface="+mj-lt"/>
              </a:rPr>
              <a:t>Patterns</a:t>
            </a:r>
            <a:r>
              <a:rPr lang="pt-BR" dirty="0">
                <a:ea typeface="+mj-lt"/>
                <a:cs typeface="+mj-lt"/>
              </a:rPr>
              <a:t> (Padrões de Criação)</a:t>
            </a:r>
            <a:endParaRPr lang="pt-BR" dirty="0" err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BB891-ECA0-465C-8337-4D86631A2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881B0E-8C84-42BE-8222-4D751B54A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6FC1F1F-2712-453E-8975-4EA71538C1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Abstract </a:t>
            </a:r>
            <a:r>
              <a:rPr lang="pt-BR" b="1" dirty="0" err="1">
                <a:ea typeface="+mn-lt"/>
                <a:cs typeface="+mn-lt"/>
              </a:rPr>
              <a:t>Factory</a:t>
            </a:r>
            <a:r>
              <a:rPr lang="pt-BR" b="1" dirty="0">
                <a:ea typeface="+mn-lt"/>
                <a:cs typeface="+mn-lt"/>
              </a:rPr>
              <a:t>: </a:t>
            </a:r>
            <a:r>
              <a:rPr lang="pt-BR" dirty="0">
                <a:ea typeface="+mn-lt"/>
                <a:cs typeface="+mn-lt"/>
              </a:rPr>
              <a:t>Criam famílias de objetos </a:t>
            </a:r>
            <a:r>
              <a:rPr lang="pt-BR" i="1" dirty="0" err="1">
                <a:ea typeface="+mn-lt"/>
                <a:cs typeface="+mn-lt"/>
              </a:rPr>
              <a:t>on</a:t>
            </a:r>
            <a:r>
              <a:rPr lang="pt-BR" i="1" dirty="0">
                <a:ea typeface="+mn-lt"/>
                <a:cs typeface="+mn-lt"/>
              </a:rPr>
              <a:t> </a:t>
            </a:r>
            <a:r>
              <a:rPr lang="pt-BR" i="1" dirty="0" err="1">
                <a:ea typeface="+mn-lt"/>
                <a:cs typeface="+mn-lt"/>
              </a:rPr>
              <a:t>the</a:t>
            </a:r>
            <a:r>
              <a:rPr lang="pt-BR" i="1" dirty="0">
                <a:ea typeface="+mn-lt"/>
                <a:cs typeface="+mn-lt"/>
              </a:rPr>
              <a:t> </a:t>
            </a:r>
            <a:r>
              <a:rPr lang="pt-BR" i="1" dirty="0" err="1">
                <a:ea typeface="+mn-lt"/>
                <a:cs typeface="+mn-lt"/>
              </a:rPr>
              <a:t>fly</a:t>
            </a:r>
            <a:r>
              <a:rPr lang="pt-BR" dirty="0">
                <a:ea typeface="+mn-lt"/>
                <a:cs typeface="+mn-lt"/>
              </a:rPr>
              <a:t> com alta flexibilidade.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Builder</a:t>
            </a:r>
            <a:r>
              <a:rPr lang="pt-BR" b="1" dirty="0">
                <a:ea typeface="+mn-lt"/>
                <a:cs typeface="+mn-lt"/>
              </a:rPr>
              <a:t>: </a:t>
            </a:r>
            <a:r>
              <a:rPr lang="pt-BR" dirty="0">
                <a:ea typeface="+mn-lt"/>
                <a:cs typeface="+mn-lt"/>
              </a:rPr>
              <a:t>Constrói o produto passo a passo.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Factory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Method</a:t>
            </a:r>
            <a:r>
              <a:rPr lang="pt-BR" b="1" dirty="0">
                <a:ea typeface="+mn-lt"/>
                <a:cs typeface="+mn-lt"/>
              </a:rPr>
              <a:t>: </a:t>
            </a:r>
            <a:r>
              <a:rPr lang="pt-BR" dirty="0">
                <a:ea typeface="+mn-lt"/>
                <a:cs typeface="+mn-lt"/>
              </a:rPr>
              <a:t>Cria objetos </a:t>
            </a:r>
            <a:r>
              <a:rPr lang="pt-BR" i="1" dirty="0" err="1">
                <a:ea typeface="+mn-lt"/>
                <a:cs typeface="+mn-lt"/>
              </a:rPr>
              <a:t>on</a:t>
            </a:r>
            <a:r>
              <a:rPr lang="pt-BR" i="1" dirty="0">
                <a:ea typeface="+mn-lt"/>
                <a:cs typeface="+mn-lt"/>
              </a:rPr>
              <a:t> </a:t>
            </a:r>
            <a:r>
              <a:rPr lang="pt-BR" i="1" dirty="0" err="1">
                <a:ea typeface="+mn-lt"/>
                <a:cs typeface="+mn-lt"/>
              </a:rPr>
              <a:t>the</a:t>
            </a:r>
            <a:r>
              <a:rPr lang="pt-BR" i="1" dirty="0">
                <a:ea typeface="+mn-lt"/>
                <a:cs typeface="+mn-lt"/>
              </a:rPr>
              <a:t> </a:t>
            </a:r>
            <a:r>
              <a:rPr lang="pt-BR" i="1" dirty="0" err="1">
                <a:ea typeface="+mn-lt"/>
                <a:cs typeface="+mn-lt"/>
              </a:rPr>
              <a:t>fly</a:t>
            </a:r>
            <a:r>
              <a:rPr lang="pt-BR" dirty="0">
                <a:ea typeface="+mn-lt"/>
                <a:cs typeface="+mn-lt"/>
              </a:rPr>
              <a:t> com alta flexibilidade.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Prototype</a:t>
            </a:r>
            <a:r>
              <a:rPr lang="pt-BR" b="1" dirty="0">
                <a:ea typeface="+mn-lt"/>
                <a:cs typeface="+mn-lt"/>
              </a:rPr>
              <a:t>: </a:t>
            </a:r>
            <a:r>
              <a:rPr lang="pt-BR" dirty="0">
                <a:ea typeface="+mn-lt"/>
                <a:cs typeface="+mn-lt"/>
              </a:rPr>
              <a:t>Permite a criação de novos objetos a partir da cópia de um modelo original ou protótipo.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1" dirty="0" err="1">
                <a:ea typeface="+mn-lt"/>
                <a:cs typeface="+mn-lt"/>
              </a:rPr>
              <a:t>Singleton</a:t>
            </a:r>
            <a:r>
              <a:rPr lang="pt-BR" b="1" dirty="0">
                <a:ea typeface="+mn-lt"/>
                <a:cs typeface="+mn-lt"/>
              </a:rPr>
              <a:t>: </a:t>
            </a:r>
            <a:r>
              <a:rPr lang="pt-BR" dirty="0">
                <a:ea typeface="+mn-lt"/>
                <a:cs typeface="+mn-lt"/>
              </a:rPr>
              <a:t>Centraliza e compartilha recursos.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1F57AA4-ED17-4187-B3FB-AF2571643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Tipos de </a:t>
            </a:r>
            <a:r>
              <a:rPr lang="pt-BR" dirty="0" err="1">
                <a:latin typeface="Ubuntu Medium"/>
              </a:rPr>
              <a:t>Creational</a:t>
            </a:r>
            <a:r>
              <a:rPr lang="pt-BR" dirty="0">
                <a:latin typeface="Ubuntu Medium"/>
              </a:rPr>
              <a:t> </a:t>
            </a:r>
            <a:r>
              <a:rPr lang="pt-BR" dirty="0" err="1">
                <a:latin typeface="Ubuntu Medium"/>
              </a:rPr>
              <a:t>Patterns</a:t>
            </a:r>
            <a:endParaRPr lang="pt-BR" dirty="0" err="1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61EB478C-F706-6EDC-7318-7077D59537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tretch/>
        </p:blipFill>
        <p:spPr>
          <a:xfrm>
            <a:off x="9925821" y="4314641"/>
            <a:ext cx="7969369" cy="29868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A2A222A-A86E-1252-9685-71D9C189F8A7}"/>
              </a:ext>
            </a:extLst>
          </p:cNvPr>
          <p:cNvSpPr txBox="1"/>
          <p:nvPr/>
        </p:nvSpPr>
        <p:spPr>
          <a:xfrm>
            <a:off x="12417222" y="3387571"/>
            <a:ext cx="470570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Exemplo de </a:t>
            </a:r>
            <a:r>
              <a:rPr lang="pt-BR" b="1" dirty="0" err="1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2891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P- Conteúdo sem cabeçalhos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P - Início, Seção e Fim">
  <a:themeElements>
    <a:clrScheme name="Personalizada UP 2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046682"/>
      </a:accent2>
      <a:accent3>
        <a:srgbClr val="047872"/>
      </a:accent3>
      <a:accent4>
        <a:srgbClr val="2F6195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P - background sólido">
  <a:themeElements>
    <a:clrScheme name="Personalizada UP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2F6195"/>
      </a:accent2>
      <a:accent3>
        <a:srgbClr val="3875B2"/>
      </a:accent3>
      <a:accent4>
        <a:srgbClr val="1A4996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5663</TotalTime>
  <Words>69</Words>
  <Application>Microsoft Office PowerPoint</Application>
  <PresentationFormat>Personalizar</PresentationFormat>
  <Paragraphs>65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UP - Conteúdo</vt:lpstr>
      <vt:lpstr>UP- Conteúdo sem cabeçalhos</vt:lpstr>
      <vt:lpstr>UP - Início, Seção e Fim</vt:lpstr>
      <vt:lpstr>UP - background sólido</vt:lpstr>
      <vt:lpstr>Padrões de Arquitetura de Software em Java</vt:lpstr>
      <vt:lpstr>Pacotes (Packages) Java</vt:lpstr>
      <vt:lpstr>Família de Pacotes Built-In</vt:lpstr>
      <vt:lpstr>Pacotes Definidos pelo Usuário</vt:lpstr>
      <vt:lpstr>Definição e Importação de Pacotes</vt:lpstr>
      <vt:lpstr>Modificadores de Visibilidade</vt:lpstr>
      <vt:lpstr>Design Patterns (Padrões de Projetos)</vt:lpstr>
      <vt:lpstr>Tipos de Design Patterns</vt:lpstr>
      <vt:lpstr>Creational Patterns (Padrões de Criação)</vt:lpstr>
      <vt:lpstr>Structural Patterns (Padrões Estruturais)</vt:lpstr>
      <vt:lpstr>Behavioral Patterns (Padrões de Comportamento)</vt:lpstr>
      <vt:lpstr>MVC</vt:lpstr>
      <vt:lpstr>Persistência de Objetos em Java</vt:lpstr>
      <vt:lpstr>Serialização de Objetos em Java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Slides UP 2021</dc:title>
  <dc:creator>prof. JASON ANTONIO PEDROSO SOBREIRO prof_GERAL - jason.sobreiro@up.edu.br</dc:creator>
  <cp:lastModifiedBy>Jason Pedroso Sobreiro</cp:lastModifiedBy>
  <cp:revision>730</cp:revision>
  <dcterms:created xsi:type="dcterms:W3CDTF">2015-08-02T15:43:04Z</dcterms:created>
  <dcterms:modified xsi:type="dcterms:W3CDTF">2022-06-14T17:41:23Z</dcterms:modified>
</cp:coreProperties>
</file>