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821" r:id="rId5"/>
  </p:sldMasterIdLst>
  <p:notesMasterIdLst>
    <p:notesMasterId r:id="rId20"/>
  </p:notesMasterIdLst>
  <p:sldIdLst>
    <p:sldId id="356" r:id="rId6"/>
    <p:sldId id="392" r:id="rId7"/>
    <p:sldId id="395" r:id="rId8"/>
    <p:sldId id="407" r:id="rId9"/>
    <p:sldId id="400" r:id="rId10"/>
    <p:sldId id="401" r:id="rId11"/>
    <p:sldId id="408" r:id="rId12"/>
    <p:sldId id="402" r:id="rId13"/>
    <p:sldId id="403" r:id="rId14"/>
    <p:sldId id="404" r:id="rId15"/>
    <p:sldId id="405" r:id="rId16"/>
    <p:sldId id="396" r:id="rId17"/>
    <p:sldId id="398" r:id="rId18"/>
    <p:sldId id="355" r:id="rId1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96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B7FD8-76EF-6098-9A00-7F3124CE3679}" v="14" dt="2022-03-09T17:38:34.232"/>
    <p1510:client id="{39DD2EAC-9B91-4797-9595-FAB6A5565018}" v="23" dt="2022-03-09T12:13:27.341"/>
    <p1510:client id="{4AD94ABB-5645-C976-BCAF-DCFF3C79B89F}" v="504" dt="2022-03-04T17:43:54.928"/>
    <p1510:client id="{6CDA56AB-832D-19B9-3997-A870FE728710}" v="14" dt="2022-03-07T23:08:02.422"/>
    <p1510:client id="{8EEF4030-01E5-9829-4158-B32D473021F7}" v="5" dt="2022-03-04T17:59:06.560"/>
    <p1510:client id="{A1FBF4D8-499A-E2D6-2A5B-0843B4CEB6C3}" v="882" dt="2022-03-04T16:40:14.776"/>
    <p1510:client id="{BF219A3F-620D-41B9-AA6D-085FCA98D816}" v="5" dt="2022-03-09T22:00:13.413"/>
    <p1510:client id="{FCC3CDB5-DE1A-E13F-5EED-E7D81ED22907}" v="1028" dt="2022-03-05T19:04:0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262"/>
        <p:guide pos="57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/>
              <a:t>01</a:t>
            </a:r>
            <a:endParaRPr kumimoji="1" lang="ja-JP" altLang="en-US" sz="4000" b="1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/>
              <a:t>02</a:t>
            </a:r>
            <a:endParaRPr kumimoji="1" lang="ja-JP" altLang="en-US" sz="4000" b="1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/>
              <a:t>03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</a:t>
            </a:r>
            <a:r>
              <a:rPr kumimoji="1" lang="en-US" altLang="ja-JP"/>
              <a:t> </a:t>
            </a:r>
            <a:r>
              <a:rPr kumimoji="1" lang="pt-BR" altLang="ja-JP" noProof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01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02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03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04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05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06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/>
              <a:t>Imagem 02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/>
              <a:t>Imagem 03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/>
              <a:t>Imagem 04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/>
              <a:t>Legenda imagem 01</a:t>
            </a:r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/>
              <a:t>Legenda imagem 02</a:t>
            </a:r>
            <a:endParaRPr kumimoji="1" lang="ja-JP" altLang="en-US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/>
              <a:t>Legenda imagem 03</a:t>
            </a:r>
            <a:endParaRPr kumimoji="1" lang="ja-JP" altLang="en-US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/>
              <a:t>Legenda imagem 04</a:t>
            </a:r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/>
              <a:t>Legenda imagem 05</a:t>
            </a:r>
            <a:endParaRPr kumimoji="1" lang="ja-JP" altLang="en-US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/>
              <a:t>Legenda imagem 06</a:t>
            </a:r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/>
              <a:t>Legenda imagem 07</a:t>
            </a:r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/>
              <a:t>Legenda imagem 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/>
              <a:t>Título do Slide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bg1"/>
                </a:solidFill>
              </a:rPr>
              <a:t>01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bg1"/>
                </a:solidFill>
              </a:rPr>
              <a:t>02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bg1"/>
                </a:solidFill>
              </a:rPr>
              <a:t>03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bg1"/>
                </a:solidFill>
              </a:rPr>
              <a:t>04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01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02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03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04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>
                <a:solidFill>
                  <a:schemeClr val="bg1"/>
                </a:solidFill>
              </a:rPr>
              <a:t>05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/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/ Citação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Título / Nome do Autor</a:t>
            </a:r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Palavra vai aqui</a:t>
            </a:r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349781" y="2171577"/>
            <a:ext cx="3894990" cy="402310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/>
              <a:t>Foto</a:t>
            </a:r>
            <a:r>
              <a:rPr kumimoji="1" lang="en-US" altLang="ja-JP"/>
              <a:t> para portfolio</a:t>
            </a:r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Nome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3548742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Pequena biografia</a:t>
            </a: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9781" y="6410779"/>
            <a:ext cx="3998405" cy="7470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Título / Cargo / Função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Link de contato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Rede social / Contato 1</a:t>
            </a:r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Link de contato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Rede social / Contato 2</a:t>
            </a:r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Link de contato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Rede social / Contato 3</a:t>
            </a:r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2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2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2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2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2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2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2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2 slide, 3 Icones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AF371D4-7DE7-45A4-AF42-E03FAED9DC4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793"/>
            <a:ext cx="18288000" cy="5141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pt-BR"/>
              <a:t>Imagem de fundo</a:t>
            </a:r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76212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467661" y="6650205"/>
            <a:ext cx="4594445" cy="55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6846778" y="6650205"/>
            <a:ext cx="4594445" cy="55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2230099" y="6650205"/>
            <a:ext cx="4594445" cy="55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4206401"/>
            <a:ext cx="17336022" cy="1280040"/>
          </a:xfrm>
        </p:spPr>
        <p:txBody>
          <a:bodyPr anchor="b">
            <a:normAutofit/>
          </a:bodyPr>
          <a:lstStyle>
            <a:lvl1pPr>
              <a:defRPr sz="6000" baseline="0"/>
            </a:lvl1pPr>
          </a:lstStyle>
          <a:p>
            <a:r>
              <a:rPr kumimoji="1" lang="pt-BR" altLang="ja-JP" noProof="0"/>
              <a:t>Título da Apresentação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630333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630333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630333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902758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Subtítulo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/>
              <a:t>Texto de Rodapé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C51C4E4E-26C3-42D2-A260-AA5B6C593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61" y="1353914"/>
            <a:ext cx="6927430" cy="216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pt-BR" altLang="ja-JP" noProof="0"/>
              <a:t>Agradecimentos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Mensagem complementar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/>
              <a:t>Texto complementar</a:t>
            </a:r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1 - imagem, Cabeçalho e tópicos a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7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2990335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2 - Imagem, Cabeçalho e tópicos a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kumimoji="1" lang="pt-BR" altLang="ja-JP" noProof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1103086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72" y="2990334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23364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la cheia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/>
              <a:t>Adicione uma imagem para o slide todo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vai aqui</a:t>
            </a:r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e, título e pequeno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vai aqui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Texto / frase de impacto</a:t>
            </a:r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/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/ Citação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Título / Nome do Autor</a:t>
            </a:r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Palavra vai aqui</a:t>
            </a:r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349781" y="2171577"/>
            <a:ext cx="3894990" cy="402310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/>
              <a:t>Foto</a:t>
            </a:r>
            <a:r>
              <a:rPr kumimoji="1" lang="en-US" altLang="ja-JP"/>
              <a:t> para portfolio</a:t>
            </a:r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Nome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3548742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Pequena biografia</a:t>
            </a: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9781" y="6410779"/>
            <a:ext cx="3998405" cy="7470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Título / Cargo / Função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Link de contato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Rede social / Contato 1</a:t>
            </a:r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Link de contato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Rede social / Contato 2</a:t>
            </a:r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Link de contato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Rede social / Contato 3</a:t>
            </a:r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2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2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2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2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2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2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2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2 slide, 3 Icones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AF371D4-7DE7-45A4-AF42-E03FAED9DC4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793"/>
            <a:ext cx="18288000" cy="5141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pt-BR"/>
              <a:t>Imagem de fundo</a:t>
            </a:r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76212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467661" y="6650205"/>
            <a:ext cx="4594445" cy="55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6846778" y="6650205"/>
            <a:ext cx="4594445" cy="55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2230099" y="6650205"/>
            <a:ext cx="4594445" cy="55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/>
              <a:t>01</a:t>
            </a:r>
            <a:endParaRPr kumimoji="1" lang="ja-JP" altLang="en-US" sz="4000" b="1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/>
              <a:t>02</a:t>
            </a:r>
            <a:endParaRPr kumimoji="1" lang="ja-JP" altLang="en-US" sz="4000" b="1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/>
              <a:t>03</a:t>
            </a:r>
            <a:endParaRPr kumimoji="1" lang="ja-JP" altLang="en-US" sz="4000" b="1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/>
              <a:t>04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811" r:id="rId8"/>
    <p:sldLayoutId id="2147483755" r:id="rId9"/>
    <p:sldLayoutId id="2147483812" r:id="rId10"/>
    <p:sldLayoutId id="2147483715" r:id="rId11"/>
    <p:sldLayoutId id="2147483813" r:id="rId12"/>
    <p:sldLayoutId id="2147483716" r:id="rId13"/>
    <p:sldLayoutId id="2147483805" r:id="rId14"/>
    <p:sldLayoutId id="2147483756" r:id="rId15"/>
    <p:sldLayoutId id="2147483742" r:id="rId16"/>
    <p:sldLayoutId id="2147483757" r:id="rId17"/>
    <p:sldLayoutId id="2147483736" r:id="rId18"/>
    <p:sldLayoutId id="2147483815" r:id="rId19"/>
    <p:sldLayoutId id="2147483814" r:id="rId20"/>
    <p:sldLayoutId id="2147483816" r:id="rId21"/>
    <p:sldLayoutId id="2147483761" r:id="rId22"/>
    <p:sldLayoutId id="2147483817" r:id="rId23"/>
    <p:sldLayoutId id="2147483737" r:id="rId24"/>
    <p:sldLayoutId id="2147483818" r:id="rId25"/>
    <p:sldLayoutId id="2147483819" r:id="rId26"/>
    <p:sldLayoutId id="2147483820" r:id="rId27"/>
    <p:sldLayoutId id="2147483746" r:id="rId28"/>
    <p:sldLayoutId id="2147483758" r:id="rId29"/>
    <p:sldLayoutId id="2147483792" r:id="rId30"/>
    <p:sldLayoutId id="2147483762" r:id="rId31"/>
    <p:sldLayoutId id="2147483783" r:id="rId32"/>
    <p:sldLayoutId id="2147483784" r:id="rId33"/>
    <p:sldLayoutId id="2147483788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textos</a:t>
            </a:r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09" r:id="rId2"/>
    <p:sldLayoutId id="2147483778" r:id="rId3"/>
    <p:sldLayoutId id="2147483810" r:id="rId4"/>
    <p:sldLayoutId id="2147483807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</a:t>
            </a:r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04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whatsapp.com/D9tYADi0moCDBXePCQKxqx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jcn_borge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8.xml"/><Relationship Id="rId6" Type="http://schemas.openxmlformats.org/officeDocument/2006/relationships/hyperlink" Target="https://www.linkedin.com/in/jcnborges/" TargetMode="External"/><Relationship Id="rId11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hyperlink" Target="https://www.universidadenegocio.com/" TargetMode="External"/><Relationship Id="rId9" Type="http://schemas.openxmlformats.org/officeDocument/2006/relationships/hyperlink" Target="mailto:julio.nardelli@up.edu.b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/>
              <a:t>Desenvolvimento de Software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pt-BR" altLang="ja-JP">
                <a:latin typeface="Ubuntu Medium"/>
              </a:rPr>
              <a:t>Plano de Ensino</a:t>
            </a:r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altLang="ja-JP"/>
              <a:t>Júlio César </a:t>
            </a:r>
            <a:r>
              <a:rPr lang="pt-BR" altLang="ja-JP" err="1"/>
              <a:t>Nardelli</a:t>
            </a:r>
            <a:r>
              <a:rPr lang="pt-BR" altLang="ja-JP"/>
              <a:t> Borges</a:t>
            </a:r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4401B5C-7914-47C3-A818-05AEB42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de Convivência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62441-F518-4D2A-9BF7-6EE9BFAC9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6D13B-34B7-4C6C-A451-4D50736CD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DDE687-78CC-48E0-8FAE-242CCE4F6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Brincadeiras são bem-vindas, no momento certo; conversa no momento errado atrapalha todo mundo.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E6E61B-7336-4EF8-9588-B218A34AEA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Celular desligado ou modo silencioso; se precisar ir ao banheiro, fique à vontade.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81DCA25-020D-4DCE-8F00-8BE2A7668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4494" y="5742438"/>
            <a:ext cx="13944794" cy="1225797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Perguntas são bem vindas; procure cumprir os horários de aula.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60BD1F5-E552-412E-8DF5-851C46E78F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No </a:t>
            </a:r>
            <a:r>
              <a:rPr lang="pt-BR" err="1">
                <a:ea typeface="+mn-lt"/>
                <a:cs typeface="+mn-lt"/>
              </a:rPr>
              <a:t>pain</a:t>
            </a:r>
            <a:r>
              <a:rPr lang="pt-BR">
                <a:ea typeface="+mn-lt"/>
                <a:cs typeface="+mn-lt"/>
              </a:rPr>
              <a:t> No </a:t>
            </a:r>
            <a:r>
              <a:rPr lang="pt-BR" err="1">
                <a:ea typeface="+mn-lt"/>
                <a:cs typeface="+mn-lt"/>
              </a:rPr>
              <a:t>gain</a:t>
            </a:r>
            <a:r>
              <a:rPr lang="pt-BR">
                <a:ea typeface="+mn-lt"/>
                <a:cs typeface="+mn-lt"/>
              </a:rPr>
              <a:t> = trabalho copiado, trabalho zerado; todas as atividades e aulas estarão no </a:t>
            </a:r>
            <a:r>
              <a:rPr lang="pt-BR" err="1">
                <a:ea typeface="+mn-lt"/>
                <a:cs typeface="+mn-lt"/>
              </a:rPr>
              <a:t>Blackboard</a:t>
            </a:r>
            <a:r>
              <a:rPr lang="pt-BR">
                <a:ea typeface="+mn-lt"/>
                <a:cs typeface="+mn-lt"/>
              </a:rPr>
              <a:t>, sendo atualizadas semanalmente.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5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Grupo do </a:t>
            </a:r>
            <a:r>
              <a:rPr lang="pt-BR" err="1"/>
              <a:t>Whatsapp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Link: </a:t>
            </a:r>
            <a:r>
              <a:rPr lang="pt-BR" dirty="0">
                <a:ea typeface="+mn-lt"/>
                <a:cs typeface="+mn-lt"/>
                <a:hlinkClick r:id="rId2"/>
              </a:rPr>
              <a:t>https://chat.whatsapp.com/D9tYADi0moCDBXePCQKxqx</a:t>
            </a:r>
            <a:r>
              <a:rPr lang="pt-BR" dirty="0">
                <a:ea typeface="+mn-lt"/>
                <a:cs typeface="+mn-lt"/>
              </a:rPr>
              <a:t>  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/>
              <a:t>Grupo</a:t>
            </a:r>
            <a:r>
              <a:rPr lang="pt-BR">
                <a:ea typeface="+mn-lt"/>
                <a:cs typeface="+mn-lt"/>
              </a:rPr>
              <a:t> aberto para discussões sobre tópicos relacionados a disciplina; dúvidas sobre a disciplina serão retiradas por esse canal, e não por </a:t>
            </a:r>
            <a:r>
              <a:rPr lang="pt-BR" err="1">
                <a:ea typeface="+mn-lt"/>
                <a:cs typeface="+mn-lt"/>
              </a:rPr>
              <a:t>whatsapp</a:t>
            </a:r>
            <a:r>
              <a:rPr lang="pt-BR">
                <a:ea typeface="+mn-lt"/>
                <a:cs typeface="+mn-lt"/>
              </a:rPr>
              <a:t> pessoal.</a:t>
            </a:r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Lembrem-se de que esse é um grupo profissional e não pessoal.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 Básica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DEITEL, Paul J.; DEITEL, Harvey M. Java: como programar. </a:t>
            </a:r>
            <a:r>
              <a:rPr lang="en-US" dirty="0">
                <a:ea typeface="+mn-lt"/>
                <a:cs typeface="+mn-lt"/>
              </a:rPr>
              <a:t>8. ed. São Paulo: Pearson Prentice Hall, 2010. </a:t>
            </a:r>
            <a:r>
              <a:rPr lang="pt-BR" dirty="0">
                <a:ea typeface="+mn-lt"/>
                <a:cs typeface="+mn-lt"/>
              </a:rPr>
              <a:t>1144 p. ISBN 9788576055631.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MENDES, Douglas Rocha. Programação Java com ênfase em Orientação a Objetos. </a:t>
            </a:r>
            <a:r>
              <a:rPr lang="pt-BR" dirty="0" err="1">
                <a:ea typeface="+mn-lt"/>
                <a:cs typeface="+mn-lt"/>
              </a:rPr>
              <a:t>Novatec</a:t>
            </a:r>
            <a:r>
              <a:rPr lang="pt-BR" dirty="0">
                <a:ea typeface="+mn-lt"/>
                <a:cs typeface="+mn-lt"/>
              </a:rPr>
              <a:t> Editora, 2009.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SCHILDT, Herbert. Java para Iniciantes. Bookman Editora, 2015.</a:t>
            </a:r>
          </a:p>
        </p:txBody>
      </p:sp>
    </p:spTree>
    <p:extLst>
      <p:ext uri="{BB962C8B-B14F-4D97-AF65-F5344CB8AC3E}">
        <p14:creationId xmlns:p14="http://schemas.microsoft.com/office/powerpoint/2010/main" val="36382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 Complementar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ADA48F-5ED6-4915-91D7-6F85EC8D907E}"/>
              </a:ext>
            </a:extLst>
          </p:cNvPr>
          <p:cNvSpPr txBox="1"/>
          <p:nvPr/>
        </p:nvSpPr>
        <p:spPr>
          <a:xfrm>
            <a:off x="2149858" y="2109910"/>
            <a:ext cx="14130067" cy="6514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BEZERRA, Eduardo. Princípios de análise e projeto de sistemas com UML. 3. ed. Rio de Janeiro: Elsevier, 2015. 398 p. ISBN 9788535226263.</a:t>
            </a:r>
            <a:endParaRPr lang="pt-BR" sz="3200">
              <a:solidFill>
                <a:schemeClr val="tx2"/>
              </a:solidFill>
              <a:ea typeface="+mn-lt"/>
              <a:cs typeface="+mn-lt"/>
            </a:endParaRPr>
          </a:p>
          <a:p>
            <a:pPr marL="457200" indent="-4572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GOODRICH, Michael T.; TAMASSIA, Roberto. Estruturas de dados &amp; algoritmos em JAVA. 5. ed. Porto Alegre: Bookman, 2013. 713 p. ISBN 9788582600184.</a:t>
            </a:r>
          </a:p>
          <a:p>
            <a:pPr marL="457200" indent="-4572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SANTOS, R. R dos, Programação de Computadores em Java, 1a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ed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, Editora Nova Terra, 2011</a:t>
            </a:r>
          </a:p>
          <a:p>
            <a:pPr marL="457200" indent="-4572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SCHILDT, Herbert. Java: a referência completa. 8. ed. Rio de Janeiro: Alta Books, 2014. 1148 p. ISBN 9788576087557 (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broch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.).</a:t>
            </a:r>
          </a:p>
          <a:p>
            <a:pPr marL="457200" indent="-4572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TURINI, Rodrigo; SILVEIRA, Paulo. Java 8 prático: lambdas,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streams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 e os novos recursos da linguagem. São Paulo: Casa do Código, 2014. 141 p. ISBN 9788566250466</a:t>
            </a:r>
          </a:p>
        </p:txBody>
      </p:sp>
    </p:spTree>
    <p:extLst>
      <p:ext uri="{BB962C8B-B14F-4D97-AF65-F5344CB8AC3E}">
        <p14:creationId xmlns:p14="http://schemas.microsoft.com/office/powerpoint/2010/main" val="224601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Obrigado!</a:t>
            </a:r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>
                <a:latin typeface="Ubuntu Medium"/>
              </a:rPr>
              <a:t>Dúvidas?</a:t>
            </a:r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Desenvolvimento de Software - Qua. 19h00 às 22h20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7" name="Imagem 27" descr="Homem de barba posando para foto&#10;&#10;Descrição gerada automaticamente">
            <a:extLst>
              <a:ext uri="{FF2B5EF4-FFF2-40B4-BE49-F238E27FC236}">
                <a16:creationId xmlns:a16="http://schemas.microsoft.com/office/drawing/2014/main" id="{31ACA24E-6DD9-4305-AD2D-F56ABF59C1E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0569" b="10569"/>
          <a:stretch/>
        </p:blipFill>
        <p:spPr/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71C87-1FD0-4B62-9F4A-05BEC6326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Júlio César </a:t>
            </a:r>
            <a:r>
              <a:rPr lang="pt-BR" err="1">
                <a:latin typeface="Ubuntu Medium"/>
              </a:rPr>
              <a:t>Nardelli</a:t>
            </a:r>
            <a:r>
              <a:rPr lang="pt-BR">
                <a:latin typeface="Ubuntu Medium"/>
              </a:rPr>
              <a:t> Borges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6B6722-FF4F-4F87-A454-80AA40A92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4667" y="3609069"/>
            <a:ext cx="11510578" cy="3529695"/>
          </a:xfrm>
        </p:spPr>
        <p:txBody>
          <a:bodyPr/>
          <a:lstStyle/>
          <a:p>
            <a:r>
              <a:rPr lang="pt-BR">
                <a:latin typeface="Ubuntu Medium"/>
              </a:rPr>
              <a:t>Engenheiro da Computação (UTFPR/2007-2012), MBA em GP (FGV/2012-2014), Mestre em Computação Aplicada (UTFPR/2018-2020), Doutorando em Engenharia da Computação (UTFPR/2020-presente). Experiência profissional (ult. 10 anos): Programação, Sistemas Embarcados, Engenharia de Software, Business </a:t>
            </a:r>
            <a:r>
              <a:rPr lang="pt-BR" err="1">
                <a:latin typeface="Ubuntu Medium"/>
              </a:rPr>
              <a:t>Intelligence</a:t>
            </a:r>
            <a:r>
              <a:rPr lang="pt-BR">
                <a:latin typeface="Ubuntu Medium"/>
              </a:rPr>
              <a:t> (BI), Engenharia de Dados e Ciência de Dados.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18DE6EB-ED4B-4962-9BC1-61EE468457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Mestre / Professor Assistente</a:t>
            </a:r>
          </a:p>
        </p:txBody>
      </p:sp>
      <p:pic>
        <p:nvPicPr>
          <p:cNvPr id="29" name="Imagem 29" descr="Uma imagem contendo edifício, porta, janela, mesa&#10;&#10;Descrição gerada automaticamente">
            <a:extLst>
              <a:ext uri="{FF2B5EF4-FFF2-40B4-BE49-F238E27FC236}">
                <a16:creationId xmlns:a16="http://schemas.microsoft.com/office/drawing/2014/main" id="{1D375FD6-67B1-45E0-8C44-FBA0EEDA1B1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2586" b="2586"/>
          <a:stretch/>
        </p:blipFill>
        <p:spPr>
          <a:xfrm>
            <a:off x="1376741" y="7611675"/>
            <a:ext cx="523889" cy="552450"/>
          </a:xfr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9FCC25F-EFFD-4F8F-B384-B2A5D2AC0F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hlinkClick r:id="rId4"/>
              </a:rPr>
              <a:t>Universidade Negócio</a:t>
            </a:r>
            <a:endParaRPr lang="pt-BR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F23B25B3-537B-42B4-9E45-88D1106BF4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Blog</a:t>
            </a:r>
            <a:endParaRPr lang="pt-BR"/>
          </a:p>
        </p:txBody>
      </p:sp>
      <p:pic>
        <p:nvPicPr>
          <p:cNvPr id="34" name="Imagem 34" descr="Ícone&#10;&#10;Descrição gerada automaticamente">
            <a:extLst>
              <a:ext uri="{FF2B5EF4-FFF2-40B4-BE49-F238E27FC236}">
                <a16:creationId xmlns:a16="http://schemas.microsoft.com/office/drawing/2014/main" id="{0068F33B-C75F-4D60-A6C5-D36EC2ACC6E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5"/>
          <a:srcRect/>
          <a:stretch/>
        </p:blipFill>
        <p:spPr>
          <a:xfrm>
            <a:off x="6771187" y="7572908"/>
            <a:ext cx="630000" cy="629983"/>
          </a:xfr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18035DF-2F8F-4A27-AD35-BC068AF38D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hlinkClick r:id="rId6"/>
              </a:rPr>
              <a:t>jcnborges</a:t>
            </a:r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18F34183-5477-487E-B4F5-1CC6B8B064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LinkedIn</a:t>
            </a:r>
          </a:p>
        </p:txBody>
      </p:sp>
      <p:pic>
        <p:nvPicPr>
          <p:cNvPr id="37" name="Imagem 37" descr="Logotipo&#10;&#10;Descrição gerada automaticamente">
            <a:extLst>
              <a:ext uri="{FF2B5EF4-FFF2-40B4-BE49-F238E27FC236}">
                <a16:creationId xmlns:a16="http://schemas.microsoft.com/office/drawing/2014/main" id="{E3EFFA49-639D-4553-9788-37F3D75FD38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7"/>
          <a:srcRect/>
          <a:stretch/>
        </p:blipFill>
        <p:spPr>
          <a:xfrm>
            <a:off x="12234413" y="7572908"/>
            <a:ext cx="630000" cy="629983"/>
          </a:xfrm>
        </p:spPr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0C746176-2C09-4143-878D-EDAEC08423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hlinkClick r:id="rId8"/>
              </a:rPr>
              <a:t>@jcn_borges</a:t>
            </a:r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2A1F683C-AAB1-4C5F-92C8-E79DD3E182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Twitter</a:t>
            </a:r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85CA7F4-A533-4A77-97B4-A9D9A975017E}"/>
              </a:ext>
            </a:extLst>
          </p:cNvPr>
          <p:cNvGrpSpPr/>
          <p:nvPr/>
        </p:nvGrpSpPr>
        <p:grpSpPr>
          <a:xfrm>
            <a:off x="973757" y="8818664"/>
            <a:ext cx="5535470" cy="1026341"/>
            <a:chOff x="11791553" y="8732480"/>
            <a:chExt cx="5535470" cy="1026341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F0CD13A-1944-4E27-B926-D5BA2E674E3F}"/>
                </a:ext>
              </a:extLst>
            </p:cNvPr>
            <p:cNvSpPr txBox="1"/>
            <p:nvPr/>
          </p:nvSpPr>
          <p:spPr>
            <a:xfrm>
              <a:off x="12233125" y="8835491"/>
              <a:ext cx="5093898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E-mail: </a:t>
              </a:r>
              <a:r>
                <a:rPr lang="pt-BR">
                  <a:ea typeface="+mn-lt"/>
                  <a:cs typeface="+mn-lt"/>
                  <a:hlinkClick r:id="rId9"/>
                </a:rPr>
                <a:t>julio.nardelli@up.edu.br</a:t>
              </a:r>
              <a:endParaRPr lang="pt-BR">
                <a:ea typeface="+mn-lt"/>
                <a:cs typeface="+mn-lt"/>
              </a:endParaRPr>
            </a:p>
            <a:p>
              <a:r>
                <a:rPr lang="pt-BR"/>
                <a:t>Tel.: (41) 99841-6013</a:t>
              </a:r>
            </a:p>
          </p:txBody>
        </p:sp>
        <p:pic>
          <p:nvPicPr>
            <p:cNvPr id="7" name="Gráfico 7" descr="Fixar com preenchimento sólido">
              <a:extLst>
                <a:ext uri="{FF2B5EF4-FFF2-40B4-BE49-F238E27FC236}">
                  <a16:creationId xmlns:a16="http://schemas.microsoft.com/office/drawing/2014/main" id="{AF7E2B9B-D766-45A0-97E0-7FB71666E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791553" y="8732480"/>
              <a:ext cx="526353" cy="569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1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4401B5C-7914-47C3-A818-05AEB42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Globais de Aprendizagem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62441-F518-4D2A-9BF7-6EE9BFAC9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6D13B-34B7-4C6C-A451-4D50736CD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DDE687-78CC-48E0-8FAE-242CCE4F6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14494" y="2743480"/>
            <a:ext cx="14031059" cy="1225797"/>
          </a:xfrm>
        </p:spPr>
        <p:txBody>
          <a:bodyPr/>
          <a:lstStyle/>
          <a:p>
            <a:pPr algn="just"/>
            <a:r>
              <a:rPr lang="pt-BR" dirty="0">
                <a:ea typeface="+mn-lt"/>
                <a:cs typeface="+mn-lt"/>
              </a:rPr>
              <a:t>Desenvolver sistemas computacionais, identificando problemas da sociedade que tenham solução algorítmica, utilizando ferramentas, metodologias e ambientes de programação, considerando os limites da computação e as dimensões quantitativas do problema.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E6E61B-7336-4EF8-9588-B218A34AEA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494" y="4242959"/>
            <a:ext cx="14031059" cy="1225797"/>
          </a:xfrm>
        </p:spPr>
        <p:txBody>
          <a:bodyPr/>
          <a:lstStyle/>
          <a:p>
            <a:pPr algn="just"/>
            <a:r>
              <a:rPr lang="pt-BR" dirty="0">
                <a:ea typeface="+mn-lt"/>
                <a:cs typeface="+mn-lt"/>
              </a:rPr>
              <a:t>Gerir, durante a vida profissional, sua própria aprendizagem e desenvolvimento, buscando novos conhecimentos de forma autônoma, incluindo autogestão de tempo, competências e adequação rápida às mudanças tecnológicas e aos novos ambientes de trabalho.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81DCA25-020D-4DCE-8F00-8BE2A7668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4494" y="5742438"/>
            <a:ext cx="14031059" cy="1225797"/>
          </a:xfrm>
        </p:spPr>
        <p:txBody>
          <a:bodyPr/>
          <a:lstStyle/>
          <a:p>
            <a:pPr algn="just"/>
            <a:r>
              <a:rPr lang="pt-BR" dirty="0">
                <a:ea typeface="+mn-lt"/>
                <a:cs typeface="+mn-lt"/>
              </a:rPr>
              <a:t>O aluno será capaz de desenvolver aplicações com uma linguagem orientada a objetos utilizando conceitos de classes, objetos, abstração, herança, encapsulamento e polimorfismo.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60BD1F5-E552-412E-8DF5-851C46E78F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14494" y="7241917"/>
            <a:ext cx="14031059" cy="1225797"/>
          </a:xfrm>
        </p:spPr>
        <p:txBody>
          <a:bodyPr/>
          <a:lstStyle/>
          <a:p>
            <a:pPr algn="just"/>
            <a:r>
              <a:rPr lang="pt-BR" dirty="0">
                <a:ea typeface="+mn-lt"/>
                <a:cs typeface="+mn-lt"/>
              </a:rPr>
              <a:t>O aluno estará apto a utilizar componentes básicos da linguagem Java (pacote </a:t>
            </a:r>
            <a:r>
              <a:rPr lang="pt-BR" dirty="0" err="1">
                <a:ea typeface="+mn-lt"/>
                <a:cs typeface="+mn-lt"/>
              </a:rPr>
              <a:t>java.lang</a:t>
            </a:r>
            <a:r>
              <a:rPr lang="pt-BR" dirty="0">
                <a:ea typeface="+mn-lt"/>
                <a:cs typeface="+mn-lt"/>
              </a:rPr>
              <a:t>) e tratar corretamente os possíveis erros da aplicação via tratamento de exceções. Também será capaz de entender e aplicar os conceitos de interface e coleções, fundamentais para construção de aplicações modernas.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4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Inserção da Disciplina no Curso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Desenvolvimento de Software - Qua. 19h00 às 22h20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Dentro da trilha de programação.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just"/>
            <a:r>
              <a:rPr lang="pt-BR">
                <a:ea typeface="+mn-lt"/>
                <a:cs typeface="+mn-lt"/>
              </a:rPr>
              <a:t>Diretamente ligada as demais disciplinas de software do curso, tornado viável a elaboração e criação de sistemas computacionais de baixa e média complexidade.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Ementa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D8B7FA-C435-437F-BF05-84A1AB273CC6}"/>
              </a:ext>
            </a:extLst>
          </p:cNvPr>
          <p:cNvSpPr txBox="1"/>
          <p:nvPr/>
        </p:nvSpPr>
        <p:spPr>
          <a:xfrm>
            <a:off x="1121505" y="2125006"/>
            <a:ext cx="16243539" cy="6022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just">
              <a:spcAft>
                <a:spcPts val="1000"/>
              </a:spcAft>
              <a:buFont typeface="Arial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Conceitos fundamentais da linguagem Java; tipos de dados primitivos (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int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double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float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etc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); operadores aritméticos, lógicos e relacionais; passagem de parâmetro por referência e por valor; estruturas condicionais: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, switch; estruturas de repetição: 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, do...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, for; operações com vetores e matrizes.</a:t>
            </a:r>
            <a:endParaRPr lang="pt-BR">
              <a:solidFill>
                <a:schemeClr val="tx2"/>
              </a:solidFill>
            </a:endParaRPr>
          </a:p>
          <a:p>
            <a:pPr marL="571500" indent="-571500" algn="just">
              <a:spcAft>
                <a:spcPts val="1000"/>
              </a:spcAft>
              <a:buFont typeface="Arial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Paradigma orientado a objetos; classes e objetos; atributos e métodos; instanciação de classes; herança e polimorfismo; instruções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extends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 e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implements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; encapsulamento, coesão e acoplamento.</a:t>
            </a:r>
          </a:p>
          <a:p>
            <a:pPr marL="571500" indent="-571500" algn="just">
              <a:spcAft>
                <a:spcPts val="1000"/>
              </a:spcAft>
              <a:buFont typeface="Arial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Tratamento de exceções; bloco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try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, catch e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finally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; instruções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throw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 e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throws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; exceções personalizadas; hierarquia de classes de exceção.</a:t>
            </a:r>
          </a:p>
          <a:p>
            <a:pPr marL="571500" indent="-571500" algn="just">
              <a:spcAft>
                <a:spcPts val="1000"/>
              </a:spcAft>
              <a:buFont typeface="Arial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Java </a:t>
            </a:r>
            <a:r>
              <a:rPr lang="pt-BR" sz="3200" dirty="0" err="1">
                <a:solidFill>
                  <a:schemeClr val="tx2"/>
                </a:solidFill>
                <a:ea typeface="+mn-lt"/>
                <a:cs typeface="+mn-lt"/>
              </a:rPr>
              <a:t>Collection</a:t>
            </a: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 Framework: apresentação das principais funcionalidades.</a:t>
            </a:r>
          </a:p>
          <a:p>
            <a:pPr marL="571500" indent="-571500" algn="just">
              <a:spcAft>
                <a:spcPts val="1000"/>
              </a:spcAft>
              <a:buFont typeface="Arial"/>
              <a:buChar char="•"/>
            </a:pPr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Padrões de arquitetura de software no desenvolvimento de projetos Java.</a:t>
            </a:r>
          </a:p>
        </p:txBody>
      </p:sp>
    </p:spTree>
    <p:extLst>
      <p:ext uri="{BB962C8B-B14F-4D97-AF65-F5344CB8AC3E}">
        <p14:creationId xmlns:p14="http://schemas.microsoft.com/office/powerpoint/2010/main" val="22783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4401B5C-7914-47C3-A818-05AEB42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62441-F518-4D2A-9BF7-6EE9BFAC9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6D13B-34B7-4C6C-A451-4D50736CD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DDE687-78CC-48E0-8FAE-242CCE4F6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Aula expositiva dialogada.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E6E61B-7336-4EF8-9588-B218A34AEA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Ensino baseado em problemas.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81DCA25-020D-4DCE-8F00-8BE2A7668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Exercícios de fixação.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60BD1F5-E552-412E-8DF5-851C46E78F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Desenvolvimento de projetos.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7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Materiais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Linguagem de Programação: Java.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IDE: Visual Studio </a:t>
            </a:r>
            <a:r>
              <a:rPr lang="pt-BR" dirty="0" err="1">
                <a:ea typeface="+mn-lt"/>
                <a:cs typeface="+mn-lt"/>
              </a:rPr>
              <a:t>Code</a:t>
            </a:r>
            <a:r>
              <a:rPr lang="pt-BR" dirty="0">
                <a:ea typeface="+mn-lt"/>
                <a:cs typeface="+mn-lt"/>
              </a:rPr>
              <a:t>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/>
              <a:t>Laboratório de informática: </a:t>
            </a:r>
            <a:r>
              <a:rPr lang="pt-BR" b="1" dirty="0"/>
              <a:t>login e senha = portal do aluno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9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11B0792-B242-414C-89DC-3A74F6D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Avaliações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D3B2C3-EF67-4761-8CE0-549D40553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3A11F-9798-4C0B-AA97-DF081B3D5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92FA8C3-3338-4781-B712-3131F866C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60% da nota = prova individual.</a:t>
            </a:r>
          </a:p>
          <a:p>
            <a:r>
              <a:rPr lang="pt-BR" dirty="0"/>
              <a:t>40% da nota = trabalhos e exercícios de fixação em grupo.</a:t>
            </a:r>
          </a:p>
          <a:p>
            <a:r>
              <a:rPr lang="pt-BR" u="sng" dirty="0"/>
              <a:t>Data de provas individuais:</a:t>
            </a:r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AV1 – 27/04/22</a:t>
            </a:r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AV2 – 22/06/22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/>
              <a:t>AVF – </a:t>
            </a:r>
            <a:r>
              <a:rPr lang="pt-BR" dirty="0">
                <a:ea typeface="+mn-lt"/>
                <a:cs typeface="+mn-lt"/>
              </a:rPr>
              <a:t>06/07/22</a:t>
            </a:r>
          </a:p>
          <a:p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3649949-F908-43A2-800C-6B91CA067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Composição da Nota Bimestral</a:t>
            </a:r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862AC3F-953D-4CD3-87BE-A98312413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Espera-se compromisso com as datas de entrega de trabalhos estipuladas em sala de aula.</a:t>
            </a:r>
          </a:p>
          <a:p>
            <a:r>
              <a:rPr lang="pt-BR"/>
              <a:t>Cada dia de atraso será descontado 10% do valor do trabalho, sendo que após 7 dias, ele não será mais aceito.</a:t>
            </a:r>
          </a:p>
          <a:p>
            <a:r>
              <a:rPr lang="pt-BR"/>
              <a:t>Entregas devem ser feitas via </a:t>
            </a:r>
            <a:r>
              <a:rPr lang="pt-BR" err="1"/>
              <a:t>Blackboard</a:t>
            </a:r>
            <a:r>
              <a:rPr lang="pt-BR"/>
              <a:t> conforme as regras definidas no enunciado de cada atividade.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21B0F04-A7D5-4B91-A8E1-43D55220E2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Entrega de Trabalhos e Exercícios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7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Avaliações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 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D8B7FA-C435-437F-BF05-84A1AB273CC6}"/>
              </a:ext>
            </a:extLst>
          </p:cNvPr>
          <p:cNvSpPr txBox="1"/>
          <p:nvPr/>
        </p:nvSpPr>
        <p:spPr>
          <a:xfrm>
            <a:off x="1111913" y="2851821"/>
            <a:ext cx="16049445" cy="5273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1000"/>
              </a:spcAft>
              <a:buFont typeface="Arial"/>
              <a:buChar char="•"/>
            </a:pPr>
            <a:r>
              <a:rPr lang="pt-BR" sz="3200">
                <a:solidFill>
                  <a:schemeClr val="tx2"/>
                </a:solidFill>
              </a:rPr>
              <a:t>O Sistema de Avaliação é composto por 2 notas (A1 e A2) cada uma com valor de 0,0 a 5,0 pontos.</a:t>
            </a:r>
            <a:endParaRPr lang="pt-BR" sz="3200"/>
          </a:p>
          <a:p>
            <a:pPr marL="342900" indent="-342900" algn="just">
              <a:spcAft>
                <a:spcPts val="1000"/>
              </a:spcAft>
              <a:buFont typeface="Arial"/>
              <a:buChar char="•"/>
            </a:pPr>
            <a:r>
              <a:rPr lang="pt-BR" sz="3200">
                <a:solidFill>
                  <a:schemeClr val="tx2"/>
                </a:solidFill>
              </a:rPr>
              <a:t>A Nota Final (NF) será calculada pela soma das duas notas (A1 + A2) e será considerado aprovado na disciplina o aluno que obtiver NF igual ou superior a 6,0 (seis) e que tenha, no mínimo, 75% de frequência às atividades acadêmicas.</a:t>
            </a:r>
          </a:p>
          <a:p>
            <a:pPr marL="342900" indent="-342900" algn="just">
              <a:spcAft>
                <a:spcPts val="1000"/>
              </a:spcAft>
              <a:buFont typeface="Arial"/>
              <a:buChar char="•"/>
            </a:pPr>
            <a:r>
              <a:rPr lang="pt-BR" sz="3200">
                <a:solidFill>
                  <a:schemeClr val="tx2"/>
                </a:solidFill>
              </a:rPr>
              <a:t>Ao aluno que obtiver NF inferior a 6,0 e tiver frequência igual ou superior a 75% é permitida a realização da Avaliação Final Substitutiva (AF), no valor de 0,0 a 5,0, a qual substituirá a menor nota lançada em A1 ou A2. Depois de realizada a AF, será novamente calculada a NF e, caso esta seja igual ou superior a 6,0 (seis), o aluno será considerado aprovado.</a:t>
            </a:r>
          </a:p>
        </p:txBody>
      </p:sp>
    </p:spTree>
    <p:extLst>
      <p:ext uri="{BB962C8B-B14F-4D97-AF65-F5344CB8AC3E}">
        <p14:creationId xmlns:p14="http://schemas.microsoft.com/office/powerpoint/2010/main" val="29036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P- Conteúdo sem cabeçalhos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P - Início, Seção e Fim">
  <a:themeElements>
    <a:clrScheme name="Personalizada UP 2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046682"/>
      </a:accent2>
      <a:accent3>
        <a:srgbClr val="047872"/>
      </a:accent3>
      <a:accent4>
        <a:srgbClr val="2F6195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P - background sólido">
  <a:themeElements>
    <a:clrScheme name="Personalizada UP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2F6195"/>
      </a:accent2>
      <a:accent3>
        <a:srgbClr val="3875B2"/>
      </a:accent3>
      <a:accent4>
        <a:srgbClr val="1A4996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P- Conteúdo sem cabeçalhos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Personalizar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UP - Conteúdo</vt:lpstr>
      <vt:lpstr>UP- Conteúdo sem cabeçalhos</vt:lpstr>
      <vt:lpstr>UP - Início, Seção e Fim</vt:lpstr>
      <vt:lpstr>UP - background sólido</vt:lpstr>
      <vt:lpstr>UP- Conteúdo sem cabeçalhos</vt:lpstr>
      <vt:lpstr>Desenvolvimento de Software</vt:lpstr>
      <vt:lpstr>Apresentação do PowerPoint</vt:lpstr>
      <vt:lpstr>Objetivos Globais de Aprendizagem</vt:lpstr>
      <vt:lpstr>Inserção da Disciplina no Curso</vt:lpstr>
      <vt:lpstr>Ementa</vt:lpstr>
      <vt:lpstr>Metodologia</vt:lpstr>
      <vt:lpstr>Materiais</vt:lpstr>
      <vt:lpstr>Avaliações</vt:lpstr>
      <vt:lpstr>Avaliações</vt:lpstr>
      <vt:lpstr>Regras de Convivência</vt:lpstr>
      <vt:lpstr>Grupo do Whatsapp</vt:lpstr>
      <vt:lpstr>Bibliografia Básica</vt:lpstr>
      <vt:lpstr>Bibliografia Complementar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Slides UP 2021</dc:title>
  <dc:creator>prof. JASON ANTONIO PEDROSO SOBREIRO prof_GERAL - jason.sobreiro@up.edu.br</dc:creator>
  <cp:revision>209</cp:revision>
  <dcterms:created xsi:type="dcterms:W3CDTF">2015-08-02T15:43:04Z</dcterms:created>
  <dcterms:modified xsi:type="dcterms:W3CDTF">2022-03-09T22:00:18Z</dcterms:modified>
</cp:coreProperties>
</file>