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6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7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8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4066" r:id="rId5"/>
    <p:sldMasterId id="2147484101" r:id="rId6"/>
    <p:sldMasterId id="2147484136" r:id="rId7"/>
    <p:sldMasterId id="2147484171" r:id="rId8"/>
    <p:sldMasterId id="2147484206" r:id="rId9"/>
  </p:sldMasterIdLst>
  <p:notesMasterIdLst>
    <p:notesMasterId r:id="rId42"/>
  </p:notesMasterIdLst>
  <p:sldIdLst>
    <p:sldId id="356" r:id="rId10"/>
    <p:sldId id="392" r:id="rId11"/>
    <p:sldId id="393" r:id="rId12"/>
    <p:sldId id="396" r:id="rId13"/>
    <p:sldId id="394" r:id="rId14"/>
    <p:sldId id="395" r:id="rId15"/>
    <p:sldId id="397" r:id="rId16"/>
    <p:sldId id="398" r:id="rId17"/>
    <p:sldId id="400" r:id="rId18"/>
    <p:sldId id="399" r:id="rId19"/>
    <p:sldId id="402" r:id="rId20"/>
    <p:sldId id="403" r:id="rId21"/>
    <p:sldId id="401" r:id="rId22"/>
    <p:sldId id="404" r:id="rId23"/>
    <p:sldId id="405" r:id="rId24"/>
    <p:sldId id="406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07" r:id="rId40"/>
    <p:sldId id="355" r:id="rId41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196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8CB77-0D1F-AC64-D5B5-662AE397C868}" v="2016" dt="2022-03-07T18:08:11.996"/>
    <p1510:client id="{690FB115-4F59-49BC-03E9-13DF9A18304B}" v="1395" dt="2022-03-14T18:35:01.549"/>
    <p1510:client id="{8BDD8DCA-7F3B-B996-52A5-5097366876E8}" v="4" dt="2022-03-08T00:32:44.274"/>
    <p1510:client id="{E20CD993-3B3E-4620-A941-A8AB26A80E2F}" v="78" dt="2022-03-14T23:21:03.202"/>
    <p1510:client id="{E64F80AB-FEF1-74D7-9510-58D0666B1433}" v="7" dt="2022-03-16T21:57:26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34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72" y="108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93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hf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p:hf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hf hd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/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/ Citação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Título / Nome do Autor</a:t>
            </a:r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Palavra vai aqui</a:t>
            </a:r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349781" y="2171577"/>
            <a:ext cx="3894990" cy="402310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Foto</a:t>
            </a:r>
            <a:r>
              <a:rPr kumimoji="1" lang="en-US" altLang="ja-JP" dirty="0"/>
              <a:t> para portfolio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Nome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3548742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Pequena biografia</a:t>
            </a: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49781" y="6410779"/>
            <a:ext cx="3998405" cy="7470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Título / Cargo / Função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1</a:t>
            </a:r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2</a:t>
            </a:r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3</a:t>
            </a:r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2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2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2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2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2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2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2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2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72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1/2 slide, 3 Icones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AF371D4-7DE7-45A4-AF42-E03FAED9DC4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793"/>
            <a:ext cx="18288000" cy="5141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Imagem de fundo</a:t>
            </a:r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76212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467661" y="6650205"/>
            <a:ext cx="4594445" cy="55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6846778" y="6650205"/>
            <a:ext cx="4594445" cy="55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2230099" y="6650205"/>
            <a:ext cx="4594445" cy="55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4206401"/>
            <a:ext cx="17336022" cy="1280040"/>
          </a:xfrm>
        </p:spPr>
        <p:txBody>
          <a:bodyPr anchor="b">
            <a:normAutofit/>
          </a:bodyPr>
          <a:lstStyle>
            <a:lvl1pPr>
              <a:defRPr sz="6000" baseline="0"/>
            </a:lvl1pPr>
          </a:lstStyle>
          <a:p>
            <a:r>
              <a:rPr kumimoji="1" lang="pt-BR" altLang="ja-JP" noProof="0" dirty="0"/>
              <a:t>Título da Apresentação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630333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630333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630333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902758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Subtítulo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de Rodapé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C51C4E4E-26C3-42D2-A260-AA5B6C593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61" y="1353914"/>
            <a:ext cx="6927430" cy="216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pt-BR" altLang="ja-JP" noProof="0" dirty="0"/>
              <a:t>Agradecimentos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Mensagem complementar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 1 - imagem, Cabeçalho e tópicos a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Adicione uma imagem para ocupar todo o slide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pt-BR" altLang="ja-JP" noProof="0" dirty="0"/>
              <a:t> </a:t>
            </a: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7"/>
            <a:ext cx="6987257" cy="176368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2990335"/>
            <a:ext cx="6987257" cy="629804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em tópicos vai aqui</a:t>
            </a:r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 2 - Imagem, Cabeçalho e tópicos a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 algn="r">
              <a:defRPr baseline="0"/>
            </a:lvl1pPr>
          </a:lstStyle>
          <a:p>
            <a:r>
              <a:rPr kumimoji="1" lang="pt-BR" altLang="ja-JP" noProof="0" dirty="0"/>
              <a:t>Adicione uma imagem para ocupar todo o slide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pt-BR" altLang="ja-JP" noProof="0" dirty="0"/>
              <a:t> </a:t>
            </a: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1103086"/>
            <a:ext cx="6987257" cy="176368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72" y="2990334"/>
            <a:ext cx="6987257" cy="629804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em tópicos vai aqui</a:t>
            </a:r>
          </a:p>
        </p:txBody>
      </p:sp>
    </p:spTree>
    <p:extLst>
      <p:ext uri="{BB962C8B-B14F-4D97-AF65-F5344CB8AC3E}">
        <p14:creationId xmlns:p14="http://schemas.microsoft.com/office/powerpoint/2010/main" val="23364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la cheia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Adicione uma imagem para o slide todo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e, título e pequeno tex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ex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Texto / frase de impacto</a:t>
            </a:r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theme" Target="../theme/theme5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100.xml"/><Relationship Id="rId34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102.xml"/><Relationship Id="rId28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9.xml"/><Relationship Id="rId35" Type="http://schemas.openxmlformats.org/officeDocument/2006/relationships/theme" Target="../theme/theme6.xml"/><Relationship Id="rId8" Type="http://schemas.openxmlformats.org/officeDocument/2006/relationships/slideLayout" Target="../slideLayouts/slideLayout87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6.xml"/><Relationship Id="rId18" Type="http://schemas.openxmlformats.org/officeDocument/2006/relationships/slideLayout" Target="../slideLayouts/slideLayout131.xml"/><Relationship Id="rId26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16.xml"/><Relationship Id="rId21" Type="http://schemas.openxmlformats.org/officeDocument/2006/relationships/slideLayout" Target="../slideLayouts/slideLayout134.xml"/><Relationship Id="rId34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17" Type="http://schemas.openxmlformats.org/officeDocument/2006/relationships/slideLayout" Target="../slideLayouts/slideLayout130.xml"/><Relationship Id="rId25" Type="http://schemas.openxmlformats.org/officeDocument/2006/relationships/slideLayout" Target="../slideLayouts/slideLayout138.xml"/><Relationship Id="rId3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29.xml"/><Relationship Id="rId20" Type="http://schemas.openxmlformats.org/officeDocument/2006/relationships/slideLayout" Target="../slideLayouts/slideLayout133.xml"/><Relationship Id="rId29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24" Type="http://schemas.openxmlformats.org/officeDocument/2006/relationships/slideLayout" Target="../slideLayouts/slideLayout137.xml"/><Relationship Id="rId32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28.xml"/><Relationship Id="rId23" Type="http://schemas.openxmlformats.org/officeDocument/2006/relationships/slideLayout" Target="../slideLayouts/slideLayout136.xml"/><Relationship Id="rId28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23.xml"/><Relationship Id="rId19" Type="http://schemas.openxmlformats.org/officeDocument/2006/relationships/slideLayout" Target="../slideLayouts/slideLayout132.xml"/><Relationship Id="rId31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slideLayout" Target="../slideLayouts/slideLayout127.xml"/><Relationship Id="rId22" Type="http://schemas.openxmlformats.org/officeDocument/2006/relationships/slideLayout" Target="../slideLayouts/slideLayout135.xml"/><Relationship Id="rId27" Type="http://schemas.openxmlformats.org/officeDocument/2006/relationships/slideLayout" Target="../slideLayouts/slideLayout140.xml"/><Relationship Id="rId30" Type="http://schemas.openxmlformats.org/officeDocument/2006/relationships/slideLayout" Target="../slideLayouts/slideLayout143.xml"/><Relationship Id="rId35" Type="http://schemas.openxmlformats.org/officeDocument/2006/relationships/theme" Target="../theme/theme7.xml"/><Relationship Id="rId8" Type="http://schemas.openxmlformats.org/officeDocument/2006/relationships/slideLayout" Target="../slideLayouts/slideLayout121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0.xml"/><Relationship Id="rId18" Type="http://schemas.openxmlformats.org/officeDocument/2006/relationships/slideLayout" Target="../slideLayouts/slideLayout165.xml"/><Relationship Id="rId26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0.xml"/><Relationship Id="rId21" Type="http://schemas.openxmlformats.org/officeDocument/2006/relationships/slideLayout" Target="../slideLayouts/slideLayout168.xml"/><Relationship Id="rId34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17" Type="http://schemas.openxmlformats.org/officeDocument/2006/relationships/slideLayout" Target="../slideLayouts/slideLayout164.xml"/><Relationship Id="rId25" Type="http://schemas.openxmlformats.org/officeDocument/2006/relationships/slideLayout" Target="../slideLayouts/slideLayout172.xml"/><Relationship Id="rId33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63.xml"/><Relationship Id="rId20" Type="http://schemas.openxmlformats.org/officeDocument/2006/relationships/slideLayout" Target="../slideLayouts/slideLayout167.xml"/><Relationship Id="rId29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24" Type="http://schemas.openxmlformats.org/officeDocument/2006/relationships/slideLayout" Target="../slideLayouts/slideLayout171.xml"/><Relationship Id="rId32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62.xml"/><Relationship Id="rId23" Type="http://schemas.openxmlformats.org/officeDocument/2006/relationships/slideLayout" Target="../slideLayouts/slideLayout170.xml"/><Relationship Id="rId28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57.xml"/><Relationship Id="rId19" Type="http://schemas.openxmlformats.org/officeDocument/2006/relationships/slideLayout" Target="../slideLayouts/slideLayout166.xml"/><Relationship Id="rId31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61.xml"/><Relationship Id="rId22" Type="http://schemas.openxmlformats.org/officeDocument/2006/relationships/slideLayout" Target="../slideLayouts/slideLayout169.xml"/><Relationship Id="rId27" Type="http://schemas.openxmlformats.org/officeDocument/2006/relationships/slideLayout" Target="../slideLayouts/slideLayout174.xml"/><Relationship Id="rId30" Type="http://schemas.openxmlformats.org/officeDocument/2006/relationships/slideLayout" Target="../slideLayouts/slideLayout177.xml"/><Relationship Id="rId35" Type="http://schemas.openxmlformats.org/officeDocument/2006/relationships/theme" Target="../theme/theme8.xml"/><Relationship Id="rId8" Type="http://schemas.openxmlformats.org/officeDocument/2006/relationships/slideLayout" Target="../slideLayouts/slideLayout155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4.xml"/><Relationship Id="rId18" Type="http://schemas.openxmlformats.org/officeDocument/2006/relationships/slideLayout" Target="../slideLayouts/slideLayout199.xml"/><Relationship Id="rId26" Type="http://schemas.openxmlformats.org/officeDocument/2006/relationships/slideLayout" Target="../slideLayouts/slideLayout207.xml"/><Relationship Id="rId3" Type="http://schemas.openxmlformats.org/officeDocument/2006/relationships/slideLayout" Target="../slideLayouts/slideLayout184.xml"/><Relationship Id="rId21" Type="http://schemas.openxmlformats.org/officeDocument/2006/relationships/slideLayout" Target="../slideLayouts/slideLayout202.xml"/><Relationship Id="rId34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17" Type="http://schemas.openxmlformats.org/officeDocument/2006/relationships/slideLayout" Target="../slideLayouts/slideLayout198.xml"/><Relationship Id="rId25" Type="http://schemas.openxmlformats.org/officeDocument/2006/relationships/slideLayout" Target="../slideLayouts/slideLayout206.xml"/><Relationship Id="rId33" Type="http://schemas.openxmlformats.org/officeDocument/2006/relationships/slideLayout" Target="../slideLayouts/slideLayout214.xml"/><Relationship Id="rId2" Type="http://schemas.openxmlformats.org/officeDocument/2006/relationships/slideLayout" Target="../slideLayouts/slideLayout183.xml"/><Relationship Id="rId16" Type="http://schemas.openxmlformats.org/officeDocument/2006/relationships/slideLayout" Target="../slideLayouts/slideLayout197.xml"/><Relationship Id="rId20" Type="http://schemas.openxmlformats.org/officeDocument/2006/relationships/slideLayout" Target="../slideLayouts/slideLayout201.xml"/><Relationship Id="rId29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24" Type="http://schemas.openxmlformats.org/officeDocument/2006/relationships/slideLayout" Target="../slideLayouts/slideLayout205.xml"/><Relationship Id="rId32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186.xml"/><Relationship Id="rId15" Type="http://schemas.openxmlformats.org/officeDocument/2006/relationships/slideLayout" Target="../slideLayouts/slideLayout196.xml"/><Relationship Id="rId23" Type="http://schemas.openxmlformats.org/officeDocument/2006/relationships/slideLayout" Target="../slideLayouts/slideLayout204.xml"/><Relationship Id="rId28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191.xml"/><Relationship Id="rId19" Type="http://schemas.openxmlformats.org/officeDocument/2006/relationships/slideLayout" Target="../slideLayouts/slideLayout200.xml"/><Relationship Id="rId31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5.xml"/><Relationship Id="rId22" Type="http://schemas.openxmlformats.org/officeDocument/2006/relationships/slideLayout" Target="../slideLayouts/slideLayout203.xml"/><Relationship Id="rId27" Type="http://schemas.openxmlformats.org/officeDocument/2006/relationships/slideLayout" Target="../slideLayouts/slideLayout208.xml"/><Relationship Id="rId30" Type="http://schemas.openxmlformats.org/officeDocument/2006/relationships/slideLayout" Target="../slideLayouts/slideLayout211.xml"/><Relationship Id="rId35" Type="http://schemas.openxmlformats.org/officeDocument/2006/relationships/theme" Target="../theme/theme9.xml"/><Relationship Id="rId8" Type="http://schemas.openxmlformats.org/officeDocument/2006/relationships/slideLayout" Target="../slideLayouts/slideLayout1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811" r:id="rId8"/>
    <p:sldLayoutId id="2147483755" r:id="rId9"/>
    <p:sldLayoutId id="2147483812" r:id="rId10"/>
    <p:sldLayoutId id="2147483715" r:id="rId11"/>
    <p:sldLayoutId id="2147483813" r:id="rId12"/>
    <p:sldLayoutId id="2147483716" r:id="rId13"/>
    <p:sldLayoutId id="2147483805" r:id="rId14"/>
    <p:sldLayoutId id="2147483756" r:id="rId15"/>
    <p:sldLayoutId id="2147483742" r:id="rId16"/>
    <p:sldLayoutId id="2147483757" r:id="rId17"/>
    <p:sldLayoutId id="2147483736" r:id="rId18"/>
    <p:sldLayoutId id="2147483815" r:id="rId19"/>
    <p:sldLayoutId id="2147483814" r:id="rId20"/>
    <p:sldLayoutId id="2147483816" r:id="rId21"/>
    <p:sldLayoutId id="2147483761" r:id="rId22"/>
    <p:sldLayoutId id="2147483817" r:id="rId23"/>
    <p:sldLayoutId id="2147483737" r:id="rId24"/>
    <p:sldLayoutId id="2147483818" r:id="rId25"/>
    <p:sldLayoutId id="2147483819" r:id="rId26"/>
    <p:sldLayoutId id="2147483820" r:id="rId27"/>
    <p:sldLayoutId id="2147483746" r:id="rId28"/>
    <p:sldLayoutId id="2147483758" r:id="rId29"/>
    <p:sldLayoutId id="2147483792" r:id="rId30"/>
    <p:sldLayoutId id="2147483762" r:id="rId31"/>
    <p:sldLayoutId id="2147483783" r:id="rId32"/>
    <p:sldLayoutId id="2147483784" r:id="rId33"/>
    <p:sldLayoutId id="2147483788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4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textos</a:t>
            </a:r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09" r:id="rId2"/>
    <p:sldLayoutId id="2147483778" r:id="rId3"/>
    <p:sldLayoutId id="2147483810" r:id="rId4"/>
    <p:sldLayoutId id="2147483807" r:id="rId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</a:t>
            </a:r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804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  <p:sldLayoutId id="2147484083" r:id="rId17"/>
    <p:sldLayoutId id="2147484084" r:id="rId18"/>
    <p:sldLayoutId id="2147484085" r:id="rId19"/>
    <p:sldLayoutId id="2147484086" r:id="rId20"/>
    <p:sldLayoutId id="2147484087" r:id="rId21"/>
    <p:sldLayoutId id="2147484088" r:id="rId22"/>
    <p:sldLayoutId id="2147484089" r:id="rId23"/>
    <p:sldLayoutId id="2147484090" r:id="rId24"/>
    <p:sldLayoutId id="2147484091" r:id="rId25"/>
    <p:sldLayoutId id="2147484092" r:id="rId26"/>
    <p:sldLayoutId id="2147484093" r:id="rId27"/>
    <p:sldLayoutId id="2147484094" r:id="rId28"/>
    <p:sldLayoutId id="2147484095" r:id="rId29"/>
    <p:sldLayoutId id="2147484096" r:id="rId30"/>
    <p:sldLayoutId id="2147484097" r:id="rId31"/>
    <p:sldLayoutId id="2147484098" r:id="rId32"/>
    <p:sldLayoutId id="2147484099" r:id="rId33"/>
    <p:sldLayoutId id="2147484100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  <p:sldLayoutId id="2147484116" r:id="rId15"/>
    <p:sldLayoutId id="2147484117" r:id="rId16"/>
    <p:sldLayoutId id="2147484118" r:id="rId17"/>
    <p:sldLayoutId id="2147484119" r:id="rId18"/>
    <p:sldLayoutId id="2147484120" r:id="rId19"/>
    <p:sldLayoutId id="2147484121" r:id="rId20"/>
    <p:sldLayoutId id="2147484122" r:id="rId21"/>
    <p:sldLayoutId id="2147484123" r:id="rId22"/>
    <p:sldLayoutId id="2147484124" r:id="rId23"/>
    <p:sldLayoutId id="2147484125" r:id="rId24"/>
    <p:sldLayoutId id="2147484126" r:id="rId25"/>
    <p:sldLayoutId id="2147484127" r:id="rId26"/>
    <p:sldLayoutId id="2147484128" r:id="rId27"/>
    <p:sldLayoutId id="2147484129" r:id="rId28"/>
    <p:sldLayoutId id="2147484130" r:id="rId29"/>
    <p:sldLayoutId id="2147484131" r:id="rId30"/>
    <p:sldLayoutId id="2147484132" r:id="rId31"/>
    <p:sldLayoutId id="2147484133" r:id="rId32"/>
    <p:sldLayoutId id="2147484134" r:id="rId33"/>
    <p:sldLayoutId id="2147484135" r:id="rId3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  <p:sldLayoutId id="2147484150" r:id="rId14"/>
    <p:sldLayoutId id="2147484151" r:id="rId15"/>
    <p:sldLayoutId id="2147484152" r:id="rId16"/>
    <p:sldLayoutId id="2147484153" r:id="rId17"/>
    <p:sldLayoutId id="2147484154" r:id="rId18"/>
    <p:sldLayoutId id="2147484155" r:id="rId19"/>
    <p:sldLayoutId id="2147484156" r:id="rId20"/>
    <p:sldLayoutId id="2147484157" r:id="rId21"/>
    <p:sldLayoutId id="2147484158" r:id="rId22"/>
    <p:sldLayoutId id="2147484159" r:id="rId23"/>
    <p:sldLayoutId id="2147484160" r:id="rId24"/>
    <p:sldLayoutId id="2147484161" r:id="rId25"/>
    <p:sldLayoutId id="2147484162" r:id="rId26"/>
    <p:sldLayoutId id="2147484163" r:id="rId27"/>
    <p:sldLayoutId id="2147484164" r:id="rId28"/>
    <p:sldLayoutId id="2147484165" r:id="rId29"/>
    <p:sldLayoutId id="2147484166" r:id="rId30"/>
    <p:sldLayoutId id="2147484167" r:id="rId31"/>
    <p:sldLayoutId id="2147484168" r:id="rId32"/>
    <p:sldLayoutId id="2147484169" r:id="rId33"/>
    <p:sldLayoutId id="2147484170" r:id="rId3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  <p:sldLayoutId id="2147484184" r:id="rId13"/>
    <p:sldLayoutId id="2147484185" r:id="rId14"/>
    <p:sldLayoutId id="2147484186" r:id="rId15"/>
    <p:sldLayoutId id="2147484187" r:id="rId16"/>
    <p:sldLayoutId id="2147484188" r:id="rId17"/>
    <p:sldLayoutId id="2147484189" r:id="rId18"/>
    <p:sldLayoutId id="2147484190" r:id="rId19"/>
    <p:sldLayoutId id="2147484191" r:id="rId20"/>
    <p:sldLayoutId id="2147484192" r:id="rId21"/>
    <p:sldLayoutId id="2147484193" r:id="rId22"/>
    <p:sldLayoutId id="2147484194" r:id="rId23"/>
    <p:sldLayoutId id="2147484195" r:id="rId24"/>
    <p:sldLayoutId id="2147484196" r:id="rId25"/>
    <p:sldLayoutId id="2147484197" r:id="rId26"/>
    <p:sldLayoutId id="2147484198" r:id="rId27"/>
    <p:sldLayoutId id="2147484199" r:id="rId28"/>
    <p:sldLayoutId id="2147484200" r:id="rId29"/>
    <p:sldLayoutId id="2147484201" r:id="rId30"/>
    <p:sldLayoutId id="2147484202" r:id="rId31"/>
    <p:sldLayoutId id="2147484203" r:id="rId32"/>
    <p:sldLayoutId id="2147484204" r:id="rId33"/>
    <p:sldLayoutId id="2147484205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19:00 às 22h20​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  <p:sldLayoutId id="2147484220" r:id="rId14"/>
    <p:sldLayoutId id="2147484221" r:id="rId15"/>
    <p:sldLayoutId id="2147484222" r:id="rId16"/>
    <p:sldLayoutId id="2147484223" r:id="rId17"/>
    <p:sldLayoutId id="2147484224" r:id="rId18"/>
    <p:sldLayoutId id="2147484225" r:id="rId19"/>
    <p:sldLayoutId id="2147484226" r:id="rId20"/>
    <p:sldLayoutId id="2147484227" r:id="rId21"/>
    <p:sldLayoutId id="2147484228" r:id="rId22"/>
    <p:sldLayoutId id="2147484229" r:id="rId23"/>
    <p:sldLayoutId id="2147484230" r:id="rId24"/>
    <p:sldLayoutId id="2147484231" r:id="rId25"/>
    <p:sldLayoutId id="2147484232" r:id="rId26"/>
    <p:sldLayoutId id="2147484233" r:id="rId27"/>
    <p:sldLayoutId id="2147484234" r:id="rId28"/>
    <p:sldLayoutId id="2147484235" r:id="rId29"/>
    <p:sldLayoutId id="2147484236" r:id="rId30"/>
    <p:sldLayoutId id="2147484237" r:id="rId31"/>
    <p:sldLayoutId id="2147484238" r:id="rId32"/>
    <p:sldLayoutId id="2147484239" r:id="rId33"/>
    <p:sldLayoutId id="2147484240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jdk.java.net/projects/jdk6" TargetMode="External"/><Relationship Id="rId13" Type="http://schemas.openxmlformats.org/officeDocument/2006/relationships/hyperlink" Target="https://openjdk.java.net/projects/jdk/" TargetMode="External"/><Relationship Id="rId3" Type="http://schemas.openxmlformats.org/officeDocument/2006/relationships/hyperlink" Target="https://docs.oracle.com/javase/7/docs/api/" TargetMode="External"/><Relationship Id="rId7" Type="http://schemas.openxmlformats.org/officeDocument/2006/relationships/hyperlink" Target="https://www.java.com/releases/" TargetMode="External"/><Relationship Id="rId12" Type="http://schemas.openxmlformats.org/officeDocument/2006/relationships/hyperlink" Target="https://openjdk.java.net/projects/jdk/10/" TargetMode="External"/><Relationship Id="rId2" Type="http://schemas.openxmlformats.org/officeDocument/2006/relationships/hyperlink" Target="https://docs.oracle.com/javase/6/docs/api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racle.com/javase/10/docs/api/" TargetMode="External"/><Relationship Id="rId11" Type="http://schemas.openxmlformats.org/officeDocument/2006/relationships/hyperlink" Target="https://openjdk.java.net/projects/jdk9" TargetMode="External"/><Relationship Id="rId5" Type="http://schemas.openxmlformats.org/officeDocument/2006/relationships/hyperlink" Target="https://docs.oracle.com/javase/9/docs/api/" TargetMode="External"/><Relationship Id="rId10" Type="http://schemas.openxmlformats.org/officeDocument/2006/relationships/hyperlink" Target="https://openjdk.java.net/projects/jdk8" TargetMode="External"/><Relationship Id="rId4" Type="http://schemas.openxmlformats.org/officeDocument/2006/relationships/hyperlink" Target="https://docs.oracle.com/javase/8/docs/api/" TargetMode="External"/><Relationship Id="rId9" Type="http://schemas.openxmlformats.org/officeDocument/2006/relationships/hyperlink" Target="https://openjdk.java.net/projects/jdk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java/java-tutorial" TargetMode="Externa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ja-JP" dirty="0"/>
              <a:t>Linguagem Java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pt-BR" altLang="ja-JP" dirty="0">
                <a:latin typeface="Ubuntu Medium"/>
              </a:rPr>
              <a:t>Conceitos Fundamentais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pt-BR" altLang="ja-JP" dirty="0"/>
              <a:t>Júlio César </a:t>
            </a:r>
            <a:r>
              <a:rPr kumimoji="1" lang="pt-BR" altLang="ja-JP" dirty="0" err="1"/>
              <a:t>Nardelli</a:t>
            </a:r>
            <a:r>
              <a:rPr kumimoji="1" lang="pt-BR" altLang="ja-JP" dirty="0"/>
              <a:t> Borges</a:t>
            </a:r>
            <a:endParaRPr lang="pt-BR" altLang="ja-JP" dirty="0"/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</a:t>
            </a:r>
            <a:r>
              <a:rPr lang="pt-BR" dirty="0" err="1"/>
              <a:t>Specification</a:t>
            </a:r>
            <a:r>
              <a:rPr lang="pt-BR" dirty="0"/>
              <a:t> API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39E0F3-F405-41B7-B94C-4B146495F8D3}"/>
              </a:ext>
            </a:extLst>
          </p:cNvPr>
          <p:cNvSpPr txBox="1"/>
          <p:nvPr/>
        </p:nvSpPr>
        <p:spPr>
          <a:xfrm>
            <a:off x="2252617" y="1921147"/>
            <a:ext cx="13698746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/>
              <a:t>Java Oracle</a:t>
            </a:r>
          </a:p>
          <a:p>
            <a:pPr marL="1143000" lvl="1" indent="-457200">
              <a:buFont typeface="Arial"/>
              <a:buChar char="•"/>
            </a:pPr>
            <a:endParaRPr lang="pt-BR" sz="2800" dirty="0"/>
          </a:p>
          <a:p>
            <a:pPr marL="1143000" lvl="1" indent="-457200">
              <a:buFont typeface="Arial"/>
              <a:buChar char="•"/>
            </a:pPr>
            <a:r>
              <a:rPr lang="pt-BR" sz="2800" dirty="0"/>
              <a:t>Oracle Java SE 6 - </a:t>
            </a:r>
            <a:r>
              <a:rPr lang="pt-BR" sz="2800" dirty="0">
                <a:ea typeface="+mn-lt"/>
                <a:cs typeface="+mn-lt"/>
                <a:hlinkClick r:id="rId2"/>
              </a:rPr>
              <a:t>https://docs.oracle.com/javase/6/docs/api/</a:t>
            </a:r>
            <a:endParaRPr lang="pt-BR" sz="280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Oracle Java SE 7 - </a:t>
            </a:r>
            <a:r>
              <a:rPr lang="pt-BR" sz="2800" dirty="0">
                <a:ea typeface="+mn-lt"/>
                <a:cs typeface="+mn-lt"/>
                <a:hlinkClick r:id="rId3"/>
              </a:rPr>
              <a:t>https://docs.oracle.com/javase/7/docs/api/</a:t>
            </a:r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Oracle Java SE 8 - </a:t>
            </a:r>
            <a:r>
              <a:rPr lang="pt-BR" sz="2800" dirty="0">
                <a:ea typeface="+mn-lt"/>
                <a:cs typeface="+mn-lt"/>
                <a:hlinkClick r:id="rId4"/>
              </a:rPr>
              <a:t>https://docs.oracle.com/javase/8/docs/api/</a:t>
            </a:r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Oracle Java SE 9 - </a:t>
            </a:r>
            <a:r>
              <a:rPr lang="pt-BR" sz="2800" dirty="0">
                <a:ea typeface="+mn-lt"/>
                <a:cs typeface="+mn-lt"/>
                <a:hlinkClick r:id="rId5"/>
              </a:rPr>
              <a:t>https://docs.oracle.com/javase/9/docs/api/</a:t>
            </a:r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Oracle Java SE 10 - </a:t>
            </a:r>
            <a:r>
              <a:rPr lang="pt-BR" sz="2800" dirty="0">
                <a:ea typeface="+mn-lt"/>
                <a:cs typeface="+mn-lt"/>
                <a:hlinkClick r:id="rId6"/>
              </a:rPr>
              <a:t>https://docs.oracle.com/javase/10/docs/api/</a:t>
            </a: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Outras - </a:t>
            </a:r>
            <a:r>
              <a:rPr lang="pt-BR" sz="2800" dirty="0">
                <a:ea typeface="+mn-lt"/>
                <a:cs typeface="+mn-lt"/>
                <a:hlinkClick r:id="rId7"/>
              </a:rPr>
              <a:t>https://www.java.com/releases/</a:t>
            </a:r>
          </a:p>
          <a:p>
            <a:endParaRPr lang="pt-BR" sz="2800" b="1" dirty="0">
              <a:ea typeface="+mn-lt"/>
              <a:cs typeface="+mn-lt"/>
            </a:endParaRPr>
          </a:p>
          <a:p>
            <a:r>
              <a:rPr lang="pt-BR" sz="2800" b="1" dirty="0">
                <a:ea typeface="+mn-lt"/>
                <a:cs typeface="+mn-lt"/>
              </a:rPr>
              <a:t>Open JDK</a:t>
            </a:r>
          </a:p>
          <a:p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JDK 6 - </a:t>
            </a:r>
            <a:r>
              <a:rPr lang="pt-BR" sz="2800" dirty="0">
                <a:ea typeface="+mn-lt"/>
                <a:cs typeface="+mn-lt"/>
                <a:hlinkClick r:id="rId8"/>
              </a:rPr>
              <a:t>https://openjdk.java.net/projects/jdk6</a:t>
            </a: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JDK 7 - </a:t>
            </a:r>
            <a:r>
              <a:rPr lang="pt-BR" sz="2800" dirty="0">
                <a:ea typeface="+mn-lt"/>
                <a:cs typeface="+mn-lt"/>
                <a:hlinkClick r:id="rId9"/>
              </a:rPr>
              <a:t>https://openjdk.java.net/projects/jdk7</a:t>
            </a:r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JDK 8 - </a:t>
            </a:r>
            <a:r>
              <a:rPr lang="pt-BR" sz="2800" dirty="0">
                <a:ea typeface="+mn-lt"/>
                <a:cs typeface="+mn-lt"/>
                <a:hlinkClick r:id="rId10"/>
              </a:rPr>
              <a:t>https://openjdk.java.net/projects/jdk8</a:t>
            </a:r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JDK 9 - </a:t>
            </a:r>
            <a:r>
              <a:rPr lang="pt-BR" sz="2800" dirty="0">
                <a:ea typeface="+mn-lt"/>
                <a:cs typeface="+mn-lt"/>
                <a:hlinkClick r:id="rId11"/>
              </a:rPr>
              <a:t>https://openjdk.java.net/projects/jdk9</a:t>
            </a: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JDK 10 - </a:t>
            </a:r>
            <a:r>
              <a:rPr lang="pt-BR" sz="2800" dirty="0">
                <a:ea typeface="+mn-lt"/>
                <a:cs typeface="+mn-lt"/>
                <a:hlinkClick r:id="rId12"/>
              </a:rPr>
              <a:t>https://openjdk.java.net/projects/jdk/10/</a:t>
            </a:r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Outras - </a:t>
            </a:r>
            <a:r>
              <a:rPr lang="pt-BR" sz="2800" dirty="0">
                <a:ea typeface="+mn-lt"/>
                <a:cs typeface="+mn-lt"/>
                <a:hlinkClick r:id="rId13"/>
              </a:rPr>
              <a:t>https://openjdk.java.net/projects/jdk/</a:t>
            </a:r>
          </a:p>
        </p:txBody>
      </p:sp>
    </p:spTree>
    <p:extLst>
      <p:ext uri="{BB962C8B-B14F-4D97-AF65-F5344CB8AC3E}">
        <p14:creationId xmlns:p14="http://schemas.microsoft.com/office/powerpoint/2010/main" val="15709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0B7B-C2E0-4CF9-9097-234864BA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Standard </a:t>
            </a:r>
            <a:r>
              <a:rPr lang="pt-BR" dirty="0" err="1"/>
              <a:t>Edition</a:t>
            </a:r>
            <a:r>
              <a:rPr lang="pt-BR" dirty="0"/>
              <a:t> (Java SE)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E046D-6E05-41E8-896C-6DB8B9DA3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>
                <a:ea typeface="+mn-lt"/>
                <a:cs typeface="+mn-lt"/>
              </a:rPr>
              <a:t>JDK (Java </a:t>
            </a:r>
            <a:r>
              <a:rPr lang="pt-BR" b="1" dirty="0" err="1">
                <a:ea typeface="+mn-lt"/>
                <a:cs typeface="+mn-lt"/>
              </a:rPr>
              <a:t>Development</a:t>
            </a:r>
            <a:r>
              <a:rPr lang="pt-BR" b="1" dirty="0">
                <a:ea typeface="+mn-lt"/>
                <a:cs typeface="+mn-lt"/>
              </a:rPr>
              <a:t> Kit).</a:t>
            </a:r>
            <a:r>
              <a:rPr lang="pt-BR" dirty="0">
                <a:ea typeface="+mn-lt"/>
                <a:cs typeface="+mn-lt"/>
              </a:rPr>
              <a:t> Utilizado para criar aplicações da plataforma Java (compilador, interpretador e utilitários).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A854D-2911-4CCF-9BE2-128581D89B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b="1" dirty="0">
                <a:ea typeface="+mn-lt"/>
                <a:cs typeface="+mn-lt"/>
              </a:rPr>
              <a:t>JRE (Java </a:t>
            </a:r>
            <a:r>
              <a:rPr lang="pt-BR" b="1" dirty="0" err="1">
                <a:ea typeface="+mn-lt"/>
                <a:cs typeface="+mn-lt"/>
              </a:rPr>
              <a:t>Runtime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Environment</a:t>
            </a:r>
            <a:r>
              <a:rPr lang="pt-BR" b="1" dirty="0">
                <a:ea typeface="+mn-lt"/>
                <a:cs typeface="+mn-lt"/>
              </a:rPr>
              <a:t>).</a:t>
            </a:r>
            <a:r>
              <a:rPr lang="pt-BR" dirty="0">
                <a:ea typeface="+mn-lt"/>
                <a:cs typeface="+mn-lt"/>
              </a:rPr>
              <a:t> Utilizado para executar as aplicações da plataforma Java. É composto por  APIs e pela JVM.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8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6E79DB6-03E6-4E30-943A-5ECCD44A72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29023" y="4734650"/>
            <a:ext cx="4503738" cy="1236663"/>
          </a:xfrm>
        </p:spPr>
        <p:txBody>
          <a:bodyPr>
            <a:normAutofit fontScale="90000"/>
          </a:bodyPr>
          <a:lstStyle/>
          <a:p>
            <a:r>
              <a:rPr lang="pt-BR" dirty="0"/>
              <a:t>Plataforma Java SE em Resumo</a:t>
            </a:r>
          </a:p>
        </p:txBody>
      </p:sp>
      <p:pic>
        <p:nvPicPr>
          <p:cNvPr id="2" name="Imagem 4" descr="Gráfico, Tabela, Gráfico de mapa de árvore&#10;&#10;Descrição gerada automaticamente">
            <a:extLst>
              <a:ext uri="{FF2B5EF4-FFF2-40B4-BE49-F238E27FC236}">
                <a16:creationId xmlns:a16="http://schemas.microsoft.com/office/drawing/2014/main" id="{BAA4DACC-32AB-49B9-A54F-E8E68961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790" y="49045"/>
            <a:ext cx="14065791" cy="101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0B7B-C2E0-4CF9-9097-234864BA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+ Visual Studio </a:t>
            </a:r>
            <a:r>
              <a:rPr lang="pt-BR" dirty="0" err="1"/>
              <a:t>Code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E046D-6E05-41E8-896C-6DB8B9DA3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/>
              <a:t>JSE (Java Standard </a:t>
            </a:r>
            <a:r>
              <a:rPr lang="pt-BR" b="1" dirty="0" err="1"/>
              <a:t>Edition</a:t>
            </a:r>
            <a:r>
              <a:rPr lang="pt-BR" b="1" dirty="0"/>
              <a:t>).</a:t>
            </a:r>
            <a:r>
              <a:rPr lang="pt-BR" dirty="0"/>
              <a:t> </a:t>
            </a:r>
            <a:r>
              <a:rPr lang="pt-BR" dirty="0">
                <a:ea typeface="+mn-lt"/>
                <a:cs typeface="+mn-lt"/>
              </a:rPr>
              <a:t>kit de desenvolvimento do Java que contém as API padrões do Java, compilador (</a:t>
            </a:r>
            <a:r>
              <a:rPr lang="pt-BR" dirty="0" err="1">
                <a:ea typeface="+mn-lt"/>
                <a:cs typeface="+mn-lt"/>
              </a:rPr>
              <a:t>javac</a:t>
            </a:r>
            <a:r>
              <a:rPr lang="pt-BR" dirty="0">
                <a:ea typeface="+mn-lt"/>
                <a:cs typeface="+mn-lt"/>
              </a:rPr>
              <a:t>), JVM (máquina virtual), </a:t>
            </a:r>
            <a:r>
              <a:rPr lang="pt-BR" dirty="0" err="1">
                <a:ea typeface="+mn-lt"/>
                <a:cs typeface="+mn-lt"/>
              </a:rPr>
              <a:t>javadoc</a:t>
            </a:r>
            <a:r>
              <a:rPr lang="pt-BR" dirty="0">
                <a:ea typeface="+mn-lt"/>
                <a:cs typeface="+mn-lt"/>
              </a:rPr>
              <a:t> (documentação) e outras ferramentas. 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A854D-2911-4CCF-9BE2-128581D89B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b="1" dirty="0"/>
              <a:t>Visual Studio </a:t>
            </a:r>
            <a:r>
              <a:rPr lang="pt-BR" b="1" dirty="0" err="1"/>
              <a:t>Code</a:t>
            </a:r>
            <a:r>
              <a:rPr lang="pt-BR" b="1" dirty="0"/>
              <a:t>.</a:t>
            </a:r>
            <a:r>
              <a:rPr lang="pt-BR" dirty="0"/>
              <a:t> Ambiente de desenvolvimento integrado (IDE) oferecendo suporte para várias linguagens de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23244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Abra seu VS </a:t>
            </a:r>
            <a:r>
              <a:rPr lang="pt-BR" dirty="0" err="1"/>
              <a:t>Code</a:t>
            </a:r>
            <a:r>
              <a:rPr lang="pt-BR" dirty="0"/>
              <a:t> para programar em Java.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/>
              <a:t>Siga o tutorial </a:t>
            </a:r>
            <a:r>
              <a:rPr lang="pt-BR" dirty="0">
                <a:ea typeface="+mn-lt"/>
                <a:cs typeface="+mn-lt"/>
                <a:hlinkClick r:id="rId2"/>
              </a:rPr>
              <a:t>https://code.visualstudio.com/docs/java/java-tutorial</a:t>
            </a:r>
            <a:r>
              <a:rPr lang="pt-BR" dirty="0">
                <a:ea typeface="+mn-lt"/>
                <a:cs typeface="+mn-lt"/>
              </a:rPr>
              <a:t> para</a:t>
            </a:r>
            <a:r>
              <a:rPr lang="pt-BR" dirty="0"/>
              <a:t> instalar a extensão recomendada.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/>
              <a:t>Crie seu primeiro </a:t>
            </a:r>
            <a:r>
              <a:rPr lang="pt-BR" b="1" dirty="0" err="1"/>
              <a:t>HelloWorld</a:t>
            </a:r>
            <a:r>
              <a:rPr lang="pt-BR" b="1" dirty="0"/>
              <a:t> </a:t>
            </a:r>
            <a:r>
              <a:rPr lang="pt-BR" dirty="0"/>
              <a:t>conforme o tutorial.</a:t>
            </a:r>
          </a:p>
        </p:txBody>
      </p:sp>
    </p:spTree>
    <p:extLst>
      <p:ext uri="{BB962C8B-B14F-4D97-AF65-F5344CB8AC3E}">
        <p14:creationId xmlns:p14="http://schemas.microsoft.com/office/powerpoint/2010/main" val="32017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A linguagem Java é uma linguagem fortemente </a:t>
            </a:r>
            <a:r>
              <a:rPr lang="pt-BR" dirty="0" err="1">
                <a:ea typeface="+mn-lt"/>
                <a:cs typeface="+mn-lt"/>
              </a:rPr>
              <a:t>tipada</a:t>
            </a:r>
            <a:r>
              <a:rPr lang="pt-BR" dirty="0">
                <a:ea typeface="+mn-lt"/>
                <a:cs typeface="+mn-lt"/>
              </a:rPr>
              <a:t>, ou seja, cada variável precisa ter um tipo declarado.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Tipagem</a:t>
            </a:r>
            <a:endParaRPr lang="pt-BR" dirty="0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F5FA3709-2814-409A-AC17-6E8B573A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0" y="2728821"/>
            <a:ext cx="10701490" cy="58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3111107-4E9D-44E5-B103-34290C38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47" y="1851549"/>
            <a:ext cx="12383641" cy="77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Verdade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DD03DB4E-4B8C-4A2A-9732-A2102A1AB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08645"/>
              </p:ext>
            </p:extLst>
          </p:nvPr>
        </p:nvGraphicFramePr>
        <p:xfrm>
          <a:off x="646803" y="3818937"/>
          <a:ext cx="1715998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999">
                  <a:extLst>
                    <a:ext uri="{9D8B030D-6E8A-4147-A177-3AD203B41FA5}">
                      <a16:colId xmlns:a16="http://schemas.microsoft.com/office/drawing/2014/main" val="552626713"/>
                    </a:ext>
                  </a:extLst>
                </a:gridCol>
                <a:gridCol w="2144999">
                  <a:extLst>
                    <a:ext uri="{9D8B030D-6E8A-4147-A177-3AD203B41FA5}">
                      <a16:colId xmlns:a16="http://schemas.microsoft.com/office/drawing/2014/main" val="4163793373"/>
                    </a:ext>
                  </a:extLst>
                </a:gridCol>
                <a:gridCol w="2144999">
                  <a:extLst>
                    <a:ext uri="{9D8B030D-6E8A-4147-A177-3AD203B41FA5}">
                      <a16:colId xmlns:a16="http://schemas.microsoft.com/office/drawing/2014/main" val="330170672"/>
                    </a:ext>
                  </a:extLst>
                </a:gridCol>
                <a:gridCol w="2144999">
                  <a:extLst>
                    <a:ext uri="{9D8B030D-6E8A-4147-A177-3AD203B41FA5}">
                      <a16:colId xmlns:a16="http://schemas.microsoft.com/office/drawing/2014/main" val="3966673884"/>
                    </a:ext>
                  </a:extLst>
                </a:gridCol>
                <a:gridCol w="2825314">
                  <a:extLst>
                    <a:ext uri="{9D8B030D-6E8A-4147-A177-3AD203B41FA5}">
                      <a16:colId xmlns:a16="http://schemas.microsoft.com/office/drawing/2014/main" val="2183097188"/>
                    </a:ext>
                  </a:extLst>
                </a:gridCol>
                <a:gridCol w="2825314">
                  <a:extLst>
                    <a:ext uri="{9D8B030D-6E8A-4147-A177-3AD203B41FA5}">
                      <a16:colId xmlns:a16="http://schemas.microsoft.com/office/drawing/2014/main" val="3092253679"/>
                    </a:ext>
                  </a:extLst>
                </a:gridCol>
                <a:gridCol w="1530956">
                  <a:extLst>
                    <a:ext uri="{9D8B030D-6E8A-4147-A177-3AD203B41FA5}">
                      <a16:colId xmlns:a16="http://schemas.microsoft.com/office/drawing/2014/main" val="1268607091"/>
                    </a:ext>
                  </a:extLst>
                </a:gridCol>
                <a:gridCol w="1398403">
                  <a:extLst>
                    <a:ext uri="{9D8B030D-6E8A-4147-A177-3AD203B41FA5}">
                      <a16:colId xmlns:a16="http://schemas.microsoft.com/office/drawing/2014/main" val="250039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/>
                        <a:t>!(A &amp;&amp;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/>
                        <a:t>!(A ||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/>
                        <a:t>!A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/>
                        <a:t>!B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8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3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1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6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81010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6BBF3DD-8C2B-4D30-A900-18B5CE6EB150}"/>
              </a:ext>
            </a:extLst>
          </p:cNvPr>
          <p:cNvSpPr txBox="1"/>
          <p:nvPr/>
        </p:nvSpPr>
        <p:spPr>
          <a:xfrm>
            <a:off x="493051" y="2911517"/>
            <a:ext cx="109598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Preencha com o professor a tabela verdade abaixo:</a:t>
            </a:r>
          </a:p>
        </p:txBody>
      </p:sp>
    </p:spTree>
    <p:extLst>
      <p:ext uri="{BB962C8B-B14F-4D97-AF65-F5344CB8AC3E}">
        <p14:creationId xmlns:p14="http://schemas.microsoft.com/office/powerpoint/2010/main" val="13816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C4552-D1B9-45E5-B729-8C1045725A01}"/>
              </a:ext>
            </a:extLst>
          </p:cNvPr>
          <p:cNvSpPr txBox="1"/>
          <p:nvPr/>
        </p:nvSpPr>
        <p:spPr>
          <a:xfrm>
            <a:off x="2217963" y="3354831"/>
            <a:ext cx="1488487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/>
              <a:t>Considere 3 variáveis inteiras x = 6, y = -5 e z = 2, calcule o resultado das expressões abaixo:</a:t>
            </a:r>
          </a:p>
          <a:p>
            <a:endParaRPr lang="pt-BR" sz="3600" dirty="0"/>
          </a:p>
          <a:p>
            <a:pPr marL="742950" indent="-742950">
              <a:buAutoNum type="arabicParenR"/>
            </a:pPr>
            <a:r>
              <a:rPr lang="pt-BR" sz="3600" dirty="0"/>
              <a:t>x * x + 2 - 4 * y / z + 1</a:t>
            </a:r>
          </a:p>
          <a:p>
            <a:pPr marL="742950" indent="-742950">
              <a:buAutoNum type="arabicParenR"/>
            </a:pPr>
            <a:r>
              <a:rPr lang="pt-BR" sz="3600" dirty="0"/>
              <a:t>6 * (x + 2 - 4 * y) / (z + 1)</a:t>
            </a:r>
          </a:p>
          <a:p>
            <a:pPr marL="742950" indent="-742950">
              <a:buAutoNum type="arabicParenR"/>
            </a:pPr>
            <a:r>
              <a:rPr lang="pt-BR" sz="3600"/>
              <a:t>4 * x * z &lt; </a:t>
            </a:r>
            <a:r>
              <a:rPr lang="pt-BR" sz="3600" dirty="0">
                <a:ea typeface="+mn-lt"/>
                <a:cs typeface="+mn-lt"/>
              </a:rPr>
              <a:t>x * x + 2 - 4 * y</a:t>
            </a:r>
            <a:endParaRPr lang="pt-BR" sz="3600" dirty="0"/>
          </a:p>
          <a:p>
            <a:pPr marL="742950" indent="-742950">
              <a:buAutoNum type="arabicParenR"/>
            </a:pPr>
            <a:r>
              <a:rPr lang="pt-BR" sz="3600"/>
              <a:t>-3 * y &gt;= x * z &amp;&amp; x + 3 * y &lt; 0</a:t>
            </a:r>
          </a:p>
          <a:p>
            <a:pPr marL="742950" indent="-742950">
              <a:buAutoNum type="arabicParenR"/>
            </a:pPr>
            <a:r>
              <a:rPr lang="pt-BR" sz="3600" dirty="0">
                <a:ea typeface="+mn-lt"/>
                <a:cs typeface="+mn-lt"/>
              </a:rPr>
              <a:t>-3 * y &gt;= 5 * x * z || !(x + 3 * y &lt; 0 &amp;&amp; -2 * y / (z + 3) &gt; 1)</a:t>
            </a:r>
          </a:p>
        </p:txBody>
      </p:sp>
    </p:spTree>
    <p:extLst>
      <p:ext uri="{BB962C8B-B14F-4D97-AF65-F5344CB8AC3E}">
        <p14:creationId xmlns:p14="http://schemas.microsoft.com/office/powerpoint/2010/main" val="160609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Comando if-else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Testa uma condição na forma de expressão booleana. Caso verdadeira, executa o bloco de código "A", caso falsa, executa o bloco de código "B".</a:t>
            </a:r>
            <a:endParaRPr lang="pt-BR" dirty="0"/>
          </a:p>
          <a:p>
            <a:r>
              <a:rPr lang="pt-BR" dirty="0"/>
              <a:t>O comando else é opcional, nesse caso, quando a expressão é falsa, apenas </a:t>
            </a:r>
            <a:r>
              <a:rPr lang="pt-BR"/>
              <a:t>ignora o bloco de código "A".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/>
              <a:t>Funcionamento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32C8EC-EE59-4C31-B9D5-B8C9D73D1894}"/>
              </a:ext>
            </a:extLst>
          </p:cNvPr>
          <p:cNvSpPr txBox="1"/>
          <p:nvPr/>
        </p:nvSpPr>
        <p:spPr>
          <a:xfrm>
            <a:off x="437580" y="3319826"/>
            <a:ext cx="408029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latin typeface="Consolas"/>
              </a:rPr>
              <a:t>if (x &gt; y) {</a:t>
            </a:r>
          </a:p>
          <a:p>
            <a:r>
              <a:rPr lang="pt-BR" sz="3200">
                <a:latin typeface="Consolas"/>
              </a:rPr>
              <a:t>  ...</a:t>
            </a:r>
            <a:endParaRPr lang="pt-BR" sz="3200" dirty="0">
              <a:latin typeface="Consolas"/>
            </a:endParaRPr>
          </a:p>
          <a:p>
            <a:r>
              <a:rPr lang="pt-BR" sz="3200">
                <a:latin typeface="Consolas"/>
              </a:rPr>
              <a:t>  ...</a:t>
            </a:r>
          </a:p>
          <a:p>
            <a:r>
              <a:rPr lang="pt-BR" sz="3200">
                <a:latin typeface="Consolas"/>
              </a:rPr>
              <a:t>  ...</a:t>
            </a:r>
            <a:endParaRPr lang="pt-BR" sz="3200" dirty="0">
              <a:latin typeface="Consolas"/>
            </a:endParaRPr>
          </a:p>
          <a:p>
            <a:r>
              <a:rPr lang="pt-BR" sz="3200">
                <a:latin typeface="Consolas"/>
              </a:rPr>
              <a:t>} else {</a:t>
            </a:r>
          </a:p>
          <a:p>
            <a:r>
              <a:rPr lang="pt-BR" sz="3200">
                <a:latin typeface="Consolas"/>
              </a:rPr>
              <a:t>  ...</a:t>
            </a:r>
          </a:p>
          <a:p>
            <a:r>
              <a:rPr lang="pt-BR" sz="3200">
                <a:latin typeface="Consolas"/>
              </a:rPr>
              <a:t>  ...</a:t>
            </a:r>
          </a:p>
          <a:p>
            <a:r>
              <a:rPr lang="pt-BR" sz="3200">
                <a:latin typeface="Consolas"/>
              </a:rPr>
              <a:t>  ...</a:t>
            </a:r>
          </a:p>
          <a:p>
            <a:r>
              <a:rPr lang="pt-BR" sz="3200">
                <a:latin typeface="Consolas"/>
              </a:rPr>
              <a:t>}</a:t>
            </a:r>
            <a:endParaRPr lang="pt-BR" sz="3200" dirty="0">
              <a:latin typeface="Consolas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849FB79-3877-4619-8CFB-3370CABFE6E8}"/>
              </a:ext>
            </a:extLst>
          </p:cNvPr>
          <p:cNvGrpSpPr/>
          <p:nvPr/>
        </p:nvGrpSpPr>
        <p:grpSpPr>
          <a:xfrm>
            <a:off x="1367596" y="2409256"/>
            <a:ext cx="5593744" cy="1483549"/>
            <a:chOff x="1367596" y="2409256"/>
            <a:chExt cx="5593744" cy="148354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D2F21C2-486A-4438-910A-95D0DC7885F3}"/>
                </a:ext>
              </a:extLst>
            </p:cNvPr>
            <p:cNvSpPr/>
            <p:nvPr/>
          </p:nvSpPr>
          <p:spPr>
            <a:xfrm>
              <a:off x="1367596" y="3280282"/>
              <a:ext cx="1216323" cy="6125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7" name="Seta: para a Direita 6">
              <a:extLst>
                <a:ext uri="{FF2B5EF4-FFF2-40B4-BE49-F238E27FC236}">
                  <a16:creationId xmlns:a16="http://schemas.microsoft.com/office/drawing/2014/main" id="{FB8E3D18-FBDA-408B-B2C8-3B4BCB38603A}"/>
                </a:ext>
              </a:extLst>
            </p:cNvPr>
            <p:cNvSpPr/>
            <p:nvPr/>
          </p:nvSpPr>
          <p:spPr>
            <a:xfrm rot="-1200000">
              <a:off x="2201014" y="2656549"/>
              <a:ext cx="978408" cy="4846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CEA503A-DC8E-4A06-9DED-D4A7C5F8EDE1}"/>
                </a:ext>
              </a:extLst>
            </p:cNvPr>
            <p:cNvSpPr txBox="1"/>
            <p:nvPr/>
          </p:nvSpPr>
          <p:spPr>
            <a:xfrm>
              <a:off x="3226103" y="2409256"/>
              <a:ext cx="3735237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/>
                <a:t>Expressão booleana</a:t>
              </a:r>
              <a:endParaRPr lang="pt-BR" dirty="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80BD482E-AEC6-4DDD-9A4D-39BE42162F68}"/>
              </a:ext>
            </a:extLst>
          </p:cNvPr>
          <p:cNvGrpSpPr/>
          <p:nvPr/>
        </p:nvGrpSpPr>
        <p:grpSpPr>
          <a:xfrm>
            <a:off x="775569" y="6072061"/>
            <a:ext cx="6145735" cy="1259402"/>
            <a:chOff x="775569" y="6072061"/>
            <a:chExt cx="6145735" cy="1259402"/>
          </a:xfrm>
        </p:grpSpPr>
        <p:sp>
          <p:nvSpPr>
            <p:cNvPr id="17" name="Seta: para a Direita 16">
              <a:extLst>
                <a:ext uri="{FF2B5EF4-FFF2-40B4-BE49-F238E27FC236}">
                  <a16:creationId xmlns:a16="http://schemas.microsoft.com/office/drawing/2014/main" id="{5F965252-6E03-4592-A0AF-7463DDA274D7}"/>
                </a:ext>
              </a:extLst>
            </p:cNvPr>
            <p:cNvSpPr/>
            <p:nvPr/>
          </p:nvSpPr>
          <p:spPr>
            <a:xfrm>
              <a:off x="1991225" y="6465610"/>
              <a:ext cx="978408" cy="4846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5FC2874-BBDC-4CE3-BD56-D21652E458D6}"/>
                </a:ext>
              </a:extLst>
            </p:cNvPr>
            <p:cNvSpPr txBox="1"/>
            <p:nvPr/>
          </p:nvSpPr>
          <p:spPr>
            <a:xfrm>
              <a:off x="3186067" y="6367117"/>
              <a:ext cx="3735237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/>
                <a:t>Bloco de código "B" caso a expressão seja FALSA</a:t>
              </a:r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7C34A8C-1A21-4B32-B818-B2079CB1AF24}"/>
                </a:ext>
              </a:extLst>
            </p:cNvPr>
            <p:cNvSpPr/>
            <p:nvPr/>
          </p:nvSpPr>
          <p:spPr>
            <a:xfrm>
              <a:off x="775569" y="6072061"/>
              <a:ext cx="1086927" cy="12594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317217B-7C34-4DDF-A15C-DC088B078644}"/>
              </a:ext>
            </a:extLst>
          </p:cNvPr>
          <p:cNvGrpSpPr/>
          <p:nvPr/>
        </p:nvGrpSpPr>
        <p:grpSpPr>
          <a:xfrm>
            <a:off x="8252910" y="3320232"/>
            <a:ext cx="3040190" cy="4700287"/>
            <a:chOff x="8252910" y="3320232"/>
            <a:chExt cx="3040190" cy="4700287"/>
          </a:xfrm>
        </p:grpSpPr>
        <p:sp>
          <p:nvSpPr>
            <p:cNvPr id="21" name="Seta: Curva para a Esquerda 20">
              <a:extLst>
                <a:ext uri="{FF2B5EF4-FFF2-40B4-BE49-F238E27FC236}">
                  <a16:creationId xmlns:a16="http://schemas.microsoft.com/office/drawing/2014/main" id="{12E997FD-9F5B-4818-BEFF-2ED5ED47B53A}"/>
                </a:ext>
              </a:extLst>
            </p:cNvPr>
            <p:cNvSpPr/>
            <p:nvPr/>
          </p:nvSpPr>
          <p:spPr>
            <a:xfrm>
              <a:off x="10432184" y="3320232"/>
              <a:ext cx="860916" cy="2811791"/>
            </a:xfrm>
            <a:prstGeom prst="curved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A9B2494-1679-46EF-B3AB-7B3BAABCC99D}"/>
                </a:ext>
              </a:extLst>
            </p:cNvPr>
            <p:cNvSpPr txBox="1"/>
            <p:nvPr/>
          </p:nvSpPr>
          <p:spPr>
            <a:xfrm>
              <a:off x="8252910" y="6266193"/>
              <a:ext cx="2743200" cy="175432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dirty="0"/>
                <a:t>Quando a expressão for </a:t>
              </a:r>
              <a:r>
                <a:rPr lang="pt-BR"/>
                <a:t>FALSA, ignora o bloco "A".</a:t>
              </a:r>
              <a:endParaRPr lang="pt-BR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D2B7279-7717-4CE5-B224-D99D56EF159E}"/>
              </a:ext>
            </a:extLst>
          </p:cNvPr>
          <p:cNvGrpSpPr/>
          <p:nvPr/>
        </p:nvGrpSpPr>
        <p:grpSpPr>
          <a:xfrm>
            <a:off x="7269497" y="2056597"/>
            <a:ext cx="4415024" cy="7189146"/>
            <a:chOff x="7269497" y="2056597"/>
            <a:chExt cx="4415024" cy="7189146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2351E23-8C9F-479D-B18C-AFC7BC972FB9}"/>
                </a:ext>
              </a:extLst>
            </p:cNvPr>
            <p:cNvSpPr txBox="1"/>
            <p:nvPr/>
          </p:nvSpPr>
          <p:spPr>
            <a:xfrm>
              <a:off x="7604227" y="3088021"/>
              <a:ext cx="4080294" cy="304698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200">
                  <a:latin typeface="Consolas"/>
                </a:rPr>
                <a:t>if (x &gt; y) {</a:t>
              </a:r>
            </a:p>
            <a:p>
              <a:r>
                <a:rPr lang="pt-BR" sz="3200">
                  <a:latin typeface="Consolas"/>
                </a:rPr>
                <a:t>  ...</a:t>
              </a:r>
              <a:endParaRPr lang="pt-BR" sz="3200" dirty="0">
                <a:latin typeface="Consolas"/>
              </a:endParaRPr>
            </a:p>
            <a:p>
              <a:r>
                <a:rPr lang="pt-BR" sz="3200">
                  <a:latin typeface="Consolas"/>
                </a:rPr>
                <a:t>  ...</a:t>
              </a:r>
            </a:p>
            <a:p>
              <a:r>
                <a:rPr lang="pt-BR" sz="3200">
                  <a:latin typeface="Consolas"/>
                </a:rPr>
                <a:t>  ...</a:t>
              </a:r>
              <a:endParaRPr lang="pt-BR" sz="3200" dirty="0">
                <a:latin typeface="Consolas"/>
              </a:endParaRPr>
            </a:p>
            <a:p>
              <a:r>
                <a:rPr lang="pt-BR" sz="3200">
                  <a:latin typeface="Consolas"/>
                </a:rPr>
                <a:t>}</a:t>
              </a:r>
            </a:p>
            <a:p>
              <a:r>
                <a:rPr lang="pt-BR" sz="3200">
                  <a:latin typeface="Consolas"/>
                </a:rPr>
                <a:t>...</a:t>
              </a:r>
              <a:endParaRPr lang="pt-BR" sz="3200" dirty="0">
                <a:latin typeface="Consolas"/>
              </a:endParaRP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2928A5B7-661D-48D7-B28D-B2D049AAE20C}"/>
                </a:ext>
              </a:extLst>
            </p:cNvPr>
            <p:cNvCxnSpPr/>
            <p:nvPr/>
          </p:nvCxnSpPr>
          <p:spPr>
            <a:xfrm>
              <a:off x="7269497" y="2056597"/>
              <a:ext cx="30192" cy="7189146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19A4629-428F-46BD-AB89-3B809B13E604}"/>
              </a:ext>
            </a:extLst>
          </p:cNvPr>
          <p:cNvGrpSpPr/>
          <p:nvPr/>
        </p:nvGrpSpPr>
        <p:grpSpPr>
          <a:xfrm>
            <a:off x="777426" y="4075919"/>
            <a:ext cx="6078885" cy="1459782"/>
            <a:chOff x="777426" y="4075919"/>
            <a:chExt cx="6078885" cy="1459782"/>
          </a:xfrm>
        </p:grpSpPr>
        <p:sp>
          <p:nvSpPr>
            <p:cNvPr id="14" name="Seta: para a Direita 13">
              <a:extLst>
                <a:ext uri="{FF2B5EF4-FFF2-40B4-BE49-F238E27FC236}">
                  <a16:creationId xmlns:a16="http://schemas.microsoft.com/office/drawing/2014/main" id="{C69A81D7-B583-4E6D-9A89-C21746082F47}"/>
                </a:ext>
              </a:extLst>
            </p:cNvPr>
            <p:cNvSpPr/>
            <p:nvPr/>
          </p:nvSpPr>
          <p:spPr>
            <a:xfrm>
              <a:off x="2011102" y="4401652"/>
              <a:ext cx="978408" cy="4846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2598829-6CA6-4F65-AB44-2384ACD2BA88}"/>
                </a:ext>
              </a:extLst>
            </p:cNvPr>
            <p:cNvSpPr txBox="1"/>
            <p:nvPr/>
          </p:nvSpPr>
          <p:spPr>
            <a:xfrm>
              <a:off x="3121074" y="4196873"/>
              <a:ext cx="3735237" cy="13388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/>
                <a:t>Bloco de código "A" caso a expressão seja VERDADE</a:t>
              </a:r>
              <a:endParaRPr lang="pt-BR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AD64694-6DF7-4B84-882F-F3A8CE556CA9}"/>
                </a:ext>
              </a:extLst>
            </p:cNvPr>
            <p:cNvSpPr/>
            <p:nvPr/>
          </p:nvSpPr>
          <p:spPr>
            <a:xfrm>
              <a:off x="777426" y="4075919"/>
              <a:ext cx="1086927" cy="12594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E459083-EB49-4BEF-8A07-DBD316EFD8C8}"/>
              </a:ext>
            </a:extLst>
          </p:cNvPr>
          <p:cNvGrpSpPr/>
          <p:nvPr/>
        </p:nvGrpSpPr>
        <p:grpSpPr>
          <a:xfrm>
            <a:off x="7980804" y="3838046"/>
            <a:ext cx="2473599" cy="1259402"/>
            <a:chOff x="7980804" y="3838046"/>
            <a:chExt cx="2473599" cy="125940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F8394EA-FDA2-474A-B388-B1E7EC6D2E1E}"/>
                </a:ext>
              </a:extLst>
            </p:cNvPr>
            <p:cNvSpPr/>
            <p:nvPr/>
          </p:nvSpPr>
          <p:spPr>
            <a:xfrm>
              <a:off x="7980804" y="3838046"/>
              <a:ext cx="1086927" cy="12594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8C80ACC-B940-44C3-A73C-51DFFB9BEC57}"/>
                </a:ext>
              </a:extLst>
            </p:cNvPr>
            <p:cNvSpPr txBox="1"/>
            <p:nvPr/>
          </p:nvSpPr>
          <p:spPr>
            <a:xfrm>
              <a:off x="9091429" y="4213665"/>
              <a:ext cx="1362974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/>
                <a:t>A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02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0AF62DA5-F1FF-4BDD-9CDD-DC72C68C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19" y="2358509"/>
            <a:ext cx="14971566" cy="62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4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11B0792-B242-414C-89DC-3A74F6DE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Múltiplas Condições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D3B2C3-EF67-4761-8CE0-549D405533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83A11F-9798-4C0B-AA97-DF081B3D5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92FA8C3-3338-4781-B712-3131F866C4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4791" y="4088154"/>
            <a:ext cx="7484301" cy="60892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>
                <a:latin typeface="Consolas"/>
              </a:rPr>
              <a:t>if (cond1) {</a:t>
            </a:r>
          </a:p>
          <a:p>
            <a:r>
              <a:rPr lang="pt-BR">
                <a:latin typeface="Consolas"/>
              </a:rPr>
              <a:t>  if (cond2) {</a:t>
            </a:r>
          </a:p>
          <a:p>
            <a:r>
              <a:rPr lang="pt-BR">
                <a:latin typeface="Consolas"/>
              </a:rPr>
              <a:t>    if (cond3) {</a:t>
            </a:r>
          </a:p>
          <a:p>
            <a:r>
              <a:rPr lang="pt-BR">
                <a:latin typeface="Consolas"/>
              </a:rPr>
              <a:t>      ...</a:t>
            </a:r>
            <a:endParaRPr lang="pt-BR" dirty="0">
              <a:latin typeface="Consolas"/>
            </a:endParaRPr>
          </a:p>
          <a:p>
            <a:r>
              <a:rPr lang="pt-BR">
                <a:latin typeface="Consolas"/>
              </a:rPr>
              <a:t>    } else {</a:t>
            </a:r>
            <a:endParaRPr lang="pt-BR" dirty="0">
              <a:latin typeface="Consolas"/>
            </a:endParaRPr>
          </a:p>
          <a:p>
            <a:r>
              <a:rPr lang="pt-BR">
                <a:latin typeface="Consolas"/>
              </a:rPr>
              <a:t>      ...</a:t>
            </a:r>
            <a:endParaRPr lang="pt-BR" dirty="0">
              <a:latin typeface="Consolas"/>
            </a:endParaRPr>
          </a:p>
          <a:p>
            <a:r>
              <a:rPr lang="pt-BR">
                <a:latin typeface="Consolas"/>
              </a:rPr>
              <a:t>  } else {</a:t>
            </a:r>
          </a:p>
          <a:p>
            <a:r>
              <a:rPr lang="pt-BR">
                <a:latin typeface="Consolas"/>
              </a:rPr>
              <a:t>    ...</a:t>
            </a:r>
          </a:p>
          <a:p>
            <a:r>
              <a:rPr lang="pt-BR">
                <a:latin typeface="Consolas"/>
              </a:rPr>
              <a:t>} else {</a:t>
            </a:r>
          </a:p>
          <a:p>
            <a:r>
              <a:rPr lang="pt-BR">
                <a:latin typeface="Consolas"/>
              </a:rPr>
              <a:t>  ...</a:t>
            </a:r>
          </a:p>
          <a:p>
            <a:r>
              <a:rPr lang="pt-BR">
                <a:latin typeface="Consolas"/>
              </a:rPr>
              <a:t>}</a:t>
            </a:r>
            <a:endParaRPr lang="pt-BR" dirty="0">
              <a:latin typeface="Consolas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73649949-F908-43A2-800C-6B91CA067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if-else encadeado</a:t>
            </a:r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862AC3F-953D-4CD3-87BE-A983124130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56319" y="4090242"/>
            <a:ext cx="7484301" cy="5614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>
                <a:latin typeface="Consolas"/>
              </a:rPr>
              <a:t>if (cond1) {</a:t>
            </a:r>
          </a:p>
          <a:p>
            <a:r>
              <a:rPr lang="pt-BR" sz="2200">
                <a:latin typeface="Consolas"/>
              </a:rPr>
              <a:t>  ...</a:t>
            </a:r>
          </a:p>
          <a:p>
            <a:r>
              <a:rPr lang="pt-BR" sz="2200">
                <a:latin typeface="Consolas"/>
              </a:rPr>
              <a:t>} else if (cond2) {</a:t>
            </a:r>
          </a:p>
          <a:p>
            <a:r>
              <a:rPr lang="pt-BR" sz="2200">
                <a:latin typeface="Consolas"/>
              </a:rPr>
              <a:t>  ...</a:t>
            </a:r>
          </a:p>
          <a:p>
            <a:r>
              <a:rPr lang="pt-BR" sz="2200">
                <a:latin typeface="Consolas"/>
              </a:rPr>
              <a:t>} else if (cond3) {</a:t>
            </a:r>
          </a:p>
          <a:p>
            <a:r>
              <a:rPr lang="pt-BR" sz="2200">
                <a:latin typeface="Consolas"/>
              </a:rPr>
              <a:t>  ...</a:t>
            </a:r>
          </a:p>
          <a:p>
            <a:r>
              <a:rPr lang="pt-BR" sz="2200">
                <a:latin typeface="Consolas"/>
              </a:rPr>
              <a:t>} else {</a:t>
            </a:r>
          </a:p>
          <a:p>
            <a:r>
              <a:rPr lang="pt-BR" sz="2200">
                <a:latin typeface="Consolas"/>
              </a:rPr>
              <a:t>  ...</a:t>
            </a:r>
          </a:p>
          <a:p>
            <a:r>
              <a:rPr lang="pt-BR" sz="2200">
                <a:latin typeface="Consolas"/>
              </a:rPr>
              <a:t>}</a:t>
            </a:r>
            <a:endParaRPr lang="pt-BR" sz="2200" dirty="0">
              <a:latin typeface="Consolas"/>
            </a:endParaRP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21B0F04-A7D5-4B91-A8E1-43D55220E2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if-else aninhado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50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Comando switch-case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Pode ser usado no lugar do </a:t>
            </a:r>
            <a:r>
              <a:rPr lang="pt-BR" dirty="0" err="1"/>
              <a:t>if-else</a:t>
            </a:r>
            <a:r>
              <a:rPr lang="pt-BR" dirty="0"/>
              <a:t> aninhado quando a expressão assume múltiplos valores do tipo char, byte, short ou int.</a:t>
            </a:r>
          </a:p>
          <a:p>
            <a:r>
              <a:rPr lang="pt-BR" b="1" dirty="0"/>
              <a:t>Dica.</a:t>
            </a:r>
            <a:r>
              <a:rPr lang="pt-BR" dirty="0"/>
              <a:t> Geralmente use-se junto o comando </a:t>
            </a:r>
            <a:r>
              <a:rPr lang="pt-BR" b="1" dirty="0"/>
              <a:t>break</a:t>
            </a:r>
            <a:r>
              <a:rPr lang="pt-BR" dirty="0"/>
              <a:t>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Funcionamento</a:t>
            </a:r>
            <a:endParaRPr lang="pt-BR"/>
          </a:p>
        </p:txBody>
      </p:sp>
      <p:sp>
        <p:nvSpPr>
          <p:cNvPr id="3" name="Espaço Reservado para Texto 9">
            <a:extLst>
              <a:ext uri="{FF2B5EF4-FFF2-40B4-BE49-F238E27FC236}">
                <a16:creationId xmlns:a16="http://schemas.microsoft.com/office/drawing/2014/main" id="{0E0795DC-A2F0-4DC9-A8DE-2396AFCD49AD}"/>
              </a:ext>
            </a:extLst>
          </p:cNvPr>
          <p:cNvSpPr txBox="1">
            <a:spLocks/>
          </p:cNvSpPr>
          <p:nvPr/>
        </p:nvSpPr>
        <p:spPr>
          <a:xfrm>
            <a:off x="526972" y="2942360"/>
            <a:ext cx="4831679" cy="66929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latin typeface="Consolas"/>
              </a:rPr>
              <a:t>op = getchar();</a:t>
            </a:r>
            <a:endParaRPr lang="pt-BR" sz="2800" dirty="0">
              <a:latin typeface="Consolas"/>
            </a:endParaRPr>
          </a:p>
          <a:p>
            <a:r>
              <a:rPr lang="pt-BR" sz="2800">
                <a:latin typeface="Consolas"/>
              </a:rPr>
              <a:t>if (op == 'A') {</a:t>
            </a:r>
            <a:endParaRPr lang="pt-BR" sz="3200"/>
          </a:p>
          <a:p>
            <a:r>
              <a:rPr lang="pt-BR" sz="2800">
                <a:latin typeface="Consolas"/>
              </a:rPr>
              <a:t>  ...</a:t>
            </a:r>
          </a:p>
          <a:p>
            <a:r>
              <a:rPr lang="pt-BR" sz="2800">
                <a:latin typeface="Consolas"/>
              </a:rPr>
              <a:t>} else if (op == 'B') {</a:t>
            </a:r>
          </a:p>
          <a:p>
            <a:r>
              <a:rPr lang="pt-BR" sz="2800">
                <a:latin typeface="Consolas"/>
              </a:rPr>
              <a:t>  ...</a:t>
            </a:r>
          </a:p>
          <a:p>
            <a:r>
              <a:rPr lang="pt-BR" sz="2800">
                <a:latin typeface="Consolas"/>
              </a:rPr>
              <a:t>} else if (op == 'C') {</a:t>
            </a:r>
          </a:p>
          <a:p>
            <a:r>
              <a:rPr lang="pt-BR" sz="2800">
                <a:latin typeface="Consolas"/>
              </a:rPr>
              <a:t>  ...</a:t>
            </a:r>
          </a:p>
          <a:p>
            <a:r>
              <a:rPr lang="pt-BR" sz="2800">
                <a:latin typeface="Consolas"/>
              </a:rPr>
              <a:t>} else {</a:t>
            </a:r>
          </a:p>
          <a:p>
            <a:r>
              <a:rPr lang="pt-BR" sz="2800">
                <a:latin typeface="Consolas"/>
              </a:rPr>
              <a:t>  ...</a:t>
            </a:r>
          </a:p>
          <a:p>
            <a:r>
              <a:rPr lang="pt-BR" sz="2800">
                <a:latin typeface="Consolas"/>
              </a:rPr>
              <a:t>}</a:t>
            </a:r>
            <a:endParaRPr lang="pt-BR" sz="2800" dirty="0">
              <a:latin typeface="Consola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E805312-2A28-4B06-A202-BB13D690C376}"/>
              </a:ext>
            </a:extLst>
          </p:cNvPr>
          <p:cNvGrpSpPr/>
          <p:nvPr/>
        </p:nvGrpSpPr>
        <p:grpSpPr>
          <a:xfrm>
            <a:off x="2774369" y="1707982"/>
            <a:ext cx="8794190" cy="6333728"/>
            <a:chOff x="2880671" y="1707982"/>
            <a:chExt cx="8794190" cy="6333728"/>
          </a:xfrm>
        </p:grpSpPr>
        <p:sp>
          <p:nvSpPr>
            <p:cNvPr id="14" name="Espaço Reservado para Texto 9">
              <a:extLst>
                <a:ext uri="{FF2B5EF4-FFF2-40B4-BE49-F238E27FC236}">
                  <a16:creationId xmlns:a16="http://schemas.microsoft.com/office/drawing/2014/main" id="{A2691B6A-C19A-49EF-8CA1-3488358998E9}"/>
                </a:ext>
              </a:extLst>
            </p:cNvPr>
            <p:cNvSpPr txBox="1">
              <a:spLocks/>
            </p:cNvSpPr>
            <p:nvPr/>
          </p:nvSpPr>
          <p:spPr>
            <a:xfrm>
              <a:off x="6843182" y="2944383"/>
              <a:ext cx="4831679" cy="509732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dirty="0" err="1">
                  <a:latin typeface="Consolas"/>
                </a:rPr>
                <a:t>op</a:t>
              </a:r>
              <a:r>
                <a:rPr lang="pt-BR" sz="2800" dirty="0">
                  <a:latin typeface="Consolas"/>
                </a:rPr>
                <a:t> = </a:t>
              </a:r>
              <a:r>
                <a:rPr lang="pt-BR" sz="2800" dirty="0" err="1">
                  <a:latin typeface="Consolas"/>
                </a:rPr>
                <a:t>getchar</a:t>
              </a:r>
              <a:r>
                <a:rPr lang="pt-BR" sz="2800" dirty="0">
                  <a:latin typeface="Consolas"/>
                </a:rPr>
                <a:t>();</a:t>
              </a:r>
            </a:p>
            <a:p>
              <a:r>
                <a:rPr lang="pt-BR" sz="2800" dirty="0">
                  <a:latin typeface="Consolas"/>
                </a:rPr>
                <a:t>switch (</a:t>
              </a:r>
              <a:r>
                <a:rPr lang="pt-BR" sz="2800" dirty="0" err="1">
                  <a:latin typeface="Consolas"/>
                </a:rPr>
                <a:t>op</a:t>
              </a:r>
              <a:r>
                <a:rPr lang="pt-BR" sz="2800" dirty="0">
                  <a:latin typeface="Consolas"/>
                </a:rPr>
                <a:t>) {</a:t>
              </a:r>
              <a:endParaRPr lang="pt-BR" dirty="0">
                <a:latin typeface="Ubuntu"/>
              </a:endParaRPr>
            </a:p>
            <a:p>
              <a:r>
                <a:rPr lang="pt-BR" sz="2800" dirty="0">
                  <a:latin typeface="Consolas"/>
                </a:rPr>
                <a:t>  case 'A': ... break;</a:t>
              </a:r>
            </a:p>
            <a:p>
              <a:r>
                <a:rPr lang="pt-BR" sz="2800" dirty="0">
                  <a:latin typeface="Consolas"/>
                </a:rPr>
                <a:t>  case 'B': ... break;</a:t>
              </a:r>
              <a:endParaRPr lang="pt-BR" sz="2800" dirty="0">
                <a:latin typeface="Consolas"/>
                <a:ea typeface="+mn-lt"/>
                <a:cs typeface="+mn-lt"/>
              </a:endParaRPr>
            </a:p>
            <a:p>
              <a:r>
                <a:rPr lang="pt-BR" sz="2800" dirty="0">
                  <a:latin typeface="Consolas"/>
                  <a:ea typeface="+mn-lt"/>
                  <a:cs typeface="+mn-lt"/>
                </a:rPr>
                <a:t>  case 'C': ... break;</a:t>
              </a:r>
              <a:endParaRPr lang="pt-BR" sz="2800" dirty="0">
                <a:latin typeface="Ubuntu"/>
                <a:ea typeface="+mn-lt"/>
                <a:cs typeface="+mn-lt"/>
              </a:endParaRPr>
            </a:p>
            <a:p>
              <a:r>
                <a:rPr lang="pt-BR" sz="2800" dirty="0">
                  <a:latin typeface="Consolas"/>
                  <a:ea typeface="+mn-lt"/>
                  <a:cs typeface="+mn-lt"/>
                </a:rPr>
                <a:t>  default: ... break;</a:t>
              </a:r>
            </a:p>
            <a:p>
              <a:r>
                <a:rPr lang="pt-BR" sz="2800" dirty="0">
                  <a:latin typeface="Consolas"/>
                  <a:ea typeface="+mn-lt"/>
                  <a:cs typeface="+mn-lt"/>
                </a:rPr>
                <a:t>}</a:t>
              </a:r>
            </a:p>
            <a:p>
              <a:endParaRPr lang="pt-BR" sz="2800" dirty="0">
                <a:latin typeface="Consolas"/>
              </a:endParaRPr>
            </a:p>
            <a:p>
              <a:endParaRPr lang="pt-BR" sz="2800" dirty="0">
                <a:latin typeface="Consolas"/>
              </a:endParaRPr>
            </a:p>
          </p:txBody>
        </p:sp>
        <p:sp>
          <p:nvSpPr>
            <p:cNvPr id="6" name="Seta: Curva para Baixo 5">
              <a:extLst>
                <a:ext uri="{FF2B5EF4-FFF2-40B4-BE49-F238E27FC236}">
                  <a16:creationId xmlns:a16="http://schemas.microsoft.com/office/drawing/2014/main" id="{79DCEC66-7114-441C-B3AA-03BACBD6CC9E}"/>
                </a:ext>
              </a:extLst>
            </p:cNvPr>
            <p:cNvSpPr/>
            <p:nvPr/>
          </p:nvSpPr>
          <p:spPr>
            <a:xfrm>
              <a:off x="2880671" y="1707982"/>
              <a:ext cx="4947075" cy="1313712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40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C4552-D1B9-45E5-B729-8C1045725A01}"/>
              </a:ext>
            </a:extLst>
          </p:cNvPr>
          <p:cNvSpPr txBox="1"/>
          <p:nvPr/>
        </p:nvSpPr>
        <p:spPr>
          <a:xfrm>
            <a:off x="2004145" y="3416304"/>
            <a:ext cx="1488487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400" dirty="0"/>
              <a:t>Faça um programa que leia um número de 1 a 12 e escreve o nome do mês correspondente. Faça duas funções, uma usando a estrutura </a:t>
            </a:r>
            <a:r>
              <a:rPr lang="pt-BR" sz="4400" b="1" dirty="0" err="1"/>
              <a:t>if</a:t>
            </a:r>
            <a:r>
              <a:rPr lang="pt-BR" sz="4400" b="1" dirty="0"/>
              <a:t>...</a:t>
            </a:r>
            <a:r>
              <a:rPr lang="pt-BR" sz="4400" b="1" dirty="0" err="1"/>
              <a:t>else</a:t>
            </a:r>
            <a:r>
              <a:rPr lang="pt-BR" sz="4400" dirty="0"/>
              <a:t> e a outra usando o comando </a:t>
            </a:r>
            <a:r>
              <a:rPr lang="pt-BR" sz="4400" b="1" dirty="0"/>
              <a:t>switch...case</a:t>
            </a:r>
            <a:r>
              <a:rPr lang="pt-BR" sz="4400" dirty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7462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00DED562-F916-4434-BC61-66D77B3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while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4F02E5-A4BC-4D9A-A967-17B3E000C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1BA09-1F2D-4524-BF40-074B9EBF3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4396210-5367-47BF-A5E2-F1B91A14E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BR" dirty="0"/>
              <a:t>A condição é avaliada antes do bloco de instrução.</a:t>
            </a:r>
          </a:p>
          <a:p>
            <a:pPr algn="just"/>
            <a:r>
              <a:rPr lang="pt-BR" dirty="0"/>
              <a:t>Se o resultado for verdadeiro (diferente de zero), é executado o bloco de instruções dentro do </a:t>
            </a:r>
            <a:r>
              <a:rPr lang="pt-BR" err="1"/>
              <a:t>while</a:t>
            </a:r>
            <a:r>
              <a:rPr lang="pt-BR" dirty="0"/>
              <a:t> e volta para o teste inicial.</a:t>
            </a:r>
          </a:p>
          <a:p>
            <a:pPr algn="just"/>
            <a:r>
              <a:rPr lang="pt-BR" dirty="0">
                <a:ea typeface="+mn-lt"/>
                <a:cs typeface="+mn-lt"/>
              </a:rPr>
              <a:t>Se o resultado for falso, o laço termina e o programa continua na primeira instrução fora do </a:t>
            </a:r>
            <a:r>
              <a:rPr lang="pt-BR" b="1" dirty="0" err="1">
                <a:ea typeface="+mn-lt"/>
                <a:cs typeface="+mn-lt"/>
              </a:rPr>
              <a:t>while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BR" b="1" dirty="0">
                <a:ea typeface="+mn-lt"/>
                <a:cs typeface="+mn-lt"/>
              </a:rPr>
              <a:t>Loop infinito.</a:t>
            </a:r>
            <a:r>
              <a:rPr lang="pt-BR" dirty="0">
                <a:ea typeface="+mn-lt"/>
                <a:cs typeface="+mn-lt"/>
              </a:rPr>
              <a:t> Caso especial em que a condição é sempre verdadeira. Para sair do loop usa-se o comando </a:t>
            </a:r>
            <a:r>
              <a:rPr lang="pt-BR" b="1" dirty="0">
                <a:ea typeface="+mn-lt"/>
                <a:cs typeface="+mn-lt"/>
              </a:rPr>
              <a:t>break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BR" b="1" dirty="0">
                <a:ea typeface="+mn-lt"/>
                <a:cs typeface="+mn-lt"/>
              </a:rPr>
              <a:t>Iteração.</a:t>
            </a:r>
            <a:r>
              <a:rPr lang="pt-BR" dirty="0">
                <a:ea typeface="+mn-lt"/>
                <a:cs typeface="+mn-lt"/>
              </a:rPr>
              <a:t> Nome dado a cada ciclo de repetição.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0E6B731-AA34-4948-B246-BD2F51E5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D559214-E3CD-4AE9-9367-9C06EC1B22B9}"/>
              </a:ext>
            </a:extLst>
          </p:cNvPr>
          <p:cNvGrpSpPr/>
          <p:nvPr/>
        </p:nvGrpSpPr>
        <p:grpSpPr>
          <a:xfrm>
            <a:off x="2350713" y="3504170"/>
            <a:ext cx="3006304" cy="1604404"/>
            <a:chOff x="2125744" y="3849814"/>
            <a:chExt cx="3006304" cy="1604404"/>
          </a:xfrm>
        </p:grpSpPr>
        <p:sp>
          <p:nvSpPr>
            <p:cNvPr id="5" name="Losango 4">
              <a:extLst>
                <a:ext uri="{FF2B5EF4-FFF2-40B4-BE49-F238E27FC236}">
                  <a16:creationId xmlns:a16="http://schemas.microsoft.com/office/drawing/2014/main" id="{8B052DCD-5007-44B1-AC5C-E28ED2E263F4}"/>
                </a:ext>
              </a:extLst>
            </p:cNvPr>
            <p:cNvSpPr/>
            <p:nvPr/>
          </p:nvSpPr>
          <p:spPr>
            <a:xfrm>
              <a:off x="2125744" y="3849814"/>
              <a:ext cx="3006304" cy="1604404"/>
            </a:xfrm>
            <a:prstGeom prst="diamond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D5B4989-F13F-431D-A561-D8F832C3C4D7}"/>
                </a:ext>
              </a:extLst>
            </p:cNvPr>
            <p:cNvSpPr txBox="1"/>
            <p:nvPr/>
          </p:nvSpPr>
          <p:spPr>
            <a:xfrm>
              <a:off x="2382457" y="4385004"/>
              <a:ext cx="274320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dirty="0" err="1">
                  <a:solidFill>
                    <a:srgbClr val="FFFFFF"/>
                  </a:solidFill>
                </a:rPr>
                <a:t>while</a:t>
              </a:r>
              <a:r>
                <a:rPr lang="pt-BR" dirty="0">
                  <a:solidFill>
                    <a:srgbClr val="FFFFFF"/>
                  </a:solidFill>
                </a:rPr>
                <a:t> (c &lt;= 10)</a:t>
              </a:r>
              <a:endParaRPr lang="pt-BR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508C9BD-2228-42EB-82C4-F5E5D989F76B}"/>
              </a:ext>
            </a:extLst>
          </p:cNvPr>
          <p:cNvGrpSpPr/>
          <p:nvPr/>
        </p:nvGrpSpPr>
        <p:grpSpPr>
          <a:xfrm>
            <a:off x="2390561" y="1295535"/>
            <a:ext cx="3011878" cy="2038105"/>
            <a:chOff x="2390561" y="1295535"/>
            <a:chExt cx="3011878" cy="203810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738E6DB4-32C9-471C-A50B-2AABDA4BB4DB}"/>
                </a:ext>
              </a:extLst>
            </p:cNvPr>
            <p:cNvSpPr/>
            <p:nvPr/>
          </p:nvSpPr>
          <p:spPr>
            <a:xfrm>
              <a:off x="2390561" y="1295535"/>
              <a:ext cx="3011878" cy="92393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int</a:t>
              </a:r>
              <a:r>
                <a:rPr lang="pt-BR" dirty="0"/>
                <a:t> c = 1;</a:t>
              </a:r>
              <a:endParaRPr kumimoji="1" lang="pt-BR" dirty="0"/>
            </a:p>
          </p:txBody>
        </p:sp>
        <p:sp>
          <p:nvSpPr>
            <p:cNvPr id="9" name="Seta: para Baixo 8">
              <a:extLst>
                <a:ext uri="{FF2B5EF4-FFF2-40B4-BE49-F238E27FC236}">
                  <a16:creationId xmlns:a16="http://schemas.microsoft.com/office/drawing/2014/main" id="{22BC100B-BE24-47F5-863F-25A3C0ECF132}"/>
                </a:ext>
              </a:extLst>
            </p:cNvPr>
            <p:cNvSpPr/>
            <p:nvPr/>
          </p:nvSpPr>
          <p:spPr>
            <a:xfrm>
              <a:off x="3603647" y="2355233"/>
              <a:ext cx="484632" cy="97840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D872FAF-76DA-4F30-A99C-322EEA01C5A7}"/>
              </a:ext>
            </a:extLst>
          </p:cNvPr>
          <p:cNvGrpSpPr/>
          <p:nvPr/>
        </p:nvGrpSpPr>
        <p:grpSpPr>
          <a:xfrm>
            <a:off x="569052" y="4035946"/>
            <a:ext cx="4824269" cy="3430104"/>
            <a:chOff x="569052" y="4035946"/>
            <a:chExt cx="4824269" cy="343010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50F2A19-58F8-4A72-B9C3-6B6164B38725}"/>
                </a:ext>
              </a:extLst>
            </p:cNvPr>
            <p:cNvSpPr/>
            <p:nvPr/>
          </p:nvSpPr>
          <p:spPr>
            <a:xfrm>
              <a:off x="2387017" y="6314461"/>
              <a:ext cx="3006304" cy="115158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pt-BR" dirty="0" err="1"/>
                <a:t>println</a:t>
              </a:r>
              <a:r>
                <a:rPr lang="pt-BR" dirty="0"/>
                <a:t>(c);</a:t>
              </a:r>
            </a:p>
            <a:p>
              <a:r>
                <a:rPr lang="pt-BR" dirty="0"/>
                <a:t>c = c + 1;</a:t>
              </a:r>
            </a:p>
          </p:txBody>
        </p:sp>
        <p:sp>
          <p:nvSpPr>
            <p:cNvPr id="11" name="Seta: para Baixo 10">
              <a:extLst>
                <a:ext uri="{FF2B5EF4-FFF2-40B4-BE49-F238E27FC236}">
                  <a16:creationId xmlns:a16="http://schemas.microsoft.com/office/drawing/2014/main" id="{120FE497-9720-4C05-9B9B-242062014F6A}"/>
                </a:ext>
              </a:extLst>
            </p:cNvPr>
            <p:cNvSpPr/>
            <p:nvPr/>
          </p:nvSpPr>
          <p:spPr>
            <a:xfrm>
              <a:off x="3613206" y="5203208"/>
              <a:ext cx="484632" cy="97840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14" name="Seta: Curva para a Esquerda 13">
              <a:extLst>
                <a:ext uri="{FF2B5EF4-FFF2-40B4-BE49-F238E27FC236}">
                  <a16:creationId xmlns:a16="http://schemas.microsoft.com/office/drawing/2014/main" id="{A67F4F27-56DA-4408-91CD-0D96CC94CE42}"/>
                </a:ext>
              </a:extLst>
            </p:cNvPr>
            <p:cNvSpPr/>
            <p:nvPr/>
          </p:nvSpPr>
          <p:spPr>
            <a:xfrm rot="10800000">
              <a:off x="569052" y="4035946"/>
              <a:ext cx="1514198" cy="3067145"/>
            </a:xfrm>
            <a:prstGeom prst="curved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AA81864-50D3-4EFE-B479-82141465DCC4}"/>
              </a:ext>
            </a:extLst>
          </p:cNvPr>
          <p:cNvGrpSpPr/>
          <p:nvPr/>
        </p:nvGrpSpPr>
        <p:grpSpPr>
          <a:xfrm>
            <a:off x="2391140" y="4035946"/>
            <a:ext cx="4782879" cy="5479670"/>
            <a:chOff x="2391140" y="4035946"/>
            <a:chExt cx="4782879" cy="5479670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813990B-7FB2-44B5-B597-2E81CDD74D09}"/>
                </a:ext>
              </a:extLst>
            </p:cNvPr>
            <p:cNvSpPr/>
            <p:nvPr/>
          </p:nvSpPr>
          <p:spPr>
            <a:xfrm>
              <a:off x="2391140" y="8591685"/>
              <a:ext cx="3011878" cy="92393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dirty="0"/>
                <a:t>Continua execução...</a:t>
              </a:r>
              <a:endParaRPr kumimoji="1" lang="pt-BR" dirty="0"/>
            </a:p>
          </p:txBody>
        </p:sp>
        <p:sp>
          <p:nvSpPr>
            <p:cNvPr id="22" name="Seta: Curva para a Esquerda 21">
              <a:extLst>
                <a:ext uri="{FF2B5EF4-FFF2-40B4-BE49-F238E27FC236}">
                  <a16:creationId xmlns:a16="http://schemas.microsoft.com/office/drawing/2014/main" id="{0B1DE4AD-D1E2-47CB-B150-FF6EF21B1EBD}"/>
                </a:ext>
              </a:extLst>
            </p:cNvPr>
            <p:cNvSpPr/>
            <p:nvPr/>
          </p:nvSpPr>
          <p:spPr>
            <a:xfrm>
              <a:off x="5659821" y="4035946"/>
              <a:ext cx="1514198" cy="5318867"/>
            </a:xfrm>
            <a:prstGeom prst="curved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80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C4552-D1B9-45E5-B729-8C1045725A01}"/>
              </a:ext>
            </a:extLst>
          </p:cNvPr>
          <p:cNvSpPr txBox="1"/>
          <p:nvPr/>
        </p:nvSpPr>
        <p:spPr>
          <a:xfrm>
            <a:off x="1896398" y="4493608"/>
            <a:ext cx="1488487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400" dirty="0"/>
              <a:t>Faça um programa que sorteie 1000 números inteiros e calcule a média, o valor máximo e o valor mínimo.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4851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00DED562-F916-4434-BC61-66D77B3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do...</a:t>
            </a:r>
            <a:r>
              <a:rPr lang="pt-BR" dirty="0" err="1"/>
              <a:t>while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4F02E5-A4BC-4D9A-A967-17B3E000C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1BA09-1F2D-4524-BF40-074B9EBF3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4396210-5367-47BF-A5E2-F1B91A14E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/>
              <a:t>Executa o bloco de instruções dentro do </a:t>
            </a:r>
            <a:r>
              <a:rPr lang="pt-BR" b="1"/>
              <a:t>do...while</a:t>
            </a:r>
            <a:r>
              <a:rPr lang="pt-BR"/>
              <a:t> e testa a condição.</a:t>
            </a:r>
          </a:p>
          <a:p>
            <a:r>
              <a:rPr lang="pt-BR" dirty="0"/>
              <a:t>Se o resultado for verdadeiro (diferente de zero), volta para a instrução </a:t>
            </a:r>
            <a:r>
              <a:rPr lang="pt-BR" b="1" dirty="0"/>
              <a:t>do</a:t>
            </a:r>
            <a:r>
              <a:rPr lang="pt-BR" dirty="0"/>
              <a:t>, senão, </a:t>
            </a:r>
            <a:r>
              <a:rPr lang="pt-BR" dirty="0">
                <a:ea typeface="+mn-lt"/>
                <a:cs typeface="+mn-lt"/>
              </a:rPr>
              <a:t>o laço termina e o programa </a:t>
            </a:r>
            <a:r>
              <a:rPr lang="pt-BR">
                <a:ea typeface="+mn-lt"/>
                <a:cs typeface="+mn-lt"/>
              </a:rPr>
              <a:t>continua na primeira instrução fora do </a:t>
            </a:r>
            <a:r>
              <a:rPr lang="pt-BR" b="1">
                <a:ea typeface="+mn-lt"/>
                <a:cs typeface="+mn-lt"/>
              </a:rPr>
              <a:t>do...while</a:t>
            </a:r>
            <a:r>
              <a:rPr lang="pt-BR">
                <a:ea typeface="+mn-lt"/>
                <a:cs typeface="+mn-lt"/>
              </a:rPr>
              <a:t>.</a:t>
            </a:r>
          </a:p>
          <a:p>
            <a:r>
              <a:rPr lang="pt-BR" b="1" dirty="0">
                <a:ea typeface="+mn-lt"/>
                <a:cs typeface="+mn-lt"/>
              </a:rPr>
              <a:t>Loop infinito.</a:t>
            </a:r>
            <a:r>
              <a:rPr lang="pt-BR" dirty="0">
                <a:ea typeface="+mn-lt"/>
                <a:cs typeface="+mn-lt"/>
              </a:rPr>
              <a:t> Caso especial em que a condição é sempre </a:t>
            </a:r>
            <a:r>
              <a:rPr lang="pt-BR">
                <a:ea typeface="+mn-lt"/>
                <a:cs typeface="+mn-lt"/>
              </a:rPr>
              <a:t>verdadeira. Para sair do loop usa-se o comando </a:t>
            </a:r>
            <a:r>
              <a:rPr lang="pt-BR" b="1">
                <a:ea typeface="+mn-lt"/>
                <a:cs typeface="+mn-lt"/>
              </a:rPr>
              <a:t>break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r>
              <a:rPr lang="pt-BR" b="1" dirty="0">
                <a:ea typeface="+mn-lt"/>
                <a:cs typeface="+mn-lt"/>
              </a:rPr>
              <a:t>Continue.</a:t>
            </a:r>
            <a:r>
              <a:rPr lang="pt-BR" dirty="0">
                <a:ea typeface="+mn-lt"/>
                <a:cs typeface="+mn-lt"/>
              </a:rPr>
              <a:t> Comando "força" o programa a voltar para o </a:t>
            </a:r>
            <a:r>
              <a:rPr lang="pt-BR">
                <a:ea typeface="+mn-lt"/>
                <a:cs typeface="+mn-lt"/>
              </a:rPr>
              <a:t>início da iteração.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0E6B731-AA34-4948-B246-BD2F51E5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E4084A1-BAEA-4A82-BF7B-1B12069EC49A}"/>
              </a:ext>
            </a:extLst>
          </p:cNvPr>
          <p:cNvGrpSpPr/>
          <p:nvPr/>
        </p:nvGrpSpPr>
        <p:grpSpPr>
          <a:xfrm>
            <a:off x="2262658" y="997141"/>
            <a:ext cx="3011878" cy="1757790"/>
            <a:chOff x="2262658" y="997141"/>
            <a:chExt cx="3011878" cy="175779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738E6DB4-32C9-471C-A50B-2AABDA4BB4DB}"/>
                </a:ext>
              </a:extLst>
            </p:cNvPr>
            <p:cNvSpPr/>
            <p:nvPr/>
          </p:nvSpPr>
          <p:spPr>
            <a:xfrm>
              <a:off x="2262658" y="997141"/>
              <a:ext cx="3011878" cy="92393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int</a:t>
              </a:r>
              <a:r>
                <a:rPr lang="pt-BR" dirty="0"/>
                <a:t> c = 1;</a:t>
              </a:r>
              <a:endParaRPr kumimoji="1" lang="pt-BR" dirty="0"/>
            </a:p>
          </p:txBody>
        </p:sp>
        <p:sp>
          <p:nvSpPr>
            <p:cNvPr id="9" name="Seta: para Baixo 8">
              <a:extLst>
                <a:ext uri="{FF2B5EF4-FFF2-40B4-BE49-F238E27FC236}">
                  <a16:creationId xmlns:a16="http://schemas.microsoft.com/office/drawing/2014/main" id="{22BC100B-BE24-47F5-863F-25A3C0ECF132}"/>
                </a:ext>
              </a:extLst>
            </p:cNvPr>
            <p:cNvSpPr/>
            <p:nvPr/>
          </p:nvSpPr>
          <p:spPr>
            <a:xfrm>
              <a:off x="3475744" y="2056839"/>
              <a:ext cx="484632" cy="69809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AA81864-50D3-4EFE-B479-82141465DCC4}"/>
              </a:ext>
            </a:extLst>
          </p:cNvPr>
          <p:cNvGrpSpPr/>
          <p:nvPr/>
        </p:nvGrpSpPr>
        <p:grpSpPr>
          <a:xfrm>
            <a:off x="2285035" y="7441859"/>
            <a:ext cx="4330010" cy="2137467"/>
            <a:chOff x="2434255" y="7356603"/>
            <a:chExt cx="4330010" cy="2137467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813990B-7FB2-44B5-B597-2E81CDD74D09}"/>
                </a:ext>
              </a:extLst>
            </p:cNvPr>
            <p:cNvSpPr/>
            <p:nvPr/>
          </p:nvSpPr>
          <p:spPr>
            <a:xfrm>
              <a:off x="2434255" y="8570139"/>
              <a:ext cx="3011878" cy="92393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dirty="0">
                  <a:ea typeface="+mn-lt"/>
                  <a:cs typeface="+mn-lt"/>
                </a:rPr>
                <a:t>Continua </a:t>
              </a:r>
              <a:endParaRPr lang="pt-BR" dirty="0"/>
            </a:p>
            <a:p>
              <a:pPr algn="ctr"/>
              <a:r>
                <a:rPr lang="pt-BR" dirty="0">
                  <a:ea typeface="+mn-lt"/>
                  <a:cs typeface="+mn-lt"/>
                </a:rPr>
                <a:t>execução...</a:t>
              </a:r>
              <a:endParaRPr lang="pt-BR" dirty="0"/>
            </a:p>
          </p:txBody>
        </p:sp>
        <p:sp>
          <p:nvSpPr>
            <p:cNvPr id="22" name="Seta: Curva para a Esquerda 21">
              <a:extLst>
                <a:ext uri="{FF2B5EF4-FFF2-40B4-BE49-F238E27FC236}">
                  <a16:creationId xmlns:a16="http://schemas.microsoft.com/office/drawing/2014/main" id="{0B1DE4AD-D1E2-47CB-B150-FF6EF21B1EBD}"/>
                </a:ext>
              </a:extLst>
            </p:cNvPr>
            <p:cNvSpPr/>
            <p:nvPr/>
          </p:nvSpPr>
          <p:spPr>
            <a:xfrm>
              <a:off x="5659821" y="7356603"/>
              <a:ext cx="1104444" cy="1998210"/>
            </a:xfrm>
            <a:prstGeom prst="curved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EE7076A-4C7A-4545-B41B-1BC7E5E00786}"/>
              </a:ext>
            </a:extLst>
          </p:cNvPr>
          <p:cNvGrpSpPr/>
          <p:nvPr/>
        </p:nvGrpSpPr>
        <p:grpSpPr>
          <a:xfrm>
            <a:off x="2242574" y="2895702"/>
            <a:ext cx="3011878" cy="1727014"/>
            <a:chOff x="2242574" y="2895702"/>
            <a:chExt cx="3011878" cy="1727014"/>
          </a:xfrm>
        </p:grpSpPr>
        <p:sp>
          <p:nvSpPr>
            <p:cNvPr id="11" name="Seta: para Baixo 10">
              <a:extLst>
                <a:ext uri="{FF2B5EF4-FFF2-40B4-BE49-F238E27FC236}">
                  <a16:creationId xmlns:a16="http://schemas.microsoft.com/office/drawing/2014/main" id="{120FE497-9720-4C05-9B9B-242062014F6A}"/>
                </a:ext>
              </a:extLst>
            </p:cNvPr>
            <p:cNvSpPr/>
            <p:nvPr/>
          </p:nvSpPr>
          <p:spPr>
            <a:xfrm>
              <a:off x="3506620" y="3903061"/>
              <a:ext cx="484632" cy="71965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9E80AA3-A3F5-4AB0-9099-BF8F1716FEA8}"/>
                </a:ext>
              </a:extLst>
            </p:cNvPr>
            <p:cNvSpPr/>
            <p:nvPr/>
          </p:nvSpPr>
          <p:spPr>
            <a:xfrm>
              <a:off x="2242574" y="2895702"/>
              <a:ext cx="3011878" cy="92393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/>
                <a:t>do</a:t>
              </a:r>
              <a:endParaRPr kumimoji="1" lang="pt-BR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B8EAF3E-045F-4480-B2EA-8AFA2C9633BB}"/>
              </a:ext>
            </a:extLst>
          </p:cNvPr>
          <p:cNvGrpSpPr/>
          <p:nvPr/>
        </p:nvGrpSpPr>
        <p:grpSpPr>
          <a:xfrm>
            <a:off x="462466" y="3098134"/>
            <a:ext cx="4851917" cy="5271466"/>
            <a:chOff x="462466" y="3098134"/>
            <a:chExt cx="4851917" cy="5271466"/>
          </a:xfrm>
        </p:grpSpPr>
        <p:sp>
          <p:nvSpPr>
            <p:cNvPr id="5" name="Losango 4">
              <a:extLst>
                <a:ext uri="{FF2B5EF4-FFF2-40B4-BE49-F238E27FC236}">
                  <a16:creationId xmlns:a16="http://schemas.microsoft.com/office/drawing/2014/main" id="{8B052DCD-5007-44B1-AC5C-E28ED2E263F4}"/>
                </a:ext>
              </a:extLst>
            </p:cNvPr>
            <p:cNvSpPr/>
            <p:nvPr/>
          </p:nvSpPr>
          <p:spPr>
            <a:xfrm>
              <a:off x="2308079" y="6765196"/>
              <a:ext cx="3006304" cy="1604404"/>
            </a:xfrm>
            <a:prstGeom prst="diamond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D5B4989-F13F-431D-A561-D8F832C3C4D7}"/>
                </a:ext>
              </a:extLst>
            </p:cNvPr>
            <p:cNvSpPr txBox="1"/>
            <p:nvPr/>
          </p:nvSpPr>
          <p:spPr>
            <a:xfrm>
              <a:off x="2564792" y="7300386"/>
              <a:ext cx="274320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dirty="0" err="1">
                  <a:solidFill>
                    <a:srgbClr val="FFFFFF"/>
                  </a:solidFill>
                </a:rPr>
                <a:t>while</a:t>
              </a:r>
              <a:r>
                <a:rPr lang="pt-BR" dirty="0">
                  <a:solidFill>
                    <a:srgbClr val="FFFFFF"/>
                  </a:solidFill>
                </a:rPr>
                <a:t> (c &lt;= 10)</a:t>
              </a:r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50F2A19-58F8-4A72-B9C3-6B6164B38725}"/>
                </a:ext>
              </a:extLst>
            </p:cNvPr>
            <p:cNvSpPr/>
            <p:nvPr/>
          </p:nvSpPr>
          <p:spPr>
            <a:xfrm>
              <a:off x="2301748" y="4715920"/>
              <a:ext cx="3006304" cy="115158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pt-BR" dirty="0" err="1"/>
                <a:t>println</a:t>
              </a:r>
              <a:r>
                <a:rPr lang="pt-BR" dirty="0"/>
                <a:t>("%c", c);</a:t>
              </a:r>
            </a:p>
            <a:p>
              <a:r>
                <a:rPr lang="pt-BR" dirty="0"/>
                <a:t>c = c + 1;</a:t>
              </a:r>
            </a:p>
          </p:txBody>
        </p:sp>
        <p:sp>
          <p:nvSpPr>
            <p:cNvPr id="14" name="Seta: Curva para a Esquerda 13">
              <a:extLst>
                <a:ext uri="{FF2B5EF4-FFF2-40B4-BE49-F238E27FC236}">
                  <a16:creationId xmlns:a16="http://schemas.microsoft.com/office/drawing/2014/main" id="{A67F4F27-56DA-4408-91CD-0D96CC94CE42}"/>
                </a:ext>
              </a:extLst>
            </p:cNvPr>
            <p:cNvSpPr/>
            <p:nvPr/>
          </p:nvSpPr>
          <p:spPr>
            <a:xfrm rot="10800000">
              <a:off x="462466" y="3098134"/>
              <a:ext cx="1514198" cy="4641222"/>
            </a:xfrm>
            <a:prstGeom prst="curved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  <p:sp>
          <p:nvSpPr>
            <p:cNvPr id="23" name="Seta: para Baixo 22">
              <a:extLst>
                <a:ext uri="{FF2B5EF4-FFF2-40B4-BE49-F238E27FC236}">
                  <a16:creationId xmlns:a16="http://schemas.microsoft.com/office/drawing/2014/main" id="{D61BFDFD-09AE-401D-96D6-C9CA4DD4DF6A}"/>
                </a:ext>
              </a:extLst>
            </p:cNvPr>
            <p:cNvSpPr/>
            <p:nvPr/>
          </p:nvSpPr>
          <p:spPr>
            <a:xfrm>
              <a:off x="3550354" y="5972133"/>
              <a:ext cx="484632" cy="71965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46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C4552-D1B9-45E5-B729-8C1045725A01}"/>
              </a:ext>
            </a:extLst>
          </p:cNvPr>
          <p:cNvSpPr txBox="1"/>
          <p:nvPr/>
        </p:nvSpPr>
        <p:spPr>
          <a:xfrm>
            <a:off x="1724003" y="3825680"/>
            <a:ext cx="1488487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400" dirty="0"/>
              <a:t>Faça um programa que leia números inteiros digitados no teclado. Para cada número, o programa verifica se é par ou ímpar e mostra na tela. O programa termina quando um número negativo for digitado. Obs.: zero é par.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91869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00DED562-F916-4434-BC61-66D77B3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/>
              <a:t>for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4F02E5-A4BC-4D9A-A967-17B3E000C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1BA09-1F2D-4524-BF40-074B9EBF3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4396210-5367-47BF-A5E2-F1B91A14E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78462" y="3302330"/>
            <a:ext cx="8482115" cy="63584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2400"/>
              <a:t>Usado quando o número de iteração é conhecido previamente.</a:t>
            </a:r>
          </a:p>
          <a:p>
            <a:pPr marL="514350" indent="-514350">
              <a:buAutoNum type="arabicPeriod"/>
            </a:pPr>
            <a:r>
              <a:rPr lang="pt-BR" sz="2400"/>
              <a:t>O código das cargas inicias é executado.</a:t>
            </a:r>
          </a:p>
          <a:p>
            <a:pPr marL="514350" indent="-514350">
              <a:buAutoNum type="arabicPeriod"/>
            </a:pPr>
            <a:r>
              <a:rPr lang="pt-BR" sz="2400"/>
              <a:t>A condição é avaliada.</a:t>
            </a:r>
          </a:p>
          <a:p>
            <a:pPr marL="514350" indent="-514350">
              <a:buAutoNum type="arabicPeriod"/>
            </a:pPr>
            <a:r>
              <a:rPr lang="pt-BR" sz="2400"/>
              <a:t>Se o resultado for verdadeiro, é executado o bloco de repetição.</a:t>
            </a:r>
          </a:p>
          <a:p>
            <a:pPr marL="514350" indent="-514350">
              <a:buAutoNum type="arabicPeriod"/>
            </a:pPr>
            <a:r>
              <a:rPr lang="pt-BR" sz="2400"/>
              <a:t>Depois de executado o bloco de repetição, as variáveis são atualizadas para a próxima iteração e a condição é avaliada.</a:t>
            </a:r>
          </a:p>
          <a:p>
            <a:pPr marL="514350" indent="-514350">
              <a:buAutoNum type="arabicPeriod"/>
            </a:pPr>
            <a:r>
              <a:rPr lang="pt-BR" sz="2400">
                <a:ea typeface="+mn-lt"/>
                <a:cs typeface="+mn-lt"/>
              </a:rPr>
              <a:t>Se o resultado for falso (zero-0), o laço termina e o programa segue na instrução imediatamente após o laço.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0E6B731-AA34-4948-B246-BD2F51E5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493977-91B7-4238-8059-BFC5FDA49524}"/>
              </a:ext>
            </a:extLst>
          </p:cNvPr>
          <p:cNvSpPr txBox="1"/>
          <p:nvPr/>
        </p:nvSpPr>
        <p:spPr>
          <a:xfrm>
            <a:off x="240287" y="3824071"/>
            <a:ext cx="770338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for ( cargas iniciais;  condição;  pós-instrução  ) {</a:t>
            </a:r>
          </a:p>
          <a:p>
            <a:r>
              <a:rPr lang="pt-BR" sz="2400" b="1" dirty="0"/>
              <a:t>  ...</a:t>
            </a:r>
          </a:p>
          <a:p>
            <a:r>
              <a:rPr lang="pt-BR" sz="2400" b="1" dirty="0"/>
              <a:t>  ...</a:t>
            </a:r>
          </a:p>
          <a:p>
            <a:r>
              <a:rPr lang="pt-BR" sz="2400" b="1" dirty="0"/>
              <a:t>  // bloco de repetição</a:t>
            </a:r>
          </a:p>
          <a:p>
            <a:r>
              <a:rPr lang="pt-BR" sz="2400" b="1" dirty="0"/>
              <a:t>  ...</a:t>
            </a:r>
          </a:p>
          <a:p>
            <a:r>
              <a:rPr lang="pt-BR" sz="2400" b="1" dirty="0"/>
              <a:t>  ...</a:t>
            </a:r>
          </a:p>
          <a:p>
            <a:r>
              <a:rPr lang="pt-BR" sz="2400" b="1" dirty="0"/>
              <a:t>}</a:t>
            </a:r>
          </a:p>
          <a:p>
            <a:r>
              <a:rPr lang="pt-BR" sz="2400" b="1" dirty="0"/>
              <a:t>...</a:t>
            </a:r>
          </a:p>
          <a:p>
            <a:r>
              <a:rPr lang="pt-BR" sz="2400" b="1" dirty="0"/>
              <a:t>...</a:t>
            </a:r>
          </a:p>
          <a:p>
            <a:r>
              <a:rPr lang="pt-BR" sz="2400" b="1" dirty="0"/>
              <a:t>...</a:t>
            </a:r>
          </a:p>
          <a:p>
            <a:r>
              <a:rPr lang="pt-BR" sz="2400" b="1" dirty="0"/>
              <a:t>Continua exceção...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059A70B-942A-4C24-B434-4500B801E4C0}"/>
              </a:ext>
            </a:extLst>
          </p:cNvPr>
          <p:cNvGrpSpPr/>
          <p:nvPr/>
        </p:nvGrpSpPr>
        <p:grpSpPr>
          <a:xfrm>
            <a:off x="958959" y="3834613"/>
            <a:ext cx="14018910" cy="989710"/>
            <a:chOff x="958959" y="3834613"/>
            <a:chExt cx="14018910" cy="98971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945AB4F-68E3-4F67-934E-E23963537511}"/>
                </a:ext>
              </a:extLst>
            </p:cNvPr>
            <p:cNvSpPr/>
            <p:nvPr/>
          </p:nvSpPr>
          <p:spPr>
            <a:xfrm>
              <a:off x="958959" y="3834613"/>
              <a:ext cx="1999094" cy="4615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47101F71-62AE-461D-AD70-9EDEE5AA5AF5}"/>
                </a:ext>
              </a:extLst>
            </p:cNvPr>
            <p:cNvSpPr/>
            <p:nvPr/>
          </p:nvSpPr>
          <p:spPr>
            <a:xfrm>
              <a:off x="8348471" y="4319616"/>
              <a:ext cx="6629398" cy="50470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19CCF83-113F-402D-A4CE-9217CB6E2BE5}"/>
              </a:ext>
            </a:extLst>
          </p:cNvPr>
          <p:cNvGrpSpPr/>
          <p:nvPr/>
        </p:nvGrpSpPr>
        <p:grpSpPr>
          <a:xfrm>
            <a:off x="3070669" y="3841289"/>
            <a:ext cx="9255595" cy="1599017"/>
            <a:chOff x="3070669" y="3841289"/>
            <a:chExt cx="9255595" cy="1599017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58D6ABA-CBDE-48B5-A6D5-7D029615DBBD}"/>
                </a:ext>
              </a:extLst>
            </p:cNvPr>
            <p:cNvSpPr/>
            <p:nvPr/>
          </p:nvSpPr>
          <p:spPr>
            <a:xfrm>
              <a:off x="8349488" y="4957161"/>
              <a:ext cx="3976776" cy="4831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2425C625-95DA-4B22-9372-7407BE2ED35F}"/>
                </a:ext>
              </a:extLst>
            </p:cNvPr>
            <p:cNvSpPr/>
            <p:nvPr/>
          </p:nvSpPr>
          <p:spPr>
            <a:xfrm>
              <a:off x="3070669" y="3841289"/>
              <a:ext cx="1582946" cy="44002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870A167-E2CB-483C-9FCA-AC95AF4F7971}"/>
              </a:ext>
            </a:extLst>
          </p:cNvPr>
          <p:cNvGrpSpPr/>
          <p:nvPr/>
        </p:nvGrpSpPr>
        <p:grpSpPr>
          <a:xfrm>
            <a:off x="163357" y="4331613"/>
            <a:ext cx="16911842" cy="2165036"/>
            <a:chOff x="163357" y="4331613"/>
            <a:chExt cx="16911842" cy="2165036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A90B9F34-D5AA-417D-951A-3CBE93949B50}"/>
                </a:ext>
              </a:extLst>
            </p:cNvPr>
            <p:cNvSpPr/>
            <p:nvPr/>
          </p:nvSpPr>
          <p:spPr>
            <a:xfrm>
              <a:off x="163357" y="4331613"/>
              <a:ext cx="4106172" cy="21650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0356F55C-EBC6-4A50-817B-BC993D925AFF}"/>
                </a:ext>
              </a:extLst>
            </p:cNvPr>
            <p:cNvSpPr/>
            <p:nvPr/>
          </p:nvSpPr>
          <p:spPr>
            <a:xfrm>
              <a:off x="8353895" y="5544355"/>
              <a:ext cx="8721304" cy="8712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</p:grpSp>
      <p:sp>
        <p:nvSpPr>
          <p:cNvPr id="34" name="Seta: Curva para a Direita 33">
            <a:extLst>
              <a:ext uri="{FF2B5EF4-FFF2-40B4-BE49-F238E27FC236}">
                <a16:creationId xmlns:a16="http://schemas.microsoft.com/office/drawing/2014/main" id="{5DD2A2F3-0585-4995-B87F-0AB5E38B755B}"/>
              </a:ext>
            </a:extLst>
          </p:cNvPr>
          <p:cNvSpPr/>
          <p:nvPr/>
        </p:nvSpPr>
        <p:spPr>
          <a:xfrm rot="5400000">
            <a:off x="4231521" y="2715930"/>
            <a:ext cx="731520" cy="1216151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>
              <a:solidFill>
                <a:schemeClr val="tx1"/>
              </a:solidFill>
            </a:endParaRP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D45B12CA-6E38-4E7F-9F5D-FAA0EAF5631B}"/>
              </a:ext>
            </a:extLst>
          </p:cNvPr>
          <p:cNvGrpSpPr/>
          <p:nvPr/>
        </p:nvGrpSpPr>
        <p:grpSpPr>
          <a:xfrm>
            <a:off x="4252558" y="3849380"/>
            <a:ext cx="12823352" cy="4117302"/>
            <a:chOff x="4252558" y="3849380"/>
            <a:chExt cx="12823352" cy="4117302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A5D0A54-CDAB-4807-A3A2-734B7F592DBE}"/>
                </a:ext>
              </a:extLst>
            </p:cNvPr>
            <p:cNvSpPr/>
            <p:nvPr/>
          </p:nvSpPr>
          <p:spPr>
            <a:xfrm>
              <a:off x="8354606" y="6556340"/>
              <a:ext cx="8721304" cy="141034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A79B80AB-1FE9-4C94-9666-DCD676654503}"/>
                </a:ext>
              </a:extLst>
            </p:cNvPr>
            <p:cNvSpPr/>
            <p:nvPr/>
          </p:nvSpPr>
          <p:spPr>
            <a:xfrm>
              <a:off x="4757540" y="3849380"/>
              <a:ext cx="1939349" cy="44250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  <p:sp>
          <p:nvSpPr>
            <p:cNvPr id="37" name="Seta: para a Direita 36">
              <a:extLst>
                <a:ext uri="{FF2B5EF4-FFF2-40B4-BE49-F238E27FC236}">
                  <a16:creationId xmlns:a16="http://schemas.microsoft.com/office/drawing/2014/main" id="{D6BA1C1D-688F-41C9-AA03-3EF98C65F4F0}"/>
                </a:ext>
              </a:extLst>
            </p:cNvPr>
            <p:cNvSpPr/>
            <p:nvPr/>
          </p:nvSpPr>
          <p:spPr>
            <a:xfrm rot="-1980000">
              <a:off x="4252558" y="4790714"/>
              <a:ext cx="1690087" cy="50619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9592365-1C7B-4BFE-9AF2-C7C2E9AC4C12}"/>
              </a:ext>
            </a:extLst>
          </p:cNvPr>
          <p:cNvGrpSpPr/>
          <p:nvPr/>
        </p:nvGrpSpPr>
        <p:grpSpPr>
          <a:xfrm>
            <a:off x="236572" y="4495524"/>
            <a:ext cx="16863614" cy="4897015"/>
            <a:chOff x="236572" y="4495524"/>
            <a:chExt cx="16863614" cy="48970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57B65088-4D1E-48D9-8D14-55726A25660A}"/>
                </a:ext>
              </a:extLst>
            </p:cNvPr>
            <p:cNvSpPr/>
            <p:nvPr/>
          </p:nvSpPr>
          <p:spPr>
            <a:xfrm>
              <a:off x="8357316" y="8068448"/>
              <a:ext cx="8742870" cy="132409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  <p:sp>
          <p:nvSpPr>
            <p:cNvPr id="42" name="Seta: Dobrada 41">
              <a:extLst>
                <a:ext uri="{FF2B5EF4-FFF2-40B4-BE49-F238E27FC236}">
                  <a16:creationId xmlns:a16="http://schemas.microsoft.com/office/drawing/2014/main" id="{30AC3318-DBDA-431A-AF79-242502A18FB9}"/>
                </a:ext>
              </a:extLst>
            </p:cNvPr>
            <p:cNvSpPr/>
            <p:nvPr/>
          </p:nvSpPr>
          <p:spPr>
            <a:xfrm rot="10800000">
              <a:off x="5277466" y="4495524"/>
              <a:ext cx="964777" cy="3585581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AC2A91E-18D9-4E37-B77D-B03D2F7BA527}"/>
                </a:ext>
              </a:extLst>
            </p:cNvPr>
            <p:cNvSpPr/>
            <p:nvPr/>
          </p:nvSpPr>
          <p:spPr>
            <a:xfrm>
              <a:off x="236572" y="6612854"/>
              <a:ext cx="4968814" cy="147503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142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C4552-D1B9-45E5-B729-8C1045725A01}"/>
              </a:ext>
            </a:extLst>
          </p:cNvPr>
          <p:cNvSpPr txBox="1"/>
          <p:nvPr/>
        </p:nvSpPr>
        <p:spPr>
          <a:xfrm>
            <a:off x="1917948" y="4191963"/>
            <a:ext cx="1488487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400" dirty="0"/>
              <a:t>Faça um programa que mostre na tela a tabuada completa dos números de 1 a 10.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8093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00DED562-F916-4434-BC61-66D77B3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Vetores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4F02E5-A4BC-4D9A-A967-17B3E000C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1BA09-1F2D-4524-BF40-074B9EBF3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4396210-5367-47BF-A5E2-F1B91A14E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75985" y="3302330"/>
            <a:ext cx="9780220" cy="5948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/>
              <a:t>Armazenam na mesma variável múltiplos valores do mesmo tipo. Exemplo:</a:t>
            </a:r>
          </a:p>
          <a:p>
            <a:pPr marL="457200" indent="-457200">
              <a:buFont typeface="Arial"/>
              <a:buChar char="•"/>
            </a:pPr>
            <a:r>
              <a:rPr lang="pt-BR" dirty="0"/>
              <a:t>char[] </a:t>
            </a:r>
            <a:r>
              <a:rPr lang="pt-BR" dirty="0" err="1"/>
              <a:t>cvetor</a:t>
            </a:r>
            <a:r>
              <a:rPr lang="pt-BR" dirty="0"/>
              <a:t> = new char[100]; // vetor de char com 100 </a:t>
            </a:r>
            <a:r>
              <a:rPr lang="pt-BR" dirty="0" err="1"/>
              <a:t>posicoes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dirty="0" err="1"/>
              <a:t>int</a:t>
            </a:r>
            <a:r>
              <a:rPr lang="pt-BR" dirty="0"/>
              <a:t>[] </a:t>
            </a:r>
            <a:r>
              <a:rPr lang="pt-BR" dirty="0" err="1"/>
              <a:t>ivetor</a:t>
            </a:r>
            <a:r>
              <a:rPr lang="pt-BR" dirty="0"/>
              <a:t> = new </a:t>
            </a:r>
            <a:r>
              <a:rPr lang="pt-BR" dirty="0" err="1"/>
              <a:t>int</a:t>
            </a:r>
            <a:r>
              <a:rPr lang="pt-BR" dirty="0"/>
              <a:t>[100]; </a:t>
            </a:r>
            <a:r>
              <a:rPr lang="pt-BR" dirty="0">
                <a:ea typeface="+mn-lt"/>
                <a:cs typeface="+mn-lt"/>
              </a:rPr>
              <a:t>// vetor de </a:t>
            </a:r>
            <a:r>
              <a:rPr lang="pt-BR" dirty="0" err="1">
                <a:ea typeface="+mn-lt"/>
                <a:cs typeface="+mn-lt"/>
              </a:rPr>
              <a:t>int</a:t>
            </a:r>
            <a:r>
              <a:rPr lang="pt-BR" dirty="0">
                <a:ea typeface="+mn-lt"/>
                <a:cs typeface="+mn-lt"/>
              </a:rPr>
              <a:t> com 100 </a:t>
            </a:r>
            <a:r>
              <a:rPr lang="pt-BR" dirty="0" err="1">
                <a:ea typeface="+mn-lt"/>
                <a:cs typeface="+mn-lt"/>
              </a:rPr>
              <a:t>posicoes</a:t>
            </a:r>
            <a:endParaRPr lang="pt-BR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t-BR" dirty="0" err="1"/>
              <a:t>float</a:t>
            </a:r>
            <a:r>
              <a:rPr lang="pt-BR" dirty="0"/>
              <a:t>[] </a:t>
            </a:r>
            <a:r>
              <a:rPr lang="pt-BR" dirty="0" err="1"/>
              <a:t>fvetor</a:t>
            </a:r>
            <a:r>
              <a:rPr lang="pt-BR" dirty="0"/>
              <a:t> = new </a:t>
            </a:r>
            <a:r>
              <a:rPr lang="pt-BR" dirty="0" err="1"/>
              <a:t>float</a:t>
            </a:r>
            <a:r>
              <a:rPr lang="pt-BR" dirty="0"/>
              <a:t>[100]; </a:t>
            </a:r>
            <a:r>
              <a:rPr lang="pt-BR" dirty="0">
                <a:ea typeface="+mn-lt"/>
                <a:cs typeface="+mn-lt"/>
              </a:rPr>
              <a:t>// vetor de </a:t>
            </a:r>
            <a:r>
              <a:rPr lang="pt-BR" dirty="0" err="1">
                <a:ea typeface="+mn-lt"/>
                <a:cs typeface="+mn-lt"/>
              </a:rPr>
              <a:t>float</a:t>
            </a:r>
            <a:r>
              <a:rPr lang="pt-BR" dirty="0">
                <a:ea typeface="+mn-lt"/>
                <a:cs typeface="+mn-lt"/>
              </a:rPr>
              <a:t> com 100 </a:t>
            </a:r>
            <a:r>
              <a:rPr lang="pt-BR" dirty="0" err="1">
                <a:ea typeface="+mn-lt"/>
                <a:cs typeface="+mn-lt"/>
              </a:rPr>
              <a:t>posicoes</a:t>
            </a:r>
            <a:endParaRPr lang="pt-BR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t-BR" dirty="0" err="1">
                <a:ea typeface="+mn-lt"/>
                <a:cs typeface="+mn-lt"/>
              </a:rPr>
              <a:t>double</a:t>
            </a:r>
            <a:r>
              <a:rPr lang="pt-BR" dirty="0">
                <a:ea typeface="+mn-lt"/>
                <a:cs typeface="+mn-lt"/>
              </a:rPr>
              <a:t>[] </a:t>
            </a:r>
            <a:r>
              <a:rPr lang="pt-BR" dirty="0" err="1">
                <a:ea typeface="+mn-lt"/>
                <a:cs typeface="+mn-lt"/>
              </a:rPr>
              <a:t>dvetor</a:t>
            </a:r>
            <a:r>
              <a:rPr lang="pt-BR" dirty="0">
                <a:ea typeface="+mn-lt"/>
                <a:cs typeface="+mn-lt"/>
              </a:rPr>
              <a:t> = new </a:t>
            </a:r>
            <a:r>
              <a:rPr lang="pt-BR" dirty="0" err="1">
                <a:ea typeface="+mn-lt"/>
                <a:cs typeface="+mn-lt"/>
              </a:rPr>
              <a:t>double</a:t>
            </a:r>
            <a:r>
              <a:rPr lang="pt-BR" dirty="0">
                <a:ea typeface="+mn-lt"/>
                <a:cs typeface="+mn-lt"/>
              </a:rPr>
              <a:t>[100]; </a:t>
            </a:r>
            <a:r>
              <a:rPr lang="pt-BR" dirty="0"/>
              <a:t>// vetor de </a:t>
            </a:r>
            <a:r>
              <a:rPr lang="pt-BR" dirty="0" err="1"/>
              <a:t>double</a:t>
            </a:r>
            <a:r>
              <a:rPr lang="pt-BR" dirty="0"/>
              <a:t> com 100 </a:t>
            </a:r>
            <a:r>
              <a:rPr lang="pt-BR" dirty="0" err="1"/>
              <a:t>posicoes</a:t>
            </a:r>
            <a:endParaRPr lang="pt-BR" dirty="0" err="1">
              <a:ea typeface="+mn-lt"/>
              <a:cs typeface="+mn-lt"/>
            </a:endParaRP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0E6B731-AA34-4948-B246-BD2F51E5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Conceito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0F95310-4156-4985-A125-699E6764D3EC}"/>
              </a:ext>
            </a:extLst>
          </p:cNvPr>
          <p:cNvGrpSpPr/>
          <p:nvPr/>
        </p:nvGrpSpPr>
        <p:grpSpPr>
          <a:xfrm>
            <a:off x="829085" y="2368439"/>
            <a:ext cx="3220444" cy="2023844"/>
            <a:chOff x="829085" y="2730725"/>
            <a:chExt cx="3220444" cy="202384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21EDD94-7CCE-4736-B7A8-414A12F307AA}"/>
                </a:ext>
              </a:extLst>
            </p:cNvPr>
            <p:cNvSpPr txBox="1"/>
            <p:nvPr/>
          </p:nvSpPr>
          <p:spPr>
            <a:xfrm>
              <a:off x="829085" y="4246738"/>
              <a:ext cx="3220444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>
                  <a:latin typeface="Consolas"/>
                </a:rPr>
                <a:t>vetor[0] = -105;</a:t>
              </a:r>
              <a:endParaRPr lang="pt-BR" dirty="0">
                <a:latin typeface="Consolas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7A6F682-9AF3-4B11-8B08-47E5085C0E6E}"/>
                </a:ext>
              </a:extLst>
            </p:cNvPr>
            <p:cNvSpPr txBox="1"/>
            <p:nvPr/>
          </p:nvSpPr>
          <p:spPr>
            <a:xfrm>
              <a:off x="1391611" y="2730725"/>
              <a:ext cx="110148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>
                  <a:solidFill>
                    <a:srgbClr val="FF0000"/>
                  </a:solidFill>
                </a:rPr>
                <a:t>-105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45117BB-182B-4E9D-8B51-D9BB99BE3345}"/>
              </a:ext>
            </a:extLst>
          </p:cNvPr>
          <p:cNvGrpSpPr/>
          <p:nvPr/>
        </p:nvGrpSpPr>
        <p:grpSpPr>
          <a:xfrm>
            <a:off x="828885" y="2368298"/>
            <a:ext cx="3220444" cy="2691212"/>
            <a:chOff x="829085" y="2101492"/>
            <a:chExt cx="3220444" cy="2691212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CC7B419-8C81-4B02-B72F-C24C8BFB81AA}"/>
                </a:ext>
              </a:extLst>
            </p:cNvPr>
            <p:cNvSpPr txBox="1"/>
            <p:nvPr/>
          </p:nvSpPr>
          <p:spPr>
            <a:xfrm>
              <a:off x="829085" y="4284873"/>
              <a:ext cx="3220444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>
                  <a:latin typeface="Consolas"/>
                </a:rPr>
                <a:t>vetor[1] = 99;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A4B7652-40EB-4552-9725-0D09E58E9A23}"/>
                </a:ext>
              </a:extLst>
            </p:cNvPr>
            <p:cNvSpPr txBox="1"/>
            <p:nvPr/>
          </p:nvSpPr>
          <p:spPr>
            <a:xfrm>
              <a:off x="2440738" y="2101492"/>
              <a:ext cx="110148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>
                  <a:solidFill>
                    <a:srgbClr val="FF0000"/>
                  </a:solidFill>
                </a:rPr>
                <a:t>99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383C68D-E076-4C2B-BE1B-9FC3358CCAB7}"/>
              </a:ext>
            </a:extLst>
          </p:cNvPr>
          <p:cNvGrpSpPr/>
          <p:nvPr/>
        </p:nvGrpSpPr>
        <p:grpSpPr>
          <a:xfrm>
            <a:off x="828685" y="2368157"/>
            <a:ext cx="3781335" cy="3358580"/>
            <a:chOff x="829085" y="1491327"/>
            <a:chExt cx="3781335" cy="3358580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429E32B-D81D-4530-8D4F-C3785095437A}"/>
                </a:ext>
              </a:extLst>
            </p:cNvPr>
            <p:cNvSpPr txBox="1"/>
            <p:nvPr/>
          </p:nvSpPr>
          <p:spPr>
            <a:xfrm>
              <a:off x="829085" y="4342076"/>
              <a:ext cx="3220444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>
                  <a:latin typeface="Consolas"/>
                </a:rPr>
                <a:t>vetor[2] = 3;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021C1E6-7CDA-4A89-BBFD-7D2CED7F2BF0}"/>
                </a:ext>
              </a:extLst>
            </p:cNvPr>
            <p:cNvSpPr txBox="1"/>
            <p:nvPr/>
          </p:nvSpPr>
          <p:spPr>
            <a:xfrm>
              <a:off x="3508940" y="1491327"/>
              <a:ext cx="110148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>
                  <a:solidFill>
                    <a:srgbClr val="FF0000"/>
                  </a:solidFill>
                </a:rPr>
                <a:t>3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36DB5AB-41FA-492B-84CE-6AAEB07FCA87}"/>
              </a:ext>
            </a:extLst>
          </p:cNvPr>
          <p:cNvGrpSpPr/>
          <p:nvPr/>
        </p:nvGrpSpPr>
        <p:grpSpPr>
          <a:xfrm>
            <a:off x="828485" y="2368016"/>
            <a:ext cx="4849537" cy="4025948"/>
            <a:chOff x="829085" y="919297"/>
            <a:chExt cx="4849537" cy="4025948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C710D40-AC5F-4C74-90F0-B972EDC7A659}"/>
                </a:ext>
              </a:extLst>
            </p:cNvPr>
            <p:cNvSpPr txBox="1"/>
            <p:nvPr/>
          </p:nvSpPr>
          <p:spPr>
            <a:xfrm>
              <a:off x="829085" y="4437414"/>
              <a:ext cx="4060393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>
                  <a:latin typeface="Consolas"/>
                </a:rPr>
                <a:t>vetor[3] = vetor[0];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CBCC3EB-D3D5-4F79-A8C6-0B6084E91B4B}"/>
                </a:ext>
              </a:extLst>
            </p:cNvPr>
            <p:cNvSpPr txBox="1"/>
            <p:nvPr/>
          </p:nvSpPr>
          <p:spPr>
            <a:xfrm>
              <a:off x="4577142" y="919297"/>
              <a:ext cx="110148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>
                  <a:solidFill>
                    <a:srgbClr val="FF0000"/>
                  </a:solidFill>
                </a:rPr>
                <a:t>-105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A8AD5D1-3802-414C-8A3F-DC1E6499C684}"/>
              </a:ext>
            </a:extLst>
          </p:cNvPr>
          <p:cNvGrpSpPr/>
          <p:nvPr/>
        </p:nvGrpSpPr>
        <p:grpSpPr>
          <a:xfrm>
            <a:off x="828285" y="2348807"/>
            <a:ext cx="5841439" cy="4693317"/>
            <a:chOff x="829085" y="328199"/>
            <a:chExt cx="5841439" cy="4693317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AFB8A42-C640-4601-9C78-B7936A22865C}"/>
                </a:ext>
              </a:extLst>
            </p:cNvPr>
            <p:cNvSpPr txBox="1"/>
            <p:nvPr/>
          </p:nvSpPr>
          <p:spPr>
            <a:xfrm>
              <a:off x="829085" y="4513685"/>
              <a:ext cx="4060393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>
                  <a:latin typeface="Consolas"/>
                </a:rPr>
                <a:t>vetor[4] = vetor[1];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C02C195-050E-4801-B0FF-0F57D156B794}"/>
                </a:ext>
              </a:extLst>
            </p:cNvPr>
            <p:cNvSpPr txBox="1"/>
            <p:nvPr/>
          </p:nvSpPr>
          <p:spPr>
            <a:xfrm>
              <a:off x="5569044" y="328199"/>
              <a:ext cx="110148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>
                  <a:solidFill>
                    <a:srgbClr val="FF0000"/>
                  </a:solidFill>
                </a:rPr>
                <a:t>99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93D806F-3CCB-4F07-9CC1-127B5081FED2}"/>
              </a:ext>
            </a:extLst>
          </p:cNvPr>
          <p:cNvGrpSpPr/>
          <p:nvPr/>
        </p:nvGrpSpPr>
        <p:grpSpPr>
          <a:xfrm>
            <a:off x="828085" y="2348665"/>
            <a:ext cx="6947791" cy="5341618"/>
            <a:chOff x="829085" y="-281967"/>
            <a:chExt cx="6947791" cy="5341618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657A2BA-E344-4215-956D-A2DE6921860A}"/>
                </a:ext>
              </a:extLst>
            </p:cNvPr>
            <p:cNvSpPr txBox="1"/>
            <p:nvPr/>
          </p:nvSpPr>
          <p:spPr>
            <a:xfrm>
              <a:off x="829085" y="4551820"/>
              <a:ext cx="4060393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>
                  <a:latin typeface="Consolas"/>
                </a:rPr>
                <a:t>vetor[5] = vetor[2];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6124900-D192-4BF0-A65B-F0BC91BDA71F}"/>
                </a:ext>
              </a:extLst>
            </p:cNvPr>
            <p:cNvSpPr txBox="1"/>
            <p:nvPr/>
          </p:nvSpPr>
          <p:spPr>
            <a:xfrm>
              <a:off x="6675396" y="-281967"/>
              <a:ext cx="110148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>
                  <a:solidFill>
                    <a:srgbClr val="FF0000"/>
                  </a:solidFill>
                </a:rPr>
                <a:t>3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97A52F2-3796-47DE-913E-1492E12611B1}"/>
              </a:ext>
            </a:extLst>
          </p:cNvPr>
          <p:cNvGrpSpPr/>
          <p:nvPr/>
        </p:nvGrpSpPr>
        <p:grpSpPr>
          <a:xfrm>
            <a:off x="1467461" y="2114265"/>
            <a:ext cx="6085854" cy="918868"/>
            <a:chOff x="1467461" y="2114265"/>
            <a:chExt cx="6085854" cy="918868"/>
          </a:xfrm>
        </p:grpSpPr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4AA3E59D-8778-4890-A509-A8045B778DCA}"/>
                </a:ext>
              </a:extLst>
            </p:cNvPr>
            <p:cNvCxnSpPr>
              <a:cxnSpLocks/>
            </p:cNvCxnSpPr>
            <p:nvPr/>
          </p:nvCxnSpPr>
          <p:spPr>
            <a:xfrm>
              <a:off x="4535398" y="2114265"/>
              <a:ext cx="4335" cy="899955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AA6DC003-2245-465F-B7CA-E8D01D3ECAC6}"/>
                </a:ext>
              </a:extLst>
            </p:cNvPr>
            <p:cNvGrpSpPr/>
            <p:nvPr/>
          </p:nvGrpSpPr>
          <p:grpSpPr>
            <a:xfrm>
              <a:off x="1467461" y="2114265"/>
              <a:ext cx="6085854" cy="918868"/>
              <a:chOff x="1467461" y="2114265"/>
              <a:chExt cx="6085854" cy="918868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012B07C-642B-4B7D-928B-957CC05E8D11}"/>
                  </a:ext>
                </a:extLst>
              </p:cNvPr>
              <p:cNvSpPr/>
              <p:nvPr/>
            </p:nvSpPr>
            <p:spPr>
              <a:xfrm>
                <a:off x="1467461" y="2118734"/>
                <a:ext cx="6085854" cy="9143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pt-BR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57C52968-726A-4118-B0A6-2F81534A097C}"/>
                  </a:ext>
                </a:extLst>
              </p:cNvPr>
              <p:cNvCxnSpPr/>
              <p:nvPr/>
            </p:nvCxnSpPr>
            <p:spPr>
              <a:xfrm>
                <a:off x="2586761" y="2114265"/>
                <a:ext cx="4335" cy="8999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de Seta Reta 29">
                <a:extLst>
                  <a:ext uri="{FF2B5EF4-FFF2-40B4-BE49-F238E27FC236}">
                    <a16:creationId xmlns:a16="http://schemas.microsoft.com/office/drawing/2014/main" id="{9C76F327-4EF1-4787-BC57-B7A308FFE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2731" y="2114265"/>
                <a:ext cx="4335" cy="8999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34">
                <a:extLst>
                  <a:ext uri="{FF2B5EF4-FFF2-40B4-BE49-F238E27FC236}">
                    <a16:creationId xmlns:a16="http://schemas.microsoft.com/office/drawing/2014/main" id="{56FBE13C-2D72-49B4-AAA5-BD4C64BD5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2318" y="2114265"/>
                <a:ext cx="4335" cy="8999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de Seta Reta 35">
                <a:extLst>
                  <a:ext uri="{FF2B5EF4-FFF2-40B4-BE49-F238E27FC236}">
                    <a16:creationId xmlns:a16="http://schemas.microsoft.com/office/drawing/2014/main" id="{91201739-68C3-4135-9A6F-992342C50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6187" y="2128699"/>
                <a:ext cx="4335" cy="8999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EC44FE5-8DB4-4016-918D-1457F919390B}"/>
              </a:ext>
            </a:extLst>
          </p:cNvPr>
          <p:cNvSpPr txBox="1"/>
          <p:nvPr/>
        </p:nvSpPr>
        <p:spPr>
          <a:xfrm>
            <a:off x="1069392" y="8088930"/>
            <a:ext cx="3984034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Tamanho do vetor:</a:t>
            </a:r>
          </a:p>
          <a:p>
            <a:endParaRPr lang="pt-BR" dirty="0"/>
          </a:p>
          <a:p>
            <a:r>
              <a:rPr lang="pt-BR" dirty="0" err="1"/>
              <a:t>vetor.length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x Interpretação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DBC65B94-9C12-48B9-9DE4-0333B353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58" y="2342098"/>
            <a:ext cx="12664000" cy="67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C4552-D1B9-45E5-B729-8C1045725A01}"/>
              </a:ext>
            </a:extLst>
          </p:cNvPr>
          <p:cNvSpPr txBox="1"/>
          <p:nvPr/>
        </p:nvSpPr>
        <p:spPr>
          <a:xfrm>
            <a:off x="1754510" y="3261036"/>
            <a:ext cx="1488487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400" dirty="0">
                <a:ea typeface="+mn-lt"/>
                <a:cs typeface="+mn-lt"/>
              </a:rPr>
              <a:t>Faça um programa que sorteie 20 números inteiros de 1 a 100, sem repetição, guarde em um vetor e peça ao usuário digitar um número de 1 a 100. O programa procura o número no vetor, caso exista, informa a posição do número, caso contrário, informa que o número não está no vetor.</a:t>
            </a:r>
          </a:p>
          <a:p>
            <a:pPr algn="just"/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98562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0B7B-C2E0-4CF9-9097-234864BA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ea typeface="+mj-lt"/>
                <a:cs typeface="+mj-lt"/>
              </a:rPr>
              <a:t>Trabalho 1 – Fundamentos de Java</a:t>
            </a:r>
            <a:endParaRPr lang="pt-BR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>
                <a:ea typeface="+mn-lt"/>
                <a:cs typeface="+mn-lt"/>
              </a:rPr>
              <a:t>Desenvolvimento de Software - Qua. 19:00 às 22h20​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E046D-6E05-41E8-896C-6DB8B9DA3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>
                <a:solidFill>
                  <a:srgbClr val="7F7F7F"/>
                </a:solidFill>
              </a:rPr>
              <a:t>Siga as instruções disponíveis no Black Board.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A854D-2911-4CCF-9BE2-128581D89B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>
                <a:solidFill>
                  <a:srgbClr val="7F7F7F"/>
                </a:solidFill>
              </a:rPr>
              <a:t>Prazo de entrega: 30/03/2022 até 23h59.</a:t>
            </a:r>
          </a:p>
        </p:txBody>
      </p:sp>
      <p:pic>
        <p:nvPicPr>
          <p:cNvPr id="6" name="Imagem 6" descr="Pessoas em um escritório discutindo trabalho em um laptop">
            <a:extLst>
              <a:ext uri="{FF2B5EF4-FFF2-40B4-BE49-F238E27FC236}">
                <a16:creationId xmlns:a16="http://schemas.microsoft.com/office/drawing/2014/main" id="{546C6AF2-124F-460E-9820-4C18E110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806" y="4715370"/>
            <a:ext cx="5683024" cy="3610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6111B8-41F4-45A0-9FD3-608B061ECBE9}"/>
              </a:ext>
            </a:extLst>
          </p:cNvPr>
          <p:cNvSpPr txBox="1"/>
          <p:nvPr/>
        </p:nvSpPr>
        <p:spPr>
          <a:xfrm>
            <a:off x="1989584" y="1683032"/>
            <a:ext cx="15057407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Esse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7 </a:t>
            </a:r>
            <a:r>
              <a:rPr lang="en-US" b="1" dirty="0" err="1">
                <a:ea typeface="+mn-lt"/>
                <a:cs typeface="+mn-lt"/>
              </a:rPr>
              <a:t>exercícios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podem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respondidos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dupla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individualmente</a:t>
            </a:r>
            <a:r>
              <a:rPr lang="en-US" dirty="0">
                <a:ea typeface="+mn-lt"/>
                <a:cs typeface="+mn-lt"/>
              </a:rPr>
              <a:t>. Quando o </a:t>
            </a:r>
            <a:r>
              <a:rPr lang="en-US" dirty="0" err="1">
                <a:ea typeface="+mn-lt"/>
                <a:cs typeface="+mn-lt"/>
              </a:rPr>
              <a:t>exercício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tratar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programa</a:t>
            </a:r>
            <a:r>
              <a:rPr lang="en-US" dirty="0">
                <a:ea typeface="+mn-lt"/>
                <a:cs typeface="+mn-lt"/>
              </a:rPr>
              <a:t>, use o </a:t>
            </a:r>
            <a:r>
              <a:rPr lang="en-US" b="1" dirty="0">
                <a:ea typeface="+mn-lt"/>
                <a:cs typeface="+mn-lt"/>
              </a:rPr>
              <a:t>Visual Studio Code e um SDK Java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sugestão</a:t>
            </a:r>
            <a:r>
              <a:rPr lang="en-US" dirty="0">
                <a:ea typeface="+mn-lt"/>
                <a:cs typeface="+mn-lt"/>
              </a:rPr>
              <a:t> do professor) para </a:t>
            </a:r>
            <a:r>
              <a:rPr lang="en-US" dirty="0" err="1">
                <a:ea typeface="+mn-lt"/>
                <a:cs typeface="+mn-lt"/>
              </a:rPr>
              <a:t>criar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testar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programa</a:t>
            </a:r>
            <a:r>
              <a:rPr lang="en-US" dirty="0">
                <a:ea typeface="+mn-lt"/>
                <a:cs typeface="+mn-lt"/>
              </a:rPr>
              <a:t>, e </a:t>
            </a:r>
            <a:r>
              <a:rPr lang="en-US" dirty="0" err="1">
                <a:ea typeface="+mn-lt"/>
                <a:cs typeface="+mn-lt"/>
              </a:rPr>
              <a:t>assim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você</a:t>
            </a:r>
            <a:r>
              <a:rPr lang="en-US" dirty="0">
                <a:ea typeface="+mn-lt"/>
                <a:cs typeface="+mn-lt"/>
              </a:rPr>
              <a:t> achar que </a:t>
            </a:r>
            <a:r>
              <a:rPr lang="en-US" dirty="0" err="1">
                <a:ea typeface="+mn-lt"/>
                <a:cs typeface="+mn-lt"/>
              </a:rPr>
              <a:t>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funciona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adequadamente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copie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cole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espaço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destinado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resposta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exercício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incluindo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comentários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. Caso </a:t>
            </a:r>
            <a:r>
              <a:rPr lang="en-US" dirty="0" err="1">
                <a:ea typeface="+mn-lt"/>
                <a:cs typeface="+mn-lt"/>
              </a:rPr>
              <a:t>tenha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feito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dupla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favor,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esqueça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identificar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autores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cabeçalho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seu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b="1" u="sng" dirty="0" err="1">
                <a:ea typeface="+mn-lt"/>
                <a:cs typeface="+mn-lt"/>
              </a:rPr>
              <a:t>Não</a:t>
            </a:r>
            <a:r>
              <a:rPr lang="en-US" b="1" u="sng" dirty="0">
                <a:ea typeface="+mn-lt"/>
                <a:cs typeface="+mn-lt"/>
              </a:rPr>
              <a:t> se </a:t>
            </a:r>
            <a:r>
              <a:rPr lang="en-US" b="1" u="sng" dirty="0" err="1">
                <a:ea typeface="+mn-lt"/>
                <a:cs typeface="+mn-lt"/>
              </a:rPr>
              <a:t>preocupe</a:t>
            </a:r>
            <a:r>
              <a:rPr lang="en-US" b="1" u="sng" dirty="0">
                <a:ea typeface="+mn-lt"/>
                <a:cs typeface="+mn-lt"/>
              </a:rPr>
              <a:t> com a </a:t>
            </a:r>
            <a:r>
              <a:rPr lang="en-US" b="1" u="sng" dirty="0" err="1">
                <a:ea typeface="+mn-lt"/>
                <a:cs typeface="+mn-lt"/>
              </a:rPr>
              <a:t>indentação</a:t>
            </a:r>
            <a:r>
              <a:rPr lang="en-US" b="1" u="sng" dirty="0">
                <a:ea typeface="+mn-lt"/>
                <a:cs typeface="+mn-lt"/>
              </a:rPr>
              <a:t> do </a:t>
            </a:r>
            <a:r>
              <a:rPr lang="en-US" b="1" u="sng" dirty="0" err="1">
                <a:ea typeface="+mn-lt"/>
                <a:cs typeface="+mn-lt"/>
              </a:rPr>
              <a:t>código</a:t>
            </a:r>
            <a:r>
              <a:rPr lang="en-US" b="1" u="sng" dirty="0">
                <a:ea typeface="+mn-lt"/>
                <a:cs typeface="+mn-lt"/>
              </a:rPr>
              <a:t> </a:t>
            </a:r>
            <a:r>
              <a:rPr lang="en-US" b="1" u="sng" dirty="0" err="1">
                <a:ea typeface="+mn-lt"/>
                <a:cs typeface="+mn-lt"/>
              </a:rPr>
              <a:t>colado</a:t>
            </a:r>
            <a:r>
              <a:rPr lang="en-US" b="1" u="sng" dirty="0">
                <a:ea typeface="+mn-lt"/>
                <a:cs typeface="+mn-lt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29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Obrigado!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Dúvidas?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Plataforma Java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0846" y="2900358"/>
            <a:ext cx="14182021" cy="1605012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Na maioria das linguagens, faz-se a compilação ou a interpretação de um programa para que este rode no computador. </a:t>
            </a:r>
            <a:endParaRPr lang="pt-BR">
              <a:ea typeface="+mn-lt"/>
              <a:cs typeface="+mn-lt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00846" y="4812442"/>
            <a:ext cx="14182021" cy="1586309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A linguagem de programação Java difere neste aspecto pois é compilada e interpretada. Com o compilador, primeiramente o programa é convertido em </a:t>
            </a:r>
            <a:r>
              <a:rPr lang="pt-BR" dirty="0" err="1">
                <a:ea typeface="+mn-lt"/>
                <a:cs typeface="+mn-lt"/>
              </a:rPr>
              <a:t>bytecode</a:t>
            </a:r>
            <a:r>
              <a:rPr lang="pt-BR" dirty="0">
                <a:ea typeface="+mn-lt"/>
                <a:cs typeface="+mn-lt"/>
              </a:rPr>
              <a:t> Java - código independente de plataforma - que é interpretado na plataforma Java. O interpretador lê e executa cada instrução em </a:t>
            </a:r>
            <a:r>
              <a:rPr lang="pt-BR" dirty="0" err="1">
                <a:ea typeface="+mn-lt"/>
                <a:cs typeface="+mn-lt"/>
              </a:rPr>
              <a:t>bytecode</a:t>
            </a:r>
            <a:r>
              <a:rPr lang="pt-BR" dirty="0">
                <a:ea typeface="+mn-lt"/>
                <a:cs typeface="+mn-lt"/>
              </a:rPr>
              <a:t> no computador.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00846" y="6705823"/>
            <a:ext cx="14182021" cy="1605012"/>
          </a:xfrm>
        </p:spPr>
        <p:txBody>
          <a:bodyPr/>
          <a:lstStyle/>
          <a:p>
            <a:r>
              <a:rPr lang="pt-BR" b="1" dirty="0">
                <a:ea typeface="+mn-lt"/>
                <a:cs typeface="+mn-lt"/>
              </a:rPr>
              <a:t>A compilação ocorre apenas uma vez e a interpretação ocorre a cada execução do programa.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42199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Plataforma Java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8390" y="3302330"/>
            <a:ext cx="6164828" cy="577621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b="1" dirty="0"/>
              <a:t>Código fonte na linguagem Java. </a:t>
            </a:r>
            <a:r>
              <a:rPr lang="pt-BR" dirty="0"/>
              <a:t>Arquivos com a extensão </a:t>
            </a:r>
            <a:r>
              <a:rPr lang="pt-BR" b="1" dirty="0"/>
              <a:t>.</a:t>
            </a:r>
            <a:r>
              <a:rPr lang="pt-BR" b="1" dirty="0" err="1"/>
              <a:t>java</a:t>
            </a:r>
            <a:r>
              <a:rPr lang="pt-BR" dirty="0"/>
              <a:t>.</a:t>
            </a:r>
          </a:p>
          <a:p>
            <a:r>
              <a:rPr lang="pt-BR" b="1" dirty="0"/>
              <a:t>JDK (Java </a:t>
            </a:r>
            <a:r>
              <a:rPr lang="pt-BR" b="1" dirty="0" err="1"/>
              <a:t>Development</a:t>
            </a:r>
            <a:r>
              <a:rPr lang="pt-BR" b="1" dirty="0"/>
              <a:t> Kit). </a:t>
            </a:r>
            <a:r>
              <a:rPr lang="pt-BR" dirty="0"/>
              <a:t>Conjunto de utilitários (programas) e a APIs (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Interface Java) que permitem criar softwares para a plataforma Java.</a:t>
            </a:r>
          </a:p>
          <a:p>
            <a:r>
              <a:rPr lang="pt-BR" b="1" dirty="0" err="1"/>
              <a:t>Bytecode</a:t>
            </a:r>
            <a:r>
              <a:rPr lang="pt-BR" b="1" dirty="0"/>
              <a:t>. </a:t>
            </a:r>
            <a:r>
              <a:rPr lang="pt-BR" dirty="0"/>
              <a:t>Arquivos com a extensão </a:t>
            </a:r>
            <a:r>
              <a:rPr lang="pt-BR" b="1" dirty="0"/>
              <a:t>.</a:t>
            </a:r>
            <a:r>
              <a:rPr lang="pt-BR" b="1" dirty="0" err="1"/>
              <a:t>class</a:t>
            </a:r>
            <a:r>
              <a:rPr lang="pt-BR" dirty="0"/>
              <a:t>; código fonte compilado na linguagem de máquinas virtuais Java.</a:t>
            </a:r>
          </a:p>
          <a:p>
            <a:r>
              <a:rPr lang="pt-BR" b="1" dirty="0"/>
              <a:t>JRE (Java </a:t>
            </a:r>
            <a:r>
              <a:rPr lang="pt-BR" b="1" dirty="0" err="1"/>
              <a:t>Runtime</a:t>
            </a:r>
            <a:r>
              <a:rPr lang="pt-BR" b="1" dirty="0"/>
              <a:t> </a:t>
            </a:r>
            <a:r>
              <a:rPr lang="pt-BR" b="1" dirty="0" err="1"/>
              <a:t>Enviroment</a:t>
            </a:r>
            <a:r>
              <a:rPr lang="pt-BR" b="1" dirty="0"/>
              <a:t>).</a:t>
            </a:r>
            <a:r>
              <a:rPr lang="pt-BR" dirty="0"/>
              <a:t> Plataforma Java instalado no ambiente de execução dos programas.</a:t>
            </a:r>
          </a:p>
          <a:p>
            <a:r>
              <a:rPr lang="pt-BR" b="1" dirty="0"/>
              <a:t>JVM (Java Virtual </a:t>
            </a:r>
            <a:r>
              <a:rPr lang="pt-BR" b="1" dirty="0" err="1"/>
              <a:t>Machine</a:t>
            </a:r>
            <a:r>
              <a:rPr lang="pt-BR" b="1" dirty="0"/>
              <a:t>).</a:t>
            </a:r>
            <a:r>
              <a:rPr lang="pt-BR" dirty="0"/>
              <a:t> Máquina abstrata que interpreta os arquivos byte </a:t>
            </a:r>
            <a:r>
              <a:rPr lang="pt-BR" dirty="0" err="1"/>
              <a:t>code</a:t>
            </a:r>
            <a:r>
              <a:rPr lang="pt-BR" dirty="0"/>
              <a:t> (.</a:t>
            </a:r>
            <a:r>
              <a:rPr lang="pt-BR" dirty="0" err="1"/>
              <a:t>class</a:t>
            </a:r>
            <a:r>
              <a:rPr lang="pt-BR" dirty="0"/>
              <a:t>) em instruções de linguagem de máquina.  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Componentes</a:t>
            </a:r>
            <a:endParaRPr lang="pt-BR" dirty="0"/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82A4E39E-0722-404C-BC8A-14B735F0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5" y="2952767"/>
            <a:ext cx="10528962" cy="515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44401B5C-7914-47C3-A818-05AEB42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Funções da JVM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662441-F518-4D2A-9BF7-6EE9BFAC9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56D13B-34B7-4C6C-A451-4D50736CD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7DDE687-78CC-48E0-8FAE-242CCE4F6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Interpretação do </a:t>
            </a:r>
            <a:r>
              <a:rPr lang="pt-BR" dirty="0" err="1"/>
              <a:t>bytecode</a:t>
            </a:r>
            <a:r>
              <a:rPr lang="pt-BR" dirty="0"/>
              <a:t> (.</a:t>
            </a:r>
            <a:r>
              <a:rPr lang="pt-BR" dirty="0" err="1"/>
              <a:t>class</a:t>
            </a:r>
            <a:r>
              <a:rPr lang="pt-BR" dirty="0"/>
              <a:t>) em linguagem de máquina.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E6E61B-7336-4EF8-9588-B218A34AEA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/>
              <a:t>Gerenciamento automático da memória, alocação e </a:t>
            </a:r>
            <a:r>
              <a:rPr lang="pt-BR" dirty="0" err="1"/>
              <a:t>desalocação</a:t>
            </a:r>
            <a:r>
              <a:rPr lang="pt-BR" dirty="0"/>
              <a:t> de recursos inativos, "coleta de lixo" (</a:t>
            </a:r>
            <a:r>
              <a:rPr lang="pt-BR" b="1" dirty="0" err="1"/>
              <a:t>garbage</a:t>
            </a:r>
            <a:r>
              <a:rPr lang="pt-BR" b="1" dirty="0"/>
              <a:t> </a:t>
            </a:r>
            <a:r>
              <a:rPr lang="pt-BR" b="1" dirty="0" err="1"/>
              <a:t>collection</a:t>
            </a:r>
            <a:r>
              <a:rPr lang="pt-BR" dirty="0"/>
              <a:t>).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081DCA25-020D-4DCE-8F00-8BE2A7668C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/>
              <a:t>Tratamento de exceções e gerenciamento de threads.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60BD1F5-E552-412E-8DF5-851C46E78F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t-BR" dirty="0"/>
              <a:t>Inicialização de variáveis e tipagem de variáveis.</a:t>
            </a:r>
          </a:p>
        </p:txBody>
      </p:sp>
    </p:spTree>
    <p:extLst>
      <p:ext uri="{BB962C8B-B14F-4D97-AF65-F5344CB8AC3E}">
        <p14:creationId xmlns:p14="http://schemas.microsoft.com/office/powerpoint/2010/main" val="3557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44401B5C-7914-47C3-A818-05AEB42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Independência de Plataforma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662441-F518-4D2A-9BF7-6EE9BFAC9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56D13B-34B7-4C6C-A451-4D50736CD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7DDE687-78CC-48E0-8FAE-242CCE4F6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>
                <a:ea typeface="+mn-lt"/>
                <a:cs typeface="+mn-lt"/>
              </a:rPr>
              <a:t>Bytecodes</a:t>
            </a:r>
            <a:r>
              <a:rPr lang="pt-BR" dirty="0">
                <a:ea typeface="+mn-lt"/>
                <a:cs typeface="+mn-lt"/>
              </a:rPr>
              <a:t> podem ser vistos como instruções de código de máquina para a </a:t>
            </a:r>
            <a:r>
              <a:rPr lang="pt-BR" b="1" dirty="0">
                <a:ea typeface="+mn-lt"/>
                <a:cs typeface="+mn-lt"/>
              </a:rPr>
              <a:t>Java Virtual </a:t>
            </a:r>
            <a:r>
              <a:rPr lang="pt-BR" b="1" dirty="0" err="1">
                <a:ea typeface="+mn-lt"/>
                <a:cs typeface="+mn-lt"/>
              </a:rPr>
              <a:t>Machine</a:t>
            </a:r>
            <a:r>
              <a:rPr lang="pt-BR" b="1" dirty="0">
                <a:ea typeface="+mn-lt"/>
                <a:cs typeface="+mn-lt"/>
              </a:rPr>
              <a:t> (JVM)</a:t>
            </a:r>
            <a:r>
              <a:rPr lang="pt-BR" dirty="0">
                <a:ea typeface="+mn-lt"/>
                <a:cs typeface="+mn-lt"/>
              </a:rPr>
              <a:t>. Todo interpretador Java é uma implementação da JVM.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E6E61B-7336-4EF8-9588-B218A34AEA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Com </a:t>
            </a:r>
            <a:r>
              <a:rPr lang="pt-BR" dirty="0" err="1">
                <a:ea typeface="+mn-lt"/>
                <a:cs typeface="+mn-lt"/>
              </a:rPr>
              <a:t>bytecodes</a:t>
            </a:r>
            <a:r>
              <a:rPr lang="pt-BR" dirty="0">
                <a:ea typeface="+mn-lt"/>
                <a:cs typeface="+mn-lt"/>
              </a:rPr>
              <a:t>, torna-se possível o </a:t>
            </a:r>
            <a:r>
              <a:rPr lang="pt-BR" b="1" dirty="0">
                <a:ea typeface="+mn-lt"/>
                <a:cs typeface="+mn-lt"/>
              </a:rPr>
              <a:t>"</a:t>
            </a:r>
            <a:r>
              <a:rPr lang="pt-BR" b="1" dirty="0" err="1">
                <a:ea typeface="+mn-lt"/>
                <a:cs typeface="+mn-lt"/>
              </a:rPr>
              <a:t>write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once</a:t>
            </a:r>
            <a:r>
              <a:rPr lang="pt-BR" b="1" dirty="0">
                <a:ea typeface="+mn-lt"/>
                <a:cs typeface="+mn-lt"/>
              </a:rPr>
              <a:t>; </a:t>
            </a:r>
            <a:r>
              <a:rPr lang="pt-BR" b="1" dirty="0" err="1">
                <a:ea typeface="+mn-lt"/>
                <a:cs typeface="+mn-lt"/>
              </a:rPr>
              <a:t>run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anywhere</a:t>
            </a:r>
            <a:r>
              <a:rPr lang="pt-BR" b="1" dirty="0">
                <a:ea typeface="+mn-lt"/>
                <a:cs typeface="+mn-lt"/>
              </a:rPr>
              <a:t>"</a:t>
            </a:r>
            <a:r>
              <a:rPr lang="pt-BR" dirty="0">
                <a:ea typeface="+mn-lt"/>
                <a:cs typeface="+mn-lt"/>
              </a:rPr>
              <a:t>. 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081DCA25-020D-4DCE-8F00-8BE2A7668C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O código pode ser compilado em qualquer plataforma Java pois os </a:t>
            </a:r>
            <a:r>
              <a:rPr lang="pt-BR" dirty="0" err="1">
                <a:ea typeface="+mn-lt"/>
                <a:cs typeface="+mn-lt"/>
              </a:rPr>
              <a:t>bytecodes</a:t>
            </a:r>
            <a:r>
              <a:rPr lang="pt-BR" dirty="0">
                <a:ea typeface="+mn-lt"/>
                <a:cs typeface="+mn-lt"/>
              </a:rPr>
              <a:t> podem ser executados em qualquer plataforma da JVM. </a:t>
            </a:r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60BD1F5-E552-412E-8DF5-851C46E78F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Um programa escrito em Java pode rodar no ambiente Windows, Linux, Mac, Android, IOS, UNIX,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0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0B7B-C2E0-4CF9-9097-234864BA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Plataforma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19:00 às 22h20​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E046D-6E05-41E8-896C-6DB8B9DA3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423" y="4240385"/>
            <a:ext cx="13944794" cy="1225797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A plataforma é o ambiente de hardware e software em que um programa é executado. A maioria das plataformas pode ser descrita como a combinação do sistema operacional e da arquitetura de hardware. 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A854D-2911-4CCF-9BE2-128581D89B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74423" y="5745012"/>
            <a:ext cx="13944794" cy="1225797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A plataforma Java difere das demais por ser apenas uma plataforma de software que roda sobre qualquer plataforma de hardware.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2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Plataforma Java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19:00 às 22h20​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8390" y="3302330"/>
            <a:ext cx="6164828" cy="54743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BR" b="1" dirty="0">
                <a:ea typeface="+mn-lt"/>
                <a:cs typeface="+mn-lt"/>
              </a:rPr>
              <a:t>Java Virtual </a:t>
            </a:r>
            <a:r>
              <a:rPr lang="pt-BR" b="1" dirty="0" err="1">
                <a:ea typeface="+mn-lt"/>
                <a:cs typeface="+mn-lt"/>
              </a:rPr>
              <a:t>Machine</a:t>
            </a:r>
            <a:r>
              <a:rPr lang="pt-BR" b="1" dirty="0">
                <a:ea typeface="+mn-lt"/>
                <a:cs typeface="+mn-lt"/>
              </a:rPr>
              <a:t> (JVM).</a:t>
            </a:r>
            <a:r>
              <a:rPr lang="pt-BR" dirty="0">
                <a:ea typeface="+mn-lt"/>
                <a:cs typeface="+mn-lt"/>
              </a:rPr>
              <a:t> Base da plataforma Java e portável para várias plataformas de hardware. </a:t>
            </a:r>
            <a:r>
              <a:rPr lang="pt-BR" dirty="0"/>
              <a:t>A JVM possui diversos componentes de software implementados. Para que um programador utilize esses componentes em seus programas ele precisa usar uma API.</a:t>
            </a:r>
            <a:endParaRPr lang="pt-BR"/>
          </a:p>
          <a:p>
            <a:pPr algn="just"/>
            <a:r>
              <a:rPr lang="pt-BR" b="1" dirty="0">
                <a:ea typeface="+mn-lt"/>
                <a:cs typeface="+mn-lt"/>
              </a:rPr>
              <a:t>Java </a:t>
            </a:r>
            <a:r>
              <a:rPr lang="pt-BR" b="1" dirty="0" err="1">
                <a:ea typeface="+mn-lt"/>
                <a:cs typeface="+mn-lt"/>
              </a:rPr>
              <a:t>Application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Programming</a:t>
            </a:r>
            <a:r>
              <a:rPr lang="pt-BR" b="1" dirty="0">
                <a:ea typeface="+mn-lt"/>
                <a:cs typeface="+mn-lt"/>
              </a:rPr>
              <a:t> Interface (Java API).</a:t>
            </a:r>
            <a:r>
              <a:rPr lang="pt-BR" dirty="0">
                <a:ea typeface="+mn-lt"/>
                <a:cs typeface="+mn-lt"/>
              </a:rPr>
              <a:t> Grande coleção de componentes de software prontos que provêm diversas capacidades, como ambiente gráfico e funcionalidades específicas. A API é agrupada em bibliotecas de classes a interfaces, sendo estas bibliotecas organizadas em pacotes.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533CF144-6925-46A2-9006-1A6A0873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22" y="2532737"/>
            <a:ext cx="10205471" cy="6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4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P- Conteúdo sem cabeçalhos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P - Início, Seção e Fim">
  <a:themeElements>
    <a:clrScheme name="Personalizada UP 2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083B6A"/>
      </a:accent1>
      <a:accent2>
        <a:srgbClr val="046682"/>
      </a:accent2>
      <a:accent3>
        <a:srgbClr val="047872"/>
      </a:accent3>
      <a:accent4>
        <a:srgbClr val="2F6195"/>
      </a:accent4>
      <a:accent5>
        <a:srgbClr val="0E6ABE"/>
      </a:accent5>
      <a:accent6>
        <a:srgbClr val="1078D6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P - background sólido">
  <a:themeElements>
    <a:clrScheme name="Personalizada UP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083B6A"/>
      </a:accent1>
      <a:accent2>
        <a:srgbClr val="2F6195"/>
      </a:accent2>
      <a:accent3>
        <a:srgbClr val="3875B2"/>
      </a:accent3>
      <a:accent4>
        <a:srgbClr val="1A4996"/>
      </a:accent4>
      <a:accent5>
        <a:srgbClr val="0E6ABE"/>
      </a:accent5>
      <a:accent6>
        <a:srgbClr val="1078D6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5663</TotalTime>
  <Words>69</Words>
  <Application>Microsoft Office PowerPoint</Application>
  <PresentationFormat>Personalizar</PresentationFormat>
  <Paragraphs>65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32</vt:i4>
      </vt:variant>
    </vt:vector>
  </HeadingPairs>
  <TitlesOfParts>
    <vt:vector size="41" baseType="lpstr">
      <vt:lpstr>UP - Conteúdo</vt:lpstr>
      <vt:lpstr>UP- Conteúdo sem cabeçalhos</vt:lpstr>
      <vt:lpstr>UP - Início, Seção e Fim</vt:lpstr>
      <vt:lpstr>UP - background sólido</vt:lpstr>
      <vt:lpstr>UP - Conteúdo</vt:lpstr>
      <vt:lpstr>UP - Conteúdo</vt:lpstr>
      <vt:lpstr>UP - Conteúdo</vt:lpstr>
      <vt:lpstr>UP - Conteúdo</vt:lpstr>
      <vt:lpstr>UP - Conteúdo</vt:lpstr>
      <vt:lpstr>Linguagem Java</vt:lpstr>
      <vt:lpstr>Programação de Computadores</vt:lpstr>
      <vt:lpstr>Compilação x Interpretação</vt:lpstr>
      <vt:lpstr>Arquitetura da Plataforma Java</vt:lpstr>
      <vt:lpstr>Arquitetura da Plataforma Java</vt:lpstr>
      <vt:lpstr>Principais Funções da JVM</vt:lpstr>
      <vt:lpstr>Independência de Plataforma</vt:lpstr>
      <vt:lpstr>Plataforma</vt:lpstr>
      <vt:lpstr>Arquitetura da Plataforma Java</vt:lpstr>
      <vt:lpstr>Java Specification API</vt:lpstr>
      <vt:lpstr>Java Standard Edition (Java SE)</vt:lpstr>
      <vt:lpstr>Plataforma Java SE em Resumo</vt:lpstr>
      <vt:lpstr>Java + Visual Studio Code</vt:lpstr>
      <vt:lpstr>Atividade Prática</vt:lpstr>
      <vt:lpstr>Tipos de Dados</vt:lpstr>
      <vt:lpstr>Operadores</vt:lpstr>
      <vt:lpstr>Tabela Verdade</vt:lpstr>
      <vt:lpstr>Atividade Prática</vt:lpstr>
      <vt:lpstr>Comando if-else</vt:lpstr>
      <vt:lpstr>Múltiplas Condições</vt:lpstr>
      <vt:lpstr>Comando switch-case</vt:lpstr>
      <vt:lpstr>Atividade Prática</vt:lpstr>
      <vt:lpstr>Comando while</vt:lpstr>
      <vt:lpstr>Atividade Prática</vt:lpstr>
      <vt:lpstr>Comando do...while</vt:lpstr>
      <vt:lpstr>Atividade Prática</vt:lpstr>
      <vt:lpstr>Comando for</vt:lpstr>
      <vt:lpstr>Atividade Prática</vt:lpstr>
      <vt:lpstr>Vetores</vt:lpstr>
      <vt:lpstr>Atividade Prática</vt:lpstr>
      <vt:lpstr>Trabalho 1 – Fundamentos de Java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Slides UP 2021</dc:title>
  <dc:creator>prof. JASON ANTONIO PEDROSO SOBREIRO prof_GERAL - jason.sobreiro@up.edu.br</dc:creator>
  <cp:lastModifiedBy>Jason Pedroso Sobreiro</cp:lastModifiedBy>
  <cp:revision>1083</cp:revision>
  <dcterms:created xsi:type="dcterms:W3CDTF">2015-08-02T15:43:04Z</dcterms:created>
  <dcterms:modified xsi:type="dcterms:W3CDTF">2022-03-16T21:58:21Z</dcterms:modified>
</cp:coreProperties>
</file>