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3E5480-28BB-42BD-846B-82DD5C10F021}">
  <a:tblStyle styleId="{113E5480-28BB-42BD-846B-82DD5C10F0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332197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332197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3321976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3321976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3321976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3321976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b3321976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3321976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b3321976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3321976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3321976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3321976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27350" y="1123650"/>
            <a:ext cx="8424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Detection of DNS attacks using Hidden Markov Model</a:t>
            </a:r>
            <a:endParaRPr/>
          </a:p>
        </p:txBody>
      </p:sp>
      <p:sp>
        <p:nvSpPr>
          <p:cNvPr id="129" name="Google Shape;129;p13"/>
          <p:cNvSpPr txBox="1"/>
          <p:nvPr>
            <p:ph idx="1" type="subTitle"/>
          </p:nvPr>
        </p:nvSpPr>
        <p:spPr>
          <a:xfrm>
            <a:off x="300350" y="2823525"/>
            <a:ext cx="83739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Student Researcher: Balaji Bharatwaj M (CB.EN.U4CSE16607), Aditya Reddy M (CB.EN.U4CSE17431)</a:t>
            </a:r>
            <a:endParaRPr sz="1500"/>
          </a:p>
          <a:p>
            <a:pPr indent="0" lvl="0" marL="0" rtl="0" algn="ctr">
              <a:spcBef>
                <a:spcPts val="0"/>
              </a:spcBef>
              <a:spcAft>
                <a:spcPts val="0"/>
              </a:spcAft>
              <a:buNone/>
            </a:pPr>
            <a:r>
              <a:rPr lang="en" sz="1500"/>
              <a:t>Research Supervisor: Dr. Senthil Kumar T (Associate Professor)</a:t>
            </a:r>
            <a:endParaRPr sz="1500"/>
          </a:p>
          <a:p>
            <a:pPr indent="0" lvl="0" marL="0" rtl="0" algn="ctr">
              <a:spcBef>
                <a:spcPts val="0"/>
              </a:spcBef>
              <a:spcAft>
                <a:spcPts val="0"/>
              </a:spcAft>
              <a:buNone/>
            </a:pPr>
            <a:r>
              <a:rPr lang="en" sz="1500"/>
              <a:t>Lead: </a:t>
            </a:r>
            <a:r>
              <a:rPr lang="en" sz="1500"/>
              <a:t>Sulakshan Vajipayajula, Architect - CTO, IBM security, Bangalore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50475" y="2571750"/>
            <a:ext cx="75057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50475" y="3372300"/>
            <a:ext cx="7505700" cy="9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aim of this project is to detect attacks based on DNS (Ex. DDoS, DoS etc.) using HMM. The results shows how Hidden Markov Model performs with other clustering/classification algorithm like Logistic Regression and KNN.</a:t>
            </a:r>
            <a:endParaRPr/>
          </a:p>
        </p:txBody>
      </p:sp>
      <p:sp>
        <p:nvSpPr>
          <p:cNvPr id="136" name="Google Shape;136;p14"/>
          <p:cNvSpPr txBox="1"/>
          <p:nvPr>
            <p:ph type="title"/>
          </p:nvPr>
        </p:nvSpPr>
        <p:spPr>
          <a:xfrm>
            <a:off x="819150" y="570050"/>
            <a:ext cx="75057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Keywords</a:t>
            </a:r>
            <a:endParaRPr/>
          </a:p>
        </p:txBody>
      </p:sp>
      <p:sp>
        <p:nvSpPr>
          <p:cNvPr id="137" name="Google Shape;137;p14"/>
          <p:cNvSpPr txBox="1"/>
          <p:nvPr>
            <p:ph idx="1" type="body"/>
          </p:nvPr>
        </p:nvSpPr>
        <p:spPr>
          <a:xfrm>
            <a:off x="819150" y="1370600"/>
            <a:ext cx="7505700" cy="9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DDoS - Distributed Denial of Service</a:t>
            </a:r>
            <a:endParaRPr/>
          </a:p>
          <a:p>
            <a:pPr indent="-311150" lvl="0" marL="457200" rtl="0" algn="l">
              <a:spcBef>
                <a:spcPts val="0"/>
              </a:spcBef>
              <a:spcAft>
                <a:spcPts val="0"/>
              </a:spcAft>
              <a:buSzPts val="1300"/>
              <a:buChar char="●"/>
            </a:pPr>
            <a:r>
              <a:rPr lang="en"/>
              <a:t>DoS - Denial of Service</a:t>
            </a:r>
            <a:endParaRPr/>
          </a:p>
          <a:p>
            <a:pPr indent="-311150" lvl="0" marL="457200" rtl="0" algn="l">
              <a:spcBef>
                <a:spcPts val="0"/>
              </a:spcBef>
              <a:spcAft>
                <a:spcPts val="0"/>
              </a:spcAft>
              <a:buSzPts val="1300"/>
              <a:buChar char="●"/>
            </a:pPr>
            <a:r>
              <a:rPr lang="en"/>
              <a:t>HMM - Hidden Markov Model</a:t>
            </a:r>
            <a:endParaRPr/>
          </a:p>
          <a:p>
            <a:pPr indent="-311150" lvl="0" marL="457200" rtl="0" algn="l">
              <a:spcBef>
                <a:spcPts val="0"/>
              </a:spcBef>
              <a:spcAft>
                <a:spcPts val="0"/>
              </a:spcAft>
              <a:buSzPts val="1300"/>
              <a:buChar char="●"/>
            </a:pPr>
            <a:r>
              <a:rPr lang="en"/>
              <a:t>KNN - K-Nearest Neighbours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Features</a:t>
            </a:r>
            <a:endParaRPr/>
          </a:p>
        </p:txBody>
      </p:sp>
      <p:pic>
        <p:nvPicPr>
          <p:cNvPr id="143" name="Google Shape;143;p15"/>
          <p:cNvPicPr preferRelativeResize="0"/>
          <p:nvPr/>
        </p:nvPicPr>
        <p:blipFill>
          <a:blip r:embed="rId3">
            <a:alphaModFix/>
          </a:blip>
          <a:stretch>
            <a:fillRect/>
          </a:stretch>
        </p:blipFill>
        <p:spPr>
          <a:xfrm>
            <a:off x="767650" y="1983900"/>
            <a:ext cx="7608701" cy="230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with Logistic Regression</a:t>
            </a:r>
            <a:endParaRPr/>
          </a:p>
        </p:txBody>
      </p:sp>
      <p:pic>
        <p:nvPicPr>
          <p:cNvPr id="149" name="Google Shape;149;p16"/>
          <p:cNvPicPr preferRelativeResize="0"/>
          <p:nvPr/>
        </p:nvPicPr>
        <p:blipFill>
          <a:blip r:embed="rId3">
            <a:alphaModFix/>
          </a:blip>
          <a:stretch>
            <a:fillRect/>
          </a:stretch>
        </p:blipFill>
        <p:spPr>
          <a:xfrm>
            <a:off x="1664075" y="1391650"/>
            <a:ext cx="5382365" cy="3476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with  KNN</a:t>
            </a:r>
            <a:endParaRPr/>
          </a:p>
        </p:txBody>
      </p:sp>
      <p:pic>
        <p:nvPicPr>
          <p:cNvPr id="155" name="Google Shape;155;p17"/>
          <p:cNvPicPr preferRelativeResize="0"/>
          <p:nvPr/>
        </p:nvPicPr>
        <p:blipFill>
          <a:blip r:embed="rId3">
            <a:alphaModFix/>
          </a:blip>
          <a:stretch>
            <a:fillRect/>
          </a:stretch>
        </p:blipFill>
        <p:spPr>
          <a:xfrm>
            <a:off x="2049150" y="1581350"/>
            <a:ext cx="4168375" cy="317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425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with HMM</a:t>
            </a:r>
            <a:endParaRPr/>
          </a:p>
        </p:txBody>
      </p:sp>
      <p:graphicFrame>
        <p:nvGraphicFramePr>
          <p:cNvPr id="161" name="Google Shape;161;p18"/>
          <p:cNvGraphicFramePr/>
          <p:nvPr/>
        </p:nvGraphicFramePr>
        <p:xfrm>
          <a:off x="1940350" y="2065850"/>
          <a:ext cx="3000000" cy="3000000"/>
        </p:xfrm>
        <a:graphic>
          <a:graphicData uri="http://schemas.openxmlformats.org/drawingml/2006/table">
            <a:tbl>
              <a:tblPr>
                <a:noFill/>
                <a:tableStyleId>{113E5480-28BB-42BD-846B-82DD5C10F021}</a:tableStyleId>
              </a:tblPr>
              <a:tblGrid>
                <a:gridCol w="2432975"/>
                <a:gridCol w="2432975"/>
              </a:tblGrid>
              <a:tr h="139152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True Negative</a:t>
                      </a:r>
                      <a:endParaRPr/>
                    </a:p>
                    <a:p>
                      <a:pPr indent="0" lvl="0" marL="0" rtl="0" algn="ctr">
                        <a:spcBef>
                          <a:spcPts val="0"/>
                        </a:spcBef>
                        <a:spcAft>
                          <a:spcPts val="0"/>
                        </a:spcAft>
                        <a:buNone/>
                      </a:pPr>
                      <a:r>
                        <a:rPr lang="en"/>
                        <a:t>94.8%</a:t>
                      </a:r>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False Positive</a:t>
                      </a:r>
                      <a:endParaRPr/>
                    </a:p>
                    <a:p>
                      <a:pPr indent="0" lvl="0" marL="0" rtl="0" algn="ctr">
                        <a:spcBef>
                          <a:spcPts val="0"/>
                        </a:spcBef>
                        <a:spcAft>
                          <a:spcPts val="0"/>
                        </a:spcAft>
                        <a:buNone/>
                      </a:pPr>
                      <a:r>
                        <a:rPr lang="en"/>
                        <a:t>0.05</a:t>
                      </a:r>
                      <a:r>
                        <a:rPr lang="en" sz="1300">
                          <a:solidFill>
                            <a:schemeClr val="dk2"/>
                          </a:solidFill>
                          <a:latin typeface="Calibri"/>
                          <a:ea typeface="Calibri"/>
                          <a:cs typeface="Calibri"/>
                          <a:sym typeface="Calibri"/>
                        </a:rPr>
                        <a:t>%</a:t>
                      </a:r>
                      <a:endParaRPr/>
                    </a:p>
                  </a:txBody>
                  <a:tcPr marT="91425" marB="91425" marR="91425" marL="91425">
                    <a:lnL cap="flat" cmpd="sng" w="9525">
                      <a:solidFill>
                        <a:srgbClr val="4A86E8"/>
                      </a:solidFill>
                      <a:prstDash val="solid"/>
                      <a:round/>
                      <a:headEnd len="sm" w="sm" type="none"/>
                      <a:tailEnd len="sm" w="sm" type="none"/>
                    </a:lnL>
                  </a:tcPr>
                </a:tc>
              </a:tr>
              <a:tr h="139152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False Negative</a:t>
                      </a:r>
                      <a:endParaRPr/>
                    </a:p>
                    <a:p>
                      <a:pPr indent="0" lvl="0" marL="0" rtl="0" algn="ctr">
                        <a:spcBef>
                          <a:spcPts val="0"/>
                        </a:spcBef>
                        <a:spcAft>
                          <a:spcPts val="0"/>
                        </a:spcAft>
                        <a:buNone/>
                      </a:pPr>
                      <a:r>
                        <a:rPr lang="en"/>
                        <a:t>0.05</a:t>
                      </a:r>
                      <a:r>
                        <a:rPr lang="en" sz="1300">
                          <a:solidFill>
                            <a:schemeClr val="dk2"/>
                          </a:solidFill>
                          <a:latin typeface="Calibri"/>
                          <a:ea typeface="Calibri"/>
                          <a:cs typeface="Calibri"/>
                          <a:sym typeface="Calibri"/>
                        </a:rPr>
                        <a:t>%</a:t>
                      </a:r>
                      <a:endParaRPr/>
                    </a:p>
                  </a:txBody>
                  <a:tcPr marT="91425" marB="91425" marR="91425" marL="91425">
                    <a:lnT cap="flat" cmpd="sng" w="9525">
                      <a:solidFill>
                        <a:srgbClr val="4A86E8"/>
                      </a:solidFill>
                      <a:prstDash val="solid"/>
                      <a:round/>
                      <a:headEnd len="sm" w="sm" type="none"/>
                      <a:tailEnd len="sm" w="sm" type="none"/>
                    </a:lnT>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True Positive</a:t>
                      </a:r>
                      <a:endParaRPr/>
                    </a:p>
                    <a:p>
                      <a:pPr indent="0" lvl="0" marL="0" rtl="0" algn="ctr">
                        <a:spcBef>
                          <a:spcPts val="0"/>
                        </a:spcBef>
                        <a:spcAft>
                          <a:spcPts val="0"/>
                        </a:spcAft>
                        <a:buNone/>
                      </a:pPr>
                      <a:r>
                        <a:rPr lang="en"/>
                        <a:t>5.1</a:t>
                      </a:r>
                      <a:r>
                        <a:rPr lang="en" sz="1300">
                          <a:solidFill>
                            <a:schemeClr val="dk2"/>
                          </a:solidFill>
                          <a:latin typeface="Calibri"/>
                          <a:ea typeface="Calibri"/>
                          <a:cs typeface="Calibri"/>
                          <a:sym typeface="Calibri"/>
                        </a:rPr>
                        <a:t>%</a:t>
                      </a:r>
                      <a:endParaRPr/>
                    </a:p>
                  </a:txBody>
                  <a:tcPr marT="91425" marB="91425" marR="91425" marL="91425">
                    <a:solidFill>
                      <a:srgbClr val="4A86E8"/>
                    </a:solidFill>
                  </a:tcPr>
                </a:tc>
              </a:tr>
            </a:tbl>
          </a:graphicData>
        </a:graphic>
      </p:graphicFrame>
      <p:pic>
        <p:nvPicPr>
          <p:cNvPr id="162" name="Google Shape;162;p18"/>
          <p:cNvPicPr preferRelativeResize="0"/>
          <p:nvPr/>
        </p:nvPicPr>
        <p:blipFill>
          <a:blip r:embed="rId3">
            <a:alphaModFix/>
          </a:blip>
          <a:stretch>
            <a:fillRect/>
          </a:stretch>
        </p:blipFill>
        <p:spPr>
          <a:xfrm>
            <a:off x="427675" y="978675"/>
            <a:ext cx="8288650" cy="108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Conclusion</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It’s evident that the Hidden Markov Model (HMM) performs better than the Logistic Regression Algorithm, and KNN Algorithm. The True Negative Rate (Negative value in the dataset and the predicted data is also negative) is 94.8% whereas the Logistic Regression and KNN has a True Negative Rate of 79.4% and 80.04% respectively.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