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99E978-5DBB-4593-8AC8-A580E505DE58}" v="837" dt="2024-04-01T16:20:55.5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42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04406-9FC5-ACFE-893D-D4EADEB1A89D}"/>
              </a:ext>
            </a:extLst>
          </p:cNvPr>
          <p:cNvSpPr>
            <a:spLocks noGrp="1"/>
          </p:cNvSpPr>
          <p:nvPr>
            <p:ph type="ctrTitle"/>
          </p:nvPr>
        </p:nvSpPr>
        <p:spPr>
          <a:xfrm>
            <a:off x="308388" y="745440"/>
            <a:ext cx="8132227" cy="3559859"/>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BC0AF19C-C14B-F137-2DE9-1992459045F5}"/>
              </a:ext>
            </a:extLst>
          </p:cNvPr>
          <p:cNvSpPr>
            <a:spLocks noGrp="1"/>
          </p:cNvSpPr>
          <p:nvPr>
            <p:ph type="subTitle" idx="1"/>
          </p:nvPr>
        </p:nvSpPr>
        <p:spPr>
          <a:xfrm>
            <a:off x="317308" y="4669316"/>
            <a:ext cx="8132227" cy="135048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C6A999-B8D4-1774-9F1B-9F9FE1B3BFA6}"/>
              </a:ext>
            </a:extLst>
          </p:cNvPr>
          <p:cNvSpPr>
            <a:spLocks noGrp="1"/>
          </p:cNvSpPr>
          <p:nvPr>
            <p:ph type="dt" sz="half" idx="10"/>
          </p:nvPr>
        </p:nvSpPr>
        <p:spPr/>
        <p:txBody>
          <a:bodyPr/>
          <a:lstStyle/>
          <a:p>
            <a:fld id="{F2EE3B7B-C7B5-42CF-90CF-67B3D21B2314}" type="datetime1">
              <a:rPr lang="en-US" smtClean="0"/>
              <a:t>4/4/2024</a:t>
            </a:fld>
            <a:endParaRPr lang="en-US"/>
          </a:p>
        </p:txBody>
      </p:sp>
      <p:sp>
        <p:nvSpPr>
          <p:cNvPr id="5" name="Footer Placeholder 4">
            <a:extLst>
              <a:ext uri="{FF2B5EF4-FFF2-40B4-BE49-F238E27FC236}">
                <a16:creationId xmlns:a16="http://schemas.microsoft.com/office/drawing/2014/main" id="{61165D5D-2AE2-6F91-D1EB-6DD8FC3CE64C}"/>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F0029E4-3A4E-970A-17A8-1E17D37D1F2B}"/>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910997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CDEBC-9F49-FA9D-D13C-DB380A6281E2}"/>
              </a:ext>
            </a:extLst>
          </p:cNvPr>
          <p:cNvSpPr>
            <a:spLocks noGrp="1"/>
          </p:cNvSpPr>
          <p:nvPr>
            <p:ph type="title"/>
          </p:nvPr>
        </p:nvSpPr>
        <p:spPr>
          <a:xfrm>
            <a:off x="308387" y="757451"/>
            <a:ext cx="10875953" cy="1214650"/>
          </a:xfrm>
        </p:spPr>
        <p:txBody>
          <a:bodyPr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00CB13-23E6-D711-450C-A85A0CB99576}"/>
              </a:ext>
            </a:extLst>
          </p:cNvPr>
          <p:cNvSpPr>
            <a:spLocks noGrp="1"/>
          </p:cNvSpPr>
          <p:nvPr>
            <p:ph type="body" orient="vert" idx="1"/>
          </p:nvPr>
        </p:nvSpPr>
        <p:spPr>
          <a:xfrm>
            <a:off x="335467" y="1972101"/>
            <a:ext cx="10848873" cy="40476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089BB7B-5C14-76DB-FEA8-3DBC09A96516}"/>
              </a:ext>
            </a:extLst>
          </p:cNvPr>
          <p:cNvSpPr>
            <a:spLocks noGrp="1"/>
          </p:cNvSpPr>
          <p:nvPr>
            <p:ph type="dt" sz="half" idx="10"/>
          </p:nvPr>
        </p:nvSpPr>
        <p:spPr/>
        <p:txBody>
          <a:bodyPr/>
          <a:lstStyle/>
          <a:p>
            <a:fld id="{6BAD9902-F134-45BD-ABD2-80C28059B090}" type="datetime1">
              <a:rPr lang="en-US" smtClean="0"/>
              <a:t>4/4/2024</a:t>
            </a:fld>
            <a:endParaRPr lang="en-US"/>
          </a:p>
        </p:txBody>
      </p:sp>
      <p:sp>
        <p:nvSpPr>
          <p:cNvPr id="5" name="Footer Placeholder 4">
            <a:extLst>
              <a:ext uri="{FF2B5EF4-FFF2-40B4-BE49-F238E27FC236}">
                <a16:creationId xmlns:a16="http://schemas.microsoft.com/office/drawing/2014/main" id="{48BC13CC-29B3-9FDC-C746-D5D65CC2A5D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AB52A12-895F-E9BE-5289-4E0411BD3F4B}"/>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802584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A17614-2270-537D-8B09-6CB65016AD8F}"/>
              </a:ext>
            </a:extLst>
          </p:cNvPr>
          <p:cNvSpPr>
            <a:spLocks noGrp="1"/>
          </p:cNvSpPr>
          <p:nvPr>
            <p:ph type="title" orient="vert"/>
          </p:nvPr>
        </p:nvSpPr>
        <p:spPr>
          <a:xfrm>
            <a:off x="9359496" y="755981"/>
            <a:ext cx="2277552" cy="5338369"/>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0BC98B5-885C-CBB1-A858-76F65F7D28BD}"/>
              </a:ext>
            </a:extLst>
          </p:cNvPr>
          <p:cNvSpPr>
            <a:spLocks noGrp="1"/>
          </p:cNvSpPr>
          <p:nvPr>
            <p:ph type="body" orient="vert" idx="1"/>
          </p:nvPr>
        </p:nvSpPr>
        <p:spPr>
          <a:xfrm>
            <a:off x="838199" y="755981"/>
            <a:ext cx="8230086" cy="533836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E5DAFE-6A83-FB7D-72DF-232EFE20424E}"/>
              </a:ext>
            </a:extLst>
          </p:cNvPr>
          <p:cNvSpPr>
            <a:spLocks noGrp="1"/>
          </p:cNvSpPr>
          <p:nvPr>
            <p:ph type="dt" sz="half" idx="10"/>
          </p:nvPr>
        </p:nvSpPr>
        <p:spPr/>
        <p:txBody>
          <a:bodyPr/>
          <a:lstStyle/>
          <a:p>
            <a:fld id="{C2B04DB0-379A-41B7-9B29-7F42F0D571D5}" type="datetime1">
              <a:rPr lang="en-US" smtClean="0"/>
              <a:t>4/4/2024</a:t>
            </a:fld>
            <a:endParaRPr lang="en-US"/>
          </a:p>
        </p:txBody>
      </p:sp>
      <p:sp>
        <p:nvSpPr>
          <p:cNvPr id="5" name="Footer Placeholder 4">
            <a:extLst>
              <a:ext uri="{FF2B5EF4-FFF2-40B4-BE49-F238E27FC236}">
                <a16:creationId xmlns:a16="http://schemas.microsoft.com/office/drawing/2014/main" id="{43B41CCF-A3CD-506E-3AAE-CAEFA8C1BB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420DD9D-25C2-0EDF-A6F4-71946D57B3CD}"/>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61190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5D22A-1F6D-0DE5-E04A-DC466353DA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4ADD6F-7C93-3CD3-AC8D-28A78787CB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706E74-14FC-84D9-4B41-7D9FB0D573C4}"/>
              </a:ext>
            </a:extLst>
          </p:cNvPr>
          <p:cNvSpPr>
            <a:spLocks noGrp="1"/>
          </p:cNvSpPr>
          <p:nvPr>
            <p:ph type="dt" sz="half" idx="10"/>
          </p:nvPr>
        </p:nvSpPr>
        <p:spPr/>
        <p:txBody>
          <a:bodyPr/>
          <a:lstStyle/>
          <a:p>
            <a:fld id="{0F996519-E62D-4F8C-AE1E-36928EC7D15C}" type="datetime1">
              <a:rPr lang="en-US" smtClean="0"/>
              <a:t>4/4/2024</a:t>
            </a:fld>
            <a:endParaRPr lang="en-US"/>
          </a:p>
        </p:txBody>
      </p:sp>
      <p:sp>
        <p:nvSpPr>
          <p:cNvPr id="5" name="Footer Placeholder 4">
            <a:extLst>
              <a:ext uri="{FF2B5EF4-FFF2-40B4-BE49-F238E27FC236}">
                <a16:creationId xmlns:a16="http://schemas.microsoft.com/office/drawing/2014/main" id="{1F35A7DC-6292-6181-949E-F8BC3FA11BA6}"/>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050F5C6-EADC-E072-B19B-49BB11DF0309}"/>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98730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B2054-1AE7-534F-0CFE-1F0628A09FC1}"/>
              </a:ext>
            </a:extLst>
          </p:cNvPr>
          <p:cNvSpPr>
            <a:spLocks noGrp="1"/>
          </p:cNvSpPr>
          <p:nvPr>
            <p:ph type="title"/>
          </p:nvPr>
        </p:nvSpPr>
        <p:spPr>
          <a:xfrm>
            <a:off x="340138" y="2243708"/>
            <a:ext cx="9156288" cy="3776091"/>
          </a:xfrm>
        </p:spPr>
        <p:txBody>
          <a:bodyPr anchor="b">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988EC2A-45C7-131C-0F4A-56E62EB029C2}"/>
              </a:ext>
            </a:extLst>
          </p:cNvPr>
          <p:cNvSpPr>
            <a:spLocks noGrp="1"/>
          </p:cNvSpPr>
          <p:nvPr>
            <p:ph type="body" idx="1"/>
          </p:nvPr>
        </p:nvSpPr>
        <p:spPr>
          <a:xfrm>
            <a:off x="340137" y="838201"/>
            <a:ext cx="9156289" cy="140550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75A323-2679-E978-8856-2FEBE8F5AE45}"/>
              </a:ext>
            </a:extLst>
          </p:cNvPr>
          <p:cNvSpPr>
            <a:spLocks noGrp="1"/>
          </p:cNvSpPr>
          <p:nvPr>
            <p:ph type="dt" sz="half" idx="10"/>
          </p:nvPr>
        </p:nvSpPr>
        <p:spPr/>
        <p:txBody>
          <a:bodyPr/>
          <a:lstStyle/>
          <a:p>
            <a:fld id="{6477AEB6-FCE1-4CD5-923B-84E54F1460D5}" type="datetime1">
              <a:rPr lang="en-US" smtClean="0"/>
              <a:t>4/4/2024</a:t>
            </a:fld>
            <a:endParaRPr lang="en-US"/>
          </a:p>
        </p:txBody>
      </p:sp>
      <p:sp>
        <p:nvSpPr>
          <p:cNvPr id="5" name="Footer Placeholder 4">
            <a:extLst>
              <a:ext uri="{FF2B5EF4-FFF2-40B4-BE49-F238E27FC236}">
                <a16:creationId xmlns:a16="http://schemas.microsoft.com/office/drawing/2014/main" id="{2C971DC2-625E-0477-BF8C-F3CDDCE4B11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EF1A644-D449-E464-C2DF-F045A51899D0}"/>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534964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12719-44A3-3EE8-D757-F0E0F9632AEC}"/>
              </a:ext>
            </a:extLst>
          </p:cNvPr>
          <p:cNvSpPr>
            <a:spLocks noGrp="1"/>
          </p:cNvSpPr>
          <p:nvPr>
            <p:ph type="title"/>
          </p:nvPr>
        </p:nvSpPr>
        <p:spPr>
          <a:xfrm>
            <a:off x="303197" y="750627"/>
            <a:ext cx="10846556" cy="1304150"/>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0440DC2-69F2-A056-508C-F5138E71FCA2}"/>
              </a:ext>
            </a:extLst>
          </p:cNvPr>
          <p:cNvSpPr>
            <a:spLocks noGrp="1"/>
          </p:cNvSpPr>
          <p:nvPr>
            <p:ph sz="half" idx="1"/>
          </p:nvPr>
        </p:nvSpPr>
        <p:spPr>
          <a:xfrm>
            <a:off x="1056961" y="2075250"/>
            <a:ext cx="4571288" cy="4101492"/>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DA2243E-0673-54F2-5B38-DF5D2C7367F4}"/>
              </a:ext>
            </a:extLst>
          </p:cNvPr>
          <p:cNvSpPr>
            <a:spLocks noGrp="1"/>
          </p:cNvSpPr>
          <p:nvPr>
            <p:ph sz="half" idx="2"/>
          </p:nvPr>
        </p:nvSpPr>
        <p:spPr>
          <a:xfrm>
            <a:off x="6379560" y="2075250"/>
            <a:ext cx="4770191" cy="4101492"/>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E946B7D-7BAF-8DE9-FB5A-282908B03106}"/>
              </a:ext>
            </a:extLst>
          </p:cNvPr>
          <p:cNvSpPr>
            <a:spLocks noGrp="1"/>
          </p:cNvSpPr>
          <p:nvPr>
            <p:ph type="dt" sz="half" idx="10"/>
          </p:nvPr>
        </p:nvSpPr>
        <p:spPr/>
        <p:txBody>
          <a:bodyPr/>
          <a:lstStyle/>
          <a:p>
            <a:fld id="{96374C2F-71A1-43C9-B2F6-A4FAC8157F1A}" type="datetime1">
              <a:rPr lang="en-US" smtClean="0"/>
              <a:t>4/4/2024</a:t>
            </a:fld>
            <a:endParaRPr lang="en-US"/>
          </a:p>
        </p:txBody>
      </p:sp>
      <p:sp>
        <p:nvSpPr>
          <p:cNvPr id="6" name="Footer Placeholder 5">
            <a:extLst>
              <a:ext uri="{FF2B5EF4-FFF2-40B4-BE49-F238E27FC236}">
                <a16:creationId xmlns:a16="http://schemas.microsoft.com/office/drawing/2014/main" id="{0AF99017-BDD7-56C7-43AE-4B86AC78194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CF6E7D63-14BF-E333-B350-75DA58E281CF}"/>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392968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7F72-3970-859F-C268-E9940EF2D0E4}"/>
              </a:ext>
            </a:extLst>
          </p:cNvPr>
          <p:cNvSpPr>
            <a:spLocks noGrp="1"/>
          </p:cNvSpPr>
          <p:nvPr>
            <p:ph type="title"/>
          </p:nvPr>
        </p:nvSpPr>
        <p:spPr>
          <a:xfrm>
            <a:off x="305649" y="743803"/>
            <a:ext cx="10764271" cy="1025362"/>
          </a:xfrm>
        </p:spPr>
        <p:txBody>
          <a:bodyPr anchor="t"/>
          <a:lstStyle/>
          <a:p>
            <a:r>
              <a:rPr lang="en-US" dirty="0"/>
              <a:t>Click to edit Master title style</a:t>
            </a:r>
          </a:p>
        </p:txBody>
      </p:sp>
      <p:sp>
        <p:nvSpPr>
          <p:cNvPr id="3" name="Text Placeholder 2">
            <a:extLst>
              <a:ext uri="{FF2B5EF4-FFF2-40B4-BE49-F238E27FC236}">
                <a16:creationId xmlns:a16="http://schemas.microsoft.com/office/drawing/2014/main" id="{F9B37CC6-89B8-3CF3-6973-1B5B71782F56}"/>
              </a:ext>
            </a:extLst>
          </p:cNvPr>
          <p:cNvSpPr>
            <a:spLocks noGrp="1"/>
          </p:cNvSpPr>
          <p:nvPr>
            <p:ph type="body" idx="1"/>
          </p:nvPr>
        </p:nvSpPr>
        <p:spPr>
          <a:xfrm>
            <a:off x="1056961"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0650EB0-E35B-DA3D-B6A1-2422B01C6005}"/>
              </a:ext>
            </a:extLst>
          </p:cNvPr>
          <p:cNvSpPr>
            <a:spLocks noGrp="1"/>
          </p:cNvSpPr>
          <p:nvPr>
            <p:ph sz="half" idx="2"/>
          </p:nvPr>
        </p:nvSpPr>
        <p:spPr>
          <a:xfrm>
            <a:off x="1056961" y="2678597"/>
            <a:ext cx="4571287" cy="35067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57A15D0-F178-1506-0E61-C8FFDF9BD6B5}"/>
              </a:ext>
            </a:extLst>
          </p:cNvPr>
          <p:cNvSpPr>
            <a:spLocks noGrp="1"/>
          </p:cNvSpPr>
          <p:nvPr>
            <p:ph type="body" sz="quarter" idx="3"/>
          </p:nvPr>
        </p:nvSpPr>
        <p:spPr>
          <a:xfrm>
            <a:off x="6498633"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256CB421-A65A-A7DC-40A7-D8B76F9C3A3A}"/>
              </a:ext>
            </a:extLst>
          </p:cNvPr>
          <p:cNvSpPr>
            <a:spLocks noGrp="1"/>
          </p:cNvSpPr>
          <p:nvPr>
            <p:ph sz="quarter" idx="4"/>
          </p:nvPr>
        </p:nvSpPr>
        <p:spPr>
          <a:xfrm>
            <a:off x="6498633" y="2678596"/>
            <a:ext cx="4571287" cy="3506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7AF5675-5329-D2DB-FAFF-700D076CA886}"/>
              </a:ext>
            </a:extLst>
          </p:cNvPr>
          <p:cNvSpPr>
            <a:spLocks noGrp="1"/>
          </p:cNvSpPr>
          <p:nvPr>
            <p:ph type="dt" sz="half" idx="10"/>
          </p:nvPr>
        </p:nvSpPr>
        <p:spPr/>
        <p:txBody>
          <a:bodyPr/>
          <a:lstStyle/>
          <a:p>
            <a:fld id="{AD631DCC-9916-4BB7-A2E9-25EC84C740A7}" type="datetime1">
              <a:rPr lang="en-US" smtClean="0"/>
              <a:t>4/4/2024</a:t>
            </a:fld>
            <a:endParaRPr lang="en-US"/>
          </a:p>
        </p:txBody>
      </p:sp>
      <p:sp>
        <p:nvSpPr>
          <p:cNvPr id="8" name="Footer Placeholder 7">
            <a:extLst>
              <a:ext uri="{FF2B5EF4-FFF2-40B4-BE49-F238E27FC236}">
                <a16:creationId xmlns:a16="http://schemas.microsoft.com/office/drawing/2014/main" id="{D1392A97-07D9-5E5C-2A31-3B7D764CE1B8}"/>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4E626143-8FEE-0ABD-25C7-C34AF6568B83}"/>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923338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26EFE-D86C-B076-D4D1-FAD1883E0813}"/>
              </a:ext>
            </a:extLst>
          </p:cNvPr>
          <p:cNvSpPr>
            <a:spLocks noGrp="1"/>
          </p:cNvSpPr>
          <p:nvPr>
            <p:ph type="title"/>
          </p:nvPr>
        </p:nvSpPr>
        <p:spPr>
          <a:xfrm>
            <a:off x="308387" y="757766"/>
            <a:ext cx="7240293" cy="3547534"/>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C23F3B23-C631-4B62-3211-30222ABE1C33}"/>
              </a:ext>
            </a:extLst>
          </p:cNvPr>
          <p:cNvSpPr>
            <a:spLocks noGrp="1"/>
          </p:cNvSpPr>
          <p:nvPr>
            <p:ph type="dt" sz="half" idx="10"/>
          </p:nvPr>
        </p:nvSpPr>
        <p:spPr/>
        <p:txBody>
          <a:bodyPr/>
          <a:lstStyle/>
          <a:p>
            <a:fld id="{AF59146A-335D-4B7F-86AE-5D483B1F631C}" type="datetime1">
              <a:rPr lang="en-US" smtClean="0"/>
              <a:t>4/4/2024</a:t>
            </a:fld>
            <a:endParaRPr lang="en-US"/>
          </a:p>
        </p:txBody>
      </p:sp>
      <p:sp>
        <p:nvSpPr>
          <p:cNvPr id="4" name="Footer Placeholder 3">
            <a:extLst>
              <a:ext uri="{FF2B5EF4-FFF2-40B4-BE49-F238E27FC236}">
                <a16:creationId xmlns:a16="http://schemas.microsoft.com/office/drawing/2014/main" id="{7789A1FB-EA0D-F6A3-A4EB-001AA082AAFF}"/>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C6D671B7-A902-587D-89D0-ECFB738FD702}"/>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95348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A27D49-E5B4-0E67-FCFC-62A04E705682}"/>
              </a:ext>
            </a:extLst>
          </p:cNvPr>
          <p:cNvSpPr>
            <a:spLocks noGrp="1"/>
          </p:cNvSpPr>
          <p:nvPr>
            <p:ph type="dt" sz="half" idx="10"/>
          </p:nvPr>
        </p:nvSpPr>
        <p:spPr/>
        <p:txBody>
          <a:bodyPr/>
          <a:lstStyle/>
          <a:p>
            <a:fld id="{DD71D8EC-8E17-4CE6-99C2-C22488572868}" type="datetime1">
              <a:rPr lang="en-US" smtClean="0"/>
              <a:t>4/4/2024</a:t>
            </a:fld>
            <a:endParaRPr lang="en-US"/>
          </a:p>
        </p:txBody>
      </p:sp>
      <p:sp>
        <p:nvSpPr>
          <p:cNvPr id="3" name="Footer Placeholder 2">
            <a:extLst>
              <a:ext uri="{FF2B5EF4-FFF2-40B4-BE49-F238E27FC236}">
                <a16:creationId xmlns:a16="http://schemas.microsoft.com/office/drawing/2014/main" id="{6B0E4B02-DD32-C63F-6FEE-BC36E2EFD01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F25FA8B-18F7-7DDC-74E0-B1C7139E7B05}"/>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09691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2D42A-8FC3-F6BE-4CF7-1490DE4FD462}"/>
              </a:ext>
            </a:extLst>
          </p:cNvPr>
          <p:cNvSpPr>
            <a:spLocks noGrp="1"/>
          </p:cNvSpPr>
          <p:nvPr>
            <p:ph type="title"/>
          </p:nvPr>
        </p:nvSpPr>
        <p:spPr>
          <a:xfrm>
            <a:off x="317395" y="766636"/>
            <a:ext cx="3951745" cy="1510628"/>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AA2BAA-1CCB-696D-D506-5E1747080119}"/>
              </a:ext>
            </a:extLst>
          </p:cNvPr>
          <p:cNvSpPr>
            <a:spLocks noGrp="1"/>
          </p:cNvSpPr>
          <p:nvPr>
            <p:ph idx="1"/>
          </p:nvPr>
        </p:nvSpPr>
        <p:spPr>
          <a:xfrm>
            <a:off x="5105400" y="702452"/>
            <a:ext cx="6249988" cy="53173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0B3C3E7-B970-EF6C-A6D3-6CB81C948775}"/>
              </a:ext>
            </a:extLst>
          </p:cNvPr>
          <p:cNvSpPr>
            <a:spLocks noGrp="1"/>
          </p:cNvSpPr>
          <p:nvPr>
            <p:ph type="body" sz="half" idx="2"/>
          </p:nvPr>
        </p:nvSpPr>
        <p:spPr>
          <a:xfrm>
            <a:off x="323953" y="2277264"/>
            <a:ext cx="3752747" cy="374253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F32464-D130-7DA0-050D-B444566B1A2F}"/>
              </a:ext>
            </a:extLst>
          </p:cNvPr>
          <p:cNvSpPr>
            <a:spLocks noGrp="1"/>
          </p:cNvSpPr>
          <p:nvPr>
            <p:ph type="dt" sz="half" idx="10"/>
          </p:nvPr>
        </p:nvSpPr>
        <p:spPr/>
        <p:txBody>
          <a:bodyPr/>
          <a:lstStyle/>
          <a:p>
            <a:fld id="{9A750ABA-DFFA-4B13-BB77-624D9164A38B}" type="datetime1">
              <a:rPr lang="en-US" smtClean="0"/>
              <a:t>4/4/2024</a:t>
            </a:fld>
            <a:endParaRPr lang="en-US"/>
          </a:p>
        </p:txBody>
      </p:sp>
      <p:sp>
        <p:nvSpPr>
          <p:cNvPr id="6" name="Footer Placeholder 5">
            <a:extLst>
              <a:ext uri="{FF2B5EF4-FFF2-40B4-BE49-F238E27FC236}">
                <a16:creationId xmlns:a16="http://schemas.microsoft.com/office/drawing/2014/main" id="{3FC2B3B4-209E-187A-6F86-2F2EAD9F747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36A2A86-6CB1-F027-66AC-8EBFA9D0647A}"/>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196646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68F49-A418-C21F-25DC-E4C2E1716387}"/>
              </a:ext>
            </a:extLst>
          </p:cNvPr>
          <p:cNvSpPr>
            <a:spLocks noGrp="1"/>
          </p:cNvSpPr>
          <p:nvPr>
            <p:ph type="title"/>
          </p:nvPr>
        </p:nvSpPr>
        <p:spPr>
          <a:xfrm>
            <a:off x="318972" y="765850"/>
            <a:ext cx="3995693" cy="1774778"/>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378CDE2-0C1B-D3BE-F399-98D983EF4534}"/>
              </a:ext>
            </a:extLst>
          </p:cNvPr>
          <p:cNvSpPr>
            <a:spLocks noGrp="1"/>
          </p:cNvSpPr>
          <p:nvPr>
            <p:ph type="pic" idx="1"/>
          </p:nvPr>
        </p:nvSpPr>
        <p:spPr>
          <a:xfrm>
            <a:off x="5105400" y="838200"/>
            <a:ext cx="6249988"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38786322-CA2D-A634-C10E-4F22BCE48B7F}"/>
              </a:ext>
            </a:extLst>
          </p:cNvPr>
          <p:cNvSpPr>
            <a:spLocks noGrp="1"/>
          </p:cNvSpPr>
          <p:nvPr>
            <p:ph type="body" sz="half" idx="2"/>
          </p:nvPr>
        </p:nvSpPr>
        <p:spPr>
          <a:xfrm>
            <a:off x="340137" y="2552699"/>
            <a:ext cx="3736563" cy="3467099"/>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AD0DD6-F55F-4437-DEC5-FA6028509A2D}"/>
              </a:ext>
            </a:extLst>
          </p:cNvPr>
          <p:cNvSpPr>
            <a:spLocks noGrp="1"/>
          </p:cNvSpPr>
          <p:nvPr>
            <p:ph type="dt" sz="half" idx="10"/>
          </p:nvPr>
        </p:nvSpPr>
        <p:spPr>
          <a:xfrm>
            <a:off x="340137" y="63202"/>
            <a:ext cx="2743200" cy="318221"/>
          </a:xfrm>
        </p:spPr>
        <p:txBody>
          <a:bodyPr/>
          <a:lstStyle/>
          <a:p>
            <a:fld id="{3220A08F-2B1D-4498-A043-7C299B1C2561}" type="datetime1">
              <a:rPr lang="en-US" smtClean="0"/>
              <a:t>4/4/2024</a:t>
            </a:fld>
            <a:endParaRPr lang="en-US"/>
          </a:p>
        </p:txBody>
      </p:sp>
      <p:sp>
        <p:nvSpPr>
          <p:cNvPr id="6" name="Footer Placeholder 5">
            <a:extLst>
              <a:ext uri="{FF2B5EF4-FFF2-40B4-BE49-F238E27FC236}">
                <a16:creationId xmlns:a16="http://schemas.microsoft.com/office/drawing/2014/main" id="{595B46D7-EE7C-E399-6A6B-18237228F6B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F211B808-3207-D755-3B0B-E1D8814B2FA1}"/>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4066400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FF45E2-9197-4E34-029A-725ADAC0C752}"/>
              </a:ext>
            </a:extLst>
          </p:cNvPr>
          <p:cNvSpPr>
            <a:spLocks noGrp="1"/>
          </p:cNvSpPr>
          <p:nvPr>
            <p:ph type="title"/>
          </p:nvPr>
        </p:nvSpPr>
        <p:spPr>
          <a:xfrm>
            <a:off x="308387" y="620202"/>
            <a:ext cx="9956747" cy="143878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8CC19E-63FE-1D76-2550-01FD9A6D9A95}"/>
              </a:ext>
            </a:extLst>
          </p:cNvPr>
          <p:cNvSpPr>
            <a:spLocks noGrp="1"/>
          </p:cNvSpPr>
          <p:nvPr>
            <p:ph type="body" idx="1"/>
          </p:nvPr>
        </p:nvSpPr>
        <p:spPr>
          <a:xfrm>
            <a:off x="335467" y="2306781"/>
            <a:ext cx="9956747" cy="38701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DFA067-55BA-33CD-E6F2-B24B2D5DE896}"/>
              </a:ext>
            </a:extLst>
          </p:cNvPr>
          <p:cNvSpPr>
            <a:spLocks noGrp="1"/>
          </p:cNvSpPr>
          <p:nvPr>
            <p:ph type="dt" sz="half" idx="2"/>
          </p:nvPr>
        </p:nvSpPr>
        <p:spPr>
          <a:xfrm>
            <a:off x="340137" y="63202"/>
            <a:ext cx="2743200" cy="318221"/>
          </a:xfrm>
          <a:prstGeom prst="rect">
            <a:avLst/>
          </a:prstGeom>
        </p:spPr>
        <p:txBody>
          <a:bodyPr vert="horz" lIns="91440" tIns="45720" rIns="91440" bIns="45720" rtlCol="0" anchor="ctr"/>
          <a:lstStyle>
            <a:lvl1pPr algn="l">
              <a:defRPr sz="800">
                <a:solidFill>
                  <a:schemeClr val="tx1"/>
                </a:solidFill>
              </a:defRPr>
            </a:lvl1pPr>
          </a:lstStyle>
          <a:p>
            <a:fld id="{567E9B64-DC09-41C8-9DE3-DA74AF8D2F97}" type="datetime1">
              <a:rPr lang="en-US" smtClean="0"/>
              <a:t>4/4/2024</a:t>
            </a:fld>
            <a:endParaRPr lang="en-US" dirty="0"/>
          </a:p>
        </p:txBody>
      </p:sp>
      <p:sp>
        <p:nvSpPr>
          <p:cNvPr id="5" name="Footer Placeholder 4">
            <a:extLst>
              <a:ext uri="{FF2B5EF4-FFF2-40B4-BE49-F238E27FC236}">
                <a16:creationId xmlns:a16="http://schemas.microsoft.com/office/drawing/2014/main" id="{C965EAE2-7EF5-FFAA-CD74-AA63C671197D}"/>
              </a:ext>
            </a:extLst>
          </p:cNvPr>
          <p:cNvSpPr>
            <a:spLocks noGrp="1"/>
          </p:cNvSpPr>
          <p:nvPr>
            <p:ph type="ftr" sz="quarter" idx="3"/>
          </p:nvPr>
        </p:nvSpPr>
        <p:spPr>
          <a:xfrm>
            <a:off x="7344016" y="6424761"/>
            <a:ext cx="4059936" cy="365125"/>
          </a:xfrm>
          <a:prstGeom prst="rect">
            <a:avLst/>
          </a:prstGeom>
        </p:spPr>
        <p:txBody>
          <a:bodyPr vert="horz" lIns="91440" tIns="45720" rIns="91440" bIns="45720" rtlCol="0" anchor="ctr"/>
          <a:lstStyle>
            <a:lvl1pPr algn="r">
              <a:defRPr sz="800" b="0" cap="all" spc="0" baseline="0">
                <a:solidFill>
                  <a:schemeClr val="tx1"/>
                </a:solidFill>
              </a:defRPr>
            </a:lvl1pPr>
          </a:lstStyle>
          <a:p>
            <a:r>
              <a:rPr lang="en-US" dirty="0"/>
              <a:t>Sample Footer Text</a:t>
            </a:r>
          </a:p>
        </p:txBody>
      </p:sp>
      <p:sp>
        <p:nvSpPr>
          <p:cNvPr id="6" name="Slide Number Placeholder 5">
            <a:extLst>
              <a:ext uri="{FF2B5EF4-FFF2-40B4-BE49-F238E27FC236}">
                <a16:creationId xmlns:a16="http://schemas.microsoft.com/office/drawing/2014/main" id="{D109DC1A-2539-3AE9-11EA-B87D22E62CDB}"/>
              </a:ext>
            </a:extLst>
          </p:cNvPr>
          <p:cNvSpPr>
            <a:spLocks noGrp="1"/>
          </p:cNvSpPr>
          <p:nvPr>
            <p:ph type="sldNum" sz="quarter" idx="4"/>
          </p:nvPr>
        </p:nvSpPr>
        <p:spPr>
          <a:xfrm>
            <a:off x="11403951" y="6425816"/>
            <a:ext cx="429768" cy="365125"/>
          </a:xfrm>
          <a:prstGeom prst="rect">
            <a:avLst/>
          </a:prstGeom>
        </p:spPr>
        <p:txBody>
          <a:bodyPr vert="horz" lIns="91440" tIns="45720" rIns="91440" bIns="45720" rtlCol="0" anchor="ctr"/>
          <a:lstStyle>
            <a:lvl1pPr algn="r">
              <a:defRPr sz="800">
                <a:solidFill>
                  <a:schemeClr val="tx1"/>
                </a:solidFill>
              </a:defRPr>
            </a:lvl1pPr>
          </a:lstStyle>
          <a:p>
            <a:fld id="{6E91CC32-6A6B-4E2E-BBA1-6864F305DA26}" type="slidenum">
              <a:rPr lang="en-US" smtClean="0"/>
              <a:t>‹#›</a:t>
            </a:fld>
            <a:endParaRPr lang="en-US" dirty="0"/>
          </a:p>
        </p:txBody>
      </p:sp>
    </p:spTree>
    <p:extLst>
      <p:ext uri="{BB962C8B-B14F-4D97-AF65-F5344CB8AC3E}">
        <p14:creationId xmlns:p14="http://schemas.microsoft.com/office/powerpoint/2010/main" val="500873421"/>
      </p:ext>
    </p:extLst>
  </p:cSld>
  <p:clrMap bg1="dk1" tx1="lt1" bg2="dk2" tx2="lt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6868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B8D88AF-5822-33D1-F19D-1A2DB59799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22764" y="936714"/>
            <a:ext cx="11549534" cy="1936671"/>
          </a:xfrm>
        </p:spPr>
        <p:txBody>
          <a:bodyPr vert="horz" lIns="91440" tIns="45720" rIns="91440" bIns="45720" rtlCol="0" anchor="t">
            <a:noAutofit/>
          </a:bodyPr>
          <a:lstStyle/>
          <a:p>
            <a:r>
              <a:rPr lang="en-US" sz="5000" dirty="0">
                <a:ea typeface="+mj-lt"/>
                <a:cs typeface="+mj-lt"/>
              </a:rPr>
              <a:t>Keylogger &amp; Security Implementation using Python</a:t>
            </a:r>
            <a:endParaRPr lang="en-US" sz="5000" b="0" dirty="0">
              <a:ea typeface="+mj-lt"/>
              <a:cs typeface="+mj-lt"/>
            </a:endParaRPr>
          </a:p>
          <a:p>
            <a:endParaRPr lang="en-US" sz="5000" dirty="0"/>
          </a:p>
        </p:txBody>
      </p:sp>
      <p:sp>
        <p:nvSpPr>
          <p:cNvPr id="10" name="Freeform: Shape 9">
            <a:extLst>
              <a:ext uri="{FF2B5EF4-FFF2-40B4-BE49-F238E27FC236}">
                <a16:creationId xmlns:a16="http://schemas.microsoft.com/office/drawing/2014/main" id="{DAA1CD67-1712-85E2-92FE-50F8C524C74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465588"/>
            <a:ext cx="12192000" cy="2392412"/>
          </a:xfrm>
          <a:custGeom>
            <a:avLst/>
            <a:gdLst>
              <a:gd name="connsiteX0" fmla="*/ 0 w 12192000"/>
              <a:gd name="connsiteY0" fmla="*/ 0 h 2392412"/>
              <a:gd name="connsiteX1" fmla="*/ 677913 w 12192000"/>
              <a:gd name="connsiteY1" fmla="*/ 677913 h 2392412"/>
              <a:gd name="connsiteX2" fmla="*/ 11514088 w 12192000"/>
              <a:gd name="connsiteY2" fmla="*/ 677913 h 2392412"/>
              <a:gd name="connsiteX3" fmla="*/ 12178228 w 12192000"/>
              <a:gd name="connsiteY3" fmla="*/ 136623 h 2392412"/>
              <a:gd name="connsiteX4" fmla="*/ 12192000 w 12192000"/>
              <a:gd name="connsiteY4" fmla="*/ 11 h 2392412"/>
              <a:gd name="connsiteX5" fmla="*/ 12192000 w 12192000"/>
              <a:gd name="connsiteY5" fmla="*/ 2392412 h 2392412"/>
              <a:gd name="connsiteX6" fmla="*/ 0 w 12192000"/>
              <a:gd name="connsiteY6" fmla="*/ 2392412 h 2392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392412">
                <a:moveTo>
                  <a:pt x="0" y="0"/>
                </a:moveTo>
                <a:cubicBezTo>
                  <a:pt x="0" y="374401"/>
                  <a:pt x="303512" y="677913"/>
                  <a:pt x="677913" y="677913"/>
                </a:cubicBezTo>
                <a:lnTo>
                  <a:pt x="11514088" y="677913"/>
                </a:lnTo>
                <a:cubicBezTo>
                  <a:pt x="11841689" y="677913"/>
                  <a:pt x="12115015" y="445537"/>
                  <a:pt x="12178228" y="136623"/>
                </a:cubicBezTo>
                <a:lnTo>
                  <a:pt x="12192000" y="11"/>
                </a:lnTo>
                <a:lnTo>
                  <a:pt x="12192000" y="2392412"/>
                </a:lnTo>
                <a:lnTo>
                  <a:pt x="0" y="2392412"/>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p:cNvSpPr>
            <a:spLocks noGrp="1"/>
          </p:cNvSpPr>
          <p:nvPr>
            <p:ph type="subTitle" idx="1"/>
          </p:nvPr>
        </p:nvSpPr>
        <p:spPr>
          <a:xfrm>
            <a:off x="784746" y="5226527"/>
            <a:ext cx="10860407" cy="1358433"/>
          </a:xfrm>
        </p:spPr>
        <p:txBody>
          <a:bodyPr vert="horz" lIns="91440" tIns="45720" rIns="91440" bIns="45720" rtlCol="0" anchor="ctr">
            <a:noAutofit/>
          </a:bodyPr>
          <a:lstStyle/>
          <a:p>
            <a:pPr algn="r"/>
            <a:r>
              <a:rPr lang="en-US" sz="1800" dirty="0">
                <a:solidFill>
                  <a:schemeClr val="bg1"/>
                </a:solidFill>
              </a:rPr>
              <a:t>Presented by:</a:t>
            </a:r>
          </a:p>
          <a:p>
            <a:pPr algn="r"/>
            <a:r>
              <a:rPr lang="en-US" sz="1800" dirty="0" err="1" smtClean="0">
                <a:solidFill>
                  <a:schemeClr val="bg1"/>
                </a:solidFill>
              </a:rPr>
              <a:t>M.Balaji-Anjalai</a:t>
            </a:r>
            <a:r>
              <a:rPr lang="en-US" sz="1800" dirty="0" smtClean="0">
                <a:solidFill>
                  <a:schemeClr val="bg1"/>
                </a:solidFill>
              </a:rPr>
              <a:t> </a:t>
            </a:r>
            <a:r>
              <a:rPr lang="en-US" sz="1800" dirty="0">
                <a:solidFill>
                  <a:schemeClr val="bg1"/>
                </a:solidFill>
              </a:rPr>
              <a:t>Ammal Mahalingam Engineering College-</a:t>
            </a:r>
            <a:r>
              <a:rPr lang="en-US" sz="1800" dirty="0" err="1">
                <a:solidFill>
                  <a:schemeClr val="bg1"/>
                </a:solidFill>
              </a:rPr>
              <a:t>B.Tech.Information</a:t>
            </a:r>
            <a:r>
              <a:rPr lang="en-US" sz="1800" dirty="0">
                <a:solidFill>
                  <a:schemeClr val="bg1"/>
                </a:solidFill>
              </a:rPr>
              <a:t> Technology</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BF664-B84E-5D95-081A-EB4BD34273DE}"/>
              </a:ext>
            </a:extLst>
          </p:cNvPr>
          <p:cNvSpPr>
            <a:spLocks noGrp="1"/>
          </p:cNvSpPr>
          <p:nvPr>
            <p:ph type="title"/>
          </p:nvPr>
        </p:nvSpPr>
        <p:spPr>
          <a:xfrm>
            <a:off x="337141" y="160126"/>
            <a:ext cx="9956747" cy="1208743"/>
          </a:xfrm>
        </p:spPr>
        <p:txBody>
          <a:bodyPr/>
          <a:lstStyle/>
          <a:p>
            <a:r>
              <a:rPr lang="en-US" dirty="0"/>
              <a:t>Agenda:</a:t>
            </a:r>
          </a:p>
        </p:txBody>
      </p:sp>
      <p:sp>
        <p:nvSpPr>
          <p:cNvPr id="3" name="Content Placeholder 2">
            <a:extLst>
              <a:ext uri="{FF2B5EF4-FFF2-40B4-BE49-F238E27FC236}">
                <a16:creationId xmlns:a16="http://schemas.microsoft.com/office/drawing/2014/main" id="{6A133336-29BE-3992-7F72-0C454638D741}"/>
              </a:ext>
            </a:extLst>
          </p:cNvPr>
          <p:cNvSpPr>
            <a:spLocks noGrp="1"/>
          </p:cNvSpPr>
          <p:nvPr>
            <p:ph idx="1"/>
          </p:nvPr>
        </p:nvSpPr>
        <p:spPr>
          <a:xfrm>
            <a:off x="335467" y="1731687"/>
            <a:ext cx="9956747" cy="4445275"/>
          </a:xfrm>
        </p:spPr>
        <p:txBody>
          <a:bodyPr vert="horz" lIns="91440" tIns="45720" rIns="91440" bIns="45720" rtlCol="0" anchor="t">
            <a:noAutofit/>
          </a:bodyPr>
          <a:lstStyle/>
          <a:p>
            <a:r>
              <a:rPr lang="en-US" sz="2400" dirty="0">
                <a:ea typeface="+mn-lt"/>
                <a:cs typeface="+mn-lt"/>
              </a:rPr>
              <a:t>Problem Statement</a:t>
            </a:r>
          </a:p>
          <a:p>
            <a:r>
              <a:rPr lang="en-US" sz="2400" dirty="0">
                <a:ea typeface="+mn-lt"/>
                <a:cs typeface="+mn-lt"/>
              </a:rPr>
              <a:t>Project Overview</a:t>
            </a:r>
          </a:p>
          <a:p>
            <a:r>
              <a:rPr lang="en-US" sz="2400" dirty="0">
                <a:ea typeface="+mn-lt"/>
                <a:cs typeface="+mn-lt"/>
              </a:rPr>
              <a:t>End Users</a:t>
            </a:r>
          </a:p>
          <a:p>
            <a:r>
              <a:rPr lang="en-US" sz="2400" dirty="0">
                <a:ea typeface="+mn-lt"/>
                <a:cs typeface="+mn-lt"/>
              </a:rPr>
              <a:t>Solution and Its Value Proposition</a:t>
            </a:r>
          </a:p>
          <a:p>
            <a:r>
              <a:rPr lang="en-US" sz="2400" dirty="0">
                <a:ea typeface="+mn-lt"/>
                <a:cs typeface="+mn-lt"/>
              </a:rPr>
              <a:t>Unique Features of Our Solution</a:t>
            </a:r>
          </a:p>
          <a:p>
            <a:r>
              <a:rPr lang="en-US" sz="2400" dirty="0">
                <a:ea typeface="+mn-lt"/>
                <a:cs typeface="+mn-lt"/>
              </a:rPr>
              <a:t>Modelling</a:t>
            </a:r>
          </a:p>
          <a:p>
            <a:r>
              <a:rPr lang="en-US" sz="2400" dirty="0">
                <a:ea typeface="+mn-lt"/>
                <a:cs typeface="+mn-lt"/>
              </a:rPr>
              <a:t>Results</a:t>
            </a:r>
          </a:p>
          <a:p>
            <a:r>
              <a:rPr lang="en-US" sz="2400" dirty="0">
                <a:ea typeface="+mn-lt"/>
                <a:cs typeface="+mn-lt"/>
              </a:rPr>
              <a:t>Conclusion</a:t>
            </a:r>
          </a:p>
        </p:txBody>
      </p:sp>
      <p:sp>
        <p:nvSpPr>
          <p:cNvPr id="4" name="Date Placeholder 3">
            <a:extLst>
              <a:ext uri="{FF2B5EF4-FFF2-40B4-BE49-F238E27FC236}">
                <a16:creationId xmlns:a16="http://schemas.microsoft.com/office/drawing/2014/main" id="{86DFD07C-676A-7018-78A1-EEEFBCE96981}"/>
              </a:ext>
            </a:extLst>
          </p:cNvPr>
          <p:cNvSpPr>
            <a:spLocks noGrp="1"/>
          </p:cNvSpPr>
          <p:nvPr>
            <p:ph type="dt" sz="half" idx="10"/>
          </p:nvPr>
        </p:nvSpPr>
        <p:spPr/>
        <p:txBody>
          <a:bodyPr/>
          <a:lstStyle/>
          <a:p>
            <a:fld id="{0F996519-E62D-4F8C-AE1E-36928EC7D15C}" type="datetime1">
              <a:rPr lang="en-US" smtClean="0"/>
              <a:t>4/4/2024</a:t>
            </a:fld>
            <a:endParaRPr lang="en-US"/>
          </a:p>
        </p:txBody>
      </p:sp>
      <p:sp>
        <p:nvSpPr>
          <p:cNvPr id="5" name="Footer Placeholder 4">
            <a:extLst>
              <a:ext uri="{FF2B5EF4-FFF2-40B4-BE49-F238E27FC236}">
                <a16:creationId xmlns:a16="http://schemas.microsoft.com/office/drawing/2014/main" id="{CAAF094F-12AF-C460-BBC2-9342A2B7E6A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00D5EB0-9D51-9535-9EB7-A45F39798410}"/>
              </a:ext>
            </a:extLst>
          </p:cNvPr>
          <p:cNvSpPr>
            <a:spLocks noGrp="1"/>
          </p:cNvSpPr>
          <p:nvPr>
            <p:ph type="sldNum" sz="quarter" idx="12"/>
          </p:nvPr>
        </p:nvSpPr>
        <p:spPr/>
        <p:txBody>
          <a:bodyPr/>
          <a:lstStyle/>
          <a:p>
            <a:fld id="{6E91CC32-6A6B-4E2E-BBA1-6864F305DA26}" type="slidenum">
              <a:rPr lang="en-US" smtClean="0"/>
              <a:t>2</a:t>
            </a:fld>
            <a:endParaRPr lang="en-US"/>
          </a:p>
        </p:txBody>
      </p:sp>
    </p:spTree>
    <p:extLst>
      <p:ext uri="{BB962C8B-B14F-4D97-AF65-F5344CB8AC3E}">
        <p14:creationId xmlns:p14="http://schemas.microsoft.com/office/powerpoint/2010/main" val="69452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2A50B-002B-0FFF-2419-ADE85F2E555C}"/>
              </a:ext>
            </a:extLst>
          </p:cNvPr>
          <p:cNvSpPr>
            <a:spLocks noGrp="1"/>
          </p:cNvSpPr>
          <p:nvPr>
            <p:ph type="title"/>
          </p:nvPr>
        </p:nvSpPr>
        <p:spPr>
          <a:xfrm>
            <a:off x="337141" y="390164"/>
            <a:ext cx="9525427" cy="648026"/>
          </a:xfrm>
        </p:spPr>
        <p:txBody>
          <a:bodyPr>
            <a:normAutofit fontScale="90000"/>
          </a:bodyPr>
          <a:lstStyle/>
          <a:p>
            <a:r>
              <a:rPr lang="en-US" dirty="0">
                <a:ea typeface="+mj-lt"/>
                <a:cs typeface="+mj-lt"/>
              </a:rPr>
              <a:t>Problem Statement:</a:t>
            </a:r>
          </a:p>
        </p:txBody>
      </p:sp>
      <p:sp>
        <p:nvSpPr>
          <p:cNvPr id="3" name="Content Placeholder 2">
            <a:extLst>
              <a:ext uri="{FF2B5EF4-FFF2-40B4-BE49-F238E27FC236}">
                <a16:creationId xmlns:a16="http://schemas.microsoft.com/office/drawing/2014/main" id="{48DD270F-8E9F-7E7B-4B7D-84AFEF3EB705}"/>
              </a:ext>
            </a:extLst>
          </p:cNvPr>
          <p:cNvSpPr>
            <a:spLocks noGrp="1"/>
          </p:cNvSpPr>
          <p:nvPr>
            <p:ph idx="1"/>
          </p:nvPr>
        </p:nvSpPr>
        <p:spPr>
          <a:xfrm>
            <a:off x="335467" y="1185347"/>
            <a:ext cx="9956747" cy="5264784"/>
          </a:xfrm>
        </p:spPr>
        <p:txBody>
          <a:bodyPr vert="horz" lIns="91440" tIns="45720" rIns="91440" bIns="45720" rtlCol="0" anchor="t">
            <a:noAutofit/>
          </a:bodyPr>
          <a:lstStyle/>
          <a:p>
            <a:r>
              <a:rPr lang="en-US" sz="1600" dirty="0">
                <a:ea typeface="+mn-lt"/>
                <a:cs typeface="+mn-lt"/>
              </a:rPr>
              <a:t>Keyloggers are malicious software programs designed to covertly record keystrokes on a user's computer, allowing unauthorized access to sensitive information such as passwords, credit card numbers, and personal messages. These clandestine activities can lead to severe consequences, including identity theft, financial loss, and data breaches.</a:t>
            </a:r>
          </a:p>
          <a:p>
            <a:r>
              <a:rPr lang="en-US" sz="1600" dirty="0">
                <a:ea typeface="+mn-lt"/>
                <a:cs typeface="+mn-lt"/>
              </a:rPr>
              <a:t>Despite advancements in cybersecurity, keyloggers continue to exploit vulnerabilities in software systems, evading traditional detection methods and compromising data integrity. Current security measures often fail to adequately safeguard against keylogging attacks, leaving users susceptible to exploitation and privacy violations.</a:t>
            </a:r>
          </a:p>
          <a:p>
            <a:r>
              <a:rPr lang="en-US" sz="1600" dirty="0">
                <a:ea typeface="+mn-lt"/>
                <a:cs typeface="+mn-lt"/>
              </a:rPr>
              <a:t>The pressing need arises for robust and proactive solutions to counteract the growing threat of keyloggers. There is a demand for innovative technologies capable of detecting, preventing, and mitigating the risks associated with keylogging activities. Moreover, these solutions must be user-friendly, adaptable to various environments, and capable of providing real-time protection without compromising system performance.</a:t>
            </a:r>
          </a:p>
          <a:p>
            <a:r>
              <a:rPr lang="en-US" sz="1600" dirty="0">
                <a:ea typeface="+mn-lt"/>
                <a:cs typeface="+mn-lt"/>
              </a:rPr>
              <a:t>By addressing these challenges, the project endeavors to provide a comprehensive and effective solution to mitigate the risks posed by keyloggers, enhancing cybersecurity posture and safeguarding users' sensitive information from unauthorized access and exploitation.</a:t>
            </a:r>
          </a:p>
        </p:txBody>
      </p:sp>
      <p:sp>
        <p:nvSpPr>
          <p:cNvPr id="4" name="Date Placeholder 3">
            <a:extLst>
              <a:ext uri="{FF2B5EF4-FFF2-40B4-BE49-F238E27FC236}">
                <a16:creationId xmlns:a16="http://schemas.microsoft.com/office/drawing/2014/main" id="{6EAB4B59-B6AA-5A8C-AB2D-ED4CB64FD727}"/>
              </a:ext>
            </a:extLst>
          </p:cNvPr>
          <p:cNvSpPr>
            <a:spLocks noGrp="1"/>
          </p:cNvSpPr>
          <p:nvPr>
            <p:ph type="dt" sz="half" idx="10"/>
          </p:nvPr>
        </p:nvSpPr>
        <p:spPr/>
        <p:txBody>
          <a:bodyPr/>
          <a:lstStyle/>
          <a:p>
            <a:fld id="{0F996519-E62D-4F8C-AE1E-36928EC7D15C}" type="datetime1">
              <a:rPr lang="en-US" smtClean="0"/>
              <a:t>4/4/2024</a:t>
            </a:fld>
            <a:endParaRPr lang="en-US"/>
          </a:p>
        </p:txBody>
      </p:sp>
      <p:sp>
        <p:nvSpPr>
          <p:cNvPr id="6" name="Slide Number Placeholder 5">
            <a:extLst>
              <a:ext uri="{FF2B5EF4-FFF2-40B4-BE49-F238E27FC236}">
                <a16:creationId xmlns:a16="http://schemas.microsoft.com/office/drawing/2014/main" id="{DFF8F87C-3FB3-7068-47A0-71BC5E19156A}"/>
              </a:ext>
            </a:extLst>
          </p:cNvPr>
          <p:cNvSpPr>
            <a:spLocks noGrp="1"/>
          </p:cNvSpPr>
          <p:nvPr>
            <p:ph type="sldNum" sz="quarter" idx="12"/>
          </p:nvPr>
        </p:nvSpPr>
        <p:spPr/>
        <p:txBody>
          <a:bodyPr/>
          <a:lstStyle/>
          <a:p>
            <a:fld id="{6E91CC32-6A6B-4E2E-BBA1-6864F305DA26}" type="slidenum">
              <a:rPr lang="en-US" smtClean="0"/>
              <a:t>3</a:t>
            </a:fld>
            <a:endParaRPr lang="en-US"/>
          </a:p>
        </p:txBody>
      </p:sp>
    </p:spTree>
    <p:extLst>
      <p:ext uri="{BB962C8B-B14F-4D97-AF65-F5344CB8AC3E}">
        <p14:creationId xmlns:p14="http://schemas.microsoft.com/office/powerpoint/2010/main" val="3042266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3E3F3-3DCD-A834-A229-6A200EB76459}"/>
              </a:ext>
            </a:extLst>
          </p:cNvPr>
          <p:cNvSpPr>
            <a:spLocks noGrp="1"/>
          </p:cNvSpPr>
          <p:nvPr>
            <p:ph type="title"/>
          </p:nvPr>
        </p:nvSpPr>
        <p:spPr/>
        <p:txBody>
          <a:bodyPr>
            <a:normAutofit/>
          </a:bodyPr>
          <a:lstStyle/>
          <a:p>
            <a:r>
              <a:rPr lang="en-US" dirty="0">
                <a:ea typeface="+mj-lt"/>
                <a:cs typeface="+mj-lt"/>
              </a:rPr>
              <a:t>Project Overview:</a:t>
            </a:r>
          </a:p>
        </p:txBody>
      </p:sp>
      <p:sp>
        <p:nvSpPr>
          <p:cNvPr id="3" name="Content Placeholder 2">
            <a:extLst>
              <a:ext uri="{FF2B5EF4-FFF2-40B4-BE49-F238E27FC236}">
                <a16:creationId xmlns:a16="http://schemas.microsoft.com/office/drawing/2014/main" id="{59839513-7D49-412C-3013-1BE019AC359C}"/>
              </a:ext>
            </a:extLst>
          </p:cNvPr>
          <p:cNvSpPr>
            <a:spLocks noGrp="1"/>
          </p:cNvSpPr>
          <p:nvPr>
            <p:ph idx="1"/>
          </p:nvPr>
        </p:nvSpPr>
        <p:spPr/>
        <p:txBody>
          <a:bodyPr vert="horz" lIns="91440" tIns="45720" rIns="91440" bIns="45720" rtlCol="0" anchor="t">
            <a:noAutofit/>
          </a:bodyPr>
          <a:lstStyle/>
          <a:p>
            <a:r>
              <a:rPr lang="en-US" dirty="0">
                <a:ea typeface="+mn-lt"/>
                <a:cs typeface="+mn-lt"/>
              </a:rPr>
              <a:t>Development of a robust Python-based keylogger capable of discreetly capturing keystrokes on target systems.</a:t>
            </a:r>
          </a:p>
          <a:p>
            <a:r>
              <a:rPr lang="en-US" dirty="0">
                <a:ea typeface="+mn-lt"/>
                <a:cs typeface="+mn-lt"/>
              </a:rPr>
              <a:t>Implementation of advanced security measures to detect and prevent keylogging activities in real-time.</a:t>
            </a:r>
          </a:p>
          <a:p>
            <a:r>
              <a:rPr lang="en-US" dirty="0">
                <a:ea typeface="+mn-lt"/>
                <a:cs typeface="+mn-lt"/>
              </a:rPr>
              <a:t>Integration of encryption techniques to protect logged data from unauthorized access and interception.</a:t>
            </a:r>
          </a:p>
          <a:p>
            <a:r>
              <a:rPr lang="en-US" dirty="0">
                <a:ea typeface="+mn-lt"/>
                <a:cs typeface="+mn-lt"/>
              </a:rPr>
              <a:t>Creation of an intuitive user interface for easy deployment and management of the solution.</a:t>
            </a:r>
          </a:p>
          <a:p>
            <a:r>
              <a:rPr lang="en-US" dirty="0">
                <a:ea typeface="+mn-lt"/>
                <a:cs typeface="+mn-lt"/>
              </a:rPr>
              <a:t>Ensuring cross-platform compatibility to accommodate diverse user environments and requirements</a:t>
            </a:r>
          </a:p>
          <a:p>
            <a:endParaRPr lang="en-US" dirty="0"/>
          </a:p>
        </p:txBody>
      </p:sp>
      <p:sp>
        <p:nvSpPr>
          <p:cNvPr id="4" name="Date Placeholder 3">
            <a:extLst>
              <a:ext uri="{FF2B5EF4-FFF2-40B4-BE49-F238E27FC236}">
                <a16:creationId xmlns:a16="http://schemas.microsoft.com/office/drawing/2014/main" id="{47C44CF3-F356-7BBD-6B93-754C9C59F4C8}"/>
              </a:ext>
            </a:extLst>
          </p:cNvPr>
          <p:cNvSpPr>
            <a:spLocks noGrp="1"/>
          </p:cNvSpPr>
          <p:nvPr>
            <p:ph type="dt" sz="half" idx="10"/>
          </p:nvPr>
        </p:nvSpPr>
        <p:spPr/>
        <p:txBody>
          <a:bodyPr/>
          <a:lstStyle/>
          <a:p>
            <a:fld id="{0F996519-E62D-4F8C-AE1E-36928EC7D15C}" type="datetime1">
              <a:rPr lang="en-US" smtClean="0"/>
              <a:t>4/4/2024</a:t>
            </a:fld>
            <a:endParaRPr lang="en-US"/>
          </a:p>
        </p:txBody>
      </p:sp>
      <p:sp>
        <p:nvSpPr>
          <p:cNvPr id="5" name="Footer Placeholder 4">
            <a:extLst>
              <a:ext uri="{FF2B5EF4-FFF2-40B4-BE49-F238E27FC236}">
                <a16:creationId xmlns:a16="http://schemas.microsoft.com/office/drawing/2014/main" id="{5D418849-6831-85F8-E290-291727E2051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4EBA3F4-EC8E-33A7-A60A-3510C0CD0028}"/>
              </a:ext>
            </a:extLst>
          </p:cNvPr>
          <p:cNvSpPr>
            <a:spLocks noGrp="1"/>
          </p:cNvSpPr>
          <p:nvPr>
            <p:ph type="sldNum" sz="quarter" idx="12"/>
          </p:nvPr>
        </p:nvSpPr>
        <p:spPr/>
        <p:txBody>
          <a:bodyPr/>
          <a:lstStyle/>
          <a:p>
            <a:fld id="{6E91CC32-6A6B-4E2E-BBA1-6864F305DA26}" type="slidenum">
              <a:rPr lang="en-US" smtClean="0"/>
              <a:t>4</a:t>
            </a:fld>
            <a:endParaRPr lang="en-US"/>
          </a:p>
        </p:txBody>
      </p:sp>
    </p:spTree>
    <p:extLst>
      <p:ext uri="{BB962C8B-B14F-4D97-AF65-F5344CB8AC3E}">
        <p14:creationId xmlns:p14="http://schemas.microsoft.com/office/powerpoint/2010/main" val="286111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4C466-3163-71E0-8B67-142A67007B07}"/>
              </a:ext>
            </a:extLst>
          </p:cNvPr>
          <p:cNvSpPr>
            <a:spLocks noGrp="1"/>
          </p:cNvSpPr>
          <p:nvPr>
            <p:ph type="title"/>
          </p:nvPr>
        </p:nvSpPr>
        <p:spPr>
          <a:xfrm>
            <a:off x="337141" y="447673"/>
            <a:ext cx="9784220" cy="863686"/>
          </a:xfrm>
        </p:spPr>
        <p:txBody>
          <a:bodyPr>
            <a:normAutofit fontScale="90000"/>
          </a:bodyPr>
          <a:lstStyle/>
          <a:p>
            <a:r>
              <a:rPr lang="en-US" dirty="0"/>
              <a:t>Who are the end users in this project?</a:t>
            </a:r>
          </a:p>
        </p:txBody>
      </p:sp>
      <p:sp>
        <p:nvSpPr>
          <p:cNvPr id="3" name="Content Placeholder 2">
            <a:extLst>
              <a:ext uri="{FF2B5EF4-FFF2-40B4-BE49-F238E27FC236}">
                <a16:creationId xmlns:a16="http://schemas.microsoft.com/office/drawing/2014/main" id="{6CB2DD94-D145-FFF6-DA0C-69A8F80D2373}"/>
              </a:ext>
            </a:extLst>
          </p:cNvPr>
          <p:cNvSpPr>
            <a:spLocks noGrp="1"/>
          </p:cNvSpPr>
          <p:nvPr>
            <p:ph idx="1"/>
          </p:nvPr>
        </p:nvSpPr>
        <p:spPr>
          <a:xfrm>
            <a:off x="335467" y="1386631"/>
            <a:ext cx="9899238" cy="4876595"/>
          </a:xfrm>
        </p:spPr>
        <p:txBody>
          <a:bodyPr vert="horz" lIns="91440" tIns="45720" rIns="91440" bIns="45720" rtlCol="0" anchor="t">
            <a:normAutofit fontScale="92500"/>
          </a:bodyPr>
          <a:lstStyle/>
          <a:p>
            <a:r>
              <a:rPr lang="en-US" sz="1200" b="1" dirty="0">
                <a:ea typeface="+mn-lt"/>
                <a:cs typeface="+mn-lt"/>
              </a:rPr>
              <a:t>Individual Users</a:t>
            </a:r>
            <a:r>
              <a:rPr lang="en-US" sz="1200" dirty="0">
                <a:solidFill>
                  <a:srgbClr val="ECECEC"/>
                </a:solidFill>
                <a:ea typeface="+mn-lt"/>
                <a:cs typeface="+mn-lt"/>
              </a:rPr>
              <a:t>:</a:t>
            </a:r>
            <a:endParaRPr lang="en-US" sz="1200"/>
          </a:p>
          <a:p>
            <a:pPr lvl="1">
              <a:buFont typeface="Neue Haas Grotesk Text Pro" panose="020B0604020202020204" pitchFamily="34" charset="0"/>
              <a:buChar char="+"/>
            </a:pPr>
            <a:r>
              <a:rPr lang="en-US" sz="1200" dirty="0">
                <a:solidFill>
                  <a:srgbClr val="ECECEC"/>
                </a:solidFill>
                <a:ea typeface="+mn-lt"/>
                <a:cs typeface="+mn-lt"/>
              </a:rPr>
              <a:t>Everyday computer users who want to protect their personal information, such as passwords, credit card details, and private messages, from unauthorized access.</a:t>
            </a:r>
            <a:endParaRPr lang="en-US" sz="1200"/>
          </a:p>
          <a:p>
            <a:pPr lvl="1">
              <a:buFont typeface="Neue Haas Grotesk Text Pro" panose="020B0604020202020204" pitchFamily="34" charset="0"/>
              <a:buChar char="+"/>
            </a:pPr>
            <a:r>
              <a:rPr lang="en-US" sz="1200" dirty="0">
                <a:solidFill>
                  <a:srgbClr val="ECECEC"/>
                </a:solidFill>
                <a:ea typeface="+mn-lt"/>
                <a:cs typeface="+mn-lt"/>
              </a:rPr>
              <a:t>Professionals who handle sensitive data on their computers, including journalists, lawyers, and healthcare professionals.</a:t>
            </a:r>
            <a:endParaRPr lang="en-US" sz="1200"/>
          </a:p>
          <a:p>
            <a:r>
              <a:rPr lang="en-US" sz="1200" b="1" dirty="0">
                <a:ea typeface="+mn-lt"/>
                <a:cs typeface="+mn-lt"/>
              </a:rPr>
              <a:t>Businesses and Enterprises</a:t>
            </a:r>
            <a:r>
              <a:rPr lang="en-US" sz="1200" dirty="0">
                <a:solidFill>
                  <a:srgbClr val="ECECEC"/>
                </a:solidFill>
                <a:ea typeface="+mn-lt"/>
                <a:cs typeface="+mn-lt"/>
              </a:rPr>
              <a:t>:</a:t>
            </a:r>
            <a:endParaRPr lang="en-US" sz="1200"/>
          </a:p>
          <a:p>
            <a:pPr lvl="1">
              <a:buFont typeface="Neue Haas Grotesk Text Pro" panose="020B0604020202020204" pitchFamily="34" charset="0"/>
              <a:buChar char="+"/>
            </a:pPr>
            <a:r>
              <a:rPr lang="en-US" sz="1200" dirty="0">
                <a:solidFill>
                  <a:srgbClr val="ECECEC"/>
                </a:solidFill>
                <a:ea typeface="+mn-lt"/>
                <a:cs typeface="+mn-lt"/>
              </a:rPr>
              <a:t>Small and medium-sized businesses (SMBs) seeking to safeguard their sensitive business information, financial records, and customer data from cyber threats.</a:t>
            </a:r>
            <a:endParaRPr lang="en-US" sz="1200"/>
          </a:p>
          <a:p>
            <a:pPr lvl="1">
              <a:buFont typeface="Neue Haas Grotesk Text Pro" panose="020B0604020202020204" pitchFamily="34" charset="0"/>
              <a:buChar char="+"/>
            </a:pPr>
            <a:r>
              <a:rPr lang="en-US" sz="1200" dirty="0">
                <a:solidFill>
                  <a:srgbClr val="ECECEC"/>
                </a:solidFill>
                <a:ea typeface="+mn-lt"/>
                <a:cs typeface="+mn-lt"/>
              </a:rPr>
              <a:t>Large enterprises and corporations aiming to enhance their cybersecurity measures to protect valuable intellectual property and confidential business data.</a:t>
            </a:r>
            <a:endParaRPr lang="en-US" sz="1200"/>
          </a:p>
          <a:p>
            <a:r>
              <a:rPr lang="en-US" sz="1200" b="1" dirty="0">
                <a:ea typeface="+mn-lt"/>
                <a:cs typeface="+mn-lt"/>
              </a:rPr>
              <a:t>Government Agencies and Institutions</a:t>
            </a:r>
            <a:r>
              <a:rPr lang="en-US" sz="1200" dirty="0">
                <a:solidFill>
                  <a:srgbClr val="ECECEC"/>
                </a:solidFill>
                <a:ea typeface="+mn-lt"/>
                <a:cs typeface="+mn-lt"/>
              </a:rPr>
              <a:t>:</a:t>
            </a:r>
            <a:endParaRPr lang="en-US" sz="1200"/>
          </a:p>
          <a:p>
            <a:pPr lvl="1">
              <a:buFont typeface="Neue Haas Grotesk Text Pro" panose="020B0604020202020204" pitchFamily="34" charset="0"/>
              <a:buChar char="+"/>
            </a:pPr>
            <a:r>
              <a:rPr lang="en-US" sz="1200" dirty="0">
                <a:solidFill>
                  <a:srgbClr val="ECECEC"/>
                </a:solidFill>
                <a:ea typeface="+mn-lt"/>
                <a:cs typeface="+mn-lt"/>
              </a:rPr>
              <a:t>Government organizations at local, state, and federal levels tasked with protecting classified information, national security data, and citizen privacy.</a:t>
            </a:r>
            <a:endParaRPr lang="en-US" sz="1200"/>
          </a:p>
          <a:p>
            <a:pPr lvl="1">
              <a:buFont typeface="Neue Haas Grotesk Text Pro" panose="020B0604020202020204" pitchFamily="34" charset="0"/>
              <a:buChar char="+"/>
            </a:pPr>
            <a:r>
              <a:rPr lang="en-US" sz="1200" dirty="0">
                <a:solidFill>
                  <a:srgbClr val="ECECEC"/>
                </a:solidFill>
                <a:ea typeface="+mn-lt"/>
                <a:cs typeface="+mn-lt"/>
              </a:rPr>
              <a:t>Educational institutions, such as universities and research facilities, safeguarding academic research, student records, and institutional data.</a:t>
            </a:r>
            <a:endParaRPr lang="en-US" sz="1200"/>
          </a:p>
          <a:p>
            <a:r>
              <a:rPr lang="en-US" sz="1200" b="1" dirty="0">
                <a:ea typeface="+mn-lt"/>
                <a:cs typeface="+mn-lt"/>
              </a:rPr>
              <a:t>Cybersecurity Professionals</a:t>
            </a:r>
            <a:r>
              <a:rPr lang="en-US" sz="1200" dirty="0">
                <a:solidFill>
                  <a:srgbClr val="ECECEC"/>
                </a:solidFill>
                <a:ea typeface="+mn-lt"/>
                <a:cs typeface="+mn-lt"/>
              </a:rPr>
              <a:t>:</a:t>
            </a:r>
            <a:endParaRPr lang="en-US" sz="1200"/>
          </a:p>
          <a:p>
            <a:pPr lvl="1">
              <a:buFont typeface="Neue Haas Grotesk Text Pro" panose="020B0604020202020204" pitchFamily="34" charset="0"/>
              <a:buChar char="+"/>
            </a:pPr>
            <a:r>
              <a:rPr lang="en-US" sz="1200" dirty="0">
                <a:solidFill>
                  <a:srgbClr val="ECECEC"/>
                </a:solidFill>
                <a:ea typeface="+mn-lt"/>
                <a:cs typeface="+mn-lt"/>
              </a:rPr>
              <a:t>Security analysts, consultants, and professionals responsible for assessing and mitigating cyber threats within organizations.</a:t>
            </a:r>
            <a:endParaRPr lang="en-US" sz="1200"/>
          </a:p>
          <a:p>
            <a:pPr lvl="1">
              <a:buFont typeface="Neue Haas Grotesk Text Pro" panose="020B0604020202020204" pitchFamily="34" charset="0"/>
              <a:buChar char="+"/>
            </a:pPr>
            <a:r>
              <a:rPr lang="en-US" sz="1200" dirty="0">
                <a:solidFill>
                  <a:srgbClr val="ECECEC"/>
                </a:solidFill>
                <a:ea typeface="+mn-lt"/>
                <a:cs typeface="+mn-lt"/>
              </a:rPr>
              <a:t>Ethical hackers and penetration testers seeking to evaluate and strengthen the security posture of systems and networks.</a:t>
            </a:r>
            <a:endParaRPr lang="en-US" sz="1200"/>
          </a:p>
          <a:p>
            <a:r>
              <a:rPr lang="en-US" sz="1200" b="1" dirty="0">
                <a:ea typeface="+mn-lt"/>
                <a:cs typeface="+mn-lt"/>
              </a:rPr>
              <a:t>Software Developers and IT Professionals</a:t>
            </a:r>
            <a:r>
              <a:rPr lang="en-US" sz="1200" dirty="0">
                <a:solidFill>
                  <a:srgbClr val="ECECEC"/>
                </a:solidFill>
                <a:ea typeface="+mn-lt"/>
                <a:cs typeface="+mn-lt"/>
              </a:rPr>
              <a:t>:</a:t>
            </a:r>
            <a:endParaRPr lang="en-US" sz="1200"/>
          </a:p>
          <a:p>
            <a:pPr lvl="1">
              <a:buFont typeface="Neue Haas Grotesk Text Pro" panose="020B0604020202020204" pitchFamily="34" charset="0"/>
              <a:buChar char="+"/>
            </a:pPr>
            <a:r>
              <a:rPr lang="en-US" sz="1200" dirty="0">
                <a:solidFill>
                  <a:srgbClr val="ECECEC"/>
                </a:solidFill>
                <a:ea typeface="+mn-lt"/>
                <a:cs typeface="+mn-lt"/>
              </a:rPr>
              <a:t>Developers and IT professionals involved in creating and managing software applications and systems, including those responsible for ensuring the security of software products and infrastructure.</a:t>
            </a:r>
            <a:endParaRPr lang="en-US" sz="1200"/>
          </a:p>
          <a:p>
            <a:pPr marL="0" indent="0">
              <a:buNone/>
            </a:pPr>
            <a:endParaRPr lang="en-US" sz="1200" dirty="0">
              <a:solidFill>
                <a:srgbClr val="ECECEC"/>
              </a:solidFill>
            </a:endParaRPr>
          </a:p>
        </p:txBody>
      </p:sp>
      <p:sp>
        <p:nvSpPr>
          <p:cNvPr id="4" name="Date Placeholder 3">
            <a:extLst>
              <a:ext uri="{FF2B5EF4-FFF2-40B4-BE49-F238E27FC236}">
                <a16:creationId xmlns:a16="http://schemas.microsoft.com/office/drawing/2014/main" id="{22F58B84-FAE6-3D64-DAE9-921174F296B9}"/>
              </a:ext>
            </a:extLst>
          </p:cNvPr>
          <p:cNvSpPr>
            <a:spLocks noGrp="1"/>
          </p:cNvSpPr>
          <p:nvPr>
            <p:ph type="dt" sz="half" idx="10"/>
          </p:nvPr>
        </p:nvSpPr>
        <p:spPr/>
        <p:txBody>
          <a:bodyPr/>
          <a:lstStyle/>
          <a:p>
            <a:fld id="{0F996519-E62D-4F8C-AE1E-36928EC7D15C}" type="datetime1">
              <a:rPr lang="en-US" smtClean="0"/>
              <a:t>4/4/2024</a:t>
            </a:fld>
            <a:endParaRPr lang="en-US"/>
          </a:p>
        </p:txBody>
      </p:sp>
      <p:sp>
        <p:nvSpPr>
          <p:cNvPr id="5" name="Footer Placeholder 4">
            <a:extLst>
              <a:ext uri="{FF2B5EF4-FFF2-40B4-BE49-F238E27FC236}">
                <a16:creationId xmlns:a16="http://schemas.microsoft.com/office/drawing/2014/main" id="{6A1B9DFB-634D-42CA-73AC-7F4A6B3D839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8099E83-1D08-0680-53C7-C3761C67ABCA}"/>
              </a:ext>
            </a:extLst>
          </p:cNvPr>
          <p:cNvSpPr>
            <a:spLocks noGrp="1"/>
          </p:cNvSpPr>
          <p:nvPr>
            <p:ph type="sldNum" sz="quarter" idx="12"/>
          </p:nvPr>
        </p:nvSpPr>
        <p:spPr/>
        <p:txBody>
          <a:bodyPr/>
          <a:lstStyle/>
          <a:p>
            <a:fld id="{6E91CC32-6A6B-4E2E-BBA1-6864F305DA26}" type="slidenum">
              <a:rPr lang="en-US" smtClean="0"/>
              <a:t>5</a:t>
            </a:fld>
            <a:endParaRPr lang="en-US"/>
          </a:p>
        </p:txBody>
      </p:sp>
    </p:spTree>
    <p:extLst>
      <p:ext uri="{BB962C8B-B14F-4D97-AF65-F5344CB8AC3E}">
        <p14:creationId xmlns:p14="http://schemas.microsoft.com/office/powerpoint/2010/main" val="1472290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58180-CB6D-BAA5-C091-BB6387813531}"/>
              </a:ext>
            </a:extLst>
          </p:cNvPr>
          <p:cNvSpPr>
            <a:spLocks noGrp="1"/>
          </p:cNvSpPr>
          <p:nvPr>
            <p:ph type="title"/>
          </p:nvPr>
        </p:nvSpPr>
        <p:spPr>
          <a:xfrm>
            <a:off x="337141" y="418918"/>
            <a:ext cx="9956747" cy="849309"/>
          </a:xfrm>
        </p:spPr>
        <p:txBody>
          <a:bodyPr/>
          <a:lstStyle/>
          <a:p>
            <a:r>
              <a:rPr lang="en-US" dirty="0"/>
              <a:t>Solution and its Value Proposition</a:t>
            </a:r>
          </a:p>
        </p:txBody>
      </p:sp>
      <p:sp>
        <p:nvSpPr>
          <p:cNvPr id="3" name="Content Placeholder 2">
            <a:extLst>
              <a:ext uri="{FF2B5EF4-FFF2-40B4-BE49-F238E27FC236}">
                <a16:creationId xmlns:a16="http://schemas.microsoft.com/office/drawing/2014/main" id="{32AAF981-E805-5ADC-952E-03834474573E}"/>
              </a:ext>
            </a:extLst>
          </p:cNvPr>
          <p:cNvSpPr>
            <a:spLocks noGrp="1"/>
          </p:cNvSpPr>
          <p:nvPr>
            <p:ph idx="1"/>
          </p:nvPr>
        </p:nvSpPr>
        <p:spPr>
          <a:xfrm>
            <a:off x="335467" y="1487272"/>
            <a:ext cx="9956747" cy="4934105"/>
          </a:xfrm>
        </p:spPr>
        <p:txBody>
          <a:bodyPr vert="horz" lIns="91440" tIns="45720" rIns="91440" bIns="45720" rtlCol="0" anchor="t">
            <a:normAutofit fontScale="85000" lnSpcReduction="10000"/>
          </a:bodyPr>
          <a:lstStyle/>
          <a:p>
            <a:r>
              <a:rPr lang="en-US" dirty="0">
                <a:ea typeface="+mn-lt"/>
                <a:cs typeface="+mn-lt"/>
              </a:rPr>
              <a:t>Our solution offers a comprehensive approach to address the pressing concerns related to keylogging threats, providing robust security measures and advanced capabilities to safeguard sensitive information.</a:t>
            </a:r>
            <a:endParaRPr lang="en-US">
              <a:ea typeface="+mn-lt"/>
              <a:cs typeface="+mn-lt"/>
            </a:endParaRPr>
          </a:p>
          <a:p>
            <a:pPr marL="0" indent="0">
              <a:buNone/>
            </a:pPr>
            <a:r>
              <a:rPr lang="en-US" b="1" dirty="0">
                <a:ea typeface="+mn-lt"/>
                <a:cs typeface="+mn-lt"/>
              </a:rPr>
              <a:t>Value Proposition:</a:t>
            </a:r>
            <a:endParaRPr lang="en-US" dirty="0">
              <a:ea typeface="+mn-lt"/>
              <a:cs typeface="+mn-lt"/>
            </a:endParaRPr>
          </a:p>
          <a:p>
            <a:r>
              <a:rPr lang="en-US" b="1" dirty="0">
                <a:ea typeface="+mn-lt"/>
                <a:cs typeface="+mn-lt"/>
              </a:rPr>
              <a:t>Enhanced Data Security</a:t>
            </a:r>
            <a:r>
              <a:rPr lang="en-US" dirty="0">
                <a:solidFill>
                  <a:srgbClr val="ECECEC"/>
                </a:solidFill>
                <a:ea typeface="+mn-lt"/>
                <a:cs typeface="+mn-lt"/>
              </a:rPr>
              <a:t>: Our solution offers robust security measures to protect sensitive information from keylogging threats, enhancing data security and safeguarding against unauthorized access and exploitation.</a:t>
            </a:r>
            <a:endParaRPr lang="en-US" dirty="0"/>
          </a:p>
          <a:p>
            <a:r>
              <a:rPr lang="en-US" b="1" dirty="0">
                <a:ea typeface="+mn-lt"/>
                <a:cs typeface="+mn-lt"/>
              </a:rPr>
              <a:t>Real-Time Threat Detection</a:t>
            </a:r>
            <a:r>
              <a:rPr lang="en-US" dirty="0">
                <a:solidFill>
                  <a:srgbClr val="ECECEC"/>
                </a:solidFill>
                <a:ea typeface="+mn-lt"/>
                <a:cs typeface="+mn-lt"/>
              </a:rPr>
              <a:t>: With real-time detection and prevention capabilities, our solution promptly identifies and mitigates keylogging activities, minimizing the risk of data breaches and </a:t>
            </a:r>
            <a:r>
              <a:rPr lang="en-US" dirty="0" err="1">
                <a:solidFill>
                  <a:srgbClr val="ECECEC"/>
                </a:solidFill>
                <a:ea typeface="+mn-lt"/>
                <a:cs typeface="+mn-lt"/>
              </a:rPr>
              <a:t>cyber attacks</a:t>
            </a:r>
            <a:r>
              <a:rPr lang="en-US" dirty="0">
                <a:solidFill>
                  <a:srgbClr val="ECECEC"/>
                </a:solidFill>
                <a:ea typeface="+mn-lt"/>
                <a:cs typeface="+mn-lt"/>
              </a:rPr>
              <a:t>.</a:t>
            </a:r>
            <a:endParaRPr lang="en-US" dirty="0"/>
          </a:p>
          <a:p>
            <a:r>
              <a:rPr lang="en-US" b="1" dirty="0">
                <a:ea typeface="+mn-lt"/>
                <a:cs typeface="+mn-lt"/>
              </a:rPr>
              <a:t>User-Friendly Experience</a:t>
            </a:r>
            <a:r>
              <a:rPr lang="en-US" dirty="0">
                <a:solidFill>
                  <a:srgbClr val="ECECEC"/>
                </a:solidFill>
                <a:ea typeface="+mn-lt"/>
                <a:cs typeface="+mn-lt"/>
              </a:rPr>
              <a:t>: Our intuitive user interface and easy deployment ensure a seamless user experience, empowering users to manage and monitor the keylogger and security measures effortlessly.</a:t>
            </a:r>
            <a:endParaRPr lang="en-US" dirty="0"/>
          </a:p>
          <a:p>
            <a:r>
              <a:rPr lang="en-US" b="1" dirty="0">
                <a:ea typeface="+mn-lt"/>
                <a:cs typeface="+mn-lt"/>
              </a:rPr>
              <a:t>Cross-Platform Compatibility</a:t>
            </a:r>
            <a:r>
              <a:rPr lang="en-US" dirty="0">
                <a:solidFill>
                  <a:srgbClr val="ECECEC"/>
                </a:solidFill>
                <a:ea typeface="+mn-lt"/>
                <a:cs typeface="+mn-lt"/>
              </a:rPr>
              <a:t>: Our solution's compatibility with multiple platforms ensures flexibility and accessibility, allowing users to deploy it across diverse environments and systems, maximizing its effectiveness and usability.</a:t>
            </a:r>
            <a:endParaRPr lang="en-US" dirty="0"/>
          </a:p>
          <a:p>
            <a:r>
              <a:rPr lang="en-US" b="1" dirty="0">
                <a:ea typeface="+mn-lt"/>
                <a:cs typeface="+mn-lt"/>
              </a:rPr>
              <a:t>Privacy and Confidentiality</a:t>
            </a:r>
            <a:r>
              <a:rPr lang="en-US" dirty="0">
                <a:solidFill>
                  <a:srgbClr val="ECECEC"/>
                </a:solidFill>
                <a:ea typeface="+mn-lt"/>
                <a:cs typeface="+mn-lt"/>
              </a:rPr>
              <a:t>: Through robust encryption techniques, our solution prioritizes the privacy and confidentiality of logged data, providing users with peace of mind and assurance that their sensitive information remains protected against unauthorized access and interception.</a:t>
            </a:r>
            <a:endParaRPr lang="en-US" dirty="0"/>
          </a:p>
          <a:p>
            <a:endParaRPr lang="en-US" dirty="0">
              <a:ea typeface="+mn-lt"/>
              <a:cs typeface="+mn-lt"/>
            </a:endParaRPr>
          </a:p>
        </p:txBody>
      </p:sp>
      <p:sp>
        <p:nvSpPr>
          <p:cNvPr id="4" name="Date Placeholder 3">
            <a:extLst>
              <a:ext uri="{FF2B5EF4-FFF2-40B4-BE49-F238E27FC236}">
                <a16:creationId xmlns:a16="http://schemas.microsoft.com/office/drawing/2014/main" id="{2C240E89-EB66-3846-8DF7-C075D71367EE}"/>
              </a:ext>
            </a:extLst>
          </p:cNvPr>
          <p:cNvSpPr>
            <a:spLocks noGrp="1"/>
          </p:cNvSpPr>
          <p:nvPr>
            <p:ph type="dt" sz="half" idx="10"/>
          </p:nvPr>
        </p:nvSpPr>
        <p:spPr/>
        <p:txBody>
          <a:bodyPr/>
          <a:lstStyle/>
          <a:p>
            <a:fld id="{0F996519-E62D-4F8C-AE1E-36928EC7D15C}" type="datetime1">
              <a:rPr lang="en-US" smtClean="0"/>
              <a:t>4/4/2024</a:t>
            </a:fld>
            <a:endParaRPr lang="en-US"/>
          </a:p>
        </p:txBody>
      </p:sp>
      <p:sp>
        <p:nvSpPr>
          <p:cNvPr id="5" name="Footer Placeholder 4">
            <a:extLst>
              <a:ext uri="{FF2B5EF4-FFF2-40B4-BE49-F238E27FC236}">
                <a16:creationId xmlns:a16="http://schemas.microsoft.com/office/drawing/2014/main" id="{33EA57E1-0558-2FE3-5C15-B5A1C6BD3C9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5ED2DE4-AEC3-9024-5519-4B5310AD93CC}"/>
              </a:ext>
            </a:extLst>
          </p:cNvPr>
          <p:cNvSpPr>
            <a:spLocks noGrp="1"/>
          </p:cNvSpPr>
          <p:nvPr>
            <p:ph type="sldNum" sz="quarter" idx="12"/>
          </p:nvPr>
        </p:nvSpPr>
        <p:spPr/>
        <p:txBody>
          <a:bodyPr/>
          <a:lstStyle/>
          <a:p>
            <a:fld id="{6E91CC32-6A6B-4E2E-BBA1-6864F305DA26}" type="slidenum">
              <a:rPr lang="en-US" smtClean="0"/>
              <a:t>6</a:t>
            </a:fld>
            <a:endParaRPr lang="en-US"/>
          </a:p>
        </p:txBody>
      </p:sp>
    </p:spTree>
    <p:extLst>
      <p:ext uri="{BB962C8B-B14F-4D97-AF65-F5344CB8AC3E}">
        <p14:creationId xmlns:p14="http://schemas.microsoft.com/office/powerpoint/2010/main" val="2688246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05526-1E59-FC13-67C7-8DBC77304370}"/>
              </a:ext>
            </a:extLst>
          </p:cNvPr>
          <p:cNvSpPr>
            <a:spLocks noGrp="1"/>
          </p:cNvSpPr>
          <p:nvPr>
            <p:ph type="title"/>
          </p:nvPr>
        </p:nvSpPr>
        <p:spPr>
          <a:xfrm>
            <a:off x="337141" y="447674"/>
            <a:ext cx="9956747" cy="763044"/>
          </a:xfrm>
        </p:spPr>
        <p:txBody>
          <a:bodyPr/>
          <a:lstStyle/>
          <a:p>
            <a:r>
              <a:rPr lang="en-US" dirty="0"/>
              <a:t>The wow in this solution</a:t>
            </a:r>
          </a:p>
        </p:txBody>
      </p:sp>
      <p:sp>
        <p:nvSpPr>
          <p:cNvPr id="3" name="Content Placeholder 2">
            <a:extLst>
              <a:ext uri="{FF2B5EF4-FFF2-40B4-BE49-F238E27FC236}">
                <a16:creationId xmlns:a16="http://schemas.microsoft.com/office/drawing/2014/main" id="{F29FE2B4-E599-F4D0-E64A-E31E24CD7CF4}"/>
              </a:ext>
            </a:extLst>
          </p:cNvPr>
          <p:cNvSpPr>
            <a:spLocks noGrp="1"/>
          </p:cNvSpPr>
          <p:nvPr>
            <p:ph idx="1"/>
          </p:nvPr>
        </p:nvSpPr>
        <p:spPr>
          <a:xfrm>
            <a:off x="335467" y="1386630"/>
            <a:ext cx="9956747" cy="5020369"/>
          </a:xfrm>
        </p:spPr>
        <p:txBody>
          <a:bodyPr vert="horz" lIns="91440" tIns="45720" rIns="91440" bIns="45720" rtlCol="0" anchor="t">
            <a:noAutofit/>
          </a:bodyPr>
          <a:lstStyle/>
          <a:p>
            <a:r>
              <a:rPr lang="en-US" sz="1300" dirty="0">
                <a:solidFill>
                  <a:srgbClr val="ECECEC"/>
                </a:solidFill>
                <a:ea typeface="+mn-lt"/>
                <a:cs typeface="+mn-lt"/>
              </a:rPr>
              <a:t>Our solution for keylogger detection and security implementation using Python goes beyond conventional approaches, offering several innovative features and capabilities that truly set it apart. The "wow" factor in our solution lies in its ability to:</a:t>
            </a:r>
            <a:endParaRPr lang="en-US" sz="1300" dirty="0"/>
          </a:p>
          <a:p>
            <a:r>
              <a:rPr lang="en-US" sz="1300" b="1" dirty="0">
                <a:ea typeface="+mn-lt"/>
                <a:cs typeface="+mn-lt"/>
              </a:rPr>
              <a:t>Advanced Threat Detection and Prevention</a:t>
            </a:r>
            <a:r>
              <a:rPr lang="en-US" sz="1300" dirty="0">
                <a:solidFill>
                  <a:srgbClr val="ECECEC"/>
                </a:solidFill>
                <a:ea typeface="+mn-lt"/>
                <a:cs typeface="+mn-lt"/>
              </a:rPr>
              <a:t>:</a:t>
            </a:r>
            <a:endParaRPr lang="en-US" sz="1300" dirty="0"/>
          </a:p>
          <a:p>
            <a:pPr lvl="1">
              <a:buFont typeface="Neue Haas Grotesk Text Pro" panose="020B0604020202020204" pitchFamily="34" charset="0"/>
              <a:buChar char="+"/>
            </a:pPr>
            <a:r>
              <a:rPr lang="en-US" sz="1300" dirty="0">
                <a:solidFill>
                  <a:srgbClr val="ECECEC"/>
                </a:solidFill>
                <a:ea typeface="+mn-lt"/>
                <a:cs typeface="+mn-lt"/>
              </a:rPr>
              <a:t>Our solution employs cutting-edge algorithms and real-time monitoring techniques to detect and prevent keylogging activities with unparalleled accuracy and efficiency. It can identify subtle signs of malicious behavior and take proactive measures to thwart potential threats before they escalate, providing users with a robust defense against </a:t>
            </a:r>
            <a:r>
              <a:rPr lang="en-US" sz="1300" err="1">
                <a:solidFill>
                  <a:srgbClr val="ECECEC"/>
                </a:solidFill>
                <a:ea typeface="+mn-lt"/>
                <a:cs typeface="+mn-lt"/>
              </a:rPr>
              <a:t>cyber attacks</a:t>
            </a:r>
            <a:r>
              <a:rPr lang="en-US" sz="1300" dirty="0">
                <a:solidFill>
                  <a:srgbClr val="ECECEC"/>
                </a:solidFill>
                <a:ea typeface="+mn-lt"/>
                <a:cs typeface="+mn-lt"/>
              </a:rPr>
              <a:t>.</a:t>
            </a:r>
            <a:endParaRPr lang="en-US" sz="1300" dirty="0"/>
          </a:p>
          <a:p>
            <a:r>
              <a:rPr lang="en-US" sz="1300" b="1" dirty="0">
                <a:ea typeface="+mn-lt"/>
                <a:cs typeface="+mn-lt"/>
              </a:rPr>
              <a:t>Intelligent Behavioral Analysis</a:t>
            </a:r>
            <a:r>
              <a:rPr lang="en-US" sz="1300" dirty="0">
                <a:solidFill>
                  <a:srgbClr val="ECECEC"/>
                </a:solidFill>
                <a:ea typeface="+mn-lt"/>
                <a:cs typeface="+mn-lt"/>
              </a:rPr>
              <a:t>:</a:t>
            </a:r>
            <a:endParaRPr lang="en-US" sz="1300" dirty="0"/>
          </a:p>
          <a:p>
            <a:pPr lvl="1">
              <a:buFont typeface="Neue Haas Grotesk Text Pro" panose="020B0604020202020204" pitchFamily="34" charset="0"/>
              <a:buChar char="+"/>
            </a:pPr>
            <a:r>
              <a:rPr lang="en-US" sz="1300" dirty="0">
                <a:solidFill>
                  <a:srgbClr val="ECECEC"/>
                </a:solidFill>
                <a:ea typeface="+mn-lt"/>
                <a:cs typeface="+mn-lt"/>
              </a:rPr>
              <a:t>Unlike traditional keylogger detection methods that rely solely on signature-based detection, our solution utilizes intelligent behavioral analysis to identify anomalous patterns and deviations in user input behavior. By analyzing contextual cues and user interactions, it can differentiate between legitimate and malicious activities, enhancing its detection capabilities and reducing false positives.</a:t>
            </a:r>
            <a:endParaRPr lang="en-US" sz="1300" dirty="0"/>
          </a:p>
          <a:p>
            <a:r>
              <a:rPr lang="en-US" sz="1300" b="1" dirty="0">
                <a:ea typeface="+mn-lt"/>
                <a:cs typeface="+mn-lt"/>
              </a:rPr>
              <a:t>Adaptive Security Measures</a:t>
            </a:r>
            <a:r>
              <a:rPr lang="en-US" sz="1300" dirty="0">
                <a:solidFill>
                  <a:srgbClr val="ECECEC"/>
                </a:solidFill>
                <a:ea typeface="+mn-lt"/>
                <a:cs typeface="+mn-lt"/>
              </a:rPr>
              <a:t>:</a:t>
            </a:r>
            <a:endParaRPr lang="en-US" sz="1300" dirty="0"/>
          </a:p>
          <a:p>
            <a:pPr lvl="1">
              <a:buFont typeface="Neue Haas Grotesk Text Pro" panose="020B0604020202020204" pitchFamily="34" charset="0"/>
              <a:buChar char="+"/>
            </a:pPr>
            <a:r>
              <a:rPr lang="en-US" sz="1300" dirty="0">
                <a:solidFill>
                  <a:srgbClr val="ECECEC"/>
                </a:solidFill>
                <a:ea typeface="+mn-lt"/>
                <a:cs typeface="+mn-lt"/>
              </a:rPr>
              <a:t>Our solution features adaptive security measures that dynamically adjust and optimize their response based on evolving threat landscapes and user behavior. It can intelligently adapt its detection thresholds, update its rule sets, and deploy countermeasures in real-time, ensuring proactive protection against emerging keylogging threats.</a:t>
            </a:r>
            <a:endParaRPr lang="en-US" sz="1300" dirty="0"/>
          </a:p>
          <a:p>
            <a:r>
              <a:rPr lang="en-US" sz="1300" b="1" dirty="0">
                <a:ea typeface="+mn-lt"/>
                <a:cs typeface="+mn-lt"/>
              </a:rPr>
              <a:t>Stealthy Operation and Evasion Techniques</a:t>
            </a:r>
            <a:r>
              <a:rPr lang="en-US" sz="1300" dirty="0">
                <a:solidFill>
                  <a:srgbClr val="ECECEC"/>
                </a:solidFill>
                <a:ea typeface="+mn-lt"/>
                <a:cs typeface="+mn-lt"/>
              </a:rPr>
              <a:t>:</a:t>
            </a:r>
            <a:endParaRPr lang="en-US" sz="1300" dirty="0"/>
          </a:p>
          <a:p>
            <a:pPr lvl="1">
              <a:buFont typeface="Neue Haas Grotesk Text Pro" panose="020B0604020202020204" pitchFamily="34" charset="0"/>
              <a:buChar char="+"/>
            </a:pPr>
            <a:r>
              <a:rPr lang="en-US" sz="1300" dirty="0">
                <a:solidFill>
                  <a:srgbClr val="ECECEC"/>
                </a:solidFill>
                <a:ea typeface="+mn-lt"/>
                <a:cs typeface="+mn-lt"/>
              </a:rPr>
              <a:t>Our keylogger operates stealthily in the background, evading detection by traditional security tools and techniques. It employs sophisticated evasion techniques to conceal its presence, such as code obfuscation, anti-analysis mechanisms, and polymorphic behavior, making it exceptionally difficult for adversaries to detect and circumvent.</a:t>
            </a:r>
            <a:endParaRPr lang="en-US" sz="1300" dirty="0"/>
          </a:p>
          <a:p>
            <a:pPr marL="0" indent="0">
              <a:buNone/>
            </a:pPr>
            <a:endParaRPr lang="en-US" sz="1300" dirty="0">
              <a:solidFill>
                <a:srgbClr val="ECECEC"/>
              </a:solidFill>
            </a:endParaRPr>
          </a:p>
          <a:p>
            <a:endParaRPr lang="en-US" sz="1300" dirty="0"/>
          </a:p>
        </p:txBody>
      </p:sp>
      <p:sp>
        <p:nvSpPr>
          <p:cNvPr id="4" name="Date Placeholder 3">
            <a:extLst>
              <a:ext uri="{FF2B5EF4-FFF2-40B4-BE49-F238E27FC236}">
                <a16:creationId xmlns:a16="http://schemas.microsoft.com/office/drawing/2014/main" id="{8C21F41D-83C3-222D-F01F-2D13FF77A6BC}"/>
              </a:ext>
            </a:extLst>
          </p:cNvPr>
          <p:cNvSpPr>
            <a:spLocks noGrp="1"/>
          </p:cNvSpPr>
          <p:nvPr>
            <p:ph type="dt" sz="half" idx="10"/>
          </p:nvPr>
        </p:nvSpPr>
        <p:spPr/>
        <p:txBody>
          <a:bodyPr/>
          <a:lstStyle/>
          <a:p>
            <a:fld id="{0F996519-E62D-4F8C-AE1E-36928EC7D15C}" type="datetime1">
              <a:rPr lang="en-US" smtClean="0"/>
              <a:t>4/4/2024</a:t>
            </a:fld>
            <a:endParaRPr lang="en-US"/>
          </a:p>
        </p:txBody>
      </p:sp>
      <p:sp>
        <p:nvSpPr>
          <p:cNvPr id="6" name="Slide Number Placeholder 5">
            <a:extLst>
              <a:ext uri="{FF2B5EF4-FFF2-40B4-BE49-F238E27FC236}">
                <a16:creationId xmlns:a16="http://schemas.microsoft.com/office/drawing/2014/main" id="{92525ED1-C9E2-572B-742E-037EA04AA603}"/>
              </a:ext>
            </a:extLst>
          </p:cNvPr>
          <p:cNvSpPr>
            <a:spLocks noGrp="1"/>
          </p:cNvSpPr>
          <p:nvPr>
            <p:ph type="sldNum" sz="quarter" idx="12"/>
          </p:nvPr>
        </p:nvSpPr>
        <p:spPr/>
        <p:txBody>
          <a:bodyPr/>
          <a:lstStyle/>
          <a:p>
            <a:fld id="{6E91CC32-6A6B-4E2E-BBA1-6864F305DA26}" type="slidenum">
              <a:rPr lang="en-US" smtClean="0"/>
              <a:t>7</a:t>
            </a:fld>
            <a:endParaRPr lang="en-US"/>
          </a:p>
        </p:txBody>
      </p:sp>
    </p:spTree>
    <p:extLst>
      <p:ext uri="{BB962C8B-B14F-4D97-AF65-F5344CB8AC3E}">
        <p14:creationId xmlns:p14="http://schemas.microsoft.com/office/powerpoint/2010/main" val="1234266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206A-C8EC-E9EB-9764-D5E10815F430}"/>
              </a:ext>
            </a:extLst>
          </p:cNvPr>
          <p:cNvSpPr>
            <a:spLocks noGrp="1"/>
          </p:cNvSpPr>
          <p:nvPr>
            <p:ph type="title"/>
          </p:nvPr>
        </p:nvSpPr>
        <p:spPr>
          <a:xfrm>
            <a:off x="337141" y="289522"/>
            <a:ext cx="9956747" cy="806177"/>
          </a:xfrm>
        </p:spPr>
        <p:txBody>
          <a:bodyPr/>
          <a:lstStyle/>
          <a:p>
            <a:r>
              <a:rPr lang="en-US" dirty="0"/>
              <a:t>Result:</a:t>
            </a:r>
          </a:p>
        </p:txBody>
      </p:sp>
      <p:sp>
        <p:nvSpPr>
          <p:cNvPr id="3" name="Content Placeholder 2">
            <a:extLst>
              <a:ext uri="{FF2B5EF4-FFF2-40B4-BE49-F238E27FC236}">
                <a16:creationId xmlns:a16="http://schemas.microsoft.com/office/drawing/2014/main" id="{29E27DF4-BF98-94E0-898F-3FF903666EC6}"/>
              </a:ext>
            </a:extLst>
          </p:cNvPr>
          <p:cNvSpPr>
            <a:spLocks noGrp="1"/>
          </p:cNvSpPr>
          <p:nvPr>
            <p:ph idx="1"/>
          </p:nvPr>
        </p:nvSpPr>
        <p:spPr>
          <a:xfrm>
            <a:off x="335467" y="1487272"/>
            <a:ext cx="9956747" cy="4387765"/>
          </a:xfrm>
        </p:spPr>
        <p:txBody>
          <a:bodyPr vert="horz" lIns="91440" tIns="45720" rIns="91440" bIns="45720" rtlCol="0" anchor="t">
            <a:noAutofit/>
          </a:bodyPr>
          <a:lstStyle/>
          <a:p>
            <a:r>
              <a:rPr lang="en-US" sz="1400" b="1" dirty="0">
                <a:ea typeface="+mn-lt"/>
                <a:cs typeface="+mn-lt"/>
              </a:rPr>
              <a:t>Detection Accuracy:</a:t>
            </a:r>
            <a:r>
              <a:rPr lang="en-US" sz="1400" dirty="0">
                <a:solidFill>
                  <a:srgbClr val="ECECEC"/>
                </a:solidFill>
                <a:ea typeface="+mn-lt"/>
                <a:cs typeface="+mn-lt"/>
              </a:rPr>
              <a:t> Measure the accuracy of the detection algorithms in identifying keylogging activities. This can be quantified by metrics such as true positive rate, false positive rate, precision, and recall.</a:t>
            </a:r>
            <a:endParaRPr lang="en-US" sz="1400"/>
          </a:p>
          <a:p>
            <a:r>
              <a:rPr lang="en-US" sz="1400" b="1" dirty="0">
                <a:ea typeface="+mn-lt"/>
                <a:cs typeface="+mn-lt"/>
              </a:rPr>
              <a:t>Prevention Efficacy:</a:t>
            </a:r>
            <a:r>
              <a:rPr lang="en-US" sz="1400" dirty="0">
                <a:solidFill>
                  <a:srgbClr val="ECECEC"/>
                </a:solidFill>
                <a:ea typeface="+mn-lt"/>
                <a:cs typeface="+mn-lt"/>
              </a:rPr>
              <a:t> Assess the effectiveness of the prevention and mitigation measures in stopping keylogging attacks before they escalate. This can be evaluated by tracking the number of successful prevention instances compared to attempted attacks.</a:t>
            </a:r>
            <a:endParaRPr lang="en-US" sz="1400"/>
          </a:p>
          <a:p>
            <a:r>
              <a:rPr lang="en-US" sz="1400" b="1" dirty="0">
                <a:ea typeface="+mn-lt"/>
                <a:cs typeface="+mn-lt"/>
              </a:rPr>
              <a:t>System Performance:</a:t>
            </a:r>
            <a:r>
              <a:rPr lang="en-US" sz="1400" dirty="0">
                <a:solidFill>
                  <a:srgbClr val="ECECEC"/>
                </a:solidFill>
                <a:ea typeface="+mn-lt"/>
                <a:cs typeface="+mn-lt"/>
              </a:rPr>
              <a:t> Measure the impact of the solution on system performance, including CPU usage, memory consumption, and latency. Lower resource usage and minimal impact on system responsiveness are desirable outcomes.</a:t>
            </a:r>
            <a:endParaRPr lang="en-US" sz="1400"/>
          </a:p>
          <a:p>
            <a:r>
              <a:rPr lang="en-US" sz="1400" b="1" dirty="0">
                <a:ea typeface="+mn-lt"/>
                <a:cs typeface="+mn-lt"/>
              </a:rPr>
              <a:t>Encryption Strength:</a:t>
            </a:r>
            <a:r>
              <a:rPr lang="en-US" sz="1400" dirty="0">
                <a:solidFill>
                  <a:srgbClr val="ECECEC"/>
                </a:solidFill>
                <a:ea typeface="+mn-lt"/>
                <a:cs typeface="+mn-lt"/>
              </a:rPr>
              <a:t> Evaluate the strength of the encryption techniques used to protect logged data. This can be assessed by conducting cryptographic analyses and assessing the resistance against known attacks.</a:t>
            </a:r>
            <a:endParaRPr lang="en-US" sz="1400"/>
          </a:p>
          <a:p>
            <a:r>
              <a:rPr lang="en-US" sz="1400" b="1" dirty="0">
                <a:ea typeface="+mn-lt"/>
                <a:cs typeface="+mn-lt"/>
              </a:rPr>
              <a:t>User Satisfaction:</a:t>
            </a:r>
            <a:r>
              <a:rPr lang="en-US" sz="1400" dirty="0">
                <a:solidFill>
                  <a:srgbClr val="ECECEC"/>
                </a:solidFill>
                <a:ea typeface="+mn-lt"/>
                <a:cs typeface="+mn-lt"/>
              </a:rPr>
              <a:t> Gather feedback from end users regarding their satisfaction with the solution's usability, functionality, and effectiveness. Use surveys, interviews, or usability tests to quantify user satisfaction metrics.</a:t>
            </a:r>
            <a:endParaRPr lang="en-US" sz="1400"/>
          </a:p>
          <a:p>
            <a:pPr marL="0" indent="0">
              <a:buNone/>
            </a:pPr>
            <a:endParaRPr lang="en-US" sz="2000" dirty="0"/>
          </a:p>
        </p:txBody>
      </p:sp>
      <p:sp>
        <p:nvSpPr>
          <p:cNvPr id="4" name="Date Placeholder 3">
            <a:extLst>
              <a:ext uri="{FF2B5EF4-FFF2-40B4-BE49-F238E27FC236}">
                <a16:creationId xmlns:a16="http://schemas.microsoft.com/office/drawing/2014/main" id="{7CBDAEDB-8F23-BF1F-465C-72DA4CB6F5F2}"/>
              </a:ext>
            </a:extLst>
          </p:cNvPr>
          <p:cNvSpPr>
            <a:spLocks noGrp="1"/>
          </p:cNvSpPr>
          <p:nvPr>
            <p:ph type="dt" sz="half" idx="10"/>
          </p:nvPr>
        </p:nvSpPr>
        <p:spPr/>
        <p:txBody>
          <a:bodyPr/>
          <a:lstStyle/>
          <a:p>
            <a:fld id="{0F996519-E62D-4F8C-AE1E-36928EC7D15C}" type="datetime1">
              <a:rPr lang="en-US" smtClean="0"/>
              <a:t>4/4/2024</a:t>
            </a:fld>
            <a:endParaRPr lang="en-US"/>
          </a:p>
        </p:txBody>
      </p:sp>
      <p:sp>
        <p:nvSpPr>
          <p:cNvPr id="6" name="Slide Number Placeholder 5">
            <a:extLst>
              <a:ext uri="{FF2B5EF4-FFF2-40B4-BE49-F238E27FC236}">
                <a16:creationId xmlns:a16="http://schemas.microsoft.com/office/drawing/2014/main" id="{45D6F95A-A993-6BBB-042A-F8FA398E8903}"/>
              </a:ext>
            </a:extLst>
          </p:cNvPr>
          <p:cNvSpPr>
            <a:spLocks noGrp="1"/>
          </p:cNvSpPr>
          <p:nvPr>
            <p:ph type="sldNum" sz="quarter" idx="12"/>
          </p:nvPr>
        </p:nvSpPr>
        <p:spPr/>
        <p:txBody>
          <a:bodyPr/>
          <a:lstStyle/>
          <a:p>
            <a:fld id="{6E91CC32-6A6B-4E2E-BBA1-6864F305DA26}" type="slidenum">
              <a:rPr lang="en-US" smtClean="0"/>
              <a:t>8</a:t>
            </a:fld>
            <a:endParaRPr lang="en-US"/>
          </a:p>
        </p:txBody>
      </p:sp>
    </p:spTree>
    <p:extLst>
      <p:ext uri="{BB962C8B-B14F-4D97-AF65-F5344CB8AC3E}">
        <p14:creationId xmlns:p14="http://schemas.microsoft.com/office/powerpoint/2010/main" val="4040814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1CD8B-5200-BFC6-30B4-F270B4B7F633}"/>
              </a:ext>
            </a:extLst>
          </p:cNvPr>
          <p:cNvSpPr>
            <a:spLocks noGrp="1"/>
          </p:cNvSpPr>
          <p:nvPr>
            <p:ph type="title"/>
          </p:nvPr>
        </p:nvSpPr>
        <p:spPr>
          <a:xfrm>
            <a:off x="337141" y="404541"/>
            <a:ext cx="9956747" cy="993082"/>
          </a:xfrm>
        </p:spPr>
        <p:txBody>
          <a:bodyPr/>
          <a:lstStyle/>
          <a:p>
            <a:r>
              <a:rPr lang="en-US" dirty="0"/>
              <a:t>Conclusion:</a:t>
            </a:r>
          </a:p>
        </p:txBody>
      </p:sp>
      <p:sp>
        <p:nvSpPr>
          <p:cNvPr id="3" name="Content Placeholder 2">
            <a:extLst>
              <a:ext uri="{FF2B5EF4-FFF2-40B4-BE49-F238E27FC236}">
                <a16:creationId xmlns:a16="http://schemas.microsoft.com/office/drawing/2014/main" id="{1A97B8B8-4E7E-A08B-E94E-CE953E5E46BD}"/>
              </a:ext>
            </a:extLst>
          </p:cNvPr>
          <p:cNvSpPr>
            <a:spLocks noGrp="1"/>
          </p:cNvSpPr>
          <p:nvPr>
            <p:ph idx="1"/>
          </p:nvPr>
        </p:nvSpPr>
        <p:spPr>
          <a:xfrm>
            <a:off x="335467" y="1530404"/>
            <a:ext cx="9956747" cy="4646558"/>
          </a:xfrm>
        </p:spPr>
        <p:txBody>
          <a:bodyPr vert="horz" lIns="91440" tIns="45720" rIns="91440" bIns="45720" rtlCol="0" anchor="t">
            <a:noAutofit/>
          </a:bodyPr>
          <a:lstStyle/>
          <a:p>
            <a:r>
              <a:rPr lang="en-US" dirty="0">
                <a:solidFill>
                  <a:srgbClr val="ECECEC"/>
                </a:solidFill>
                <a:ea typeface="+mn-lt"/>
                <a:cs typeface="+mn-lt"/>
              </a:rPr>
              <a:t>In conclusion, the keylogger detection and security implementation project using Python represents a significant advancement in cybersecurity, offering effective protection against keylogging threats and empowering users to safeguard their sensitive information in an increasingly interconnected world. As technology continues to evolve, projects like this play a crucial role in ensuring the integrity, confidentiality, and security of digital assets for individuals, businesses, and organizations worldwide.</a:t>
            </a:r>
            <a:endParaRPr lang="en-US"/>
          </a:p>
        </p:txBody>
      </p:sp>
      <p:sp>
        <p:nvSpPr>
          <p:cNvPr id="4" name="Date Placeholder 3">
            <a:extLst>
              <a:ext uri="{FF2B5EF4-FFF2-40B4-BE49-F238E27FC236}">
                <a16:creationId xmlns:a16="http://schemas.microsoft.com/office/drawing/2014/main" id="{6ACE3126-7960-AD05-F64F-762B3230B7B3}"/>
              </a:ext>
            </a:extLst>
          </p:cNvPr>
          <p:cNvSpPr>
            <a:spLocks noGrp="1"/>
          </p:cNvSpPr>
          <p:nvPr>
            <p:ph type="dt" sz="half" idx="10"/>
          </p:nvPr>
        </p:nvSpPr>
        <p:spPr/>
        <p:txBody>
          <a:bodyPr/>
          <a:lstStyle/>
          <a:p>
            <a:fld id="{0F996519-E62D-4F8C-AE1E-36928EC7D15C}" type="datetime1">
              <a:rPr lang="en-US" smtClean="0"/>
              <a:t>4/4/2024</a:t>
            </a:fld>
            <a:endParaRPr lang="en-US"/>
          </a:p>
        </p:txBody>
      </p:sp>
      <p:sp>
        <p:nvSpPr>
          <p:cNvPr id="6" name="Slide Number Placeholder 5">
            <a:extLst>
              <a:ext uri="{FF2B5EF4-FFF2-40B4-BE49-F238E27FC236}">
                <a16:creationId xmlns:a16="http://schemas.microsoft.com/office/drawing/2014/main" id="{704C3B12-D374-04E1-4FA0-66D2F1C0B079}"/>
              </a:ext>
            </a:extLst>
          </p:cNvPr>
          <p:cNvSpPr>
            <a:spLocks noGrp="1"/>
          </p:cNvSpPr>
          <p:nvPr>
            <p:ph type="sldNum" sz="quarter" idx="12"/>
          </p:nvPr>
        </p:nvSpPr>
        <p:spPr/>
        <p:txBody>
          <a:bodyPr/>
          <a:lstStyle/>
          <a:p>
            <a:fld id="{6E91CC32-6A6B-4E2E-BBA1-6864F305DA26}" type="slidenum">
              <a:rPr lang="en-US" smtClean="0"/>
              <a:t>9</a:t>
            </a:fld>
            <a:endParaRPr lang="en-US"/>
          </a:p>
        </p:txBody>
      </p:sp>
    </p:spTree>
    <p:extLst>
      <p:ext uri="{BB962C8B-B14F-4D97-AF65-F5344CB8AC3E}">
        <p14:creationId xmlns:p14="http://schemas.microsoft.com/office/powerpoint/2010/main" val="1943670926"/>
      </p:ext>
    </p:extLst>
  </p:cSld>
  <p:clrMapOvr>
    <a:masterClrMapping/>
  </p:clrMapOvr>
</p:sld>
</file>

<file path=ppt/theme/theme1.xml><?xml version="1.0" encoding="utf-8"?>
<a:theme xmlns:a="http://schemas.openxmlformats.org/drawingml/2006/main" name="DylanVTI">
  <a:themeElements>
    <a:clrScheme name="Custom 8">
      <a:dk1>
        <a:sysClr val="windowText" lastClr="000000"/>
      </a:dk1>
      <a:lt1>
        <a:sysClr val="window" lastClr="FFFFFF"/>
      </a:lt1>
      <a:dk2>
        <a:srgbClr val="1A1A33"/>
      </a:dk2>
      <a:lt2>
        <a:srgbClr val="EEFFE3"/>
      </a:lt2>
      <a:accent1>
        <a:srgbClr val="5C40EF"/>
      </a:accent1>
      <a:accent2>
        <a:srgbClr val="B8A0F8"/>
      </a:accent2>
      <a:accent3>
        <a:srgbClr val="00C777"/>
      </a:accent3>
      <a:accent4>
        <a:srgbClr val="005A66"/>
      </a:accent4>
      <a:accent5>
        <a:srgbClr val="9956EA"/>
      </a:accent5>
      <a:accent6>
        <a:srgbClr val="9BBB25"/>
      </a:accent6>
      <a:hlink>
        <a:srgbClr val="674CF0"/>
      </a:hlink>
      <a:folHlink>
        <a:srgbClr val="B53699"/>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ylanVTI" id="{602636BD-A055-489B-83EC-AD971B7E5F9C}" vid="{CD33A9BC-C4B5-4F36-8A14-490DC4E38F27}"/>
    </a:ext>
  </a:extLst>
</a:theme>
</file>

<file path=docProps/app.xml><?xml version="1.0" encoding="utf-8"?>
<Properties xmlns="http://schemas.openxmlformats.org/officeDocument/2006/extended-properties" xmlns:vt="http://schemas.openxmlformats.org/officeDocument/2006/docPropsVTypes">
  <Template>office theme</Template>
  <TotalTime>140</TotalTime>
  <Words>1278</Words>
  <Application>Microsoft Office PowerPoint</Application>
  <PresentationFormat>Widescreen</PresentationFormat>
  <Paragraphs>84</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Neue Haas Grotesk Text Pro</vt:lpstr>
      <vt:lpstr>DylanVTI</vt:lpstr>
      <vt:lpstr>Keylogger &amp; Security Implementation using Python </vt:lpstr>
      <vt:lpstr>Agenda:</vt:lpstr>
      <vt:lpstr>Problem Statement:</vt:lpstr>
      <vt:lpstr>Project Overview:</vt:lpstr>
      <vt:lpstr>Who are the end users in this project?</vt:lpstr>
      <vt:lpstr>Solution and its Value Proposition</vt:lpstr>
      <vt:lpstr>The wow in this solution</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aamec</cp:lastModifiedBy>
  <cp:revision>145</cp:revision>
  <dcterms:created xsi:type="dcterms:W3CDTF">2024-04-01T14:55:32Z</dcterms:created>
  <dcterms:modified xsi:type="dcterms:W3CDTF">2024-04-04T07:14:19Z</dcterms:modified>
</cp:coreProperties>
</file>