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wdary kailash" initials="ck" lastIdx="1" clrIdx="0">
    <p:extLst>
      <p:ext uri="{19B8F6BF-5375-455C-9EA6-DF929625EA0E}">
        <p15:presenceInfo xmlns:p15="http://schemas.microsoft.com/office/powerpoint/2012/main" userId="48a4d368cf86b9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FD1CD-4892-4CB9-843B-61FCF89D66CC}"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CF24B-CE33-4513-98C0-A549082CA191}" type="slidenum">
              <a:rPr lang="en-US" smtClean="0"/>
              <a:t>‹#›</a:t>
            </a:fld>
            <a:endParaRPr lang="en-US"/>
          </a:p>
        </p:txBody>
      </p:sp>
    </p:spTree>
    <p:extLst>
      <p:ext uri="{BB962C8B-B14F-4D97-AF65-F5344CB8AC3E}">
        <p14:creationId xmlns:p14="http://schemas.microsoft.com/office/powerpoint/2010/main" val="301728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69B-CCBA-4D43-ACDB-CC8041ACD68C}"/>
              </a:ext>
            </a:extLst>
          </p:cNvPr>
          <p:cNvSpPr>
            <a:spLocks noGrp="1"/>
          </p:cNvSpPr>
          <p:nvPr>
            <p:ph type="ctrTitle"/>
          </p:nvPr>
        </p:nvSpPr>
        <p:spPr>
          <a:xfrm>
            <a:off x="1126079" y="1493341"/>
            <a:ext cx="8825658" cy="2677648"/>
          </a:xfrm>
        </p:spPr>
        <p:txBody>
          <a:bodyPr/>
          <a:lstStyle/>
          <a:p>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4000" b="1" i="0" u="none" strike="noStrike" baseline="0" dirty="0">
                <a:solidFill>
                  <a:schemeClr val="bg1"/>
                </a:solidFill>
                <a:latin typeface="Times New Roman" panose="02020603050405020304" pitchFamily="18" charset="0"/>
              </a:rPr>
              <a:t>Sentiment Analysis for the customer reviews on Zomato </a:t>
            </a:r>
            <a:endParaRPr lang="en-US" sz="4000" dirty="0">
              <a:solidFill>
                <a:schemeClr val="bg1"/>
              </a:solidFill>
            </a:endParaRPr>
          </a:p>
        </p:txBody>
      </p:sp>
      <p:sp>
        <p:nvSpPr>
          <p:cNvPr id="3" name="Subtitle 2">
            <a:extLst>
              <a:ext uri="{FF2B5EF4-FFF2-40B4-BE49-F238E27FC236}">
                <a16:creationId xmlns:a16="http://schemas.microsoft.com/office/drawing/2014/main" id="{BB319A74-E61F-44D6-AF33-5D1C4296A3F3}"/>
              </a:ext>
            </a:extLst>
          </p:cNvPr>
          <p:cNvSpPr>
            <a:spLocks noGrp="1"/>
          </p:cNvSpPr>
          <p:nvPr>
            <p:ph type="subTitle" idx="1"/>
          </p:nvPr>
        </p:nvSpPr>
        <p:spPr>
          <a:xfrm>
            <a:off x="6997566" y="4170989"/>
            <a:ext cx="4697128" cy="2162434"/>
          </a:xfrm>
        </p:spPr>
        <p:txBody>
          <a:bodyPr>
            <a:normAutofit fontScale="25000" lnSpcReduction="20000"/>
          </a:bodyPr>
          <a:lstStyle/>
          <a:p>
            <a:r>
              <a:rPr lang="en-SE" dirty="0"/>
              <a:t>											</a:t>
            </a:r>
            <a:r>
              <a:rPr lang="en-US" sz="6400" dirty="0"/>
              <a:t>B</a:t>
            </a:r>
            <a:r>
              <a:rPr lang="en-SE" sz="6400" dirty="0"/>
              <a:t>y, </a:t>
            </a:r>
          </a:p>
          <a:p>
            <a:r>
              <a:rPr lang="en-SE" sz="6400" dirty="0"/>
              <a:t>											BALAKIRAN </a:t>
            </a:r>
            <a:r>
              <a:rPr lang="en-US" sz="6400" dirty="0" err="1"/>
              <a:t>Manthri</a:t>
            </a:r>
            <a:endParaRPr lang="en-SE" sz="6400" dirty="0"/>
          </a:p>
          <a:p>
            <a:r>
              <a:rPr lang="en-SE" sz="6400" dirty="0"/>
              <a:t>											</a:t>
            </a:r>
            <a:r>
              <a:rPr lang="en-US" sz="6400" dirty="0"/>
              <a:t>K</a:t>
            </a:r>
            <a:r>
              <a:rPr lang="en-SE" sz="6400" dirty="0" err="1"/>
              <a:t>i</a:t>
            </a:r>
            <a:r>
              <a:rPr lang="en-US" sz="6400" dirty="0"/>
              <a:t>r</a:t>
            </a:r>
            <a:r>
              <a:rPr lang="en-SE" sz="6400" dirty="0"/>
              <a:t>a</a:t>
            </a:r>
            <a:r>
              <a:rPr lang="en-US" sz="6400" dirty="0"/>
              <a:t>n</a:t>
            </a:r>
            <a:r>
              <a:rPr lang="en-SE" sz="6400" dirty="0"/>
              <a:t> </a:t>
            </a:r>
            <a:r>
              <a:rPr lang="en-US" sz="6400" dirty="0"/>
              <a:t>Sai</a:t>
            </a:r>
            <a:r>
              <a:rPr lang="en-SE" sz="6400" dirty="0"/>
              <a:t> </a:t>
            </a:r>
            <a:r>
              <a:rPr lang="en-US" sz="6400" dirty="0"/>
              <a:t>T</a:t>
            </a:r>
            <a:r>
              <a:rPr lang="en-SE" sz="6400" dirty="0"/>
              <a:t>a</a:t>
            </a:r>
            <a:r>
              <a:rPr lang="en-US" sz="6400" dirty="0"/>
              <a:t>n</a:t>
            </a:r>
            <a:r>
              <a:rPr lang="en-SE" sz="6400" dirty="0"/>
              <a:t>e</a:t>
            </a:r>
            <a:r>
              <a:rPr lang="en-US" sz="6400" dirty="0"/>
              <a:t>e</a:t>
            </a:r>
            <a:r>
              <a:rPr lang="en-SE" sz="6400" dirty="0"/>
              <a:t>r</a:t>
            </a:r>
            <a:r>
              <a:rPr lang="en-US" sz="6400" dirty="0"/>
              <a:t>u</a:t>
            </a:r>
            <a:endParaRPr lang="en-SE" sz="6400" dirty="0"/>
          </a:p>
          <a:p>
            <a:r>
              <a:rPr lang="en-SE" sz="6400" dirty="0"/>
              <a:t>											</a:t>
            </a:r>
            <a:r>
              <a:rPr lang="en-US" sz="6400" dirty="0"/>
              <a:t>K</a:t>
            </a:r>
            <a:r>
              <a:rPr lang="en-SE" sz="6400" dirty="0"/>
              <a:t>a</a:t>
            </a:r>
            <a:r>
              <a:rPr lang="en-US" sz="6400" dirty="0" err="1"/>
              <a:t>i</a:t>
            </a:r>
            <a:r>
              <a:rPr lang="en-SE" sz="6400" dirty="0"/>
              <a:t>l</a:t>
            </a:r>
            <a:r>
              <a:rPr lang="en-US" sz="6400" dirty="0"/>
              <a:t>a</a:t>
            </a:r>
            <a:r>
              <a:rPr lang="en-SE" sz="6400" dirty="0"/>
              <a:t>s</a:t>
            </a:r>
            <a:r>
              <a:rPr lang="en-US" sz="6400" dirty="0"/>
              <a:t>h</a:t>
            </a:r>
            <a:r>
              <a:rPr lang="en-SE" sz="6400" dirty="0"/>
              <a:t> </a:t>
            </a:r>
            <a:r>
              <a:rPr lang="en-US" sz="6400" dirty="0"/>
              <a:t>C</a:t>
            </a:r>
            <a:r>
              <a:rPr lang="en-SE" sz="6400" dirty="0"/>
              <a:t>h</a:t>
            </a:r>
            <a:r>
              <a:rPr lang="en-US" sz="6400" dirty="0"/>
              <a:t>o</a:t>
            </a:r>
            <a:r>
              <a:rPr lang="en-SE" sz="6400" dirty="0"/>
              <a:t>s</a:t>
            </a:r>
            <a:r>
              <a:rPr lang="en-US" sz="6400" dirty="0"/>
              <a:t>w</a:t>
            </a:r>
            <a:r>
              <a:rPr lang="en-SE" sz="6400" dirty="0"/>
              <a:t>d</a:t>
            </a:r>
            <a:r>
              <a:rPr lang="en-US" sz="6400" dirty="0"/>
              <a:t>a</a:t>
            </a:r>
            <a:r>
              <a:rPr lang="en-SE" sz="6400" dirty="0"/>
              <a:t>r</a:t>
            </a:r>
            <a:r>
              <a:rPr lang="en-US" sz="6400" dirty="0"/>
              <a:t>y</a:t>
            </a:r>
            <a:r>
              <a:rPr lang="en-SE" sz="6400" dirty="0"/>
              <a:t> </a:t>
            </a:r>
            <a:r>
              <a:rPr lang="en-US" sz="6400" dirty="0"/>
              <a:t>B</a:t>
            </a:r>
            <a:r>
              <a:rPr lang="en-SE" sz="6400" dirty="0"/>
              <a:t>o</a:t>
            </a:r>
            <a:r>
              <a:rPr lang="en-US" sz="6400" dirty="0"/>
              <a:t>d</a:t>
            </a:r>
            <a:r>
              <a:rPr lang="en-SE" sz="6400" dirty="0"/>
              <a:t>d</a:t>
            </a:r>
            <a:r>
              <a:rPr lang="en-US" sz="6400" dirty="0"/>
              <a:t>u</a:t>
            </a:r>
            <a:r>
              <a:rPr lang="en-SE" sz="6400" dirty="0"/>
              <a:t>l</a:t>
            </a:r>
            <a:r>
              <a:rPr lang="en-US" sz="6400" dirty="0"/>
              <a:t>u</a:t>
            </a:r>
            <a:r>
              <a:rPr lang="en-SE" sz="6400" dirty="0"/>
              <a:t>r</a:t>
            </a:r>
            <a:r>
              <a:rPr lang="en-US" sz="6400" dirty="0" err="1"/>
              <a:t>i</a:t>
            </a:r>
            <a:endParaRPr lang="en-US" sz="6400" dirty="0"/>
          </a:p>
        </p:txBody>
      </p:sp>
    </p:spTree>
    <p:extLst>
      <p:ext uri="{BB962C8B-B14F-4D97-AF65-F5344CB8AC3E}">
        <p14:creationId xmlns:p14="http://schemas.microsoft.com/office/powerpoint/2010/main" val="393726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56">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8" name="Rectangle 57">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9" name="Rectangle 60">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1E8FA2-3D61-44F5-AE62-7477F83468BB}"/>
              </a:ext>
            </a:extLst>
          </p:cNvPr>
          <p:cNvSpPr>
            <a:spLocks noGrp="1"/>
          </p:cNvSpPr>
          <p:nvPr>
            <p:ph type="title"/>
          </p:nvPr>
        </p:nvSpPr>
        <p:spPr>
          <a:xfrm>
            <a:off x="5695061" y="1241266"/>
            <a:ext cx="5428551" cy="3635534"/>
          </a:xfrm>
        </p:spPr>
        <p:txBody>
          <a:bodyPr vert="horz" lIns="91440" tIns="45720" rIns="91440" bIns="45720" rtlCol="0" anchor="b">
            <a:normAutofit/>
          </a:bodyPr>
          <a:lstStyle/>
          <a:p>
            <a:pPr>
              <a:lnSpc>
                <a:spcPct val="90000"/>
              </a:lnSpc>
            </a:pPr>
            <a:r>
              <a:rPr lang="en-SE" sz="1800" b="1"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chemeClr val="bg2"/>
                </a:solidFill>
                <a:latin typeface="Times New Roman" panose="02020603050405020304" pitchFamily="18" charset="0"/>
                <a:cs typeface="Times New Roman" panose="02020603050405020304" pitchFamily="18" charset="0"/>
              </a:rPr>
              <a:t>For finding the count we tokenized the words</a:t>
            </a:r>
            <a:r>
              <a:rPr lang="en-US" sz="1800" b="1" i="0" kern="1200" dirty="0">
                <a:solidFill>
                  <a:schemeClr val="bg2"/>
                </a:solidFill>
                <a:latin typeface="Times New Roman" panose="02020603050405020304" pitchFamily="18" charset="0"/>
                <a:cs typeface="Times New Roman" panose="02020603050405020304" pitchFamily="18" charset="0"/>
              </a:rPr>
              <a:t>,</a:t>
            </a:r>
            <a:r>
              <a:rPr lang="en-US" sz="1800" b="1" i="0" u="none" strike="noStrike" kern="1200" baseline="0" dirty="0">
                <a:solidFill>
                  <a:schemeClr val="bg2"/>
                </a:solidFill>
                <a:latin typeface="Times New Roman" panose="02020603050405020304" pitchFamily="18" charset="0"/>
                <a:cs typeface="Times New Roman" panose="02020603050405020304" pitchFamily="18" charset="0"/>
              </a:rPr>
              <a:t> removed all stop words and lemmatized the words</a:t>
            </a:r>
            <a:r>
              <a:rPr lang="en-US" sz="1800" b="1" i="0" kern="1200" dirty="0">
                <a:solidFill>
                  <a:schemeClr val="bg2"/>
                </a:solidFill>
                <a:latin typeface="Times New Roman" panose="02020603050405020304" pitchFamily="18" charset="0"/>
                <a:cs typeface="Times New Roman" panose="02020603050405020304" pitchFamily="18" charset="0"/>
              </a:rPr>
              <a:t> which can be used for finding the most used words in reviews.</a:t>
            </a:r>
            <a:br>
              <a:rPr lang="en-US" sz="1800" b="1" i="0" kern="1200" dirty="0">
                <a:solidFill>
                  <a:schemeClr val="bg2"/>
                </a:solidFill>
                <a:latin typeface="Times New Roman" panose="02020603050405020304" pitchFamily="18" charset="0"/>
                <a:cs typeface="Times New Roman" panose="02020603050405020304" pitchFamily="18" charset="0"/>
              </a:rPr>
            </a:br>
            <a:br>
              <a:rPr lang="en-US" sz="1800" b="1" i="0" kern="1200" dirty="0">
                <a:solidFill>
                  <a:schemeClr val="bg2"/>
                </a:solidFill>
                <a:latin typeface="Times New Roman" panose="02020603050405020304" pitchFamily="18" charset="0"/>
                <a:cs typeface="Times New Roman" panose="02020603050405020304" pitchFamily="18" charset="0"/>
              </a:rPr>
            </a:br>
            <a:r>
              <a:rPr lang="en-SE" sz="1800" b="1" dirty="0">
                <a:solidFill>
                  <a:srgbClr val="EBEBEB"/>
                </a:solidFill>
                <a:latin typeface="Times New Roman" panose="02020603050405020304" pitchFamily="18" charset="0"/>
                <a:cs typeface="Times New Roman" panose="02020603050405020304" pitchFamily="18" charset="0"/>
              </a:rPr>
              <a:t>* </a:t>
            </a:r>
            <a:r>
              <a:rPr lang="en-US" sz="1800" b="1" i="0" kern="1200" dirty="0">
                <a:solidFill>
                  <a:schemeClr val="bg2"/>
                </a:solidFill>
                <a:latin typeface="Times New Roman" panose="02020603050405020304" pitchFamily="18" charset="0"/>
                <a:cs typeface="Times New Roman" panose="02020603050405020304" pitchFamily="18" charset="0"/>
              </a:rPr>
              <a:t>From figure-8 we can see the word count of the top words which  </a:t>
            </a:r>
            <a:r>
              <a:rPr lang="en-SE" sz="1800" b="1" i="0" kern="1200" dirty="0">
                <a:solidFill>
                  <a:schemeClr val="bg2"/>
                </a:solidFill>
                <a:latin typeface="Times New Roman" panose="02020603050405020304" pitchFamily="18" charset="0"/>
                <a:cs typeface="Times New Roman" panose="02020603050405020304" pitchFamily="18" charset="0"/>
              </a:rPr>
              <a:t>a</a:t>
            </a:r>
            <a:r>
              <a:rPr lang="en-US" sz="1800" b="1" i="0" kern="1200" dirty="0">
                <a:solidFill>
                  <a:schemeClr val="bg2"/>
                </a:solidFill>
                <a:latin typeface="Times New Roman" panose="02020603050405020304" pitchFamily="18" charset="0"/>
                <a:cs typeface="Times New Roman" panose="02020603050405020304" pitchFamily="18" charset="0"/>
              </a:rPr>
              <a:t>r</a:t>
            </a:r>
            <a:r>
              <a:rPr lang="en-SE" sz="1800" b="1" i="0" kern="1200" dirty="0">
                <a:solidFill>
                  <a:schemeClr val="bg2"/>
                </a:solidFill>
                <a:latin typeface="Times New Roman" panose="02020603050405020304" pitchFamily="18" charset="0"/>
                <a:cs typeface="Times New Roman" panose="02020603050405020304" pitchFamily="18" charset="0"/>
              </a:rPr>
              <a:t>e</a:t>
            </a:r>
            <a:r>
              <a:rPr lang="en-US" sz="1800" b="1" i="0" kern="1200" dirty="0">
                <a:solidFill>
                  <a:schemeClr val="bg2"/>
                </a:solidFill>
                <a:latin typeface="Times New Roman" panose="02020603050405020304" pitchFamily="18" charset="0"/>
                <a:cs typeface="Times New Roman" panose="02020603050405020304" pitchFamily="18" charset="0"/>
              </a:rPr>
              <a:t> used in reviews. In reviews people are usually talking more about the place, service, food</a:t>
            </a:r>
            <a:r>
              <a:rPr lang="en-SE" sz="1800" b="1" i="0" kern="1200" dirty="0">
                <a:solidFill>
                  <a:schemeClr val="bg2"/>
                </a:solidFill>
                <a:latin typeface="Times New Roman" panose="02020603050405020304" pitchFamily="18" charset="0"/>
                <a:cs typeface="Times New Roman" panose="02020603050405020304" pitchFamily="18" charset="0"/>
              </a:rPr>
              <a:t> </a:t>
            </a:r>
            <a:r>
              <a:rPr lang="en-US" sz="1800" b="1" i="0" kern="1200" dirty="0">
                <a:solidFill>
                  <a:schemeClr val="bg2"/>
                </a:solidFill>
                <a:latin typeface="Times New Roman" panose="02020603050405020304" pitchFamily="18" charset="0"/>
                <a:cs typeface="Times New Roman" panose="02020603050405020304" pitchFamily="18" charset="0"/>
              </a:rPr>
              <a:t>a</a:t>
            </a:r>
            <a:r>
              <a:rPr lang="en-SE" sz="1800" b="1" i="0" kern="1200" dirty="0">
                <a:solidFill>
                  <a:schemeClr val="bg2"/>
                </a:solidFill>
                <a:latin typeface="Times New Roman" panose="02020603050405020304" pitchFamily="18" charset="0"/>
                <a:cs typeface="Times New Roman" panose="02020603050405020304" pitchFamily="18" charset="0"/>
              </a:rPr>
              <a:t>n</a:t>
            </a:r>
            <a:r>
              <a:rPr lang="en-US" sz="1800" b="1" i="0" kern="1200" dirty="0">
                <a:solidFill>
                  <a:schemeClr val="bg2"/>
                </a:solidFill>
                <a:latin typeface="Times New Roman" panose="02020603050405020304" pitchFamily="18" charset="0"/>
                <a:cs typeface="Times New Roman" panose="02020603050405020304" pitchFamily="18" charset="0"/>
              </a:rPr>
              <a:t>d ambiance. From which we can assume that having a good place, service and ambiance would be attracting the people towards the restaurant.</a:t>
            </a:r>
            <a:br>
              <a:rPr lang="en-US" sz="1800" b="1" i="0" u="none" strike="noStrike" kern="1200" baseline="0" dirty="0">
                <a:solidFill>
                  <a:schemeClr val="bg2"/>
                </a:solidFill>
                <a:latin typeface="Times New Roman" panose="02020603050405020304" pitchFamily="18" charset="0"/>
                <a:cs typeface="Times New Roman" panose="02020603050405020304" pitchFamily="18" charset="0"/>
              </a:rPr>
            </a:br>
            <a:endParaRPr lang="en-US" sz="1800" b="1" i="0" kern="1200" dirty="0">
              <a:solidFill>
                <a:schemeClr val="bg2"/>
              </a:solidFill>
              <a:latin typeface="Times New Roman" panose="02020603050405020304" pitchFamily="18" charset="0"/>
              <a:cs typeface="Times New Roman" panose="02020603050405020304" pitchFamily="18" charset="0"/>
            </a:endParaRPr>
          </a:p>
        </p:txBody>
      </p:sp>
      <p:sp>
        <p:nvSpPr>
          <p:cNvPr id="70" name="Content Placeholder 53">
            <a:extLst>
              <a:ext uri="{FF2B5EF4-FFF2-40B4-BE49-F238E27FC236}">
                <a16:creationId xmlns:a16="http://schemas.microsoft.com/office/drawing/2014/main" id="{EBE8EB58-FA88-42AD-A79C-E6420AC2D591}"/>
              </a:ext>
            </a:extLst>
          </p:cNvPr>
          <p:cNvSpPr>
            <a:spLocks noGrp="1"/>
          </p:cNvSpPr>
          <p:nvPr>
            <p:ph idx="1"/>
          </p:nvPr>
        </p:nvSpPr>
        <p:spPr>
          <a:xfrm>
            <a:off x="1097280" y="5486399"/>
            <a:ext cx="3149600" cy="2110849"/>
          </a:xfrm>
        </p:spPr>
        <p:txBody>
          <a:bodyPr vert="horz" lIns="91440" tIns="45720" rIns="91440" bIns="45720" rtlCol="0" anchor="t">
            <a:normAutofit/>
          </a:bodyPr>
          <a:lstStyle/>
          <a:p>
            <a:pPr marL="0" indent="0">
              <a:buNone/>
            </a:pPr>
            <a:r>
              <a:rPr lang="en-SE" b="1" i="0" kern="1200" cap="all" dirty="0">
                <a:solidFill>
                  <a:schemeClr val="tx1"/>
                </a:solidFill>
                <a:latin typeface="Times New Roman" panose="02020603050405020304" pitchFamily="18" charset="0"/>
                <a:cs typeface="Times New Roman" panose="02020603050405020304" pitchFamily="18" charset="0"/>
              </a:rPr>
              <a:t>F</a:t>
            </a:r>
            <a:r>
              <a:rPr lang="en-US" b="1" i="0" kern="1200" cap="all" dirty="0">
                <a:solidFill>
                  <a:schemeClr val="tx1"/>
                </a:solidFill>
                <a:latin typeface="Times New Roman" panose="02020603050405020304" pitchFamily="18" charset="0"/>
                <a:cs typeface="Times New Roman" panose="02020603050405020304" pitchFamily="18" charset="0"/>
              </a:rPr>
              <a:t>ure-8</a:t>
            </a:r>
          </a:p>
        </p:txBody>
      </p:sp>
      <p:grpSp>
        <p:nvGrpSpPr>
          <p:cNvPr id="71" name="Group 62">
            <a:extLst>
              <a:ext uri="{FF2B5EF4-FFF2-40B4-BE49-F238E27FC236}">
                <a16:creationId xmlns:a16="http://schemas.microsoft.com/office/drawing/2014/main" id="{7D71E4A8-9F60-4021-8338-7F6E0D0CE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64" name="Rectangle 63">
              <a:extLst>
                <a:ext uri="{FF2B5EF4-FFF2-40B4-BE49-F238E27FC236}">
                  <a16:creationId xmlns:a16="http://schemas.microsoft.com/office/drawing/2014/main" id="{BB91A332-92C9-422C-A49C-7EAA6A8FF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5">
              <a:extLst>
                <a:ext uri="{FF2B5EF4-FFF2-40B4-BE49-F238E27FC236}">
                  <a16:creationId xmlns:a16="http://schemas.microsoft.com/office/drawing/2014/main" id="{FA669253-2B94-4C72-AFAC-01DB82079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6" name="Freeform 5">
              <a:extLst>
                <a:ext uri="{FF2B5EF4-FFF2-40B4-BE49-F238E27FC236}">
                  <a16:creationId xmlns:a16="http://schemas.microsoft.com/office/drawing/2014/main" id="{2AC8B09A-FC81-4662-BD96-116D1103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Content Placeholder 7" descr="A close up of a piece of paper&#10;&#10;Description automatically generated">
            <a:extLst>
              <a:ext uri="{FF2B5EF4-FFF2-40B4-BE49-F238E27FC236}">
                <a16:creationId xmlns:a16="http://schemas.microsoft.com/office/drawing/2014/main" id="{A6DE31A9-5F87-4CBD-AD8D-3661C7DA18CD}"/>
              </a:ext>
            </a:extLst>
          </p:cNvPr>
          <p:cNvPicPr>
            <a:picLocks noChangeAspect="1"/>
          </p:cNvPicPr>
          <p:nvPr/>
        </p:nvPicPr>
        <p:blipFill rotWithShape="1">
          <a:blip r:embed="rId3"/>
          <a:srcRect b="8274"/>
          <a:stretch/>
        </p:blipFill>
        <p:spPr>
          <a:xfrm>
            <a:off x="334726" y="1143000"/>
            <a:ext cx="4596142" cy="4267150"/>
          </a:xfrm>
          <a:prstGeom prst="rect">
            <a:avLst/>
          </a:prstGeom>
        </p:spPr>
      </p:pic>
      <p:sp>
        <p:nvSpPr>
          <p:cNvPr id="12" name="TextBox 11">
            <a:extLst>
              <a:ext uri="{FF2B5EF4-FFF2-40B4-BE49-F238E27FC236}">
                <a16:creationId xmlns:a16="http://schemas.microsoft.com/office/drawing/2014/main" id="{7F4FCE82-B752-4A89-BAD1-301290E4E702}"/>
              </a:ext>
            </a:extLst>
          </p:cNvPr>
          <p:cNvSpPr txBox="1"/>
          <p:nvPr/>
        </p:nvSpPr>
        <p:spPr>
          <a:xfrm>
            <a:off x="2392520" y="5410150"/>
            <a:ext cx="133973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a:t>
            </a:r>
            <a:r>
              <a:rPr lang="en-SE" sz="1400" b="1" dirty="0">
                <a:latin typeface="Times New Roman" panose="02020603050405020304" pitchFamily="18" charset="0"/>
                <a:cs typeface="Times New Roman" panose="02020603050405020304" pitchFamily="18" charset="0"/>
              </a:rPr>
              <a:t>g</a:t>
            </a:r>
            <a:r>
              <a:rPr lang="en-US" sz="1400" b="1" dirty="0">
                <a:latin typeface="Times New Roman" panose="02020603050405020304" pitchFamily="18" charset="0"/>
                <a:cs typeface="Times New Roman" panose="02020603050405020304" pitchFamily="18" charset="0"/>
              </a:rPr>
              <a:t>u</a:t>
            </a:r>
            <a:r>
              <a:rPr lang="en-SE" sz="1400" b="1" dirty="0">
                <a:latin typeface="Times New Roman" panose="02020603050405020304" pitchFamily="18" charset="0"/>
                <a:cs typeface="Times New Roman" panose="02020603050405020304" pitchFamily="18" charset="0"/>
              </a:rPr>
              <a:t>r</a:t>
            </a:r>
            <a:r>
              <a:rPr lang="en-US" sz="1400" b="1" dirty="0">
                <a:latin typeface="Times New Roman" panose="02020603050405020304" pitchFamily="18" charset="0"/>
                <a:cs typeface="Times New Roman" panose="02020603050405020304" pitchFamily="18" charset="0"/>
              </a:rPr>
              <a:t>e</a:t>
            </a:r>
            <a:r>
              <a:rPr lang="en-SE" sz="1400" b="1" dirty="0">
                <a:latin typeface="Times New Roman" panose="02020603050405020304" pitchFamily="18" charset="0"/>
                <a:cs typeface="Times New Roman" panose="02020603050405020304" pitchFamily="18" charset="0"/>
              </a:rPr>
              <a:t>-8</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96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8DE5-05F5-4A6A-BC28-301A1B5E0846}"/>
              </a:ext>
            </a:extLst>
          </p:cNvPr>
          <p:cNvSpPr>
            <a:spLocks noGrp="1"/>
          </p:cNvSpPr>
          <p:nvPr>
            <p:ph type="title"/>
          </p:nvPr>
        </p:nvSpPr>
        <p:spPr/>
        <p:txBody>
          <a:bodyPr/>
          <a:lstStyle/>
          <a:p>
            <a:r>
              <a:rPr lang="en-SE" dirty="0"/>
              <a:t>R</a:t>
            </a:r>
            <a:r>
              <a:rPr lang="en-US" dirty="0"/>
              <a:t>E</a:t>
            </a:r>
            <a:r>
              <a:rPr lang="en-SE" dirty="0"/>
              <a:t>SULTS</a:t>
            </a:r>
            <a:endParaRPr lang="en-US" dirty="0"/>
          </a:p>
        </p:txBody>
      </p:sp>
      <p:sp>
        <p:nvSpPr>
          <p:cNvPr id="3" name="Content Placeholder 2">
            <a:extLst>
              <a:ext uri="{FF2B5EF4-FFF2-40B4-BE49-F238E27FC236}">
                <a16:creationId xmlns:a16="http://schemas.microsoft.com/office/drawing/2014/main" id="{5919EC85-3AA5-47FC-B4C2-A4C0C1565310}"/>
              </a:ext>
            </a:extLst>
          </p:cNvPr>
          <p:cNvSpPr>
            <a:spLocks noGrp="1"/>
          </p:cNvSpPr>
          <p:nvPr>
            <p:ph idx="1"/>
          </p:nvPr>
        </p:nvSpPr>
        <p:spPr>
          <a:xfrm>
            <a:off x="1154954" y="2603499"/>
            <a:ext cx="9028574" cy="3652921"/>
          </a:xfrm>
        </p:spPr>
        <p:txBody>
          <a:bodyPr>
            <a:normAutofit/>
          </a:bodyPr>
          <a:lstStyle/>
          <a:p>
            <a:r>
              <a:rPr lang="en-SE" sz="1800" b="1" i="0" u="none" strike="noStrike" baseline="0" dirty="0">
                <a:solidFill>
                  <a:srgbClr val="000000"/>
                </a:solidFill>
                <a:latin typeface="Times New Roman" panose="02020603050405020304" pitchFamily="18" charset="0"/>
              </a:rPr>
              <a:t>W</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predict</a:t>
            </a:r>
            <a:r>
              <a:rPr lang="en-SE" sz="1800" b="1" i="0" u="none" strike="noStrike" baseline="0" dirty="0">
                <a:solidFill>
                  <a:srgbClr val="000000"/>
                </a:solidFill>
                <a:latin typeface="Times New Roman" panose="02020603050405020304" pitchFamily="18" charset="0"/>
              </a:rPr>
              <a:t>e</a:t>
            </a:r>
            <a:r>
              <a:rPr lang="en-US" sz="1800" b="1" i="0" u="none" strike="noStrike" baseline="0" dirty="0">
                <a:solidFill>
                  <a:srgbClr val="000000"/>
                </a:solidFill>
                <a:latin typeface="Times New Roman" panose="02020603050405020304" pitchFamily="18" charset="0"/>
              </a:rPr>
              <a:t>d the sentiment scores using the Multinomial Naïve Bayes and we achieved an accuracy of 82% for the dataset.</a:t>
            </a:r>
            <a:endParaRPr lang="en-SE" sz="1800" b="1"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Based on </a:t>
            </a:r>
            <a:r>
              <a:rPr lang="en-SE" sz="1800" b="1" i="0" u="none" strike="noStrike" baseline="0" dirty="0">
                <a:solidFill>
                  <a:srgbClr val="000000"/>
                </a:solidFill>
                <a:latin typeface="Times New Roman" panose="02020603050405020304" pitchFamily="18" charset="0"/>
              </a:rPr>
              <a:t>o</a:t>
            </a:r>
            <a:r>
              <a:rPr lang="en-US" sz="1800" b="1" i="0" u="none" strike="noStrike" baseline="0" dirty="0">
                <a:solidFill>
                  <a:srgbClr val="000000"/>
                </a:solidFill>
                <a:latin typeface="Times New Roman" panose="02020603050405020304" pitchFamily="18" charset="0"/>
              </a:rPr>
              <a:t>u</a:t>
            </a:r>
            <a:r>
              <a:rPr lang="en-SE" sz="1800" b="1" i="0" u="none" strike="noStrike" baseline="0" dirty="0">
                <a:solidFill>
                  <a:srgbClr val="000000"/>
                </a:solidFill>
                <a:latin typeface="Times New Roman" panose="02020603050405020304" pitchFamily="18" charset="0"/>
              </a:rPr>
              <a:t>r</a:t>
            </a:r>
            <a:r>
              <a:rPr lang="en-US" sz="1800" b="1" i="0" u="none" strike="noStrike" baseline="0" dirty="0">
                <a:solidFill>
                  <a:srgbClr val="000000"/>
                </a:solidFill>
                <a:latin typeface="Times New Roman" panose="02020603050405020304" pitchFamily="18" charset="0"/>
              </a:rPr>
              <a:t> study and assumptions, we</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s</a:t>
            </a:r>
            <a:r>
              <a:rPr lang="en-SE" sz="1800" b="1" i="0" u="none" strike="noStrike" baseline="0" dirty="0">
                <a:solidFill>
                  <a:srgbClr val="000000"/>
                </a:solidFill>
                <a:latin typeface="Times New Roman" panose="02020603050405020304" pitchFamily="18" charset="0"/>
              </a:rPr>
              <a:t>u</a:t>
            </a:r>
            <a:r>
              <a:rPr lang="en-US" sz="1800" b="1" i="0" u="none" strike="noStrike" baseline="0" dirty="0">
                <a:solidFill>
                  <a:srgbClr val="000000"/>
                </a:solidFill>
                <a:latin typeface="Times New Roman" panose="02020603050405020304" pitchFamily="18" charset="0"/>
              </a:rPr>
              <a:t>g</a:t>
            </a:r>
            <a:r>
              <a:rPr lang="en-SE" sz="1800" b="1" i="0" u="none" strike="noStrike" baseline="0" dirty="0">
                <a:solidFill>
                  <a:srgbClr val="000000"/>
                </a:solidFill>
                <a:latin typeface="Times New Roman" panose="02020603050405020304" pitchFamily="18" charset="0"/>
              </a:rPr>
              <a:t>g</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s</a:t>
            </a:r>
            <a:r>
              <a:rPr lang="en-US" sz="1800" b="1" i="0" u="none" strike="noStrike" baseline="0" dirty="0">
                <a:solidFill>
                  <a:srgbClr val="000000"/>
                </a:solidFill>
                <a:latin typeface="Times New Roman" panose="02020603050405020304" pitchFamily="18" charset="0"/>
              </a:rPr>
              <a:t>t</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to choose North Indian as your top cuisine and Paratha as your top dish</a:t>
            </a:r>
            <a:r>
              <a:rPr lang="en-SE" sz="1800" b="1" i="0" u="none" strike="noStrike" baseline="0" dirty="0">
                <a:solidFill>
                  <a:srgbClr val="000000"/>
                </a:solidFill>
                <a:latin typeface="Times New Roman" panose="02020603050405020304" pitchFamily="18" charset="0"/>
              </a:rPr>
              <a:t>, </a:t>
            </a:r>
            <a:r>
              <a:rPr lang="en-US" sz="1800" b="1" i="0" u="none" strike="noStrike" baseline="0" dirty="0" err="1">
                <a:solidFill>
                  <a:srgbClr val="000000"/>
                </a:solidFill>
                <a:latin typeface="Times New Roman" panose="02020603050405020304" pitchFamily="18" charset="0"/>
              </a:rPr>
              <a:t>i</a:t>
            </a:r>
            <a:r>
              <a:rPr lang="en-SE" sz="1800" b="1" i="0" u="none" strike="noStrike" baseline="0" dirty="0">
                <a:solidFill>
                  <a:srgbClr val="000000"/>
                </a:solidFill>
                <a:latin typeface="Times New Roman" panose="02020603050405020304" pitchFamily="18" charset="0"/>
              </a:rPr>
              <a:t>f </a:t>
            </a:r>
            <a:r>
              <a:rPr lang="en-US" sz="1800" b="1" i="0" u="none" strike="noStrike" baseline="0" dirty="0">
                <a:solidFill>
                  <a:srgbClr val="000000"/>
                </a:solidFill>
                <a:latin typeface="Times New Roman" panose="02020603050405020304" pitchFamily="18" charset="0"/>
              </a:rPr>
              <a:t>y</a:t>
            </a:r>
            <a:r>
              <a:rPr lang="en-SE" sz="1800" b="1" i="0" u="none" strike="noStrike" baseline="0" dirty="0">
                <a:solidFill>
                  <a:srgbClr val="000000"/>
                </a:solidFill>
                <a:latin typeface="Times New Roman" panose="02020603050405020304" pitchFamily="18" charset="0"/>
              </a:rPr>
              <a:t>o</a:t>
            </a:r>
            <a:r>
              <a:rPr lang="en-US" sz="1800" b="1" i="0" u="none" strike="noStrike" baseline="0" dirty="0">
                <a:solidFill>
                  <a:srgbClr val="000000"/>
                </a:solidFill>
                <a:latin typeface="Times New Roman" panose="02020603050405020304" pitchFamily="18" charset="0"/>
              </a:rPr>
              <a:t>u</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a:t>
            </a:r>
            <a:r>
              <a:rPr lang="en-SE" sz="1800" b="1" i="0" u="none" strike="noStrike" baseline="0" dirty="0">
                <a:solidFill>
                  <a:srgbClr val="000000"/>
                </a:solidFill>
                <a:latin typeface="Times New Roman" panose="02020603050405020304" pitchFamily="18" charset="0"/>
              </a:rPr>
              <a:t>r</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 planning</a:t>
            </a:r>
            <a:r>
              <a:rPr lang="en-SE" b="1" dirty="0">
                <a:solidFill>
                  <a:srgbClr val="000000"/>
                </a:solidFill>
                <a:latin typeface="Times New Roman" panose="02020603050405020304" pitchFamily="18" charset="0"/>
              </a:rPr>
              <a:t> to open a restaurant  in BTM Layout. </a:t>
            </a:r>
            <a:r>
              <a:rPr lang="en-US" b="1" dirty="0">
                <a:solidFill>
                  <a:srgbClr val="000000"/>
                </a:solidFill>
                <a:latin typeface="Times New Roman" panose="02020603050405020304" pitchFamily="18" charset="0"/>
              </a:rPr>
              <a:t>I</a:t>
            </a:r>
            <a:r>
              <a:rPr lang="en-SE" b="1" dirty="0">
                <a:solidFill>
                  <a:srgbClr val="000000"/>
                </a:solidFill>
                <a:latin typeface="Times New Roman" panose="02020603050405020304" pitchFamily="18" charset="0"/>
              </a:rPr>
              <a:t>n </a:t>
            </a:r>
            <a:r>
              <a:rPr lang="en-US" b="1" dirty="0">
                <a:solidFill>
                  <a:srgbClr val="000000"/>
                </a:solidFill>
                <a:latin typeface="Times New Roman" panose="02020603050405020304" pitchFamily="18" charset="0"/>
              </a:rPr>
              <a:t>t</a:t>
            </a:r>
            <a:r>
              <a:rPr lang="en-SE" b="1" dirty="0">
                <a:solidFill>
                  <a:srgbClr val="000000"/>
                </a:solidFill>
                <a:latin typeface="Times New Roman" panose="02020603050405020304" pitchFamily="18" charset="0"/>
              </a:rPr>
              <a:t>he same way, </a:t>
            </a:r>
            <a:r>
              <a:rPr lang="en-US" b="1" dirty="0">
                <a:solidFill>
                  <a:srgbClr val="000000"/>
                </a:solidFill>
                <a:latin typeface="Times New Roman" panose="02020603050405020304" pitchFamily="18" charset="0"/>
              </a:rPr>
              <a:t>If you are an expect in making Biriyani you can choose </a:t>
            </a:r>
            <a:r>
              <a:rPr lang="en-US" b="1" dirty="0" err="1">
                <a:solidFill>
                  <a:srgbClr val="000000"/>
                </a:solidFill>
                <a:latin typeface="Times New Roman" panose="02020603050405020304" pitchFamily="18" charset="0"/>
              </a:rPr>
              <a:t>Banaswadi</a:t>
            </a:r>
            <a:r>
              <a:rPr lang="en-US" b="1" dirty="0">
                <a:solidFill>
                  <a:srgbClr val="000000"/>
                </a:solidFill>
                <a:latin typeface="Times New Roman" panose="02020603050405020304" pitchFamily="18" charset="0"/>
              </a:rPr>
              <a:t>, Bannerghatta Road </a:t>
            </a:r>
            <a:r>
              <a:rPr lang="en-SE" b="1" dirty="0">
                <a:solidFill>
                  <a:srgbClr val="000000"/>
                </a:solidFill>
                <a:latin typeface="Times New Roman" panose="02020603050405020304" pitchFamily="18" charset="0"/>
              </a:rPr>
              <a:t>as your</a:t>
            </a:r>
            <a:r>
              <a:rPr lang="en-US" b="1" dirty="0">
                <a:solidFill>
                  <a:srgbClr val="000000"/>
                </a:solidFill>
                <a:latin typeface="Times New Roman" panose="02020603050405020304" pitchFamily="18" charset="0"/>
              </a:rPr>
              <a:t> preferred locations to open your restaurant</a:t>
            </a:r>
            <a:r>
              <a:rPr lang="en-SE" b="1" dirty="0">
                <a:solidFill>
                  <a:srgbClr val="000000"/>
                </a:solidFill>
                <a:latin typeface="Times New Roman" panose="02020603050405020304" pitchFamily="18" charset="0"/>
              </a:rPr>
              <a:t>.</a:t>
            </a:r>
          </a:p>
          <a:p>
            <a:r>
              <a:rPr lang="en-SE" b="1" dirty="0">
                <a:solidFill>
                  <a:srgbClr val="000000"/>
                </a:solidFill>
                <a:latin typeface="Times New Roman" panose="02020603050405020304" pitchFamily="18" charset="0"/>
              </a:rPr>
              <a:t>B</a:t>
            </a:r>
            <a:r>
              <a:rPr lang="en-US" sz="1800" b="1" i="0" u="none" strike="noStrike" baseline="0" dirty="0" err="1">
                <a:solidFill>
                  <a:srgbClr val="000000"/>
                </a:solidFill>
                <a:latin typeface="Times New Roman" panose="02020603050405020304" pitchFamily="18" charset="0"/>
              </a:rPr>
              <a:t>ased</a:t>
            </a:r>
            <a:r>
              <a:rPr lang="en-US" sz="1800" b="1" i="0" u="none" strike="noStrike" baseline="0" dirty="0">
                <a:solidFill>
                  <a:srgbClr val="000000"/>
                </a:solidFill>
                <a:latin typeface="Times New Roman" panose="02020603050405020304" pitchFamily="18" charset="0"/>
              </a:rPr>
              <a:t> on restaurant type </a:t>
            </a:r>
            <a:r>
              <a:rPr lang="en-SE" sz="1800" b="1" i="0" u="none" strike="noStrike" baseline="0" dirty="0">
                <a:solidFill>
                  <a:srgbClr val="000000"/>
                </a:solidFill>
                <a:latin typeface="Times New Roman" panose="02020603050405020304" pitchFamily="18" charset="0"/>
              </a:rPr>
              <a:t>o</a:t>
            </a:r>
            <a:r>
              <a:rPr lang="en-US" sz="1800" b="1" i="0" u="none" strike="noStrike" baseline="0" dirty="0">
                <a:solidFill>
                  <a:srgbClr val="000000"/>
                </a:solidFill>
                <a:latin typeface="Times New Roman" panose="02020603050405020304" pitchFamily="18" charset="0"/>
              </a:rPr>
              <a:t>n</a:t>
            </a:r>
            <a:r>
              <a:rPr lang="en-SE" sz="1800" b="1" i="0" u="none" strike="noStrike" baseline="0" dirty="0">
                <a:solidFill>
                  <a:srgbClr val="000000"/>
                </a:solidFill>
                <a:latin typeface="Times New Roman" panose="02020603050405020304" pitchFamily="18" charset="0"/>
              </a:rPr>
              <a:t>e</a:t>
            </a:r>
            <a:r>
              <a:rPr lang="en-US" sz="1800" b="1" i="0" u="none" strike="noStrike" baseline="0" dirty="0">
                <a:solidFill>
                  <a:srgbClr val="000000"/>
                </a:solidFill>
                <a:latin typeface="Times New Roman" panose="02020603050405020304" pitchFamily="18" charset="0"/>
              </a:rPr>
              <a:t> c</a:t>
            </a:r>
            <a:r>
              <a:rPr lang="en-SE" sz="1800" b="1" i="0" u="none" strike="noStrike" baseline="0" dirty="0">
                <a:solidFill>
                  <a:srgbClr val="000000"/>
                </a:solidFill>
                <a:latin typeface="Times New Roman" panose="02020603050405020304" pitchFamily="18" charset="0"/>
              </a:rPr>
              <a:t>a</a:t>
            </a:r>
            <a:r>
              <a:rPr lang="en-US" sz="1800" b="1" i="0" u="none" strike="noStrike" baseline="0" dirty="0">
                <a:solidFill>
                  <a:srgbClr val="000000"/>
                </a:solidFill>
                <a:latin typeface="Times New Roman" panose="02020603050405020304" pitchFamily="18" charset="0"/>
              </a:rPr>
              <a:t>n choose to establish</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n</a:t>
            </a:r>
            <a:r>
              <a:rPr lang="en-SE" sz="1800" b="1" i="0" u="none" strike="noStrike" baseline="0" dirty="0">
                <a:solidFill>
                  <a:srgbClr val="000000"/>
                </a:solidFill>
                <a:latin typeface="Times New Roman" panose="02020603050405020304" pitchFamily="18" charset="0"/>
              </a:rPr>
              <a:t>e</a:t>
            </a:r>
            <a:r>
              <a:rPr lang="en-US" sz="1800" b="1" i="0" u="none" strike="noStrike" baseline="0" dirty="0">
                <a:solidFill>
                  <a:srgbClr val="000000"/>
                </a:solidFill>
                <a:latin typeface="Times New Roman" panose="02020603050405020304" pitchFamily="18" charset="0"/>
              </a:rPr>
              <a:t>w</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restaurant at different location based on</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a:t>
            </a:r>
            <a:r>
              <a:rPr lang="en-SE" sz="1800" b="1" i="0" u="none" strike="noStrike" baseline="0" dirty="0">
                <a:solidFill>
                  <a:srgbClr val="000000"/>
                </a:solidFill>
                <a:latin typeface="Times New Roman" panose="02020603050405020304" pitchFamily="18" charset="0"/>
              </a:rPr>
              <a:t>h</a:t>
            </a:r>
            <a:r>
              <a:rPr lang="en-US" sz="1800" b="1" i="0" u="none" strike="noStrike" baseline="0" dirty="0" err="1">
                <a:solidFill>
                  <a:srgbClr val="000000"/>
                </a:solidFill>
                <a:latin typeface="Times New Roman" panose="02020603050405020304" pitchFamily="18" charset="0"/>
              </a:rPr>
              <a:t>i</a:t>
            </a:r>
            <a:r>
              <a:rPr lang="en-SE" sz="1800" b="1" i="0" u="none" strike="noStrike" baseline="0" dirty="0">
                <a:solidFill>
                  <a:srgbClr val="000000"/>
                </a:solidFill>
                <a:latin typeface="Times New Roman" panose="02020603050405020304" pitchFamily="18" charset="0"/>
              </a:rPr>
              <a:t>c</a:t>
            </a:r>
            <a:r>
              <a:rPr lang="en-US" sz="1800" b="1" i="0" u="none" strike="noStrike" baseline="0" dirty="0">
                <a:solidFill>
                  <a:srgbClr val="000000"/>
                </a:solidFill>
                <a:latin typeface="Times New Roman" panose="02020603050405020304" pitchFamily="18" charset="0"/>
              </a:rPr>
              <a:t>h risk </a:t>
            </a:r>
            <a:r>
              <a:rPr lang="en-SE" sz="1800" b="1" i="0" u="none" strike="noStrike" baseline="0" dirty="0">
                <a:solidFill>
                  <a:srgbClr val="000000"/>
                </a:solidFill>
                <a:latin typeface="Times New Roman" panose="02020603050405020304" pitchFamily="18" charset="0"/>
              </a:rPr>
              <a:t>t</a:t>
            </a:r>
            <a:r>
              <a:rPr lang="en-US" sz="1800" b="1" i="0" u="none" strike="noStrike" baseline="0" dirty="0">
                <a:solidFill>
                  <a:srgbClr val="000000"/>
                </a:solidFill>
                <a:latin typeface="Times New Roman" panose="02020603050405020304" pitchFamily="18" charset="0"/>
              </a:rPr>
              <a:t>y</a:t>
            </a:r>
            <a:r>
              <a:rPr lang="en-SE" sz="1800" b="1" i="0" u="none" strike="noStrike" baseline="0" dirty="0">
                <a:solidFill>
                  <a:srgbClr val="000000"/>
                </a:solidFill>
                <a:latin typeface="Times New Roman" panose="02020603050405020304" pitchFamily="18" charset="0"/>
              </a:rPr>
              <a:t>p</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 </a:t>
            </a:r>
            <a:r>
              <a:rPr lang="en-SE" b="1" dirty="0">
                <a:solidFill>
                  <a:srgbClr val="000000"/>
                </a:solidFill>
                <a:latin typeface="Times New Roman" panose="02020603050405020304" pitchFamily="18" charset="0"/>
              </a:rPr>
              <a:t>one</a:t>
            </a:r>
            <a:r>
              <a:rPr lang="en-US" sz="1800" b="1" i="0" u="none" strike="noStrike" baseline="0" dirty="0">
                <a:solidFill>
                  <a:srgbClr val="000000"/>
                </a:solidFill>
                <a:latin typeface="Times New Roman" panose="02020603050405020304" pitchFamily="18" charset="0"/>
              </a:rPr>
              <a:t> </a:t>
            </a:r>
            <a:r>
              <a:rPr lang="en-SE" sz="1800" b="1" i="0" u="none" strike="noStrike" baseline="0" dirty="0">
                <a:solidFill>
                  <a:srgbClr val="000000"/>
                </a:solidFill>
                <a:latin typeface="Times New Roman" panose="02020603050405020304" pitchFamily="18" charset="0"/>
              </a:rPr>
              <a:t>b</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l</a:t>
            </a:r>
            <a:r>
              <a:rPr lang="en-US" sz="1800" b="1" i="0" u="none" strike="noStrike" baseline="0" dirty="0">
                <a:solidFill>
                  <a:srgbClr val="000000"/>
                </a:solidFill>
                <a:latin typeface="Times New Roman" panose="02020603050405020304" pitchFamily="18" charset="0"/>
              </a:rPr>
              <a:t>o</a:t>
            </a:r>
            <a:r>
              <a:rPr lang="en-SE" sz="1800" b="1" i="0"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g</a:t>
            </a:r>
            <a:r>
              <a:rPr lang="en-SE" sz="1800" b="1" i="0" u="none" strike="noStrike" baseline="0" dirty="0">
                <a:solidFill>
                  <a:srgbClr val="000000"/>
                </a:solidFill>
                <a:latin typeface="Times New Roman" panose="02020603050405020304" pitchFamily="18" charset="0"/>
              </a:rPr>
              <a:t>s </a:t>
            </a:r>
            <a:r>
              <a:rPr lang="en-US" sz="1800" b="1" i="0" u="none" strike="noStrike" baseline="0" dirty="0">
                <a:solidFill>
                  <a:srgbClr val="000000"/>
                </a:solidFill>
                <a:latin typeface="Times New Roman" panose="02020603050405020304" pitchFamily="18" charset="0"/>
              </a:rPr>
              <a:t>t</a:t>
            </a:r>
            <a:r>
              <a:rPr lang="en-SE" sz="1800" b="1" i="0" u="none" strike="noStrike" baseline="0" dirty="0">
                <a:solidFill>
                  <a:srgbClr val="000000"/>
                </a:solidFill>
                <a:latin typeface="Times New Roman" panose="02020603050405020304" pitchFamily="18" charset="0"/>
              </a:rPr>
              <a:t>o . </a:t>
            </a:r>
            <a:r>
              <a:rPr lang="en-US" sz="1800" b="1" i="0" u="none" strike="noStrike" baseline="0" dirty="0">
                <a:solidFill>
                  <a:srgbClr val="000000"/>
                </a:solidFill>
                <a:latin typeface="Times New Roman" panose="02020603050405020304" pitchFamily="18" charset="0"/>
              </a:rPr>
              <a:t>O</a:t>
            </a:r>
            <a:r>
              <a:rPr lang="en-SE" sz="1800" b="1" i="0"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can choose the common dis</a:t>
            </a:r>
            <a:r>
              <a:rPr lang="en-SE" sz="1800" b="1" i="0" u="none" strike="noStrike" baseline="0" dirty="0">
                <a:solidFill>
                  <a:srgbClr val="000000"/>
                </a:solidFill>
                <a:latin typeface="Times New Roman" panose="02020603050405020304" pitchFamily="18" charset="0"/>
              </a:rPr>
              <a:t>h</a:t>
            </a:r>
            <a:r>
              <a:rPr lang="en-US" sz="1800" b="1" i="0" u="none" strike="noStrike" baseline="0" dirty="0">
                <a:solidFill>
                  <a:srgbClr val="000000"/>
                </a:solidFill>
                <a:latin typeface="Times New Roman" panose="02020603050405020304" pitchFamily="18" charset="0"/>
              </a:rPr>
              <a:t> as</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 risk averse and can go with a new dis</a:t>
            </a:r>
            <a:r>
              <a:rPr lang="en-SE" sz="1800" b="1" i="0" u="none" strike="noStrike" baseline="0" dirty="0">
                <a:solidFill>
                  <a:srgbClr val="000000"/>
                </a:solidFill>
                <a:latin typeface="Times New Roman" panose="02020603050405020304" pitchFamily="18" charset="0"/>
              </a:rPr>
              <a:t>h</a:t>
            </a:r>
            <a:r>
              <a:rPr lang="en-US" sz="1800" b="1" i="0" u="none" strike="noStrike" baseline="0" dirty="0">
                <a:solidFill>
                  <a:srgbClr val="000000"/>
                </a:solidFill>
                <a:latin typeface="Times New Roman" panose="02020603050405020304" pitchFamily="18" charset="0"/>
              </a:rPr>
              <a:t> as a risk prone.</a:t>
            </a:r>
            <a:endParaRPr lang="en-US" b="1" dirty="0"/>
          </a:p>
        </p:txBody>
      </p:sp>
    </p:spTree>
    <p:extLst>
      <p:ext uri="{BB962C8B-B14F-4D97-AF65-F5344CB8AC3E}">
        <p14:creationId xmlns:p14="http://schemas.microsoft.com/office/powerpoint/2010/main" val="36033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F4BA-53FB-4909-AF47-BB6026D9140F}"/>
              </a:ext>
            </a:extLst>
          </p:cNvPr>
          <p:cNvSpPr>
            <a:spLocks noGrp="1"/>
          </p:cNvSpPr>
          <p:nvPr>
            <p:ph type="title"/>
          </p:nvPr>
        </p:nvSpPr>
        <p:spPr/>
        <p:txBody>
          <a:bodyPr/>
          <a:lstStyle/>
          <a:p>
            <a:r>
              <a:rPr lang="en-SE" dirty="0"/>
              <a:t>D</a:t>
            </a:r>
            <a:r>
              <a:rPr lang="en-US" dirty="0"/>
              <a:t>I</a:t>
            </a:r>
            <a:r>
              <a:rPr lang="en-SE" dirty="0"/>
              <a:t>S</a:t>
            </a:r>
            <a:r>
              <a:rPr lang="en-US" dirty="0"/>
              <a:t>C</a:t>
            </a:r>
            <a:r>
              <a:rPr lang="en-SE" dirty="0"/>
              <a:t>U</a:t>
            </a:r>
            <a:r>
              <a:rPr lang="en-US" dirty="0"/>
              <a:t>S</a:t>
            </a:r>
            <a:r>
              <a:rPr lang="en-SE" dirty="0"/>
              <a:t>S</a:t>
            </a:r>
            <a:r>
              <a:rPr lang="en-US" dirty="0"/>
              <a:t>I</a:t>
            </a:r>
            <a:r>
              <a:rPr lang="en-SE" dirty="0"/>
              <a:t>O</a:t>
            </a:r>
            <a:r>
              <a:rPr lang="en-US" dirty="0"/>
              <a:t>N</a:t>
            </a:r>
            <a:r>
              <a:rPr lang="en-SE" dirty="0"/>
              <a:t>S </a:t>
            </a:r>
            <a:r>
              <a:rPr lang="en-US" dirty="0"/>
              <a:t>A</a:t>
            </a:r>
            <a:r>
              <a:rPr lang="en-SE" dirty="0"/>
              <a:t>N</a:t>
            </a:r>
            <a:r>
              <a:rPr lang="en-US" dirty="0"/>
              <a:t>D</a:t>
            </a:r>
            <a:r>
              <a:rPr lang="en-SE" dirty="0"/>
              <a:t> LIMITATIONS</a:t>
            </a:r>
            <a:endParaRPr lang="en-US" dirty="0"/>
          </a:p>
        </p:txBody>
      </p:sp>
      <p:sp>
        <p:nvSpPr>
          <p:cNvPr id="3" name="Content Placeholder 2">
            <a:extLst>
              <a:ext uri="{FF2B5EF4-FFF2-40B4-BE49-F238E27FC236}">
                <a16:creationId xmlns:a16="http://schemas.microsoft.com/office/drawing/2014/main" id="{ACBD0C67-10C1-4C99-BB13-0743EC12C43D}"/>
              </a:ext>
            </a:extLst>
          </p:cNvPr>
          <p:cNvSpPr>
            <a:spLocks noGrp="1"/>
          </p:cNvSpPr>
          <p:nvPr>
            <p:ph idx="1"/>
          </p:nvPr>
        </p:nvSpPr>
        <p:spPr/>
        <p:txBody>
          <a:bodyPr/>
          <a:lstStyle/>
          <a:p>
            <a:r>
              <a:rPr lang="en-SE" b="1" dirty="0">
                <a:solidFill>
                  <a:schemeClr val="tx1"/>
                </a:solidFill>
                <a:latin typeface="Times New Roman" panose="02020603050405020304" pitchFamily="18" charset="0"/>
                <a:cs typeface="Times New Roman" panose="02020603050405020304" pitchFamily="18" charset="0"/>
              </a:rPr>
              <a:t>F</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o</a:t>
            </a:r>
            <a:r>
              <a:rPr lang="en-US" b="1" dirty="0">
                <a:solidFill>
                  <a:schemeClr val="tx1"/>
                </a:solidFill>
                <a:latin typeface="Times New Roman" panose="02020603050405020304" pitchFamily="18" charset="0"/>
                <a:cs typeface="Times New Roman" panose="02020603050405020304" pitchFamily="18" charset="0"/>
              </a:rPr>
              <a:t>m</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a:t>
            </a:r>
            <a:r>
              <a:rPr lang="en-SE" b="1" dirty="0" err="1">
                <a:solidFill>
                  <a:schemeClr val="tx1"/>
                </a:solidFill>
                <a:latin typeface="Times New Roman" panose="02020603050405020304" pitchFamily="18" charset="0"/>
                <a:cs typeface="Times New Roman" panose="02020603050405020304" pitchFamily="18" charset="0"/>
              </a:rPr>
              <a:t>esults</a:t>
            </a:r>
            <a:r>
              <a:rPr lang="en-SE" b="1" dirty="0">
                <a:solidFill>
                  <a:schemeClr val="tx1"/>
                </a:solidFill>
                <a:latin typeface="Times New Roman" panose="02020603050405020304" pitchFamily="18" charset="0"/>
                <a:cs typeface="Times New Roman" panose="02020603050405020304" pitchFamily="18" charset="0"/>
              </a:rPr>
              <a:t> we tried to f</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b</a:t>
            </a:r>
            <a:r>
              <a:rPr lang="en-SE" b="1" dirty="0" err="1">
                <a:solidFill>
                  <a:schemeClr val="tx1"/>
                </a:solidFill>
                <a:latin typeface="Times New Roman" panose="02020603050405020304" pitchFamily="18" charset="0"/>
                <a:cs typeface="Times New Roman" panose="02020603050405020304" pitchFamily="18" charset="0"/>
              </a:rPr>
              <a:t>est</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l</a:t>
            </a:r>
            <a:r>
              <a:rPr lang="en-SE" b="1" dirty="0">
                <a:solidFill>
                  <a:schemeClr val="tx1"/>
                </a:solidFill>
                <a:latin typeface="Times New Roman" panose="02020603050405020304" pitchFamily="18" charset="0"/>
                <a:cs typeface="Times New Roman" panose="02020603050405020304" pitchFamily="18" charset="0"/>
              </a:rPr>
              <a:t>o</a:t>
            </a:r>
            <a:r>
              <a:rPr lang="en-US" b="1" dirty="0">
                <a:solidFill>
                  <a:schemeClr val="tx1"/>
                </a:solidFill>
                <a:latin typeface="Times New Roman" panose="02020603050405020304" pitchFamily="18" charset="0"/>
                <a:cs typeface="Times New Roman" panose="02020603050405020304" pitchFamily="18" charset="0"/>
              </a:rPr>
              <a:t>c</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t</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n </a:t>
            </a:r>
            <a:r>
              <a:rPr lang="en-US" b="1" dirty="0">
                <a:solidFill>
                  <a:schemeClr val="tx1"/>
                </a:solidFill>
                <a:latin typeface="Times New Roman" panose="02020603050405020304" pitchFamily="18" charset="0"/>
                <a:cs typeface="Times New Roman" panose="02020603050405020304" pitchFamily="18" charset="0"/>
              </a:rPr>
              <a:t>f</a:t>
            </a:r>
            <a:r>
              <a:rPr lang="en-SE" b="1" dirty="0">
                <a:solidFill>
                  <a:schemeClr val="tx1"/>
                </a:solidFill>
                <a:latin typeface="Times New Roman" panose="02020603050405020304" pitchFamily="18" charset="0"/>
                <a:cs typeface="Times New Roman" panose="02020603050405020304" pitchFamily="18" charset="0"/>
              </a:rPr>
              <a:t>o</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s</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b</a:t>
            </a:r>
            <a:r>
              <a:rPr lang="en-SE" b="1" dirty="0">
                <a:solidFill>
                  <a:schemeClr val="tx1"/>
                </a:solidFill>
                <a:latin typeface="Times New Roman" panose="02020603050405020304" pitchFamily="18" charset="0"/>
                <a:cs typeface="Times New Roman" panose="02020603050405020304" pitchFamily="18" charset="0"/>
              </a:rPr>
              <a:t>l</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s</a:t>
            </a:r>
            <a:r>
              <a:rPr lang="en-US" b="1" dirty="0">
                <a:solidFill>
                  <a:schemeClr val="tx1"/>
                </a:solidFill>
                <a:latin typeface="Times New Roman" panose="02020603050405020304" pitchFamily="18" charset="0"/>
                <a:cs typeface="Times New Roman" panose="02020603050405020304" pitchFamily="18" charset="0"/>
              </a:rPr>
              <a:t>h</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g </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u</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t </a:t>
            </a:r>
            <a:r>
              <a:rPr lang="en-US" b="1" dirty="0">
                <a:solidFill>
                  <a:schemeClr val="tx1"/>
                </a:solidFill>
                <a:latin typeface="Times New Roman" panose="02020603050405020304" pitchFamily="18" charset="0"/>
                <a:cs typeface="Times New Roman" panose="02020603050405020304" pitchFamily="18" charset="0"/>
              </a:rPr>
              <a:t>b</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n the customer reviews </a:t>
            </a:r>
            <a:r>
              <a:rPr lang="en-US" b="1" dirty="0">
                <a:solidFill>
                  <a:schemeClr val="tx1"/>
                </a:solidFill>
                <a:latin typeface="Times New Roman" panose="02020603050405020304" pitchFamily="18" charset="0"/>
                <a:cs typeface="Times New Roman" panose="02020603050405020304" pitchFamily="18" charset="0"/>
              </a:rPr>
              <a:t>a</a:t>
            </a:r>
            <a:r>
              <a:rPr lang="en-SE" b="1" dirty="0" err="1">
                <a:solidFill>
                  <a:schemeClr val="tx1"/>
                </a:solidFill>
                <a:latin typeface="Times New Roman" panose="02020603050405020304" pitchFamily="18" charset="0"/>
                <a:cs typeface="Times New Roman" panose="02020603050405020304" pitchFamily="18" charset="0"/>
              </a:rPr>
              <a:t>nd</a:t>
            </a:r>
            <a:r>
              <a:rPr lang="en-SE" b="1" dirty="0">
                <a:solidFill>
                  <a:schemeClr val="tx1"/>
                </a:solidFill>
                <a:latin typeface="Times New Roman" panose="02020603050405020304" pitchFamily="18" charset="0"/>
                <a:cs typeface="Times New Roman" panose="02020603050405020304" pitchFamily="18" charset="0"/>
              </a:rPr>
              <a:t> we </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l</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o predicted the </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t</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g </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f </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u</a:t>
            </a:r>
            <a:r>
              <a:rPr lang="en-US" b="1" dirty="0">
                <a:solidFill>
                  <a:schemeClr val="tx1"/>
                </a:solidFill>
                <a:latin typeface="Times New Roman" panose="02020603050405020304" pitchFamily="18" charset="0"/>
                <a:cs typeface="Times New Roman" panose="02020603050405020304" pitchFamily="18" charset="0"/>
              </a:rPr>
              <a:t>ra</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a:t>
            </a:r>
          </a:p>
          <a:p>
            <a:r>
              <a:rPr lang="en-SE" b="1" dirty="0">
                <a:solidFill>
                  <a:schemeClr val="tx1"/>
                </a:solidFill>
                <a:latin typeface="Times New Roman" panose="02020603050405020304" pitchFamily="18" charset="0"/>
              </a:rPr>
              <a:t>T</a:t>
            </a:r>
            <a:r>
              <a:rPr lang="en-US" sz="1800" b="1" i="0" u="none" strike="noStrike" baseline="0" dirty="0">
                <a:solidFill>
                  <a:schemeClr val="tx1"/>
                </a:solidFill>
                <a:latin typeface="Times New Roman" panose="02020603050405020304" pitchFamily="18" charset="0"/>
              </a:rPr>
              <a:t>he results which </a:t>
            </a:r>
            <a:r>
              <a:rPr lang="en-SE" sz="1800" b="1" i="0" u="none" strike="noStrike" baseline="0" dirty="0">
                <a:solidFill>
                  <a:schemeClr val="tx1"/>
                </a:solidFill>
                <a:latin typeface="Times New Roman" panose="02020603050405020304" pitchFamily="18" charset="0"/>
              </a:rPr>
              <a:t>a</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 </a:t>
            </a:r>
            <a:r>
              <a:rPr lang="en-SE" b="1" dirty="0">
                <a:solidFill>
                  <a:schemeClr val="tx1"/>
                </a:solidFill>
                <a:latin typeface="Times New Roman" panose="02020603050405020304" pitchFamily="18" charset="0"/>
              </a:rPr>
              <a:t>obtained can</a:t>
            </a:r>
            <a:r>
              <a:rPr lang="en-US" sz="1800" b="1" i="0" u="none" strike="noStrike" baseline="0" dirty="0">
                <a:solidFill>
                  <a:schemeClr val="tx1"/>
                </a:solidFill>
                <a:latin typeface="Times New Roman" panose="02020603050405020304" pitchFamily="18" charset="0"/>
              </a:rPr>
              <a:t> be a</a:t>
            </a:r>
            <a:r>
              <a:rPr lang="en-SE" sz="1800" b="1" i="0" u="none" strike="noStrike" baseline="0" dirty="0">
                <a:solidFill>
                  <a:schemeClr val="tx1"/>
                </a:solidFill>
                <a:latin typeface="Times New Roman" panose="02020603050405020304" pitchFamily="18" charset="0"/>
              </a:rPr>
              <a:t>n</a:t>
            </a:r>
            <a:r>
              <a:rPr lang="en-US" sz="1800" b="1" i="0" u="none" strike="noStrike" baseline="0" dirty="0">
                <a:solidFill>
                  <a:schemeClr val="tx1"/>
                </a:solidFill>
                <a:latin typeface="Times New Roman" panose="02020603050405020304" pitchFamily="18" charset="0"/>
              </a:rPr>
              <a:t> assumption based on our analysis and study</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h</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 m</a:t>
            </a:r>
            <a:r>
              <a:rPr lang="en-SE" b="1" dirty="0">
                <a:solidFill>
                  <a:schemeClr val="tx1"/>
                </a:solidFill>
                <a:latin typeface="Times New Roman" panose="02020603050405020304" pitchFamily="18" charset="0"/>
              </a:rPr>
              <a:t>a</a:t>
            </a:r>
            <a:r>
              <a:rPr lang="en-US" b="1" dirty="0">
                <a:solidFill>
                  <a:schemeClr val="tx1"/>
                </a:solidFill>
                <a:latin typeface="Times New Roman" panose="02020603050405020304" pitchFamily="18" charset="0"/>
              </a:rPr>
              <a:t>y</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a</a:t>
            </a:r>
            <a:r>
              <a:rPr lang="en-SE" b="1" dirty="0">
                <a:solidFill>
                  <a:schemeClr val="tx1"/>
                </a:solidFill>
                <a:latin typeface="Times New Roman" panose="02020603050405020304" pitchFamily="18" charset="0"/>
              </a:rPr>
              <a:t>l</a:t>
            </a:r>
            <a:r>
              <a:rPr lang="en-US" b="1" dirty="0">
                <a:solidFill>
                  <a:schemeClr val="tx1"/>
                </a:solidFill>
                <a:latin typeface="Times New Roman" panose="02020603050405020304" pitchFamily="18" charset="0"/>
              </a:rPr>
              <a:t>s</a:t>
            </a:r>
            <a:r>
              <a:rPr lang="en-SE" b="1" dirty="0">
                <a:solidFill>
                  <a:schemeClr val="tx1"/>
                </a:solidFill>
                <a:latin typeface="Times New Roman" panose="02020603050405020304" pitchFamily="18" charset="0"/>
              </a:rPr>
              <a:t>o be di</a:t>
            </a:r>
            <a:r>
              <a:rPr lang="en-US" b="1" dirty="0">
                <a:solidFill>
                  <a:schemeClr val="tx1"/>
                </a:solidFill>
                <a:latin typeface="Times New Roman" panose="02020603050405020304" pitchFamily="18" charset="0"/>
              </a:rPr>
              <a:t>f</a:t>
            </a:r>
            <a:r>
              <a:rPr lang="en-SE" b="1" dirty="0">
                <a:solidFill>
                  <a:schemeClr val="tx1"/>
                </a:solidFill>
                <a:latin typeface="Times New Roman" panose="02020603050405020304" pitchFamily="18" charset="0"/>
              </a:rPr>
              <a:t>f</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r</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n</a:t>
            </a:r>
            <a:r>
              <a:rPr lang="en-US" b="1" dirty="0">
                <a:solidFill>
                  <a:schemeClr val="tx1"/>
                </a:solidFill>
                <a:latin typeface="Times New Roman" panose="02020603050405020304" pitchFamily="18" charset="0"/>
              </a:rPr>
              <a:t>t</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p</a:t>
            </a:r>
            <a:r>
              <a:rPr lang="en-SE" b="1" dirty="0">
                <a:solidFill>
                  <a:schemeClr val="tx1"/>
                </a:solidFill>
                <a:latin typeface="Times New Roman" panose="02020603050405020304" pitchFamily="18" charset="0"/>
              </a:rPr>
              <a:t>e</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s</a:t>
            </a:r>
            <a:r>
              <a:rPr lang="en-US" b="1" dirty="0">
                <a:solidFill>
                  <a:schemeClr val="tx1"/>
                </a:solidFill>
                <a:latin typeface="Times New Roman" panose="02020603050405020304" pitchFamily="18" charset="0"/>
              </a:rPr>
              <a:t>p</a:t>
            </a:r>
            <a:r>
              <a:rPr lang="en-SE" b="1" dirty="0">
                <a:solidFill>
                  <a:schemeClr val="tx1"/>
                </a:solidFill>
                <a:latin typeface="Times New Roman" panose="02020603050405020304" pitchFamily="18" charset="0"/>
              </a:rPr>
              <a:t>e</a:t>
            </a:r>
            <a:r>
              <a:rPr lang="en-US" b="1" dirty="0">
                <a:solidFill>
                  <a:schemeClr val="tx1"/>
                </a:solidFill>
                <a:latin typeface="Times New Roman" panose="02020603050405020304" pitchFamily="18" charset="0"/>
              </a:rPr>
              <a:t>c</a:t>
            </a:r>
            <a:r>
              <a:rPr lang="en-SE" b="1" dirty="0">
                <a:solidFill>
                  <a:schemeClr val="tx1"/>
                </a:solidFill>
                <a:latin typeface="Times New Roman" panose="02020603050405020304" pitchFamily="18" charset="0"/>
              </a:rPr>
              <a:t>t</a:t>
            </a:r>
            <a:r>
              <a:rPr lang="en-US" b="1" dirty="0" err="1">
                <a:solidFill>
                  <a:schemeClr val="tx1"/>
                </a:solidFill>
                <a:latin typeface="Times New Roman" panose="02020603050405020304" pitchFamily="18" charset="0"/>
              </a:rPr>
              <a:t>i</a:t>
            </a:r>
            <a:r>
              <a:rPr lang="en-SE" b="1" dirty="0">
                <a:solidFill>
                  <a:schemeClr val="tx1"/>
                </a:solidFill>
                <a:latin typeface="Times New Roman" panose="02020603050405020304" pitchFamily="18" charset="0"/>
              </a:rPr>
              <a:t>v</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s </a:t>
            </a:r>
            <a:r>
              <a:rPr lang="en-US" b="1" dirty="0">
                <a:solidFill>
                  <a:schemeClr val="tx1"/>
                </a:solidFill>
                <a:latin typeface="Times New Roman" panose="02020603050405020304" pitchFamily="18" charset="0"/>
              </a:rPr>
              <a:t>a</a:t>
            </a:r>
            <a:r>
              <a:rPr lang="en-SE" b="1" dirty="0">
                <a:solidFill>
                  <a:schemeClr val="tx1"/>
                </a:solidFill>
                <a:latin typeface="Times New Roman" panose="02020603050405020304" pitchFamily="18" charset="0"/>
              </a:rPr>
              <a:t>n</a:t>
            </a:r>
            <a:r>
              <a:rPr lang="en-US" b="1" dirty="0">
                <a:solidFill>
                  <a:schemeClr val="tx1"/>
                </a:solidFill>
                <a:latin typeface="Times New Roman" panose="02020603050405020304" pitchFamily="18" charset="0"/>
              </a:rPr>
              <a:t>d</a:t>
            </a:r>
            <a:r>
              <a:rPr lang="en-SE"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i</a:t>
            </a:r>
            <a:r>
              <a:rPr lang="en-SE" b="1" dirty="0">
                <a:solidFill>
                  <a:schemeClr val="tx1"/>
                </a:solidFill>
                <a:latin typeface="Times New Roman" panose="02020603050405020304" pitchFamily="18" charset="0"/>
              </a:rPr>
              <a:t>d</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o</a:t>
            </a:r>
            <a:r>
              <a:rPr lang="en-US" b="1" dirty="0">
                <a:solidFill>
                  <a:schemeClr val="tx1"/>
                </a:solidFill>
                <a:latin typeface="Times New Roman" panose="02020603050405020304" pitchFamily="18" charset="0"/>
              </a:rPr>
              <a:t>l</a:t>
            </a:r>
            <a:r>
              <a:rPr lang="en-SE" b="1" dirty="0">
                <a:solidFill>
                  <a:schemeClr val="tx1"/>
                </a:solidFill>
                <a:latin typeface="Times New Roman" panose="02020603050405020304" pitchFamily="18" charset="0"/>
              </a:rPr>
              <a:t>o</a:t>
            </a:r>
            <a:r>
              <a:rPr lang="en-US" b="1" dirty="0">
                <a:solidFill>
                  <a:schemeClr val="tx1"/>
                </a:solidFill>
                <a:latin typeface="Times New Roman" panose="02020603050405020304" pitchFamily="18" charset="0"/>
              </a:rPr>
              <a:t>g</a:t>
            </a:r>
            <a:r>
              <a:rPr lang="en-SE" b="1" dirty="0" err="1">
                <a:solidFill>
                  <a:schemeClr val="tx1"/>
                </a:solidFill>
                <a:latin typeface="Times New Roman" panose="02020603050405020304" pitchFamily="18" charset="0"/>
              </a:rPr>
              <a:t>i</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s. </a:t>
            </a:r>
          </a:p>
          <a:p>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he </a:t>
            </a:r>
            <a:r>
              <a:rPr lang="en-SE" b="1" dirty="0" err="1">
                <a:solidFill>
                  <a:schemeClr val="tx1"/>
                </a:solidFill>
                <a:latin typeface="Times New Roman" panose="02020603050405020304" pitchFamily="18" charset="0"/>
                <a:cs typeface="Times New Roman" panose="02020603050405020304" pitchFamily="18" charset="0"/>
              </a:rPr>
              <a:t>assumptio</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s </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u</a:t>
            </a:r>
            <a:r>
              <a:rPr lang="en-US" b="1" dirty="0">
                <a:solidFill>
                  <a:schemeClr val="tx1"/>
                </a:solidFill>
                <a:latin typeface="Times New Roman" panose="02020603050405020304" pitchFamily="18" charset="0"/>
                <a:cs typeface="Times New Roman" panose="02020603050405020304" pitchFamily="18" charset="0"/>
              </a:rPr>
              <a:t>l</a:t>
            </a:r>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g</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v</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unbiasedly</a:t>
            </a:r>
            <a:r>
              <a:rPr lang="en-SE" b="1" dirty="0">
                <a:solidFill>
                  <a:schemeClr val="tx1"/>
                </a:solidFill>
                <a:latin typeface="Times New Roman" panose="02020603050405020304" pitchFamily="18" charset="0"/>
                <a:cs typeface="Times New Roman" panose="02020603050405020304" pitchFamily="18" charset="0"/>
              </a:rPr>
              <a:t>, we tried to study the </a:t>
            </a:r>
            <a:r>
              <a:rPr lang="en-US" b="1" dirty="0">
                <a:solidFill>
                  <a:schemeClr val="tx1"/>
                </a:solidFill>
                <a:latin typeface="Times New Roman" panose="02020603050405020304" pitchFamily="18" charset="0"/>
                <a:cs typeface="Times New Roman" panose="02020603050405020304" pitchFamily="18" charset="0"/>
              </a:rPr>
              <a:t>d</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s liked by </a:t>
            </a:r>
            <a:r>
              <a:rPr lang="en-SE" b="1" dirty="0" err="1">
                <a:solidFill>
                  <a:schemeClr val="tx1"/>
                </a:solidFill>
                <a:latin typeface="Times New Roman" panose="02020603050405020304" pitchFamily="18" charset="0"/>
                <a:cs typeface="Times New Roman" panose="02020603050405020304" pitchFamily="18" charset="0"/>
              </a:rPr>
              <a:t>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a:t>
            </a:r>
            <a:r>
              <a:rPr lang="en-SE" b="1" dirty="0">
                <a:solidFill>
                  <a:schemeClr val="tx1"/>
                </a:solidFill>
                <a:latin typeface="Times New Roman" panose="02020603050405020304" pitchFamily="18" charset="0"/>
                <a:cs typeface="Times New Roman" panose="02020603050405020304" pitchFamily="18" charset="0"/>
              </a:rPr>
              <a:t>u</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m</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 rating given to the restaurants, </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l</a:t>
            </a:r>
            <a:r>
              <a:rPr lang="en-SE" b="1" dirty="0">
                <a:solidFill>
                  <a:schemeClr val="tx1"/>
                </a:solidFill>
                <a:latin typeface="Times New Roman" panose="02020603050405020304" pitchFamily="18" charset="0"/>
                <a:cs typeface="Times New Roman" panose="02020603050405020304" pitchFamily="18" charset="0"/>
              </a:rPr>
              <a:t>o</a:t>
            </a:r>
            <a:r>
              <a:rPr lang="en-US" b="1" dirty="0">
                <a:solidFill>
                  <a:schemeClr val="tx1"/>
                </a:solidFill>
                <a:latin typeface="Times New Roman" panose="02020603050405020304" pitchFamily="18" charset="0"/>
                <a:cs typeface="Times New Roman" panose="02020603050405020304" pitchFamily="18" charset="0"/>
              </a:rPr>
              <a:t>c</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t</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n </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f </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h</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restaurant.</a:t>
            </a: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94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A5633A1-8674-4A17-8220-F46B2B06EACD}"/>
              </a:ext>
            </a:extLst>
          </p:cNvPr>
          <p:cNvSpPr>
            <a:spLocks noGrp="1"/>
          </p:cNvSpPr>
          <p:nvPr>
            <p:ph type="title"/>
          </p:nvPr>
        </p:nvSpPr>
        <p:spPr>
          <a:xfrm>
            <a:off x="639098" y="629265"/>
            <a:ext cx="5132438" cy="1622322"/>
          </a:xfrm>
        </p:spPr>
        <p:txBody>
          <a:bodyPr>
            <a:normAutofit/>
          </a:bodyPr>
          <a:lstStyle/>
          <a:p>
            <a:r>
              <a:rPr lang="en-SE" sz="800" dirty="0">
                <a:solidFill>
                  <a:srgbClr val="EBEBEB"/>
                </a:solidFill>
              </a:rPr>
              <a:t>.</a:t>
            </a:r>
            <a:endParaRPr lang="en-US" sz="800" dirty="0">
              <a:solidFill>
                <a:srgbClr val="EBEBEB"/>
              </a:solidFill>
            </a:endParaRPr>
          </a:p>
        </p:txBody>
      </p:sp>
      <p:pic>
        <p:nvPicPr>
          <p:cNvPr id="7" name="Graphic 6" descr="Handshake">
            <a:extLst>
              <a:ext uri="{FF2B5EF4-FFF2-40B4-BE49-F238E27FC236}">
                <a16:creationId xmlns:a16="http://schemas.microsoft.com/office/drawing/2014/main" id="{D6E3E2C2-85F6-4205-830C-0DA202DD3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A4A1C3-CB94-4886-B3A9-DD972DF89C69}"/>
              </a:ext>
            </a:extLst>
          </p:cNvPr>
          <p:cNvSpPr>
            <a:spLocks noGrp="1"/>
          </p:cNvSpPr>
          <p:nvPr>
            <p:ph idx="1"/>
          </p:nvPr>
        </p:nvSpPr>
        <p:spPr>
          <a:xfrm>
            <a:off x="639098" y="2418735"/>
            <a:ext cx="5132439" cy="3811742"/>
          </a:xfrm>
        </p:spPr>
        <p:txBody>
          <a:bodyPr anchor="ctr">
            <a:normAutofit/>
          </a:bodyPr>
          <a:lstStyle/>
          <a:p>
            <a:pPr marL="0" indent="0">
              <a:buNone/>
            </a:pPr>
            <a:r>
              <a:rPr lang="en-US" sz="8000" b="1" dirty="0">
                <a:solidFill>
                  <a:srgbClr val="FFFFFF"/>
                </a:solidFill>
              </a:rPr>
              <a:t>TH</a:t>
            </a:r>
            <a:r>
              <a:rPr lang="en-SE" sz="8000" b="1" dirty="0">
                <a:solidFill>
                  <a:srgbClr val="FFFFFF"/>
                </a:solidFill>
              </a:rPr>
              <a:t>ANK YOU</a:t>
            </a:r>
            <a:endParaRPr lang="en-US" sz="8000" b="1" dirty="0">
              <a:solidFill>
                <a:srgbClr val="FFFFFF"/>
              </a:solidFill>
            </a:endParaRPr>
          </a:p>
        </p:txBody>
      </p:sp>
    </p:spTree>
    <p:extLst>
      <p:ext uri="{BB962C8B-B14F-4D97-AF65-F5344CB8AC3E}">
        <p14:creationId xmlns:p14="http://schemas.microsoft.com/office/powerpoint/2010/main" val="14570868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2159-E5DC-4E86-BEC4-30D6A390D263}"/>
              </a:ext>
            </a:extLst>
          </p:cNvPr>
          <p:cNvSpPr>
            <a:spLocks noGrp="1"/>
          </p:cNvSpPr>
          <p:nvPr>
            <p:ph type="title"/>
          </p:nvPr>
        </p:nvSpPr>
        <p:spPr/>
        <p:txBody>
          <a:bodyPr/>
          <a:lstStyle/>
          <a:p>
            <a:r>
              <a:rPr lang="en-SE" dirty="0"/>
              <a:t>INTRODUCTION</a:t>
            </a:r>
            <a:endParaRPr lang="en-US" dirty="0"/>
          </a:p>
        </p:txBody>
      </p:sp>
      <p:sp>
        <p:nvSpPr>
          <p:cNvPr id="3" name="Content Placeholder 2">
            <a:extLst>
              <a:ext uri="{FF2B5EF4-FFF2-40B4-BE49-F238E27FC236}">
                <a16:creationId xmlns:a16="http://schemas.microsoft.com/office/drawing/2014/main" id="{8CC216CB-C89C-4069-8A27-561CCD66E04D}"/>
              </a:ext>
            </a:extLst>
          </p:cNvPr>
          <p:cNvSpPr>
            <a:spLocks noGrp="1"/>
          </p:cNvSpPr>
          <p:nvPr>
            <p:ph idx="1"/>
          </p:nvPr>
        </p:nvSpPr>
        <p:spPr>
          <a:xfrm>
            <a:off x="1154954" y="2603499"/>
            <a:ext cx="8980448" cy="3527793"/>
          </a:xfrm>
        </p:spPr>
        <p:txBody>
          <a:bodyPr>
            <a:norm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The </a:t>
            </a:r>
            <a:r>
              <a:rPr lang="en-SE" sz="1800" b="1" i="0" u="none" strike="noStrike" baseline="0" dirty="0">
                <a:solidFill>
                  <a:srgbClr val="000000"/>
                </a:solidFill>
                <a:latin typeface="Times New Roman" panose="02020603050405020304" pitchFamily="18" charset="0"/>
              </a:rPr>
              <a:t>m</a:t>
            </a:r>
            <a:r>
              <a:rPr lang="en-US" sz="1800" b="1" i="0" u="none" strike="noStrike" baseline="0" dirty="0">
                <a:solidFill>
                  <a:srgbClr val="000000"/>
                </a:solidFill>
                <a:latin typeface="Times New Roman" panose="02020603050405020304" pitchFamily="18" charset="0"/>
              </a:rPr>
              <a:t>a</a:t>
            </a:r>
            <a:r>
              <a:rPr lang="en-SE" b="1" dirty="0">
                <a:solidFill>
                  <a:srgbClr val="000000"/>
                </a:solidFill>
                <a:latin typeface="Times New Roman" panose="02020603050405020304" pitchFamily="18" charset="0"/>
              </a:rPr>
              <a:t>i</a:t>
            </a:r>
            <a:r>
              <a:rPr lang="en-US" sz="1800" b="1" i="0" u="none" strike="noStrike" baseline="0" dirty="0">
                <a:solidFill>
                  <a:srgbClr val="000000"/>
                </a:solidFill>
                <a:latin typeface="Times New Roman" panose="02020603050405020304" pitchFamily="18" charset="0"/>
              </a:rPr>
              <a:t>n</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aim of this p</a:t>
            </a:r>
            <a:r>
              <a:rPr lang="en-SE" sz="1800" b="1" i="0" u="none" strike="noStrike" baseline="0" dirty="0">
                <a:solidFill>
                  <a:srgbClr val="000000"/>
                </a:solidFill>
                <a:latin typeface="Times New Roman" panose="02020603050405020304" pitchFamily="18" charset="0"/>
              </a:rPr>
              <a:t>r</a:t>
            </a:r>
            <a:r>
              <a:rPr lang="en-US" sz="1800" b="1" i="0" u="none" strike="noStrike" baseline="0" dirty="0">
                <a:solidFill>
                  <a:srgbClr val="000000"/>
                </a:solidFill>
                <a:latin typeface="Times New Roman" panose="02020603050405020304" pitchFamily="18" charset="0"/>
              </a:rPr>
              <a:t>o</a:t>
            </a:r>
            <a:r>
              <a:rPr lang="en-SE" sz="1800" b="1" i="0" u="none" strike="noStrike" baseline="0" dirty="0">
                <a:solidFill>
                  <a:srgbClr val="000000"/>
                </a:solidFill>
                <a:latin typeface="Times New Roman" panose="02020603050405020304" pitchFamily="18" charset="0"/>
              </a:rPr>
              <a:t>j</a:t>
            </a:r>
            <a:r>
              <a:rPr lang="en-US" sz="1800" b="1" i="0" u="none" strike="noStrike" baseline="0" dirty="0">
                <a:solidFill>
                  <a:srgbClr val="000000"/>
                </a:solidFill>
                <a:latin typeface="Times New Roman" panose="02020603050405020304" pitchFamily="18" charset="0"/>
              </a:rPr>
              <a:t>e</a:t>
            </a:r>
            <a:r>
              <a:rPr lang="en-SE" sz="1800" b="1" i="0" u="none" strike="noStrike" baseline="0" dirty="0">
                <a:solidFill>
                  <a:srgbClr val="000000"/>
                </a:solidFill>
                <a:latin typeface="Times New Roman" panose="02020603050405020304" pitchFamily="18" charset="0"/>
              </a:rPr>
              <a:t>c</a:t>
            </a:r>
            <a:r>
              <a:rPr lang="en-US" sz="1800" b="1" i="0" u="none" strike="noStrike" baseline="0" dirty="0">
                <a:solidFill>
                  <a:srgbClr val="000000"/>
                </a:solidFill>
                <a:latin typeface="Times New Roman" panose="02020603050405020304" pitchFamily="18" charset="0"/>
              </a:rPr>
              <a:t>t is to analyze the reviews given by the customer for the restaurants in Bangalore on a public platform-</a:t>
            </a:r>
            <a:r>
              <a:rPr lang="en-US" sz="1800" b="1" u="none" strike="noStrike" baseline="0" dirty="0">
                <a:solidFill>
                  <a:srgbClr val="000000"/>
                </a:solidFill>
                <a:latin typeface="Times New Roman" panose="02020603050405020304" pitchFamily="18" charset="0"/>
              </a:rPr>
              <a:t>Zomato</a:t>
            </a:r>
            <a:r>
              <a:rPr lang="en-US" sz="1800" b="1" i="0" u="none" strike="noStrike" baseline="0" dirty="0">
                <a:solidFill>
                  <a:srgbClr val="000000"/>
                </a:solidFill>
                <a:latin typeface="Times New Roman" panose="02020603050405020304" pitchFamily="18" charset="0"/>
              </a:rPr>
              <a:t>.</a:t>
            </a:r>
            <a:endParaRPr lang="en-SE" sz="1800" b="1" i="0" u="none" strike="noStrike" baseline="0" dirty="0">
              <a:solidFill>
                <a:srgbClr val="000000"/>
              </a:solidFill>
              <a:latin typeface="Times New Roman" panose="02020603050405020304" pitchFamily="18" charset="0"/>
            </a:endParaRPr>
          </a:p>
          <a:p>
            <a:pPr algn="l"/>
            <a:r>
              <a:rPr lang="en-US" sz="1800" b="1" i="0" u="none" strike="noStrike" baseline="0" dirty="0">
                <a:solidFill>
                  <a:srgbClr val="000000"/>
                </a:solidFill>
                <a:latin typeface="Times New Roman" panose="02020603050405020304" pitchFamily="18" charset="0"/>
              </a:rPr>
              <a:t> Firstly, we analyzed the patterns between the variables </a:t>
            </a:r>
            <a:r>
              <a:rPr lang="en-US" sz="1800" b="1" u="none" strike="noStrike" baseline="0" dirty="0">
                <a:solidFill>
                  <a:srgbClr val="000000"/>
                </a:solidFill>
                <a:latin typeface="Times New Roman" panose="02020603050405020304" pitchFamily="18" charset="0"/>
              </a:rPr>
              <a:t>rate</a:t>
            </a:r>
            <a:r>
              <a:rPr lang="en-US" sz="1800" b="1" i="1"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and </a:t>
            </a:r>
            <a:r>
              <a:rPr lang="en-US" sz="1800" b="1" u="none" strike="noStrike" baseline="0" dirty="0">
                <a:solidFill>
                  <a:srgbClr val="000000"/>
                </a:solidFill>
                <a:latin typeface="Times New Roman" panose="02020603050405020304" pitchFamily="18" charset="0"/>
              </a:rPr>
              <a:t>cost for two</a:t>
            </a:r>
            <a:r>
              <a:rPr lang="en-SE" b="1" dirty="0">
                <a:solidFill>
                  <a:srgbClr val="000000"/>
                </a:solidFill>
                <a:latin typeface="Times New Roman" panose="02020603050405020304" pitchFamily="18" charset="0"/>
              </a:rPr>
              <a:t> and</a:t>
            </a:r>
            <a:r>
              <a:rPr lang="en-US" sz="1800" b="1" i="0" u="none" strike="noStrike" baseline="0" dirty="0">
                <a:solidFill>
                  <a:srgbClr val="000000"/>
                </a:solidFill>
                <a:latin typeface="Times New Roman" panose="02020603050405020304" pitchFamily="18" charset="0"/>
              </a:rPr>
              <a:t> we also tried to find the best location for a new restaurant based on the dishes they offer.</a:t>
            </a:r>
            <a:endParaRPr lang="en-SE" sz="1800" b="1" i="0" u="none" strike="noStrike" baseline="0" dirty="0">
              <a:solidFill>
                <a:srgbClr val="000000"/>
              </a:solidFill>
              <a:latin typeface="Times New Roman" panose="02020603050405020304" pitchFamily="18" charset="0"/>
            </a:endParaRPr>
          </a:p>
          <a:p>
            <a:pPr algn="l"/>
            <a:r>
              <a:rPr lang="en-SE" b="1" dirty="0">
                <a:solidFill>
                  <a:srgbClr val="000000"/>
                </a:solidFill>
                <a:latin typeface="Times New Roman" panose="02020603050405020304" pitchFamily="18" charset="0"/>
              </a:rPr>
              <a:t>For finding the best location we </a:t>
            </a:r>
            <a:r>
              <a:rPr lang="en-US" b="1" dirty="0">
                <a:solidFill>
                  <a:srgbClr val="000000"/>
                </a:solidFill>
                <a:latin typeface="Times New Roman" panose="02020603050405020304" pitchFamily="18" charset="0"/>
              </a:rPr>
              <a:t>m</a:t>
            </a:r>
            <a:r>
              <a:rPr lang="en-SE" b="1" dirty="0">
                <a:solidFill>
                  <a:srgbClr val="000000"/>
                </a:solidFill>
                <a:latin typeface="Times New Roman" panose="02020603050405020304" pitchFamily="18" charset="0"/>
              </a:rPr>
              <a:t>e</a:t>
            </a:r>
            <a:r>
              <a:rPr lang="en-US" b="1" dirty="0">
                <a:solidFill>
                  <a:srgbClr val="000000"/>
                </a:solidFill>
                <a:latin typeface="Times New Roman" panose="02020603050405020304" pitchFamily="18" charset="0"/>
              </a:rPr>
              <a:t>a</a:t>
            </a:r>
            <a:r>
              <a:rPr lang="en-SE" b="1" dirty="0">
                <a:solidFill>
                  <a:srgbClr val="000000"/>
                </a:solidFill>
                <a:latin typeface="Times New Roman" panose="02020603050405020304" pitchFamily="18" charset="0"/>
              </a:rPr>
              <a:t>s</a:t>
            </a:r>
            <a:r>
              <a:rPr lang="en-US" b="1" dirty="0">
                <a:solidFill>
                  <a:srgbClr val="000000"/>
                </a:solidFill>
                <a:latin typeface="Times New Roman" panose="02020603050405020304" pitchFamily="18" charset="0"/>
              </a:rPr>
              <a:t>u</a:t>
            </a:r>
            <a:r>
              <a:rPr lang="en-SE" b="1" dirty="0">
                <a:solidFill>
                  <a:srgbClr val="000000"/>
                </a:solidFill>
                <a:latin typeface="Times New Roman" panose="02020603050405020304" pitchFamily="18" charset="0"/>
              </a:rPr>
              <a:t>r</a:t>
            </a:r>
            <a:r>
              <a:rPr lang="en-US" b="1" dirty="0">
                <a:solidFill>
                  <a:srgbClr val="000000"/>
                </a:solidFill>
                <a:latin typeface="Times New Roman" panose="02020603050405020304" pitchFamily="18" charset="0"/>
              </a:rPr>
              <a:t>e</a:t>
            </a:r>
            <a:r>
              <a:rPr lang="en-SE" b="1" dirty="0">
                <a:solidFill>
                  <a:srgbClr val="000000"/>
                </a:solidFill>
                <a:latin typeface="Times New Roman" panose="02020603050405020304" pitchFamily="18" charset="0"/>
              </a:rPr>
              <a:t> sentimental </a:t>
            </a:r>
            <a:r>
              <a:rPr lang="en-US" b="1" dirty="0">
                <a:solidFill>
                  <a:srgbClr val="000000"/>
                </a:solidFill>
                <a:latin typeface="Times New Roman" panose="02020603050405020304" pitchFamily="18" charset="0"/>
              </a:rPr>
              <a:t>v</a:t>
            </a:r>
            <a:r>
              <a:rPr lang="en-SE" b="1" dirty="0">
                <a:solidFill>
                  <a:srgbClr val="000000"/>
                </a:solidFill>
                <a:latin typeface="Times New Roman" panose="02020603050405020304" pitchFamily="18" charset="0"/>
              </a:rPr>
              <a:t>a</a:t>
            </a:r>
            <a:r>
              <a:rPr lang="en-US" b="1" dirty="0">
                <a:solidFill>
                  <a:srgbClr val="000000"/>
                </a:solidFill>
                <a:latin typeface="Times New Roman" panose="02020603050405020304" pitchFamily="18" charset="0"/>
              </a:rPr>
              <a:t>l</a:t>
            </a:r>
            <a:r>
              <a:rPr lang="en-SE" b="1" dirty="0">
                <a:solidFill>
                  <a:srgbClr val="000000"/>
                </a:solidFill>
                <a:latin typeface="Times New Roman" panose="02020603050405020304" pitchFamily="18" charset="0"/>
              </a:rPr>
              <a:t>u</a:t>
            </a:r>
            <a:r>
              <a:rPr lang="en-US" b="1" dirty="0">
                <a:solidFill>
                  <a:srgbClr val="000000"/>
                </a:solidFill>
                <a:latin typeface="Times New Roman" panose="02020603050405020304" pitchFamily="18" charset="0"/>
              </a:rPr>
              <a:t>e</a:t>
            </a:r>
            <a:r>
              <a:rPr lang="en-SE" b="1" dirty="0">
                <a:solidFill>
                  <a:srgbClr val="000000"/>
                </a:solidFill>
                <a:latin typeface="Times New Roman" panose="02020603050405020304" pitchFamily="18" charset="0"/>
              </a:rPr>
              <a:t>s o</a:t>
            </a:r>
            <a:r>
              <a:rPr lang="en-US" b="1" dirty="0">
                <a:solidFill>
                  <a:srgbClr val="000000"/>
                </a:solidFill>
                <a:latin typeface="Times New Roman" panose="02020603050405020304" pitchFamily="18" charset="0"/>
              </a:rPr>
              <a:t>f</a:t>
            </a:r>
            <a:r>
              <a:rPr lang="en-SE" b="1" dirty="0">
                <a:solidFill>
                  <a:srgbClr val="000000"/>
                </a:solidFill>
                <a:latin typeface="Times New Roman" panose="02020603050405020304" pitchFamily="18" charset="0"/>
              </a:rPr>
              <a:t> the customer reviews </a:t>
            </a:r>
            <a:r>
              <a:rPr lang="en-US" b="1" dirty="0">
                <a:solidFill>
                  <a:srgbClr val="000000"/>
                </a:solidFill>
                <a:latin typeface="Times New Roman" panose="02020603050405020304" pitchFamily="18" charset="0"/>
              </a:rPr>
              <a:t>o</a:t>
            </a:r>
            <a:r>
              <a:rPr lang="en-SE" b="1" dirty="0">
                <a:solidFill>
                  <a:srgbClr val="000000"/>
                </a:solidFill>
                <a:latin typeface="Times New Roman" panose="02020603050405020304" pitchFamily="18" charset="0"/>
              </a:rPr>
              <a:t>n restaurants and services. </a:t>
            </a:r>
          </a:p>
          <a:p>
            <a:pPr algn="l"/>
            <a:r>
              <a:rPr lang="en-US" sz="1800" b="1" i="0" u="none" strike="noStrike" baseline="0" dirty="0">
                <a:solidFill>
                  <a:srgbClr val="000000"/>
                </a:solidFill>
                <a:latin typeface="Times New Roman" panose="02020603050405020304" pitchFamily="18" charset="0"/>
              </a:rPr>
              <a:t>W</a:t>
            </a:r>
            <a:r>
              <a:rPr lang="en-SE" sz="1800" b="1" i="0" u="none" strike="noStrike" baseline="0" dirty="0">
                <a:solidFill>
                  <a:srgbClr val="000000"/>
                </a:solidFill>
                <a:latin typeface="Times New Roman" panose="02020603050405020304" pitchFamily="18" charset="0"/>
              </a:rPr>
              <a:t>e also used</a:t>
            </a:r>
            <a:r>
              <a:rPr lang="en-SE"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classifiers to classify the reviews which produce different classification</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results</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a:t>
            </a:r>
            <a:r>
              <a:rPr lang="en-SE" sz="1800" b="1" i="0"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d</a:t>
            </a:r>
            <a:r>
              <a:rPr lang="en-SE" sz="1800" b="1" i="0" u="none" strike="noStrike" baseline="0" dirty="0">
                <a:solidFill>
                  <a:srgbClr val="000000"/>
                </a:solidFill>
                <a:latin typeface="Times New Roman" panose="02020603050405020304" pitchFamily="18" charset="0"/>
              </a:rPr>
              <a:t> </a:t>
            </a:r>
            <a:r>
              <a:rPr lang="en-SE" b="1" dirty="0">
                <a:solidFill>
                  <a:srgbClr val="000000"/>
                </a:solidFill>
                <a:latin typeface="Times New Roman" panose="02020603050405020304" pitchFamily="18" charset="0"/>
              </a:rPr>
              <a:t>f</a:t>
            </a:r>
            <a:r>
              <a:rPr lang="en-US" sz="1800" b="1" i="0" u="none" strike="noStrike" baseline="0" dirty="0">
                <a:solidFill>
                  <a:srgbClr val="000000"/>
                </a:solidFill>
                <a:latin typeface="Times New Roman" panose="02020603050405020304" pitchFamily="18" charset="0"/>
              </a:rPr>
              <a:t>or predicting the rating in the dataset study, we have used decision tree algorithm</a:t>
            </a:r>
            <a:r>
              <a:rPr lang="en-US" sz="1800" b="0" i="0" u="none" strike="noStrike" baseline="0" dirty="0">
                <a:solidFill>
                  <a:srgbClr val="000000"/>
                </a:solidFill>
                <a:latin typeface="Times New Roman" panose="02020603050405020304" pitchFamily="18" charset="0"/>
              </a:rPr>
              <a:t>. </a:t>
            </a:r>
            <a:endParaRPr lang="en-SE"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292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ED1B-DDE5-4374-97E1-CADE52E6FED8}"/>
              </a:ext>
            </a:extLst>
          </p:cNvPr>
          <p:cNvSpPr>
            <a:spLocks noGrp="1"/>
          </p:cNvSpPr>
          <p:nvPr>
            <p:ph type="title"/>
          </p:nvPr>
        </p:nvSpPr>
        <p:spPr/>
        <p:txBody>
          <a:bodyPr/>
          <a:lstStyle/>
          <a:p>
            <a:r>
              <a:rPr lang="en-SE" dirty="0"/>
              <a:t>D</a:t>
            </a:r>
            <a:r>
              <a:rPr lang="en-US" dirty="0"/>
              <a:t>A</a:t>
            </a:r>
            <a:r>
              <a:rPr lang="en-SE" dirty="0"/>
              <a:t>T</a:t>
            </a:r>
            <a:r>
              <a:rPr lang="en-US" dirty="0"/>
              <a:t>A</a:t>
            </a:r>
            <a:r>
              <a:rPr lang="en-SE" dirty="0"/>
              <a:t>SET</a:t>
            </a:r>
            <a:endParaRPr lang="en-US" dirty="0"/>
          </a:p>
        </p:txBody>
      </p:sp>
      <p:sp>
        <p:nvSpPr>
          <p:cNvPr id="3" name="Content Placeholder 2">
            <a:extLst>
              <a:ext uri="{FF2B5EF4-FFF2-40B4-BE49-F238E27FC236}">
                <a16:creationId xmlns:a16="http://schemas.microsoft.com/office/drawing/2014/main" id="{42AFB0B1-EA80-4C32-AB49-82BA3ABF4243}"/>
              </a:ext>
            </a:extLst>
          </p:cNvPr>
          <p:cNvSpPr>
            <a:spLocks noGrp="1"/>
          </p:cNvSpPr>
          <p:nvPr>
            <p:ph idx="1"/>
          </p:nvPr>
        </p:nvSpPr>
        <p:spPr/>
        <p:txBody>
          <a:bodyPr>
            <a:normAutofit fontScale="92500" lnSpcReduction="10000"/>
          </a:bodyPr>
          <a:lstStyle/>
          <a:p>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h</a:t>
            </a:r>
            <a:r>
              <a:rPr lang="en-SE" b="1" dirty="0">
                <a:solidFill>
                  <a:schemeClr val="tx1"/>
                </a:solidFill>
                <a:latin typeface="Times New Roman" panose="02020603050405020304" pitchFamily="18" charset="0"/>
                <a:cs typeface="Times New Roman" panose="02020603050405020304" pitchFamily="18" charset="0"/>
              </a:rPr>
              <a:t>e </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s</a:t>
            </a:r>
            <a:r>
              <a:rPr lang="en-SE"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s </a:t>
            </a:r>
            <a:r>
              <a:rPr lang="en-US" b="1" dirty="0">
                <a:solidFill>
                  <a:schemeClr val="tx1"/>
                </a:solidFill>
                <a:latin typeface="Times New Roman" panose="02020603050405020304" pitchFamily="18" charset="0"/>
                <a:cs typeface="Times New Roman" panose="02020603050405020304" pitchFamily="18" charset="0"/>
              </a:rPr>
              <a:t>t</a:t>
            </a:r>
            <a:r>
              <a:rPr lang="en-SE" b="1" dirty="0" err="1">
                <a:solidFill>
                  <a:schemeClr val="tx1"/>
                </a:solidFill>
                <a:latin typeface="Times New Roman" panose="02020603050405020304" pitchFamily="18" charset="0"/>
                <a:cs typeface="Times New Roman" panose="02020603050405020304" pitchFamily="18" charset="0"/>
              </a:rPr>
              <a:t>aken</a:t>
            </a:r>
            <a:r>
              <a:rPr lang="en-SE" b="1" dirty="0">
                <a:solidFill>
                  <a:schemeClr val="tx1"/>
                </a:solidFill>
                <a:latin typeface="Times New Roman" panose="02020603050405020304" pitchFamily="18" charset="0"/>
                <a:cs typeface="Times New Roman" panose="02020603050405020304" pitchFamily="18" charset="0"/>
              </a:rPr>
              <a:t> from </a:t>
            </a:r>
            <a:r>
              <a:rPr lang="en-US" b="1" dirty="0">
                <a:solidFill>
                  <a:schemeClr val="tx1"/>
                </a:solidFill>
                <a:latin typeface="Times New Roman" panose="02020603050405020304" pitchFamily="18" charset="0"/>
                <a:cs typeface="Times New Roman" panose="02020603050405020304" pitchFamily="18" charset="0"/>
              </a:rPr>
              <a:t>K</a:t>
            </a:r>
            <a:r>
              <a:rPr lang="en-SE" b="1" dirty="0" err="1">
                <a:solidFill>
                  <a:schemeClr val="tx1"/>
                </a:solidFill>
                <a:latin typeface="Times New Roman" panose="02020603050405020304" pitchFamily="18" charset="0"/>
                <a:cs typeface="Times New Roman" panose="02020603050405020304" pitchFamily="18" charset="0"/>
              </a:rPr>
              <a:t>aggle</a:t>
            </a:r>
            <a:r>
              <a:rPr lang="en-SE" b="1" dirty="0">
                <a:solidFill>
                  <a:schemeClr val="tx1"/>
                </a:solidFill>
                <a:latin typeface="Times New Roman" panose="02020603050405020304" pitchFamily="18" charset="0"/>
                <a:cs typeface="Times New Roman" panose="02020603050405020304" pitchFamily="18" charset="0"/>
              </a:rPr>
              <a:t> which </a:t>
            </a:r>
            <a:r>
              <a:rPr lang="en-IN" b="1" dirty="0">
                <a:solidFill>
                  <a:schemeClr val="tx1"/>
                </a:solidFill>
                <a:latin typeface="Times New Roman" panose="02020603050405020304" pitchFamily="18" charset="0"/>
                <a:cs typeface="Times New Roman" panose="02020603050405020304" pitchFamily="18" charset="0"/>
              </a:rPr>
              <a:t>has 17 different attributes i.e</a:t>
            </a:r>
            <a:r>
              <a:rPr lang="en-IN" b="1" dirty="0">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url</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address, name,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online_order</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book_table</a:t>
            </a:r>
            <a:r>
              <a:rPr lang="en-US" sz="1800" b="1" u="none" strike="noStrike" baseline="0" dirty="0">
                <a:solidFill>
                  <a:srgbClr val="000000"/>
                </a:solidFill>
                <a:latin typeface="Times New Roman" panose="02020603050405020304" pitchFamily="18" charset="0"/>
                <a:cs typeface="Times New Roman" panose="02020603050405020304" pitchFamily="18" charset="0"/>
              </a:rPr>
              <a:t>, rate, votes, phone, location,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rest_type</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dish_liked</a:t>
            </a:r>
            <a:r>
              <a:rPr lang="en-US" sz="1800" b="1" u="none" strike="noStrike" baseline="0" dirty="0">
                <a:solidFill>
                  <a:srgbClr val="000000"/>
                </a:solidFill>
                <a:latin typeface="Times New Roman" panose="02020603050405020304" pitchFamily="18" charset="0"/>
                <a:cs typeface="Times New Roman" panose="02020603050405020304" pitchFamily="18" charset="0"/>
              </a:rPr>
              <a:t>, cuisines,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approx._cost</a:t>
            </a:r>
            <a:r>
              <a:rPr lang="en-US" sz="1800" b="1" u="none" strike="noStrike" baseline="0" dirty="0">
                <a:solidFill>
                  <a:srgbClr val="000000"/>
                </a:solidFill>
                <a:latin typeface="Times New Roman" panose="02020603050405020304" pitchFamily="18" charset="0"/>
                <a:cs typeface="Times New Roman" panose="02020603050405020304" pitchFamily="18" charset="0"/>
              </a:rPr>
              <a:t>(for two people) --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average_cost</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reviews_list</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menu_item</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listed_in</a:t>
            </a:r>
            <a:r>
              <a:rPr lang="en-US" sz="1800" b="1" u="none" strike="noStrike" baseline="0" dirty="0">
                <a:solidFill>
                  <a:srgbClr val="000000"/>
                </a:solidFill>
                <a:latin typeface="Times New Roman" panose="02020603050405020304" pitchFamily="18" charset="0"/>
                <a:cs typeface="Times New Roman" panose="02020603050405020304" pitchFamily="18" charset="0"/>
              </a:rPr>
              <a:t>(type) –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restaurant_type</a:t>
            </a:r>
            <a:r>
              <a:rPr lang="en-US" sz="1800" b="1"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u="none" strike="noStrike" baseline="0" dirty="0" err="1">
                <a:solidFill>
                  <a:srgbClr val="000000"/>
                </a:solidFill>
                <a:latin typeface="Times New Roman" panose="02020603050405020304" pitchFamily="18" charset="0"/>
                <a:cs typeface="Times New Roman" panose="02020603050405020304" pitchFamily="18" charset="0"/>
              </a:rPr>
              <a:t>listed_in</a:t>
            </a:r>
            <a:r>
              <a:rPr lang="en-US" sz="1800" b="1" u="none" strike="noStrike" baseline="0" dirty="0">
                <a:solidFill>
                  <a:srgbClr val="000000"/>
                </a:solidFill>
                <a:latin typeface="Times New Roman" panose="02020603050405020304" pitchFamily="18" charset="0"/>
                <a:cs typeface="Times New Roman" panose="02020603050405020304" pitchFamily="18" charset="0"/>
              </a:rPr>
              <a:t>(city)--locality. </a:t>
            </a:r>
          </a:p>
          <a:p>
            <a:r>
              <a:rPr lang="en-US" b="1" dirty="0">
                <a:solidFill>
                  <a:srgbClr val="000000"/>
                </a:solidFill>
                <a:latin typeface="Times New Roman" panose="02020603050405020304" pitchFamily="18" charset="0"/>
                <a:cs typeface="Times New Roman" panose="02020603050405020304" pitchFamily="18" charset="0"/>
              </a:rPr>
              <a:t>The mainly used attributes of all among 17 are as follow</a:t>
            </a:r>
            <a:r>
              <a:rPr lang="en-SE" b="1" dirty="0">
                <a:solidFill>
                  <a:srgbClr val="000000"/>
                </a:solidFill>
                <a:latin typeface="Times New Roman" panose="02020603050405020304" pitchFamily="18" charset="0"/>
                <a:cs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pPr marL="0" indent="0">
              <a:buNone/>
            </a:pPr>
            <a:r>
              <a:rPr lang="en-SE" sz="1800" b="0" i="0" u="none" strike="noStrike" baseline="0" dirty="0">
                <a:solidFill>
                  <a:srgbClr val="000000"/>
                </a:solidFill>
                <a:latin typeface="Times New Roman" panose="02020603050405020304" pitchFamily="18" charset="0"/>
              </a:rPr>
              <a:t>			</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a:t>
            </a:r>
            <a:r>
              <a:rPr lang="en-US" sz="1800" b="1" i="0" u="none" strike="noStrike" baseline="0" dirty="0" err="1">
                <a:solidFill>
                  <a:srgbClr val="000000"/>
                </a:solidFill>
                <a:latin typeface="Times New Roman" panose="02020603050405020304" pitchFamily="18" charset="0"/>
              </a:rPr>
              <a:t>Online_order</a:t>
            </a:r>
            <a:r>
              <a:rPr lang="en-US" sz="1800" b="1" i="0" u="none" strike="noStrike" baseline="0" dirty="0">
                <a:solidFill>
                  <a:srgbClr val="000000"/>
                </a:solidFill>
                <a:latin typeface="Times New Roman" panose="02020603050405020304" pitchFamily="18" charset="0"/>
              </a:rPr>
              <a:t> – The column </a:t>
            </a:r>
            <a:r>
              <a:rPr lang="en-SE" b="1" dirty="0">
                <a:solidFill>
                  <a:srgbClr val="000000"/>
                </a:solidFill>
                <a:latin typeface="Times New Roman" panose="02020603050405020304" pitchFamily="18" charset="0"/>
              </a:rPr>
              <a:t>consists of</a:t>
            </a:r>
            <a:r>
              <a:rPr lang="en-US" sz="1800" b="1" i="0" u="none" strike="noStrike" baseline="0" dirty="0">
                <a:solidFill>
                  <a:srgbClr val="000000"/>
                </a:solidFill>
                <a:latin typeface="Times New Roman" panose="02020603050405020304" pitchFamily="18" charset="0"/>
              </a:rPr>
              <a:t> </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Yes or No values</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a:t>
            </a:r>
            <a:r>
              <a:rPr lang="en-SE" b="1" dirty="0">
                <a:solidFill>
                  <a:srgbClr val="000000"/>
                </a:solidFill>
                <a:latin typeface="Times New Roman" panose="02020603050405020304" pitchFamily="18" charset="0"/>
              </a:rPr>
              <a:t>here it is Yes 				if </a:t>
            </a:r>
            <a:r>
              <a:rPr lang="en-US" b="1" dirty="0">
                <a:solidFill>
                  <a:srgbClr val="000000"/>
                </a:solidFill>
                <a:latin typeface="Times New Roman" panose="02020603050405020304" pitchFamily="18" charset="0"/>
              </a:rPr>
              <a:t>t</a:t>
            </a:r>
            <a:r>
              <a:rPr lang="en-SE" b="1" dirty="0">
                <a:solidFill>
                  <a:srgbClr val="000000"/>
                </a:solidFill>
                <a:latin typeface="Times New Roman" panose="02020603050405020304" pitchFamily="18" charset="0"/>
              </a:rPr>
              <a:t>h</a:t>
            </a:r>
            <a:r>
              <a:rPr lang="en-US" b="1" dirty="0">
                <a:solidFill>
                  <a:srgbClr val="000000"/>
                </a:solidFill>
                <a:latin typeface="Times New Roman" panose="02020603050405020304" pitchFamily="18" charset="0"/>
              </a:rPr>
              <a:t>e</a:t>
            </a:r>
            <a:r>
              <a:rPr lang="en-SE"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d</a:t>
            </a:r>
            <a:r>
              <a:rPr lang="en-SE" b="1" dirty="0">
                <a:solidFill>
                  <a:srgbClr val="000000"/>
                </a:solidFill>
                <a:latin typeface="Times New Roman" panose="02020603050405020304" pitchFamily="18" charset="0"/>
              </a:rPr>
              <a:t>e</a:t>
            </a:r>
            <a:r>
              <a:rPr lang="en-US" b="1" dirty="0">
                <a:solidFill>
                  <a:srgbClr val="000000"/>
                </a:solidFill>
                <a:latin typeface="Times New Roman" panose="02020603050405020304" pitchFamily="18" charset="0"/>
              </a:rPr>
              <a:t>l</a:t>
            </a:r>
            <a:r>
              <a:rPr lang="en-SE" b="1" dirty="0" err="1">
                <a:solidFill>
                  <a:srgbClr val="000000"/>
                </a:solidFill>
                <a:latin typeface="Times New Roman" panose="02020603050405020304" pitchFamily="18" charset="0"/>
              </a:rPr>
              <a:t>ivery</a:t>
            </a:r>
            <a:r>
              <a:rPr lang="en-SE" b="1" dirty="0">
                <a:solidFill>
                  <a:srgbClr val="000000"/>
                </a:solidFill>
                <a:latin typeface="Times New Roman" panose="02020603050405020304" pitchFamily="18" charset="0"/>
              </a:rPr>
              <a:t> is available and </a:t>
            </a:r>
            <a:r>
              <a:rPr lang="en-US" b="1" dirty="0">
                <a:solidFill>
                  <a:srgbClr val="000000"/>
                </a:solidFill>
                <a:latin typeface="Times New Roman" panose="02020603050405020304" pitchFamily="18" charset="0"/>
              </a:rPr>
              <a:t>N</a:t>
            </a:r>
            <a:r>
              <a:rPr lang="en-SE" b="1" dirty="0">
                <a:solidFill>
                  <a:srgbClr val="000000"/>
                </a:solidFill>
                <a:latin typeface="Times New Roman" panose="02020603050405020304" pitchFamily="18" charset="0"/>
              </a:rPr>
              <a:t>o </a:t>
            </a:r>
            <a:r>
              <a:rPr lang="en-US" b="1" dirty="0" err="1">
                <a:solidFill>
                  <a:srgbClr val="000000"/>
                </a:solidFill>
                <a:latin typeface="Times New Roman" panose="02020603050405020304" pitchFamily="18" charset="0"/>
              </a:rPr>
              <a:t>i</a:t>
            </a:r>
            <a:r>
              <a:rPr lang="en-SE" b="1" dirty="0">
                <a:solidFill>
                  <a:srgbClr val="000000"/>
                </a:solidFill>
                <a:latin typeface="Times New Roman" panose="02020603050405020304" pitchFamily="18" charset="0"/>
              </a:rPr>
              <a:t>f not. </a:t>
            </a:r>
            <a:endParaRPr lang="en-US" sz="1800" b="1" i="0" u="none" strike="noStrike" baseline="0" dirty="0">
              <a:solidFill>
                <a:srgbClr val="000000"/>
              </a:solidFill>
              <a:latin typeface="Times New Roman" panose="02020603050405020304" pitchFamily="18" charset="0"/>
            </a:endParaRPr>
          </a:p>
          <a:p>
            <a:pPr marL="0" indent="0">
              <a:buNone/>
            </a:pP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Rate – Th</a:t>
            </a:r>
            <a:r>
              <a:rPr lang="en-SE" sz="1800" b="1" i="0" u="none" strike="noStrike" baseline="0" dirty="0" err="1">
                <a:solidFill>
                  <a:srgbClr val="000000"/>
                </a:solidFill>
                <a:latin typeface="Times New Roman" panose="02020603050405020304" pitchFamily="18" charset="0"/>
              </a:rPr>
              <a:t>i</a:t>
            </a:r>
            <a:r>
              <a:rPr lang="en-US" sz="1800" b="1" i="0" u="none" strike="noStrike" baseline="0" dirty="0">
                <a:solidFill>
                  <a:srgbClr val="000000"/>
                </a:solidFill>
                <a:latin typeface="Times New Roman" panose="02020603050405020304" pitchFamily="18" charset="0"/>
              </a:rPr>
              <a:t>s column </a:t>
            </a:r>
            <a:r>
              <a:rPr lang="en-SE" b="1" dirty="0">
                <a:solidFill>
                  <a:srgbClr val="000000"/>
                </a:solidFill>
                <a:latin typeface="Times New Roman" panose="02020603050405020304" pitchFamily="18" charset="0"/>
              </a:rPr>
              <a:t>consists of</a:t>
            </a:r>
            <a:r>
              <a:rPr lang="en-US" sz="1800" b="1" i="0" u="none" strike="noStrike" baseline="0" dirty="0">
                <a:solidFill>
                  <a:srgbClr val="000000"/>
                </a:solidFill>
                <a:latin typeface="Times New Roman" panose="02020603050405020304" pitchFamily="18" charset="0"/>
              </a:rPr>
              <a:t> float values which </a:t>
            </a:r>
            <a:r>
              <a:rPr lang="en-SE" b="1" dirty="0">
                <a:solidFill>
                  <a:srgbClr val="000000"/>
                </a:solidFill>
                <a:latin typeface="Times New Roman" panose="02020603050405020304" pitchFamily="18" charset="0"/>
              </a:rPr>
              <a:t>are</a:t>
            </a:r>
            <a:r>
              <a:rPr lang="en-US" sz="1800" b="1" i="0" u="none" strike="noStrike" baseline="0" dirty="0">
                <a:solidFill>
                  <a:srgbClr val="000000"/>
                </a:solidFill>
                <a:latin typeface="Times New Roman" panose="02020603050405020304" pitchFamily="18" charset="0"/>
              </a:rPr>
              <a:t> given by the </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customer as rating for the restaurant</a:t>
            </a:r>
            <a:r>
              <a:rPr lang="en-SE" b="1" dirty="0">
                <a:solidFill>
                  <a:srgbClr val="000000"/>
                </a:solidFill>
                <a:latin typeface="Times New Roman" panose="02020603050405020304" pitchFamily="18" charset="0"/>
              </a:rPr>
              <a:t> and</a:t>
            </a:r>
            <a:r>
              <a:rPr lang="en-US" sz="1800" b="1" i="0" u="none" strike="noStrike" baseline="0" dirty="0">
                <a:solidFill>
                  <a:srgbClr val="000000"/>
                </a:solidFill>
                <a:latin typeface="Times New Roman" panose="02020603050405020304" pitchFamily="18" charset="0"/>
              </a:rPr>
              <a:t> ranges from 1 – 5. </a:t>
            </a:r>
          </a:p>
          <a:p>
            <a:pPr marL="0" indent="0">
              <a:buNone/>
            </a:pP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Location –  </a:t>
            </a:r>
            <a:r>
              <a:rPr lang="en-SE" b="1" dirty="0">
                <a:solidFill>
                  <a:srgbClr val="000000"/>
                </a:solidFill>
                <a:latin typeface="Times New Roman" panose="02020603050405020304" pitchFamily="18" charset="0"/>
              </a:rPr>
              <a:t>L</a:t>
            </a:r>
            <a:r>
              <a:rPr lang="en-US" sz="1800" b="1" i="0" u="none" strike="noStrike" baseline="0" dirty="0" err="1">
                <a:solidFill>
                  <a:srgbClr val="000000"/>
                </a:solidFill>
                <a:latin typeface="Times New Roman" panose="02020603050405020304" pitchFamily="18" charset="0"/>
              </a:rPr>
              <a:t>ocation</a:t>
            </a: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c</a:t>
            </a:r>
            <a:r>
              <a:rPr lang="en-SE" sz="1800" b="1" i="0" u="none" strike="noStrike" baseline="0" dirty="0" err="1">
                <a:solidFill>
                  <a:srgbClr val="000000"/>
                </a:solidFill>
                <a:latin typeface="Times New Roman" panose="02020603050405020304" pitchFamily="18" charset="0"/>
              </a:rPr>
              <a:t>o</a:t>
            </a:r>
            <a:r>
              <a:rPr lang="en-SE" b="1" dirty="0" err="1">
                <a:solidFill>
                  <a:srgbClr val="000000"/>
                </a:solidFill>
                <a:latin typeface="Times New Roman" panose="02020603050405020304" pitchFamily="18" charset="0"/>
              </a:rPr>
              <a:t>lumn</a:t>
            </a:r>
            <a:r>
              <a:rPr lang="en-SE" b="1" dirty="0">
                <a:solidFill>
                  <a:srgbClr val="000000"/>
                </a:solidFill>
                <a:latin typeface="Times New Roman" panose="02020603050405020304" pitchFamily="18" charset="0"/>
              </a:rPr>
              <a:t> consists </a:t>
            </a:r>
            <a:r>
              <a:rPr lang="en-US" b="1" dirty="0">
                <a:solidFill>
                  <a:srgbClr val="000000"/>
                </a:solidFill>
                <a:latin typeface="Times New Roman" panose="02020603050405020304" pitchFamily="18" charset="0"/>
              </a:rPr>
              <a:t>t</a:t>
            </a:r>
            <a:r>
              <a:rPr lang="en-SE" b="1" dirty="0">
                <a:solidFill>
                  <a:srgbClr val="000000"/>
                </a:solidFill>
                <a:latin typeface="Times New Roman" panose="02020603050405020304" pitchFamily="18" charset="0"/>
              </a:rPr>
              <a:t>h</a:t>
            </a:r>
            <a:r>
              <a:rPr lang="en-US" b="1" dirty="0">
                <a:solidFill>
                  <a:srgbClr val="000000"/>
                </a:solidFill>
                <a:latin typeface="Times New Roman" panose="02020603050405020304" pitchFamily="18" charset="0"/>
              </a:rPr>
              <a:t>e</a:t>
            </a:r>
            <a:r>
              <a:rPr lang="en-SE" b="1" dirty="0">
                <a:solidFill>
                  <a:srgbClr val="000000"/>
                </a:solidFill>
                <a:latin typeface="Times New Roman" panose="02020603050405020304" pitchFamily="18" charset="0"/>
              </a:rPr>
              <a:t> locality  </a:t>
            </a:r>
            <a:r>
              <a:rPr lang="en-US" sz="1800" b="1" i="0" u="none" strike="noStrike" baseline="0" dirty="0">
                <a:solidFill>
                  <a:srgbClr val="000000"/>
                </a:solidFill>
                <a:latin typeface="Times New Roman" panose="02020603050405020304" pitchFamily="18" charset="0"/>
              </a:rPr>
              <a:t>of restaurant. </a:t>
            </a:r>
          </a:p>
          <a:p>
            <a:pPr marL="0" indent="0">
              <a:buNone/>
            </a:pPr>
            <a:r>
              <a:rPr lang="en-SE"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a:t>
            </a:r>
            <a:r>
              <a:rPr lang="en-US" sz="1800" b="1" i="0" u="none" strike="noStrike" baseline="0" dirty="0" err="1">
                <a:solidFill>
                  <a:srgbClr val="000000"/>
                </a:solidFill>
                <a:latin typeface="Times New Roman" panose="02020603050405020304" pitchFamily="18" charset="0"/>
              </a:rPr>
              <a:t>Restaurant_type</a:t>
            </a:r>
            <a:r>
              <a:rPr lang="en-US" sz="1800" b="1" i="0" u="none" strike="noStrike" baseline="0" dirty="0">
                <a:solidFill>
                  <a:srgbClr val="000000"/>
                </a:solidFill>
                <a:latin typeface="Times New Roman" panose="02020603050405020304" pitchFamily="18" charset="0"/>
              </a:rPr>
              <a:t> – Th</a:t>
            </a:r>
            <a:r>
              <a:rPr lang="en-SE" sz="1800" b="1" i="0" u="none" strike="noStrike" baseline="0" dirty="0" err="1">
                <a:solidFill>
                  <a:srgbClr val="000000"/>
                </a:solidFill>
                <a:latin typeface="Times New Roman" panose="02020603050405020304" pitchFamily="18" charset="0"/>
              </a:rPr>
              <a:t>i</a:t>
            </a:r>
            <a:r>
              <a:rPr lang="en-US" sz="1800" b="1" i="0" u="none" strike="noStrike" baseline="0" dirty="0">
                <a:solidFill>
                  <a:srgbClr val="000000"/>
                </a:solidFill>
                <a:latin typeface="Times New Roman" panose="02020603050405020304" pitchFamily="18" charset="0"/>
              </a:rPr>
              <a:t>s column </a:t>
            </a:r>
            <a:r>
              <a:rPr lang="en-SE" b="1" dirty="0">
                <a:solidFill>
                  <a:srgbClr val="000000"/>
                </a:solidFill>
                <a:latin typeface="Times New Roman" panose="02020603050405020304" pitchFamily="18" charset="0"/>
              </a:rPr>
              <a:t>consists</a:t>
            </a:r>
            <a:r>
              <a:rPr lang="en-US" sz="1800" b="1" i="0" u="none" strike="noStrike" baseline="0" dirty="0">
                <a:solidFill>
                  <a:srgbClr val="000000"/>
                </a:solidFill>
                <a:latin typeface="Times New Roman" panose="02020603050405020304" pitchFamily="18" charset="0"/>
              </a:rPr>
              <a:t> the type of the restaurant</a:t>
            </a:r>
            <a:r>
              <a:rPr lang="en-SE" sz="1800" b="1"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64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6A3A-2352-4EE0-AF75-3A31B6496CAC}"/>
              </a:ext>
            </a:extLst>
          </p:cNvPr>
          <p:cNvSpPr>
            <a:spLocks noGrp="1"/>
          </p:cNvSpPr>
          <p:nvPr>
            <p:ph type="title"/>
          </p:nvPr>
        </p:nvSpPr>
        <p:spPr/>
        <p:txBody>
          <a:bodyPr/>
          <a:lstStyle/>
          <a:p>
            <a:pPr algn="l"/>
            <a:br>
              <a:rPr lang="en-SE" dirty="0"/>
            </a:br>
            <a:r>
              <a:rPr lang="en-SE" dirty="0"/>
              <a:t>M</a:t>
            </a:r>
            <a:r>
              <a:rPr lang="en-US" dirty="0"/>
              <a:t>E</a:t>
            </a:r>
            <a:r>
              <a:rPr lang="en-SE" dirty="0"/>
              <a:t>T</a:t>
            </a:r>
            <a:r>
              <a:rPr lang="en-US" dirty="0"/>
              <a:t>H</a:t>
            </a:r>
            <a:r>
              <a:rPr lang="en-SE" dirty="0"/>
              <a:t>O</a:t>
            </a:r>
            <a:r>
              <a:rPr lang="en-US" dirty="0"/>
              <a:t>D</a:t>
            </a:r>
            <a:r>
              <a:rPr lang="en-SE" dirty="0"/>
              <a:t>O</a:t>
            </a:r>
            <a:r>
              <a:rPr lang="en-US" dirty="0"/>
              <a:t>L</a:t>
            </a:r>
            <a:r>
              <a:rPr lang="en-SE" dirty="0"/>
              <a:t>O</a:t>
            </a:r>
            <a:r>
              <a:rPr lang="en-US" dirty="0"/>
              <a:t>G</a:t>
            </a:r>
            <a:r>
              <a:rPr lang="en-SE" dirty="0"/>
              <a:t>Y</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708B7F97-4C3B-4AA5-BFF4-1AE0D846D757}"/>
              </a:ext>
            </a:extLst>
          </p:cNvPr>
          <p:cNvSpPr>
            <a:spLocks noGrp="1"/>
          </p:cNvSpPr>
          <p:nvPr>
            <p:ph idx="1"/>
          </p:nvPr>
        </p:nvSpPr>
        <p:spPr/>
        <p:txBody>
          <a:bodyPr/>
          <a:lstStyle/>
          <a:p>
            <a:r>
              <a:rPr lang="en-SE" b="1" dirty="0">
                <a:solidFill>
                  <a:schemeClr val="tx1"/>
                </a:solidFill>
                <a:latin typeface="Times New Roman" panose="02020603050405020304" pitchFamily="18" charset="0"/>
                <a:cs typeface="Times New Roman" panose="02020603050405020304" pitchFamily="18" charset="0"/>
              </a:rPr>
              <a:t>D</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a</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H</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dl</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g</a:t>
            </a:r>
            <a:r>
              <a:rPr lang="en-SE" b="1" dirty="0">
                <a:solidFill>
                  <a:schemeClr val="tx1"/>
                </a:solidFill>
                <a:latin typeface="Times New Roman" panose="02020603050405020304" pitchFamily="18" charset="0"/>
                <a:cs typeface="Times New Roman" panose="02020603050405020304" pitchFamily="18" charset="0"/>
              </a:rPr>
              <a:t>- Initially the data is loaded into </a:t>
            </a:r>
            <a:r>
              <a:rPr lang="en-US" b="1" dirty="0">
                <a:solidFill>
                  <a:schemeClr val="tx1"/>
                </a:solidFill>
                <a:latin typeface="Times New Roman" panose="02020603050405020304" pitchFamily="18" charset="0"/>
                <a:cs typeface="Times New Roman" panose="02020603050405020304" pitchFamily="18" charset="0"/>
              </a:rPr>
              <a:t>d</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t</a:t>
            </a:r>
            <a:r>
              <a:rPr lang="en-SE" b="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f</a:t>
            </a:r>
            <a:r>
              <a:rPr lang="en-SE" b="1" dirty="0">
                <a:solidFill>
                  <a:schemeClr val="tx1"/>
                </a:solidFill>
                <a:latin typeface="Times New Roman" panose="02020603050405020304" pitchFamily="18" charset="0"/>
                <a:cs typeface="Times New Roman" panose="02020603050405020304" pitchFamily="18" charset="0"/>
              </a:rPr>
              <a:t>ram</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u</a:t>
            </a:r>
            <a:r>
              <a:rPr lang="en-SE" b="1" dirty="0">
                <a:solidFill>
                  <a:schemeClr val="tx1"/>
                </a:solidFill>
                <a:latin typeface="Times New Roman" panose="02020603050405020304" pitchFamily="18" charset="0"/>
                <a:cs typeface="Times New Roman" panose="02020603050405020304" pitchFamily="18" charset="0"/>
              </a:rPr>
              <a:t>sing python. </a:t>
            </a:r>
            <a:r>
              <a:rPr lang="en-S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irrelevant attributes are removed and renamed, cleaned the attributes </a:t>
            </a:r>
            <a:r>
              <a:rPr lang="en-SE"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average_cost</a:t>
            </a:r>
            <a:r>
              <a:rPr lang="en-S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rate, null values are removed, and the </a:t>
            </a:r>
            <a:r>
              <a:rPr lang="en-SE"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average_cost</a:t>
            </a:r>
            <a:r>
              <a:rPr lang="en-S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rate are converted from str</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SE"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to float.</a:t>
            </a:r>
          </a:p>
          <a:p>
            <a:r>
              <a:rPr lang="en-SE" b="1" dirty="0">
                <a:solidFill>
                  <a:schemeClr val="tx1"/>
                </a:solidFill>
                <a:latin typeface="Times New Roman" panose="02020603050405020304" pitchFamily="18" charset="0"/>
                <a:cs typeface="Times New Roman" panose="02020603050405020304" pitchFamily="18" charset="0"/>
              </a:rPr>
              <a:t>Exploratory Data Analysis- </a:t>
            </a:r>
            <a:r>
              <a:rPr lang="en-US" sz="1800" b="1" i="0" u="none" strike="noStrike" baseline="0" dirty="0">
                <a:solidFill>
                  <a:schemeClr val="tx1"/>
                </a:solidFill>
                <a:latin typeface="Times New Roman" panose="02020603050405020304" pitchFamily="18" charset="0"/>
              </a:rPr>
              <a:t>W</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 analyzed what kind of food</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a</a:t>
            </a:r>
            <a:r>
              <a:rPr lang="en-SE" sz="1800" b="1" i="0" u="none" strike="noStrike" baseline="0" dirty="0">
                <a:solidFill>
                  <a:schemeClr val="tx1"/>
                </a:solidFill>
                <a:latin typeface="Times New Roman" panose="02020603050405020304" pitchFamily="18" charset="0"/>
              </a:rPr>
              <a:t>n</a:t>
            </a:r>
            <a:r>
              <a:rPr lang="en-US" sz="1800" b="1" i="0" u="none" strike="noStrike" baseline="0" dirty="0">
                <a:solidFill>
                  <a:schemeClr val="tx1"/>
                </a:solidFill>
                <a:latin typeface="Times New Roman" panose="02020603050405020304" pitchFamily="18" charset="0"/>
              </a:rPr>
              <a:t>d</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s</a:t>
            </a:r>
            <a:r>
              <a:rPr lang="en-SE" sz="1800" b="1" i="0" u="none" strike="noStrike" baseline="0" dirty="0" err="1">
                <a:solidFill>
                  <a:schemeClr val="tx1"/>
                </a:solidFill>
                <a:latin typeface="Times New Roman" panose="02020603050405020304" pitchFamily="18" charset="0"/>
              </a:rPr>
              <a:t>t</a:t>
            </a:r>
            <a:r>
              <a:rPr lang="en-SE" b="1" dirty="0" err="1">
                <a:solidFill>
                  <a:schemeClr val="tx1"/>
                </a:solidFill>
                <a:latin typeface="Times New Roman" panose="02020603050405020304" pitchFamily="18" charset="0"/>
              </a:rPr>
              <a:t>aurant</a:t>
            </a:r>
            <a:r>
              <a:rPr lang="en-US" sz="1800" b="1" i="0" u="none" strike="noStrike" baseline="0" dirty="0">
                <a:solidFill>
                  <a:schemeClr val="tx1"/>
                </a:solidFill>
                <a:latin typeface="Times New Roman" panose="02020603050405020304" pitchFamily="18" charset="0"/>
              </a:rPr>
              <a:t> the customer would prefer to </a:t>
            </a:r>
            <a:r>
              <a:rPr lang="en-SE" sz="1800" b="1" i="0" u="none" strike="noStrike" baseline="0" dirty="0">
                <a:solidFill>
                  <a:schemeClr val="tx1"/>
                </a:solidFill>
                <a:latin typeface="Times New Roman" panose="02020603050405020304" pitchFamily="18" charset="0"/>
              </a:rPr>
              <a:t>p</a:t>
            </a:r>
            <a:r>
              <a:rPr lang="en-US" sz="1800" b="1" i="0" u="none" strike="noStrike" baseline="0" dirty="0" err="1">
                <a:solidFill>
                  <a:schemeClr val="tx1"/>
                </a:solidFill>
                <a:latin typeface="Times New Roman" panose="02020603050405020304" pitchFamily="18" charset="0"/>
              </a:rPr>
              <a:t>i</a:t>
            </a:r>
            <a:r>
              <a:rPr lang="en-SE" sz="1800" b="1" i="0" u="none" strike="noStrike" baseline="0" dirty="0">
                <a:solidFill>
                  <a:schemeClr val="tx1"/>
                </a:solidFill>
                <a:latin typeface="Times New Roman" panose="02020603050405020304" pitchFamily="18" charset="0"/>
              </a:rPr>
              <a:t>c</a:t>
            </a:r>
            <a:r>
              <a:rPr lang="en-US" sz="1800" b="1" i="0" u="none" strike="noStrike" baseline="0" dirty="0">
                <a:solidFill>
                  <a:schemeClr val="tx1"/>
                </a:solidFill>
                <a:latin typeface="Times New Roman" panose="02020603050405020304" pitchFamily="18" charset="0"/>
              </a:rPr>
              <a:t>k</a:t>
            </a:r>
            <a:r>
              <a:rPr lang="en-SE" b="1" dirty="0">
                <a:solidFill>
                  <a:schemeClr val="tx1"/>
                </a:solidFill>
                <a:latin typeface="Times New Roman" panose="02020603050405020304" pitchFamily="18" charset="0"/>
              </a:rPr>
              <a:t> and we also </a:t>
            </a:r>
            <a:r>
              <a:rPr lang="en-SE" b="1" dirty="0" err="1">
                <a:solidFill>
                  <a:schemeClr val="tx1"/>
                </a:solidFill>
                <a:latin typeface="Times New Roman" panose="02020603050405020304" pitchFamily="18" charset="0"/>
              </a:rPr>
              <a:t>anlayze</a:t>
            </a:r>
            <a:r>
              <a:rPr lang="en-US" b="1" dirty="0">
                <a:solidFill>
                  <a:schemeClr val="tx1"/>
                </a:solidFill>
                <a:latin typeface="Times New Roman" panose="02020603050405020304" pitchFamily="18" charset="0"/>
              </a:rPr>
              <a:t>d</a:t>
            </a:r>
            <a:r>
              <a:rPr lang="en-SE" b="1" dirty="0">
                <a:solidFill>
                  <a:schemeClr val="tx1"/>
                </a:solidFill>
                <a:latin typeface="Times New Roman" panose="02020603050405020304" pitchFamily="18" charset="0"/>
              </a:rPr>
              <a:t> how the customer preference</a:t>
            </a:r>
            <a:r>
              <a:rPr lang="en-US" b="1" dirty="0">
                <a:solidFill>
                  <a:schemeClr val="tx1"/>
                </a:solidFill>
                <a:latin typeface="Times New Roman" panose="02020603050405020304" pitchFamily="18" charset="0"/>
              </a:rPr>
              <a:t>s</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a</a:t>
            </a:r>
            <a:r>
              <a:rPr lang="en-SE" b="1" dirty="0">
                <a:solidFill>
                  <a:schemeClr val="tx1"/>
                </a:solidFill>
                <a:latin typeface="Times New Roman" panose="02020603050405020304" pitchFamily="18" charset="0"/>
              </a:rPr>
              <a:t>n</a:t>
            </a:r>
            <a:r>
              <a:rPr lang="en-US" b="1" dirty="0">
                <a:solidFill>
                  <a:schemeClr val="tx1"/>
                </a:solidFill>
                <a:latin typeface="Times New Roman" panose="02020603050405020304" pitchFamily="18" charset="0"/>
              </a:rPr>
              <a:t>d</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c</a:t>
            </a:r>
            <a:r>
              <a:rPr lang="en-SE" b="1" dirty="0">
                <a:solidFill>
                  <a:schemeClr val="tx1"/>
                </a:solidFill>
                <a:latin typeface="Times New Roman" panose="02020603050405020304" pitchFamily="18" charset="0"/>
              </a:rPr>
              <a:t>o</a:t>
            </a:r>
            <a:r>
              <a:rPr lang="en-US" b="1" dirty="0">
                <a:solidFill>
                  <a:schemeClr val="tx1"/>
                </a:solidFill>
                <a:latin typeface="Times New Roman" panose="02020603050405020304" pitchFamily="18" charset="0"/>
              </a:rPr>
              <a:t>s</a:t>
            </a:r>
            <a:r>
              <a:rPr lang="en-SE" b="1" dirty="0">
                <a:solidFill>
                  <a:schemeClr val="tx1"/>
                </a:solidFill>
                <a:latin typeface="Times New Roman" panose="02020603050405020304" pitchFamily="18" charset="0"/>
              </a:rPr>
              <a:t>t will </a:t>
            </a:r>
            <a:r>
              <a:rPr lang="en-SE" b="1" dirty="0" err="1">
                <a:solidFill>
                  <a:schemeClr val="tx1"/>
                </a:solidFill>
                <a:latin typeface="Times New Roman" panose="02020603050405020304" pitchFamily="18" charset="0"/>
              </a:rPr>
              <a:t>effe</a:t>
            </a:r>
            <a:r>
              <a:rPr lang="en-US" b="1" dirty="0">
                <a:solidFill>
                  <a:schemeClr val="tx1"/>
                </a:solidFill>
                <a:latin typeface="Times New Roman" panose="02020603050405020304" pitchFamily="18" charset="0"/>
              </a:rPr>
              <a:t>c</a:t>
            </a:r>
            <a:r>
              <a:rPr lang="en-SE" b="1" dirty="0">
                <a:solidFill>
                  <a:schemeClr val="tx1"/>
                </a:solidFill>
                <a:latin typeface="Times New Roman" panose="02020603050405020304" pitchFamily="18" charset="0"/>
              </a:rPr>
              <a:t>t </a:t>
            </a:r>
            <a:r>
              <a:rPr lang="en-US" b="1" dirty="0">
                <a:solidFill>
                  <a:schemeClr val="tx1"/>
                </a:solidFill>
                <a:latin typeface="Times New Roman" panose="02020603050405020304" pitchFamily="18" charset="0"/>
              </a:rPr>
              <a:t>t</a:t>
            </a:r>
            <a:r>
              <a:rPr lang="en-SE" b="1" dirty="0">
                <a:solidFill>
                  <a:schemeClr val="tx1"/>
                </a:solidFill>
                <a:latin typeface="Times New Roman" panose="02020603050405020304" pitchFamily="18" charset="0"/>
              </a:rPr>
              <a:t>h</a:t>
            </a:r>
            <a:r>
              <a:rPr lang="en-US" b="1"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a</a:t>
            </a:r>
            <a:r>
              <a:rPr lang="en-US" b="1" dirty="0">
                <a:solidFill>
                  <a:schemeClr val="tx1"/>
                </a:solidFill>
                <a:latin typeface="Times New Roman" panose="02020603050405020304" pitchFamily="18" charset="0"/>
              </a:rPr>
              <a:t>t</a:t>
            </a:r>
            <a:r>
              <a:rPr lang="en-SE" b="1" dirty="0" err="1">
                <a:solidFill>
                  <a:schemeClr val="tx1"/>
                </a:solidFill>
                <a:latin typeface="Times New Roman" panose="02020603050405020304" pitchFamily="18" charset="0"/>
              </a:rPr>
              <a:t>ing</a:t>
            </a:r>
            <a:r>
              <a:rPr lang="en-SE" b="1" dirty="0">
                <a:solidFill>
                  <a:schemeClr val="tx1"/>
                </a:solidFill>
                <a:latin typeface="Times New Roman" panose="02020603050405020304" pitchFamily="18" charset="0"/>
              </a:rPr>
              <a:t>. </a:t>
            </a:r>
          </a:p>
          <a:p>
            <a:r>
              <a:rPr lang="en-SE" b="1" dirty="0">
                <a:solidFill>
                  <a:schemeClr val="tx1"/>
                </a:solidFill>
                <a:latin typeface="Times New Roman" panose="02020603050405020304" pitchFamily="18" charset="0"/>
                <a:cs typeface="Times New Roman" panose="02020603050405020304" pitchFamily="18" charset="0"/>
              </a:rPr>
              <a:t>Natural Lang</a:t>
            </a:r>
            <a:r>
              <a:rPr lang="en-US" b="1" dirty="0" err="1">
                <a:solidFill>
                  <a:schemeClr val="tx1"/>
                </a:solidFill>
                <a:latin typeface="Times New Roman" panose="02020603050405020304" pitchFamily="18" charset="0"/>
                <a:cs typeface="Times New Roman" panose="02020603050405020304" pitchFamily="18" charset="0"/>
              </a:rPr>
              <a:t>ua</a:t>
            </a:r>
            <a:r>
              <a:rPr lang="en-SE" b="1" dirty="0" err="1">
                <a:solidFill>
                  <a:schemeClr val="tx1"/>
                </a:solidFill>
                <a:latin typeface="Times New Roman" panose="02020603050405020304" pitchFamily="18" charset="0"/>
                <a:cs typeface="Times New Roman" panose="02020603050405020304" pitchFamily="18" charset="0"/>
              </a:rPr>
              <a:t>ge</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a:t>
            </a:r>
            <a:r>
              <a:rPr lang="en-SE"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o</a:t>
            </a:r>
            <a:r>
              <a:rPr lang="en-SE" b="1" dirty="0">
                <a:solidFill>
                  <a:schemeClr val="tx1"/>
                </a:solidFill>
                <a:latin typeface="Times New Roman" panose="02020603050405020304" pitchFamily="18" charset="0"/>
                <a:cs typeface="Times New Roman" panose="02020603050405020304" pitchFamily="18" charset="0"/>
              </a:rPr>
              <a:t>c</a:t>
            </a:r>
            <a:r>
              <a:rPr lang="en-US" b="1" dirty="0">
                <a:solidFill>
                  <a:schemeClr val="tx1"/>
                </a:solidFill>
                <a:latin typeface="Times New Roman" panose="02020603050405020304" pitchFamily="18" charset="0"/>
                <a:cs typeface="Times New Roman" panose="02020603050405020304" pitchFamily="18" charset="0"/>
              </a:rPr>
              <a:t>e</a:t>
            </a:r>
            <a:r>
              <a:rPr lang="en-SE" b="1" dirty="0">
                <a:solidFill>
                  <a:schemeClr val="tx1"/>
                </a:solidFill>
                <a:latin typeface="Times New Roman" panose="02020603050405020304" pitchFamily="18" charset="0"/>
                <a:cs typeface="Times New Roman" panose="02020603050405020304" pitchFamily="18" charset="0"/>
              </a:rPr>
              <a:t>s</a:t>
            </a:r>
            <a:r>
              <a:rPr lang="en-US" b="1" dirty="0">
                <a:solidFill>
                  <a:schemeClr val="tx1"/>
                </a:solidFill>
                <a:latin typeface="Times New Roman" panose="02020603050405020304" pitchFamily="18" charset="0"/>
                <a:cs typeface="Times New Roman" panose="02020603050405020304" pitchFamily="18" charset="0"/>
              </a:rPr>
              <a:t>s</a:t>
            </a:r>
            <a:r>
              <a:rPr lang="en-SE"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n</a:t>
            </a:r>
            <a:r>
              <a:rPr lang="en-SE" b="1" dirty="0">
                <a:solidFill>
                  <a:schemeClr val="tx1"/>
                </a:solidFill>
                <a:latin typeface="Times New Roman" panose="02020603050405020304" pitchFamily="18" charset="0"/>
                <a:cs typeface="Times New Roman" panose="02020603050405020304" pitchFamily="18" charset="0"/>
              </a:rPr>
              <a:t>g- </a:t>
            </a:r>
            <a:r>
              <a:rPr lang="en-US" sz="1800" b="1" i="0" u="none" strike="noStrike" baseline="0" dirty="0">
                <a:solidFill>
                  <a:schemeClr val="tx1"/>
                </a:solidFill>
                <a:latin typeface="Times New Roman" panose="02020603050405020304" pitchFamily="18" charset="0"/>
              </a:rPr>
              <a:t>Data cleaning is the standard step used in Natural Language Processing (NLP) such as cleaning the text like removing punctuations, stop words, special characters, and word tokenization</a:t>
            </a:r>
            <a:r>
              <a:rPr lang="en-US" sz="1800" b="0" i="0" u="none" strike="noStrike" baseline="0" dirty="0">
                <a:solidFill>
                  <a:srgbClr val="000000"/>
                </a:solidFill>
                <a:latin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5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3140-8228-45A8-8676-BCAAEDEF601F}"/>
              </a:ext>
            </a:extLst>
          </p:cNvPr>
          <p:cNvSpPr>
            <a:spLocks noGrp="1"/>
          </p:cNvSpPr>
          <p:nvPr>
            <p:ph type="title"/>
          </p:nvPr>
        </p:nvSpPr>
        <p:spPr/>
        <p:txBody>
          <a:bodyPr/>
          <a:lstStyle/>
          <a:p>
            <a:r>
              <a:rPr lang="en-SE" dirty="0"/>
              <a:t>METHODOLOGY </a:t>
            </a:r>
            <a:endParaRPr lang="en-US" dirty="0"/>
          </a:p>
        </p:txBody>
      </p:sp>
      <p:sp>
        <p:nvSpPr>
          <p:cNvPr id="3" name="Content Placeholder 2">
            <a:extLst>
              <a:ext uri="{FF2B5EF4-FFF2-40B4-BE49-F238E27FC236}">
                <a16:creationId xmlns:a16="http://schemas.microsoft.com/office/drawing/2014/main" id="{43557576-689D-4A39-9C7A-04E2714FEB4B}"/>
              </a:ext>
            </a:extLst>
          </p:cNvPr>
          <p:cNvSpPr>
            <a:spLocks noGrp="1"/>
          </p:cNvSpPr>
          <p:nvPr>
            <p:ph idx="1"/>
          </p:nvPr>
        </p:nvSpPr>
        <p:spPr/>
        <p:txBody>
          <a:bodyPr/>
          <a:lstStyle/>
          <a:p>
            <a:r>
              <a:rPr lang="en-SE" b="1" dirty="0">
                <a:solidFill>
                  <a:schemeClr val="tx1"/>
                </a:solidFill>
                <a:latin typeface="Times New Roman" panose="02020603050405020304" pitchFamily="18" charset="0"/>
                <a:cs typeface="Times New Roman" panose="02020603050405020304" pitchFamily="18" charset="0"/>
              </a:rPr>
              <a:t>T</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a</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n</a:t>
            </a:r>
            <a:r>
              <a:rPr lang="en-US" b="1" dirty="0" err="1">
                <a:solidFill>
                  <a:schemeClr val="tx1"/>
                </a:solidFill>
                <a:latin typeface="Times New Roman" panose="02020603050405020304" pitchFamily="18" charset="0"/>
                <a:cs typeface="Times New Roman" panose="02020603050405020304" pitchFamily="18" charset="0"/>
              </a:rPr>
              <a:t>i</a:t>
            </a:r>
            <a:r>
              <a:rPr lang="en-SE" b="1" dirty="0">
                <a:solidFill>
                  <a:schemeClr val="tx1"/>
                </a:solidFill>
                <a:latin typeface="Times New Roman" panose="02020603050405020304" pitchFamily="18" charset="0"/>
                <a:cs typeface="Times New Roman" panose="02020603050405020304" pitchFamily="18" charset="0"/>
              </a:rPr>
              <a:t>n</a:t>
            </a:r>
            <a:r>
              <a:rPr lang="en-US" b="1" dirty="0">
                <a:solidFill>
                  <a:schemeClr val="tx1"/>
                </a:solidFill>
                <a:latin typeface="Times New Roman" panose="02020603050405020304" pitchFamily="18" charset="0"/>
                <a:cs typeface="Times New Roman" panose="02020603050405020304" pitchFamily="18" charset="0"/>
              </a:rPr>
              <a:t>g</a:t>
            </a:r>
            <a:r>
              <a:rPr lang="en-SE" b="1" dirty="0">
                <a:solidFill>
                  <a:schemeClr val="tx1"/>
                </a:solidFill>
                <a:latin typeface="Times New Roman" panose="02020603050405020304" pitchFamily="18" charset="0"/>
                <a:cs typeface="Times New Roman" panose="02020603050405020304" pitchFamily="18" charset="0"/>
              </a:rPr>
              <a:t> and Testing Datasets- </a:t>
            </a:r>
            <a:r>
              <a:rPr lang="en-US" b="1" dirty="0">
                <a:solidFill>
                  <a:schemeClr val="tx1"/>
                </a:solidFill>
                <a:latin typeface="Times New Roman" panose="02020603050405020304" pitchFamily="18" charset="0"/>
                <a:cs typeface="Times New Roman" panose="02020603050405020304" pitchFamily="18" charset="0"/>
              </a:rPr>
              <a:t>F</a:t>
            </a:r>
            <a:r>
              <a:rPr lang="en-SE" b="1" dirty="0">
                <a:solidFill>
                  <a:schemeClr val="tx1"/>
                </a:solidFill>
                <a:latin typeface="Times New Roman" panose="02020603050405020304" pitchFamily="18" charset="0"/>
                <a:cs typeface="Times New Roman" panose="02020603050405020304" pitchFamily="18" charset="0"/>
              </a:rPr>
              <a:t>o</a:t>
            </a:r>
            <a:r>
              <a:rPr lang="en-US" b="1" dirty="0">
                <a:solidFill>
                  <a:schemeClr val="tx1"/>
                </a:solidFill>
                <a:latin typeface="Times New Roman" panose="02020603050405020304" pitchFamily="18" charset="0"/>
                <a:cs typeface="Times New Roman" panose="02020603050405020304" pitchFamily="18" charset="0"/>
              </a:rPr>
              <a:t>r</a:t>
            </a:r>
            <a:r>
              <a:rPr lang="en-SE"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b</a:t>
            </a:r>
            <a:r>
              <a:rPr lang="en-SE" b="1" dirty="0" err="1">
                <a:solidFill>
                  <a:schemeClr val="tx1"/>
                </a:solidFill>
                <a:latin typeface="Times New Roman" panose="02020603050405020304" pitchFamily="18" charset="0"/>
                <a:cs typeface="Times New Roman" panose="02020603050405020304" pitchFamily="18" charset="0"/>
              </a:rPr>
              <a:t>oth</a:t>
            </a:r>
            <a:r>
              <a:rPr lang="en-SE" b="1" dirty="0">
                <a:solidFill>
                  <a:schemeClr val="tx1"/>
                </a:solidFill>
                <a:latin typeface="Times New Roman" panose="02020603050405020304" pitchFamily="18" charset="0"/>
                <a:cs typeface="Times New Roman" panose="02020603050405020304" pitchFamily="18" charset="0"/>
              </a:rPr>
              <a:t> </a:t>
            </a:r>
            <a:r>
              <a:rPr lang="en-SE" b="1" dirty="0" err="1">
                <a:solidFill>
                  <a:schemeClr val="tx1"/>
                </a:solidFill>
                <a:latin typeface="Times New Roman" panose="02020603050405020304" pitchFamily="18" charset="0"/>
                <a:cs typeface="Times New Roman" panose="02020603050405020304" pitchFamily="18" charset="0"/>
              </a:rPr>
              <a:t>mutinomial</a:t>
            </a:r>
            <a:r>
              <a:rPr lang="en-SE" b="1" dirty="0">
                <a:solidFill>
                  <a:schemeClr val="tx1"/>
                </a:solidFill>
                <a:latin typeface="Times New Roman" panose="02020603050405020304" pitchFamily="18" charset="0"/>
                <a:cs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Naïve Bayes </a:t>
            </a:r>
            <a:r>
              <a:rPr lang="en-SE" sz="1800" b="1" i="0" u="none" strike="noStrike" baseline="0" dirty="0">
                <a:solidFill>
                  <a:schemeClr val="tx1"/>
                </a:solidFill>
                <a:latin typeface="Times New Roman" panose="02020603050405020304" pitchFamily="18" charset="0"/>
              </a:rPr>
              <a:t>a</a:t>
            </a:r>
            <a:r>
              <a:rPr lang="en-US" sz="1800" b="1" i="0" u="none" strike="noStrike" baseline="0" dirty="0">
                <a:solidFill>
                  <a:schemeClr val="tx1"/>
                </a:solidFill>
                <a:latin typeface="Times New Roman" panose="02020603050405020304" pitchFamily="18" charset="0"/>
              </a:rPr>
              <a:t>n</a:t>
            </a:r>
            <a:r>
              <a:rPr lang="en-SE" sz="1800" b="1" i="0" u="none" strike="noStrike" baseline="0" dirty="0">
                <a:solidFill>
                  <a:schemeClr val="tx1"/>
                </a:solidFill>
                <a:latin typeface="Times New Roman" panose="02020603050405020304" pitchFamily="18" charset="0"/>
              </a:rPr>
              <a:t>d </a:t>
            </a:r>
            <a:r>
              <a:rPr lang="en-US" sz="1800" b="1" i="0" u="none" strike="noStrike" baseline="0" dirty="0">
                <a:solidFill>
                  <a:schemeClr val="tx1"/>
                </a:solidFill>
                <a:latin typeface="Times New Roman" panose="02020603050405020304" pitchFamily="18" charset="0"/>
              </a:rPr>
              <a:t>d</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c</a:t>
            </a:r>
            <a:r>
              <a:rPr lang="en-SE" sz="1800" b="1" i="0" u="none" strike="noStrike" baseline="0" dirty="0" err="1">
                <a:solidFill>
                  <a:schemeClr val="tx1"/>
                </a:solidFill>
                <a:latin typeface="Times New Roman" panose="02020603050405020304" pitchFamily="18" charset="0"/>
              </a:rPr>
              <a:t>i</a:t>
            </a:r>
            <a:r>
              <a:rPr lang="en-US" sz="1800" b="1" i="0" u="none" strike="noStrike" baseline="0" dirty="0">
                <a:solidFill>
                  <a:schemeClr val="tx1"/>
                </a:solidFill>
                <a:latin typeface="Times New Roman" panose="02020603050405020304" pitchFamily="18" charset="0"/>
              </a:rPr>
              <a:t>s</a:t>
            </a:r>
            <a:r>
              <a:rPr lang="en-SE" sz="1800" b="1" i="0" u="none" strike="noStrike" baseline="0" dirty="0" err="1">
                <a:solidFill>
                  <a:schemeClr val="tx1"/>
                </a:solidFill>
                <a:latin typeface="Times New Roman" panose="02020603050405020304" pitchFamily="18" charset="0"/>
              </a:rPr>
              <a:t>i</a:t>
            </a:r>
            <a:r>
              <a:rPr lang="en-US" sz="1800" b="1" i="0" u="none" strike="noStrike" baseline="0" dirty="0">
                <a:solidFill>
                  <a:schemeClr val="tx1"/>
                </a:solidFill>
                <a:latin typeface="Times New Roman" panose="02020603050405020304" pitchFamily="18" charset="0"/>
              </a:rPr>
              <a:t>o</a:t>
            </a:r>
            <a:r>
              <a:rPr lang="en-SE" sz="1800" b="1" i="0" u="none" strike="noStrike" baseline="0" dirty="0">
                <a:solidFill>
                  <a:schemeClr val="tx1"/>
                </a:solidFill>
                <a:latin typeface="Times New Roman" panose="02020603050405020304" pitchFamily="18" charset="0"/>
              </a:rPr>
              <a:t>n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e </a:t>
            </a:r>
            <a:r>
              <a:rPr lang="en-US" sz="1800" b="1" i="0" u="none" strike="noStrike" baseline="0" dirty="0">
                <a:solidFill>
                  <a:schemeClr val="tx1"/>
                </a:solidFill>
                <a:latin typeface="Times New Roman" panose="02020603050405020304" pitchFamily="18" charset="0"/>
              </a:rPr>
              <a:t>a</a:t>
            </a:r>
            <a:r>
              <a:rPr lang="en-SE" sz="1800" b="1" i="0" u="none" strike="noStrike" baseline="0" dirty="0" err="1">
                <a:solidFill>
                  <a:schemeClr val="tx1"/>
                </a:solidFill>
                <a:latin typeface="Times New Roman" panose="02020603050405020304" pitchFamily="18" charset="0"/>
              </a:rPr>
              <a:t>l</a:t>
            </a:r>
            <a:r>
              <a:rPr lang="en-SE" b="1" dirty="0" err="1">
                <a:solidFill>
                  <a:schemeClr val="tx1"/>
                </a:solidFill>
                <a:latin typeface="Times New Roman" panose="02020603050405020304" pitchFamily="18" charset="0"/>
              </a:rPr>
              <a:t>gorithm</a:t>
            </a:r>
            <a:r>
              <a:rPr lang="en-SE" b="1" dirty="0">
                <a:solidFill>
                  <a:schemeClr val="tx1"/>
                </a:solidFill>
                <a:latin typeface="Times New Roman" panose="02020603050405020304" pitchFamily="18" charset="0"/>
              </a:rPr>
              <a:t> we divided the data into t</a:t>
            </a:r>
            <a:r>
              <a:rPr lang="en-US" b="1" dirty="0">
                <a:solidFill>
                  <a:schemeClr val="tx1"/>
                </a:solidFill>
                <a:latin typeface="Times New Roman" panose="02020603050405020304" pitchFamily="18" charset="0"/>
              </a:rPr>
              <a:t>w</a:t>
            </a:r>
            <a:r>
              <a:rPr lang="en-SE" b="1" dirty="0">
                <a:solidFill>
                  <a:schemeClr val="tx1"/>
                </a:solidFill>
                <a:latin typeface="Times New Roman" panose="02020603050405020304" pitchFamily="18" charset="0"/>
              </a:rPr>
              <a:t>o </a:t>
            </a:r>
            <a:r>
              <a:rPr lang="en-US" b="1" dirty="0">
                <a:solidFill>
                  <a:schemeClr val="tx1"/>
                </a:solidFill>
                <a:latin typeface="Times New Roman" panose="02020603050405020304" pitchFamily="18" charset="0"/>
              </a:rPr>
              <a:t>p</a:t>
            </a:r>
            <a:r>
              <a:rPr lang="en-SE" b="1" dirty="0">
                <a:solidFill>
                  <a:schemeClr val="tx1"/>
                </a:solidFill>
                <a:latin typeface="Times New Roman" panose="02020603050405020304" pitchFamily="18" charset="0"/>
              </a:rPr>
              <a:t>a</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t</a:t>
            </a:r>
            <a:r>
              <a:rPr lang="en-US" b="1" dirty="0">
                <a:solidFill>
                  <a:schemeClr val="tx1"/>
                </a:solidFill>
                <a:latin typeface="Times New Roman" panose="02020603050405020304" pitchFamily="18" charset="0"/>
              </a:rPr>
              <a:t>s</a:t>
            </a:r>
            <a:r>
              <a:rPr lang="en-SE" b="1" dirty="0">
                <a:solidFill>
                  <a:schemeClr val="tx1"/>
                </a:solidFill>
                <a:latin typeface="Times New Roman" panose="02020603050405020304" pitchFamily="18" charset="0"/>
              </a:rPr>
              <a:t>, 80% </a:t>
            </a:r>
            <a:r>
              <a:rPr lang="en-US" b="1" dirty="0">
                <a:solidFill>
                  <a:schemeClr val="tx1"/>
                </a:solidFill>
                <a:latin typeface="Times New Roman" panose="02020603050405020304" pitchFamily="18" charset="0"/>
              </a:rPr>
              <a:t>o</a:t>
            </a:r>
            <a:r>
              <a:rPr lang="en-SE" b="1" dirty="0">
                <a:solidFill>
                  <a:schemeClr val="tx1"/>
                </a:solidFill>
                <a:latin typeface="Times New Roman" panose="02020603050405020304" pitchFamily="18" charset="0"/>
              </a:rPr>
              <a:t>f data as training data and 20% of data as testing data. </a:t>
            </a:r>
          </a:p>
          <a:p>
            <a:r>
              <a:rPr lang="en-SE" b="1" dirty="0">
                <a:solidFill>
                  <a:schemeClr val="tx1"/>
                </a:solidFill>
                <a:latin typeface="Times New Roman" panose="02020603050405020304" pitchFamily="18" charset="0"/>
                <a:cs typeface="Times New Roman" panose="02020603050405020304" pitchFamily="18" charset="0"/>
              </a:rPr>
              <a:t>Techniques Performed- </a:t>
            </a:r>
            <a:r>
              <a:rPr lang="en-US" sz="1800" b="1" i="0" u="none" strike="noStrike" baseline="0" dirty="0">
                <a:solidFill>
                  <a:schemeClr val="tx1"/>
                </a:solidFill>
                <a:latin typeface="Times New Roman" panose="02020603050405020304" pitchFamily="18" charset="0"/>
              </a:rPr>
              <a:t>We used Multinomial Naïve Bayes classifier under SKLEARN package in python for training and testing the model for the sentiment scores</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and</a:t>
            </a:r>
            <a:r>
              <a:rPr lang="en-SE" sz="1800" b="1" i="0" u="none" strike="noStrike" baseline="0" dirty="0">
                <a:solidFill>
                  <a:schemeClr val="tx1"/>
                </a:solidFill>
                <a:latin typeface="Times New Roman" panose="02020603050405020304" pitchFamily="18" charset="0"/>
              </a:rPr>
              <a:t> </a:t>
            </a:r>
            <a:r>
              <a:rPr lang="en-SE" b="1" dirty="0">
                <a:solidFill>
                  <a:schemeClr val="tx1"/>
                </a:solidFill>
                <a:latin typeface="Times New Roman" panose="02020603050405020304" pitchFamily="18" charset="0"/>
              </a:rPr>
              <a:t>w</a:t>
            </a:r>
            <a:r>
              <a:rPr lang="en-US" sz="1800" b="1" i="0" u="none" strike="noStrike" baseline="0" dirty="0">
                <a:solidFill>
                  <a:schemeClr val="tx1"/>
                </a:solidFill>
                <a:latin typeface="Times New Roman" panose="02020603050405020304" pitchFamily="18" charset="0"/>
              </a:rPr>
              <a:t>e used Decision Tree under SKLEARN package in python for training and testing the model for prediction of rating in the dataset. </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8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40D6EE9-B430-4AE6-A9B0-C4BD4887B106}"/>
              </a:ext>
            </a:extLst>
          </p:cNvPr>
          <p:cNvSpPr>
            <a:spLocks noGrp="1"/>
          </p:cNvSpPr>
          <p:nvPr>
            <p:ph type="title"/>
          </p:nvPr>
        </p:nvSpPr>
        <p:spPr>
          <a:xfrm>
            <a:off x="639098" y="629265"/>
            <a:ext cx="5132438" cy="1622322"/>
          </a:xfrm>
        </p:spPr>
        <p:txBody>
          <a:bodyPr>
            <a:normAutofit/>
          </a:bodyPr>
          <a:lstStyle/>
          <a:p>
            <a:r>
              <a:rPr lang="en-SE">
                <a:solidFill>
                  <a:srgbClr val="EBEBEB"/>
                </a:solidFill>
              </a:rPr>
              <a:t>D</a:t>
            </a:r>
            <a:r>
              <a:rPr lang="en-US">
                <a:solidFill>
                  <a:srgbClr val="EBEBEB"/>
                </a:solidFill>
              </a:rPr>
              <a:t>A</a:t>
            </a:r>
            <a:r>
              <a:rPr lang="en-SE">
                <a:solidFill>
                  <a:srgbClr val="EBEBEB"/>
                </a:solidFill>
              </a:rPr>
              <a:t>T</a:t>
            </a:r>
            <a:r>
              <a:rPr lang="en-US">
                <a:solidFill>
                  <a:srgbClr val="EBEBEB"/>
                </a:solidFill>
              </a:rPr>
              <a:t>A</a:t>
            </a:r>
            <a:r>
              <a:rPr lang="en-SE">
                <a:solidFill>
                  <a:srgbClr val="EBEBEB"/>
                </a:solidFill>
              </a:rPr>
              <a:t> </a:t>
            </a:r>
            <a:r>
              <a:rPr lang="en-US">
                <a:solidFill>
                  <a:srgbClr val="EBEBEB"/>
                </a:solidFill>
              </a:rPr>
              <a:t>E</a:t>
            </a:r>
            <a:r>
              <a:rPr lang="en-SE">
                <a:solidFill>
                  <a:srgbClr val="EBEBEB"/>
                </a:solidFill>
              </a:rPr>
              <a:t>X</a:t>
            </a:r>
            <a:r>
              <a:rPr lang="en-US">
                <a:solidFill>
                  <a:srgbClr val="EBEBEB"/>
                </a:solidFill>
              </a:rPr>
              <a:t>P</a:t>
            </a:r>
            <a:r>
              <a:rPr lang="en-SE">
                <a:solidFill>
                  <a:srgbClr val="EBEBEB"/>
                </a:solidFill>
              </a:rPr>
              <a:t>L</a:t>
            </a:r>
            <a:r>
              <a:rPr lang="en-US">
                <a:solidFill>
                  <a:srgbClr val="EBEBEB"/>
                </a:solidFill>
              </a:rPr>
              <a:t>O</a:t>
            </a:r>
            <a:r>
              <a:rPr lang="en-SE">
                <a:solidFill>
                  <a:srgbClr val="EBEBEB"/>
                </a:solidFill>
              </a:rPr>
              <a:t>R</a:t>
            </a:r>
            <a:r>
              <a:rPr lang="en-US">
                <a:solidFill>
                  <a:srgbClr val="EBEBEB"/>
                </a:solidFill>
              </a:rPr>
              <a:t>A</a:t>
            </a:r>
            <a:r>
              <a:rPr lang="en-SE">
                <a:solidFill>
                  <a:srgbClr val="EBEBEB"/>
                </a:solidFill>
              </a:rPr>
              <a:t>T</a:t>
            </a:r>
            <a:r>
              <a:rPr lang="en-US">
                <a:solidFill>
                  <a:srgbClr val="EBEBEB"/>
                </a:solidFill>
              </a:rPr>
              <a:t>I</a:t>
            </a:r>
            <a:r>
              <a:rPr lang="en-SE">
                <a:solidFill>
                  <a:srgbClr val="EBEBEB"/>
                </a:solidFill>
              </a:rPr>
              <a:t>O</a:t>
            </a:r>
            <a:r>
              <a:rPr lang="en-US">
                <a:solidFill>
                  <a:srgbClr val="EBEBEB"/>
                </a:solidFill>
              </a:rPr>
              <a:t>N</a:t>
            </a:r>
            <a:r>
              <a:rPr lang="en-SE">
                <a:solidFill>
                  <a:srgbClr val="EBEBEB"/>
                </a:solidFill>
              </a:rPr>
              <a:t> </a:t>
            </a:r>
            <a:endParaRPr lang="en-US">
              <a:solidFill>
                <a:srgbClr val="EBEBEB"/>
              </a:solidFill>
            </a:endParaRPr>
          </a:p>
        </p:txBody>
      </p:sp>
      <p:pic>
        <p:nvPicPr>
          <p:cNvPr id="5" name="Picture 4" descr="Figure 1&#10;&#10;">
            <a:extLst>
              <a:ext uri="{FF2B5EF4-FFF2-40B4-BE49-F238E27FC236}">
                <a16:creationId xmlns:a16="http://schemas.microsoft.com/office/drawing/2014/main" id="{5DE8BA53-59DB-4F3F-929F-9178BDF487D2}"/>
              </a:ext>
            </a:extLst>
          </p:cNvPr>
          <p:cNvPicPr>
            <a:picLocks noChangeAspect="1"/>
          </p:cNvPicPr>
          <p:nvPr/>
        </p:nvPicPr>
        <p:blipFill>
          <a:blip r:embed="rId2"/>
          <a:stretch>
            <a:fillRect/>
          </a:stretch>
        </p:blipFill>
        <p:spPr>
          <a:xfrm>
            <a:off x="7238198" y="1256846"/>
            <a:ext cx="3965608" cy="1883832"/>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166A82-E72C-4324-8D5C-86225FBD0EDF}"/>
              </a:ext>
            </a:extLst>
          </p:cNvPr>
          <p:cNvSpPr>
            <a:spLocks noGrp="1"/>
          </p:cNvSpPr>
          <p:nvPr>
            <p:ph idx="1"/>
          </p:nvPr>
        </p:nvSpPr>
        <p:spPr>
          <a:xfrm>
            <a:off x="639098" y="2418735"/>
            <a:ext cx="5132439" cy="3811742"/>
          </a:xfrm>
        </p:spPr>
        <p:txBody>
          <a:bodyPr anchor="ctr">
            <a:normAutofit fontScale="92500" lnSpcReduction="10000"/>
          </a:bodyPr>
          <a:lstStyle/>
          <a:p>
            <a:r>
              <a:rPr lang="en-SE" b="1" dirty="0">
                <a:solidFill>
                  <a:srgbClr val="FFFFFF"/>
                </a:solidFill>
                <a:latin typeface="Times New Roman" panose="02020603050405020304" pitchFamily="18" charset="0"/>
                <a:cs typeface="Times New Roman" panose="02020603050405020304" pitchFamily="18" charset="0"/>
              </a:rPr>
              <a:t>T</a:t>
            </a:r>
            <a:r>
              <a:rPr lang="en-US" b="1" dirty="0">
                <a:solidFill>
                  <a:srgbClr val="FFFFFF"/>
                </a:solidFill>
                <a:latin typeface="Times New Roman" panose="02020603050405020304" pitchFamily="18" charset="0"/>
                <a:cs typeface="Times New Roman" panose="02020603050405020304" pitchFamily="18" charset="0"/>
              </a:rPr>
              <a:t>h</a:t>
            </a:r>
            <a:r>
              <a:rPr lang="en-SE" b="1" dirty="0">
                <a:solidFill>
                  <a:srgbClr val="FFFFFF"/>
                </a:solidFill>
                <a:latin typeface="Times New Roman" panose="02020603050405020304" pitchFamily="18" charset="0"/>
                <a:cs typeface="Times New Roman" panose="02020603050405020304" pitchFamily="18" charset="0"/>
              </a:rPr>
              <a:t>e </a:t>
            </a:r>
            <a:r>
              <a:rPr lang="en-US" b="1" dirty="0">
                <a:solidFill>
                  <a:srgbClr val="FFFFFF"/>
                </a:solidFill>
                <a:latin typeface="Times New Roman" panose="02020603050405020304" pitchFamily="18" charset="0"/>
                <a:cs typeface="Times New Roman" panose="02020603050405020304" pitchFamily="18" charset="0"/>
              </a:rPr>
              <a:t>d</a:t>
            </a:r>
            <a:r>
              <a:rPr lang="en-SE" b="1" dirty="0">
                <a:solidFill>
                  <a:srgbClr val="FFFFFF"/>
                </a:solidFill>
                <a:latin typeface="Times New Roman" panose="02020603050405020304" pitchFamily="18" charset="0"/>
                <a:cs typeface="Times New Roman" panose="02020603050405020304" pitchFamily="18" charset="0"/>
              </a:rPr>
              <a:t>a</a:t>
            </a:r>
            <a:r>
              <a:rPr lang="en-US" b="1" dirty="0">
                <a:solidFill>
                  <a:srgbClr val="FFFFFF"/>
                </a:solidFill>
                <a:latin typeface="Times New Roman" panose="02020603050405020304" pitchFamily="18" charset="0"/>
                <a:cs typeface="Times New Roman" panose="02020603050405020304" pitchFamily="18" charset="0"/>
              </a:rPr>
              <a:t>t</a:t>
            </a:r>
            <a:r>
              <a:rPr lang="en-SE" b="1" dirty="0">
                <a:solidFill>
                  <a:srgbClr val="FFFFFF"/>
                </a:solidFill>
                <a:latin typeface="Times New Roman" panose="02020603050405020304" pitchFamily="18" charset="0"/>
                <a:cs typeface="Times New Roman" panose="02020603050405020304" pitchFamily="18" charset="0"/>
              </a:rPr>
              <a:t>a is </a:t>
            </a:r>
            <a:r>
              <a:rPr lang="en-SE" b="1" dirty="0" err="1">
                <a:solidFill>
                  <a:srgbClr val="FFFFFF"/>
                </a:solidFill>
                <a:latin typeface="Times New Roman" panose="02020603050405020304" pitchFamily="18" charset="0"/>
                <a:cs typeface="Times New Roman" panose="02020603050405020304" pitchFamily="18" charset="0"/>
              </a:rPr>
              <a:t>i</a:t>
            </a:r>
            <a:r>
              <a:rPr lang="en-US" b="1" dirty="0">
                <a:solidFill>
                  <a:srgbClr val="FFFFFF"/>
                </a:solidFill>
                <a:latin typeface="Times New Roman" panose="02020603050405020304" pitchFamily="18" charset="0"/>
                <a:cs typeface="Times New Roman" panose="02020603050405020304" pitchFamily="18" charset="0"/>
              </a:rPr>
              <a:t>n</a:t>
            </a:r>
            <a:r>
              <a:rPr lang="en-SE" b="1" dirty="0" err="1">
                <a:solidFill>
                  <a:srgbClr val="FFFFFF"/>
                </a:solidFill>
                <a:latin typeface="Times New Roman" panose="02020603050405020304" pitchFamily="18" charset="0"/>
                <a:cs typeface="Times New Roman" panose="02020603050405020304" pitchFamily="18" charset="0"/>
              </a:rPr>
              <a:t>vestigated</a:t>
            </a:r>
            <a:r>
              <a:rPr lang="en-SE" b="1" dirty="0">
                <a:solidFill>
                  <a:srgbClr val="FFFFFF"/>
                </a:solidFill>
                <a:latin typeface="Times New Roman" panose="02020603050405020304" pitchFamily="18" charset="0"/>
                <a:cs typeface="Times New Roman" panose="02020603050405020304" pitchFamily="18" charset="0"/>
              </a:rPr>
              <a:t> and the </a:t>
            </a:r>
            <a:r>
              <a:rPr lang="en-US" b="1" dirty="0">
                <a:solidFill>
                  <a:srgbClr val="FFFFFF"/>
                </a:solidFill>
                <a:latin typeface="Times New Roman" panose="02020603050405020304" pitchFamily="18" charset="0"/>
                <a:cs typeface="Times New Roman" panose="02020603050405020304" pitchFamily="18" charset="0"/>
              </a:rPr>
              <a:t>c</a:t>
            </a:r>
            <a:r>
              <a:rPr lang="en-SE" b="1" dirty="0">
                <a:solidFill>
                  <a:srgbClr val="FFFFFF"/>
                </a:solidFill>
                <a:latin typeface="Times New Roman" panose="02020603050405020304" pitchFamily="18" charset="0"/>
                <a:cs typeface="Times New Roman" panose="02020603050405020304" pitchFamily="18" charset="0"/>
              </a:rPr>
              <a:t>o</a:t>
            </a:r>
            <a:r>
              <a:rPr lang="en-US" b="1" dirty="0">
                <a:solidFill>
                  <a:srgbClr val="FFFFFF"/>
                </a:solidFill>
                <a:latin typeface="Times New Roman" panose="02020603050405020304" pitchFamily="18" charset="0"/>
                <a:cs typeface="Times New Roman" panose="02020603050405020304" pitchFamily="18" charset="0"/>
              </a:rPr>
              <a:t>n</a:t>
            </a:r>
            <a:r>
              <a:rPr lang="en-SE" b="1" dirty="0">
                <a:solidFill>
                  <a:srgbClr val="FFFFFF"/>
                </a:solidFill>
                <a:latin typeface="Times New Roman" panose="02020603050405020304" pitchFamily="18" charset="0"/>
                <a:cs typeface="Times New Roman" panose="02020603050405020304" pitchFamily="18" charset="0"/>
              </a:rPr>
              <a:t>c</a:t>
            </a:r>
            <a:r>
              <a:rPr lang="en-US" b="1" dirty="0">
                <a:solidFill>
                  <a:srgbClr val="FFFFFF"/>
                </a:solidFill>
                <a:latin typeface="Times New Roman" panose="02020603050405020304" pitchFamily="18" charset="0"/>
                <a:cs typeface="Times New Roman" panose="02020603050405020304" pitchFamily="18" charset="0"/>
              </a:rPr>
              <a:t>l</a:t>
            </a:r>
            <a:r>
              <a:rPr lang="en-SE" b="1" dirty="0">
                <a:solidFill>
                  <a:srgbClr val="FFFFFF"/>
                </a:solidFill>
                <a:latin typeface="Times New Roman" panose="02020603050405020304" pitchFamily="18" charset="0"/>
                <a:cs typeface="Times New Roman" panose="02020603050405020304" pitchFamily="18" charset="0"/>
              </a:rPr>
              <a:t>u</a:t>
            </a:r>
            <a:r>
              <a:rPr lang="en-US" b="1" dirty="0">
                <a:solidFill>
                  <a:srgbClr val="FFFFFF"/>
                </a:solidFill>
                <a:latin typeface="Times New Roman" panose="02020603050405020304" pitchFamily="18" charset="0"/>
                <a:cs typeface="Times New Roman" panose="02020603050405020304" pitchFamily="18" charset="0"/>
              </a:rPr>
              <a:t>s</a:t>
            </a:r>
            <a:r>
              <a:rPr lang="en-SE" b="1" dirty="0" err="1">
                <a:solidFill>
                  <a:srgbClr val="FFFFFF"/>
                </a:solidFill>
                <a:latin typeface="Times New Roman" panose="02020603050405020304" pitchFamily="18" charset="0"/>
                <a:cs typeface="Times New Roman" panose="02020603050405020304" pitchFamily="18" charset="0"/>
              </a:rPr>
              <a:t>i</a:t>
            </a:r>
            <a:r>
              <a:rPr lang="en-US" b="1" dirty="0">
                <a:solidFill>
                  <a:srgbClr val="FFFFFF"/>
                </a:solidFill>
                <a:latin typeface="Times New Roman" panose="02020603050405020304" pitchFamily="18" charset="0"/>
                <a:cs typeface="Times New Roman" panose="02020603050405020304" pitchFamily="18" charset="0"/>
              </a:rPr>
              <a:t>o</a:t>
            </a:r>
            <a:r>
              <a:rPr lang="en-SE" b="1" dirty="0">
                <a:solidFill>
                  <a:srgbClr val="FFFFFF"/>
                </a:solidFill>
                <a:latin typeface="Times New Roman" panose="02020603050405020304" pitchFamily="18" charset="0"/>
                <a:cs typeface="Times New Roman" panose="02020603050405020304" pitchFamily="18" charset="0"/>
              </a:rPr>
              <a:t>n</a:t>
            </a:r>
            <a:r>
              <a:rPr lang="en-US" b="1" dirty="0">
                <a:solidFill>
                  <a:srgbClr val="FFFFFF"/>
                </a:solidFill>
                <a:latin typeface="Times New Roman" panose="02020603050405020304" pitchFamily="18" charset="0"/>
                <a:cs typeface="Times New Roman" panose="02020603050405020304" pitchFamily="18" charset="0"/>
              </a:rPr>
              <a:t>s</a:t>
            </a:r>
            <a:r>
              <a:rPr lang="en-SE" b="1"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Times New Roman" panose="02020603050405020304" pitchFamily="18" charset="0"/>
                <a:cs typeface="Times New Roman" panose="02020603050405020304" pitchFamily="18" charset="0"/>
              </a:rPr>
              <a:t>a</a:t>
            </a:r>
            <a:r>
              <a:rPr lang="en-SE" b="1" dirty="0">
                <a:solidFill>
                  <a:srgbClr val="FFFFFF"/>
                </a:solidFill>
                <a:latin typeface="Times New Roman" panose="02020603050405020304" pitchFamily="18" charset="0"/>
                <a:cs typeface="Times New Roman" panose="02020603050405020304" pitchFamily="18" charset="0"/>
              </a:rPr>
              <a:t>r</a:t>
            </a:r>
            <a:r>
              <a:rPr lang="en-US" b="1" dirty="0">
                <a:solidFill>
                  <a:srgbClr val="FFFFFF"/>
                </a:solidFill>
                <a:latin typeface="Times New Roman" panose="02020603050405020304" pitchFamily="18" charset="0"/>
                <a:cs typeface="Times New Roman" panose="02020603050405020304" pitchFamily="18" charset="0"/>
              </a:rPr>
              <a:t>e</a:t>
            </a:r>
            <a:r>
              <a:rPr lang="en-SE" b="1"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Times New Roman" panose="02020603050405020304" pitchFamily="18" charset="0"/>
                <a:cs typeface="Times New Roman" panose="02020603050405020304" pitchFamily="18" charset="0"/>
              </a:rPr>
              <a:t>d</a:t>
            </a:r>
            <a:r>
              <a:rPr lang="en-SE" b="1" dirty="0" err="1">
                <a:solidFill>
                  <a:srgbClr val="FFFFFF"/>
                </a:solidFill>
                <a:latin typeface="Times New Roman" panose="02020603050405020304" pitchFamily="18" charset="0"/>
                <a:cs typeface="Times New Roman" panose="02020603050405020304" pitchFamily="18" charset="0"/>
              </a:rPr>
              <a:t>rawn</a:t>
            </a:r>
            <a:r>
              <a:rPr lang="en-SE" b="1" dirty="0">
                <a:solidFill>
                  <a:srgbClr val="FFFFFF"/>
                </a:solidFill>
                <a:latin typeface="Times New Roman" panose="02020603050405020304" pitchFamily="18" charset="0"/>
                <a:cs typeface="Times New Roman" panose="02020603050405020304" pitchFamily="18" charset="0"/>
              </a:rPr>
              <a:t> form the graphs, </a:t>
            </a:r>
            <a:r>
              <a:rPr lang="en-US" b="1" dirty="0">
                <a:solidFill>
                  <a:srgbClr val="FFFFFF"/>
                </a:solidFill>
                <a:latin typeface="Times New Roman" panose="02020603050405020304" pitchFamily="18" charset="0"/>
                <a:cs typeface="Times New Roman" panose="02020603050405020304" pitchFamily="18" charset="0"/>
              </a:rPr>
              <a:t>w</a:t>
            </a:r>
            <a:r>
              <a:rPr lang="en-SE" b="1" dirty="0">
                <a:solidFill>
                  <a:srgbClr val="FFFFFF"/>
                </a:solidFill>
                <a:latin typeface="Times New Roman" panose="02020603050405020304" pitchFamily="18" charset="0"/>
                <a:cs typeface="Times New Roman" panose="02020603050405020304" pitchFamily="18" charset="0"/>
              </a:rPr>
              <a:t>h</a:t>
            </a:r>
            <a:r>
              <a:rPr lang="en-US" b="1" dirty="0" err="1">
                <a:solidFill>
                  <a:srgbClr val="FFFFFF"/>
                </a:solidFill>
                <a:latin typeface="Times New Roman" panose="02020603050405020304" pitchFamily="18" charset="0"/>
                <a:cs typeface="Times New Roman" panose="02020603050405020304" pitchFamily="18" charset="0"/>
              </a:rPr>
              <a:t>i</a:t>
            </a:r>
            <a:r>
              <a:rPr lang="en-SE" b="1" dirty="0">
                <a:solidFill>
                  <a:srgbClr val="FFFFFF"/>
                </a:solidFill>
                <a:latin typeface="Times New Roman" panose="02020603050405020304" pitchFamily="18" charset="0"/>
                <a:cs typeface="Times New Roman" panose="02020603050405020304" pitchFamily="18" charset="0"/>
              </a:rPr>
              <a:t>c</a:t>
            </a:r>
            <a:r>
              <a:rPr lang="en-US" b="1" dirty="0">
                <a:solidFill>
                  <a:srgbClr val="FFFFFF"/>
                </a:solidFill>
                <a:latin typeface="Times New Roman" panose="02020603050405020304" pitchFamily="18" charset="0"/>
                <a:cs typeface="Times New Roman" panose="02020603050405020304" pitchFamily="18" charset="0"/>
              </a:rPr>
              <a:t>h</a:t>
            </a:r>
            <a:r>
              <a:rPr lang="en-SE" b="1" dirty="0">
                <a:solidFill>
                  <a:srgbClr val="FFFFFF"/>
                </a:solidFill>
                <a:latin typeface="Times New Roman" panose="02020603050405020304" pitchFamily="18" charset="0"/>
                <a:cs typeface="Times New Roman" panose="02020603050405020304" pitchFamily="18" charset="0"/>
              </a:rPr>
              <a:t> are developed from the data</a:t>
            </a:r>
            <a:r>
              <a:rPr lang="en-US" b="1" dirty="0">
                <a:solidFill>
                  <a:srgbClr val="FFFFFF"/>
                </a:solidFill>
                <a:latin typeface="Times New Roman" panose="02020603050405020304" pitchFamily="18" charset="0"/>
                <a:cs typeface="Times New Roman" panose="02020603050405020304" pitchFamily="18" charset="0"/>
              </a:rPr>
              <a:t>s</a:t>
            </a:r>
            <a:r>
              <a:rPr lang="en-SE" b="1" dirty="0">
                <a:solidFill>
                  <a:srgbClr val="FFFFFF"/>
                </a:solidFill>
                <a:latin typeface="Times New Roman" panose="02020603050405020304" pitchFamily="18" charset="0"/>
                <a:cs typeface="Times New Roman" panose="02020603050405020304" pitchFamily="18" charset="0"/>
              </a:rPr>
              <a:t>e</a:t>
            </a:r>
            <a:r>
              <a:rPr lang="en-US" b="1" dirty="0">
                <a:solidFill>
                  <a:srgbClr val="FFFFFF"/>
                </a:solidFill>
                <a:latin typeface="Times New Roman" panose="02020603050405020304" pitchFamily="18" charset="0"/>
                <a:cs typeface="Times New Roman" panose="02020603050405020304" pitchFamily="18" charset="0"/>
              </a:rPr>
              <a:t>t</a:t>
            </a:r>
            <a:r>
              <a:rPr lang="en-SE" b="1" dirty="0">
                <a:solidFill>
                  <a:srgbClr val="FFFFFF"/>
                </a:solidFill>
                <a:latin typeface="Times New Roman" panose="02020603050405020304" pitchFamily="18" charset="0"/>
                <a:cs typeface="Times New Roman" panose="02020603050405020304" pitchFamily="18" charset="0"/>
              </a:rPr>
              <a:t>. </a:t>
            </a:r>
          </a:p>
          <a:p>
            <a:r>
              <a:rPr lang="en-US" b="1" i="0" u="none" strike="noStrike" baseline="0" dirty="0">
                <a:solidFill>
                  <a:srgbClr val="FFFFFF"/>
                </a:solidFill>
                <a:latin typeface="Times New Roman" panose="02020603050405020304" pitchFamily="18" charset="0"/>
              </a:rPr>
              <a:t>Online order  and </a:t>
            </a:r>
            <a:r>
              <a:rPr lang="en-SE" b="1" i="0" u="none" strike="noStrike" baseline="0" dirty="0">
                <a:solidFill>
                  <a:srgbClr val="FFFFFF"/>
                </a:solidFill>
                <a:latin typeface="Times New Roman" panose="02020603050405020304" pitchFamily="18" charset="0"/>
              </a:rPr>
              <a:t>T</a:t>
            </a:r>
            <a:r>
              <a:rPr lang="en-US" b="1" i="0" u="none" strike="noStrike" baseline="0" dirty="0">
                <a:solidFill>
                  <a:srgbClr val="FFFFFF"/>
                </a:solidFill>
                <a:latin typeface="Times New Roman" panose="02020603050405020304" pitchFamily="18" charset="0"/>
              </a:rPr>
              <a:t>a</a:t>
            </a:r>
            <a:r>
              <a:rPr lang="en-SE" b="1" i="0" u="none" strike="noStrike" baseline="0" dirty="0">
                <a:solidFill>
                  <a:srgbClr val="FFFFFF"/>
                </a:solidFill>
                <a:latin typeface="Times New Roman" panose="02020603050405020304" pitchFamily="18" charset="0"/>
              </a:rPr>
              <a:t>b</a:t>
            </a:r>
            <a:r>
              <a:rPr lang="en-US" b="1" i="0" u="none" strike="noStrike" baseline="0" dirty="0">
                <a:solidFill>
                  <a:srgbClr val="FFFFFF"/>
                </a:solidFill>
                <a:latin typeface="Times New Roman" panose="02020603050405020304" pitchFamily="18" charset="0"/>
              </a:rPr>
              <a:t>l</a:t>
            </a:r>
            <a:r>
              <a:rPr lang="en-SE" b="1" i="0" u="none" strike="noStrike" baseline="0" dirty="0">
                <a:solidFill>
                  <a:srgbClr val="FFFFFF"/>
                </a:solidFill>
                <a:latin typeface="Times New Roman" panose="02020603050405020304" pitchFamily="18" charset="0"/>
              </a:rPr>
              <a:t>e </a:t>
            </a:r>
            <a:r>
              <a:rPr lang="en-US" b="1" i="0" u="none" strike="noStrike" baseline="0" dirty="0">
                <a:solidFill>
                  <a:srgbClr val="FFFFFF"/>
                </a:solidFill>
                <a:latin typeface="Times New Roman" panose="02020603050405020304" pitchFamily="18" charset="0"/>
              </a:rPr>
              <a:t>B</a:t>
            </a:r>
            <a:r>
              <a:rPr lang="en-SE" b="1" i="0" u="none" strike="noStrike" baseline="0" dirty="0" err="1">
                <a:solidFill>
                  <a:srgbClr val="FFFFFF"/>
                </a:solidFill>
                <a:latin typeface="Times New Roman" panose="02020603050405020304" pitchFamily="18" charset="0"/>
              </a:rPr>
              <a:t>o</a:t>
            </a:r>
            <a:r>
              <a:rPr lang="en-SE" b="1" dirty="0" err="1">
                <a:solidFill>
                  <a:srgbClr val="FFFFFF"/>
                </a:solidFill>
                <a:latin typeface="Times New Roman" panose="02020603050405020304" pitchFamily="18" charset="0"/>
              </a:rPr>
              <a:t>oking</a:t>
            </a:r>
            <a:r>
              <a:rPr lang="en-US" b="1" i="0" u="none" strike="noStrike" baseline="0" dirty="0">
                <a:solidFill>
                  <a:srgbClr val="FFFFFF"/>
                </a:solidFill>
                <a:latin typeface="Times New Roman" panose="02020603050405020304" pitchFamily="18" charset="0"/>
              </a:rPr>
              <a:t> service</a:t>
            </a:r>
            <a:r>
              <a:rPr lang="en-SE" b="1" i="0" u="none" strike="noStrike" baseline="0" dirty="0">
                <a:solidFill>
                  <a:srgbClr val="FFFFFF"/>
                </a:solidFill>
                <a:latin typeface="Times New Roman" panose="02020603050405020304" pitchFamily="18" charset="0"/>
              </a:rPr>
              <a:t>s- </a:t>
            </a:r>
            <a:r>
              <a:rPr lang="en-US" sz="1800" b="1" i="0" u="none" strike="noStrike" baseline="0" dirty="0">
                <a:solidFill>
                  <a:schemeClr val="tx1"/>
                </a:solidFill>
                <a:latin typeface="Times New Roman" panose="02020603050405020304" pitchFamily="18" charset="0"/>
              </a:rPr>
              <a:t>If</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fig</a:t>
            </a:r>
            <a:r>
              <a:rPr lang="en-SE" sz="1800" b="1" i="0" u="none" strike="noStrike" baseline="0" dirty="0">
                <a:solidFill>
                  <a:schemeClr val="tx1"/>
                </a:solidFill>
                <a:latin typeface="Times New Roman" panose="02020603050405020304" pitchFamily="18" charset="0"/>
              </a:rPr>
              <a:t>u</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a:t>
            </a:r>
            <a:r>
              <a:rPr lang="en-US" sz="1800" b="1" i="0" u="none" strike="noStrike" baseline="0" dirty="0">
                <a:solidFill>
                  <a:schemeClr val="tx1"/>
                </a:solidFill>
                <a:latin typeface="Times New Roman" panose="02020603050405020304" pitchFamily="18" charset="0"/>
              </a:rPr>
              <a:t>1 </a:t>
            </a:r>
            <a:r>
              <a:rPr lang="en-SE" sz="1800" b="1" i="0" u="none" strike="noStrike" baseline="0" dirty="0" err="1">
                <a:solidFill>
                  <a:schemeClr val="tx1"/>
                </a:solidFill>
                <a:latin typeface="Times New Roman" panose="02020603050405020304" pitchFamily="18" charset="0"/>
              </a:rPr>
              <a:t>i</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o</a:t>
            </a:r>
            <a:r>
              <a:rPr lang="en-SE" sz="1800" b="1" i="0" u="none" strike="noStrike" baseline="0" dirty="0">
                <a:solidFill>
                  <a:schemeClr val="tx1"/>
                </a:solidFill>
                <a:latin typeface="Times New Roman" panose="02020603050405020304" pitchFamily="18" charset="0"/>
              </a:rPr>
              <a:t>b</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r</a:t>
            </a:r>
            <a:r>
              <a:rPr lang="en-SE" b="1" dirty="0" err="1">
                <a:solidFill>
                  <a:schemeClr val="tx1"/>
                </a:solidFill>
                <a:latin typeface="Times New Roman" panose="02020603050405020304" pitchFamily="18" charset="0"/>
              </a:rPr>
              <a:t>ved</a:t>
            </a:r>
            <a:r>
              <a:rPr lang="en-SE" b="1"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70% of the customer </a:t>
            </a:r>
            <a:r>
              <a:rPr lang="en-SE" sz="1800" b="1" i="0" u="none" strike="noStrike" baseline="0" dirty="0">
                <a:solidFill>
                  <a:schemeClr val="tx1"/>
                </a:solidFill>
                <a:latin typeface="Times New Roman" panose="02020603050405020304" pitchFamily="18" charset="0"/>
              </a:rPr>
              <a:t>a</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 preferring to order the food online</a:t>
            </a:r>
            <a:r>
              <a:rPr lang="en-SE" sz="1800" b="1" i="0" u="none" strike="noStrike" baseline="0" dirty="0">
                <a:solidFill>
                  <a:schemeClr val="tx1"/>
                </a:solidFill>
                <a:latin typeface="Times New Roman" panose="02020603050405020304" pitchFamily="18" charset="0"/>
              </a:rPr>
              <a:t>.</a:t>
            </a:r>
            <a:r>
              <a:rPr lang="en-US" sz="1800" b="1" i="0" u="none" strike="noStrike" baseline="0" dirty="0">
                <a:solidFill>
                  <a:schemeClr val="tx1"/>
                </a:solidFill>
                <a:latin typeface="Times New Roman" panose="02020603050405020304" pitchFamily="18" charset="0"/>
              </a:rPr>
              <a:t> </a:t>
            </a:r>
            <a:r>
              <a:rPr lang="en-SE" b="1" dirty="0">
                <a:solidFill>
                  <a:schemeClr val="tx1"/>
                </a:solidFill>
                <a:latin typeface="Times New Roman" panose="02020603050405020304" pitchFamily="18" charset="0"/>
              </a:rPr>
              <a:t>A</a:t>
            </a:r>
            <a:r>
              <a:rPr lang="en-US" sz="1800" b="1" i="0" u="none" strike="noStrike" baseline="0" dirty="0" err="1">
                <a:solidFill>
                  <a:schemeClr val="tx1"/>
                </a:solidFill>
                <a:latin typeface="Times New Roman" panose="02020603050405020304" pitchFamily="18" charset="0"/>
              </a:rPr>
              <a:t>nd</a:t>
            </a:r>
            <a:r>
              <a:rPr lang="en-US" sz="1800" b="1" i="0" u="none" strike="noStrike" baseline="0" dirty="0">
                <a:solidFill>
                  <a:schemeClr val="tx1"/>
                </a:solidFill>
                <a:latin typeface="Times New Roman" panose="02020603050405020304" pitchFamily="18" charset="0"/>
              </a:rPr>
              <a:t> </a:t>
            </a:r>
            <a:r>
              <a:rPr lang="en-SE" sz="1800" b="1" i="0" u="none" strike="noStrike" baseline="0" dirty="0" err="1">
                <a:solidFill>
                  <a:schemeClr val="tx1"/>
                </a:solidFill>
                <a:latin typeface="Times New Roman" panose="02020603050405020304" pitchFamily="18" charset="0"/>
              </a:rPr>
              <a:t>i</a:t>
            </a:r>
            <a:r>
              <a:rPr lang="en-US" sz="1800" b="1" i="0" u="none" strike="noStrike" baseline="0" dirty="0">
                <a:solidFill>
                  <a:schemeClr val="tx1"/>
                </a:solidFill>
                <a:latin typeface="Times New Roman" panose="02020603050405020304" pitchFamily="18" charset="0"/>
              </a:rPr>
              <a:t>f</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h</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r</a:t>
            </a:r>
            <a:r>
              <a:rPr lang="en-SE" sz="1800" b="1" i="0" u="none" strike="noStrike" baseline="0" dirty="0" err="1">
                <a:solidFill>
                  <a:schemeClr val="tx1"/>
                </a:solidFill>
                <a:latin typeface="Times New Roman" panose="02020603050405020304" pitchFamily="18" charset="0"/>
              </a:rPr>
              <a:t>e</a:t>
            </a:r>
            <a:r>
              <a:rPr lang="en-SE" b="1" dirty="0" err="1">
                <a:solidFill>
                  <a:schemeClr val="tx1"/>
                </a:solidFill>
                <a:latin typeface="Times New Roman" panose="02020603050405020304" pitchFamily="18" charset="0"/>
              </a:rPr>
              <a:t>maining</a:t>
            </a:r>
            <a:r>
              <a:rPr lang="en-SE" b="1" dirty="0">
                <a:solidFill>
                  <a:schemeClr val="tx1"/>
                </a:solidFill>
                <a:latin typeface="Times New Roman" panose="02020603050405020304" pitchFamily="18" charset="0"/>
              </a:rPr>
              <a:t> 30% of  customers are made to a 100 percentile  </a:t>
            </a:r>
            <a:r>
              <a:rPr lang="en-US" sz="1800" b="1" i="0" u="none" strike="noStrike" baseline="0" dirty="0">
                <a:solidFill>
                  <a:schemeClr val="tx1"/>
                </a:solidFill>
                <a:latin typeface="Times New Roman" panose="02020603050405020304" pitchFamily="18" charset="0"/>
              </a:rPr>
              <a:t>26% o</a:t>
            </a:r>
            <a:r>
              <a:rPr lang="en-SE" sz="1800" b="1" i="0" u="none" strike="noStrike" baseline="0" dirty="0">
                <a:solidFill>
                  <a:schemeClr val="tx1"/>
                </a:solidFill>
                <a:latin typeface="Times New Roman" panose="02020603050405020304" pitchFamily="18" charset="0"/>
              </a:rPr>
              <a:t>f </a:t>
            </a:r>
            <a:r>
              <a:rPr lang="en-US" sz="1800" b="1" i="0" u="none" strike="noStrike" baseline="0" dirty="0">
                <a:solidFill>
                  <a:schemeClr val="tx1"/>
                </a:solidFill>
                <a:latin typeface="Times New Roman" panose="02020603050405020304" pitchFamily="18" charset="0"/>
              </a:rPr>
              <a:t>c</a:t>
            </a:r>
            <a:r>
              <a:rPr lang="en-SE" sz="1800" b="1" i="0" u="none" strike="noStrike" baseline="0" dirty="0">
                <a:solidFill>
                  <a:schemeClr val="tx1"/>
                </a:solidFill>
                <a:latin typeface="Times New Roman" panose="02020603050405020304" pitchFamily="18" charset="0"/>
              </a:rPr>
              <a:t>u</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t</a:t>
            </a:r>
            <a:r>
              <a:rPr lang="en-US" sz="1800" b="1" i="0" u="none" strike="noStrike" baseline="0" dirty="0">
                <a:solidFill>
                  <a:schemeClr val="tx1"/>
                </a:solidFill>
                <a:latin typeface="Times New Roman" panose="02020603050405020304" pitchFamily="18" charset="0"/>
              </a:rPr>
              <a:t>o</a:t>
            </a:r>
            <a:r>
              <a:rPr lang="en-SE" sz="1800" b="1" i="0" u="none" strike="noStrike" baseline="0" dirty="0">
                <a:solidFill>
                  <a:schemeClr val="tx1"/>
                </a:solidFill>
                <a:latin typeface="Times New Roman" panose="02020603050405020304" pitchFamily="18" charset="0"/>
              </a:rPr>
              <a:t>m</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a</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p</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e</a:t>
            </a:r>
            <a:r>
              <a:rPr lang="en-SE" b="1" dirty="0" err="1">
                <a:solidFill>
                  <a:schemeClr val="tx1"/>
                </a:solidFill>
                <a:latin typeface="Times New Roman" panose="02020603050405020304" pitchFamily="18" charset="0"/>
              </a:rPr>
              <a:t>ferring</a:t>
            </a:r>
            <a:r>
              <a:rPr lang="en-SE" b="1" dirty="0">
                <a:solidFill>
                  <a:schemeClr val="tx1"/>
                </a:solidFill>
                <a:latin typeface="Times New Roman" panose="02020603050405020304" pitchFamily="18" charset="0"/>
              </a:rPr>
              <a:t> to </a:t>
            </a:r>
            <a:r>
              <a:rPr lang="en-US" b="1" dirty="0">
                <a:solidFill>
                  <a:schemeClr val="tx1"/>
                </a:solidFill>
                <a:latin typeface="Times New Roman" panose="02020603050405020304" pitchFamily="18" charset="0"/>
              </a:rPr>
              <a:t>b</a:t>
            </a:r>
            <a:r>
              <a:rPr lang="en-SE" b="1" dirty="0">
                <a:solidFill>
                  <a:schemeClr val="tx1"/>
                </a:solidFill>
                <a:latin typeface="Times New Roman" panose="02020603050405020304" pitchFamily="18" charset="0"/>
              </a:rPr>
              <a:t>o</a:t>
            </a:r>
            <a:r>
              <a:rPr lang="en-US" b="1" dirty="0">
                <a:solidFill>
                  <a:schemeClr val="tx1"/>
                </a:solidFill>
                <a:latin typeface="Times New Roman" panose="02020603050405020304" pitchFamily="18" charset="0"/>
              </a:rPr>
              <a:t>o</a:t>
            </a:r>
            <a:r>
              <a:rPr lang="en-SE" b="1" dirty="0">
                <a:solidFill>
                  <a:schemeClr val="tx1"/>
                </a:solidFill>
                <a:latin typeface="Times New Roman" panose="02020603050405020304" pitchFamily="18" charset="0"/>
              </a:rPr>
              <a:t>k </a:t>
            </a:r>
            <a:r>
              <a:rPr lang="en-US" b="1" dirty="0">
                <a:solidFill>
                  <a:schemeClr val="tx1"/>
                </a:solidFill>
                <a:latin typeface="Times New Roman" panose="02020603050405020304" pitchFamily="18" charset="0"/>
              </a:rPr>
              <a:t>a</a:t>
            </a:r>
            <a:r>
              <a:rPr lang="en-SE" b="1" dirty="0">
                <a:solidFill>
                  <a:schemeClr val="tx1"/>
                </a:solidFill>
                <a:latin typeface="Times New Roman" panose="02020603050405020304" pitchFamily="18" charset="0"/>
              </a:rPr>
              <a:t> </a:t>
            </a:r>
            <a:r>
              <a:rPr lang="en-US" b="1" dirty="0">
                <a:solidFill>
                  <a:schemeClr val="tx1"/>
                </a:solidFill>
                <a:latin typeface="Times New Roman" panose="02020603050405020304" pitchFamily="18" charset="0"/>
              </a:rPr>
              <a:t>t</a:t>
            </a:r>
            <a:r>
              <a:rPr lang="en-SE" b="1" dirty="0">
                <a:solidFill>
                  <a:schemeClr val="tx1"/>
                </a:solidFill>
                <a:latin typeface="Times New Roman" panose="02020603050405020304" pitchFamily="18" charset="0"/>
              </a:rPr>
              <a:t>ab</a:t>
            </a:r>
            <a:r>
              <a:rPr lang="en-US" b="1" dirty="0">
                <a:solidFill>
                  <a:schemeClr val="tx1"/>
                </a:solidFill>
                <a:latin typeface="Times New Roman" panose="02020603050405020304" pitchFamily="18" charset="0"/>
              </a:rPr>
              <a:t>l</a:t>
            </a:r>
            <a:r>
              <a:rPr lang="en-SE" b="1"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 </a:t>
            </a:r>
            <a:endParaRPr lang="en-SE" sz="1800" b="1" i="0" u="none" strike="noStrike" baseline="0" dirty="0">
              <a:solidFill>
                <a:schemeClr val="tx1"/>
              </a:solidFill>
              <a:latin typeface="Times New Roman" panose="02020603050405020304" pitchFamily="18" charset="0"/>
            </a:endParaRPr>
          </a:p>
          <a:p>
            <a:r>
              <a:rPr lang="en-US" b="1" i="0" u="none" strike="noStrike" baseline="0" dirty="0">
                <a:solidFill>
                  <a:srgbClr val="FFFFFF"/>
                </a:solidFill>
                <a:latin typeface="Times New Roman" panose="02020603050405020304" pitchFamily="18" charset="0"/>
              </a:rPr>
              <a:t>Percentages of Restaurants based on Ratings</a:t>
            </a:r>
            <a:r>
              <a:rPr lang="en-SE" b="1" i="0" u="none" strike="noStrike" baseline="0" dirty="0">
                <a:solidFill>
                  <a:srgbClr val="FFFFFF"/>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From </a:t>
            </a:r>
            <a:r>
              <a:rPr lang="en-SE" sz="1800" b="1" i="0" u="none" strike="noStrike" baseline="0" dirty="0">
                <a:solidFill>
                  <a:schemeClr val="tx1"/>
                </a:solidFill>
                <a:latin typeface="Times New Roman" panose="02020603050405020304" pitchFamily="18" charset="0"/>
              </a:rPr>
              <a:t>f</a:t>
            </a:r>
            <a:r>
              <a:rPr lang="en-US" sz="1800" b="1" i="0" u="none" strike="noStrike" baseline="0" dirty="0" err="1">
                <a:solidFill>
                  <a:schemeClr val="tx1"/>
                </a:solidFill>
                <a:latin typeface="Times New Roman" panose="02020603050405020304" pitchFamily="18" charset="0"/>
              </a:rPr>
              <a:t>i</a:t>
            </a:r>
            <a:r>
              <a:rPr lang="en-SE" sz="1800" b="1" i="0" u="none" strike="noStrike" baseline="0" dirty="0">
                <a:solidFill>
                  <a:schemeClr val="tx1"/>
                </a:solidFill>
                <a:latin typeface="Times New Roman" panose="02020603050405020304" pitchFamily="18" charset="0"/>
              </a:rPr>
              <a:t>g</a:t>
            </a:r>
            <a:r>
              <a:rPr lang="en-US" sz="1800" b="1" i="0" u="none" strike="noStrike" baseline="0" dirty="0">
                <a:solidFill>
                  <a:schemeClr val="tx1"/>
                </a:solidFill>
                <a:latin typeface="Times New Roman" panose="02020603050405020304" pitchFamily="18" charset="0"/>
              </a:rPr>
              <a:t>u</a:t>
            </a:r>
            <a:r>
              <a:rPr lang="en-SE" sz="1800" b="1" i="0" u="none" strike="noStrike" baseline="0" dirty="0">
                <a:solidFill>
                  <a:schemeClr val="tx1"/>
                </a:solidFill>
                <a:latin typeface="Times New Roman" panose="02020603050405020304" pitchFamily="18" charset="0"/>
              </a:rPr>
              <a:t>r</a:t>
            </a:r>
            <a:r>
              <a:rPr lang="en-US" sz="1800" b="1" i="0" u="none" strike="noStrike" baseline="0" dirty="0">
                <a:solidFill>
                  <a:schemeClr val="tx1"/>
                </a:solidFill>
                <a:latin typeface="Times New Roman" panose="02020603050405020304" pitchFamily="18" charset="0"/>
              </a:rPr>
              <a:t>e</a:t>
            </a:r>
            <a:r>
              <a:rPr lang="en-SE" b="1" dirty="0">
                <a:solidFill>
                  <a:schemeClr val="tx1"/>
                </a:solidFill>
                <a:latin typeface="Times New Roman" panose="02020603050405020304" pitchFamily="18" charset="0"/>
              </a:rPr>
              <a:t>-2</a:t>
            </a:r>
            <a:r>
              <a:rPr lang="en-US" sz="1800" b="1" i="0" u="none" strike="noStrike" baseline="0" dirty="0">
                <a:solidFill>
                  <a:schemeClr val="tx1"/>
                </a:solidFill>
                <a:latin typeface="Times New Roman" panose="02020603050405020304" pitchFamily="18" charset="0"/>
              </a:rPr>
              <a:t> plot we can conclude that 46% of the restaurants are been rated between 4-4.5 and only 5% of the restaurants are rated more than 4.5. </a:t>
            </a:r>
            <a:endParaRPr lang="en-SE" b="1" i="0" u="none" strike="noStrike" baseline="0" dirty="0">
              <a:solidFill>
                <a:schemeClr val="tx1"/>
              </a:solidFill>
              <a:latin typeface="Times New Roman" panose="02020603050405020304" pitchFamily="18" charset="0"/>
            </a:endParaRPr>
          </a:p>
        </p:txBody>
      </p:sp>
      <p:sp>
        <p:nvSpPr>
          <p:cNvPr id="7" name="TextBox 6">
            <a:extLst>
              <a:ext uri="{FF2B5EF4-FFF2-40B4-BE49-F238E27FC236}">
                <a16:creationId xmlns:a16="http://schemas.microsoft.com/office/drawing/2014/main" id="{377EB507-E1C8-4876-97E3-6BFFEFDC60F5}"/>
              </a:ext>
            </a:extLst>
          </p:cNvPr>
          <p:cNvSpPr txBox="1"/>
          <p:nvPr/>
        </p:nvSpPr>
        <p:spPr>
          <a:xfrm flipH="1">
            <a:off x="8977733" y="2938551"/>
            <a:ext cx="1125857" cy="307777"/>
          </a:xfrm>
          <a:prstGeom prst="rect">
            <a:avLst/>
          </a:prstGeom>
          <a:noFill/>
        </p:spPr>
        <p:txBody>
          <a:bodyPr wrap="square" rtlCol="0">
            <a:spAutoFit/>
          </a:bodyPr>
          <a:lstStyle/>
          <a:p>
            <a:r>
              <a:rPr lang="en-SE" sz="1400" b="1" dirty="0">
                <a:solidFill>
                  <a:schemeClr val="bg1">
                    <a:lumMod val="75000"/>
                    <a:lumOff val="25000"/>
                  </a:schemeClr>
                </a:solidFill>
                <a:latin typeface="Times New Roman" panose="02020603050405020304" pitchFamily="18" charset="0"/>
                <a:cs typeface="Times New Roman" panose="02020603050405020304" pitchFamily="18" charset="0"/>
              </a:rPr>
              <a:t>F</a:t>
            </a:r>
            <a:r>
              <a:rPr lang="en-US" sz="1400" b="1" dirty="0" err="1">
                <a:solidFill>
                  <a:schemeClr val="bg1">
                    <a:lumMod val="75000"/>
                    <a:lumOff val="25000"/>
                  </a:schemeClr>
                </a:solidFill>
                <a:latin typeface="Times New Roman" panose="02020603050405020304" pitchFamily="18" charset="0"/>
                <a:cs typeface="Times New Roman" panose="02020603050405020304" pitchFamily="18" charset="0"/>
              </a:rPr>
              <a:t>i</a:t>
            </a:r>
            <a:r>
              <a:rPr lang="en-SE" sz="1400" b="1" dirty="0">
                <a:solidFill>
                  <a:schemeClr val="bg1">
                    <a:lumMod val="75000"/>
                    <a:lumOff val="25000"/>
                  </a:schemeClr>
                </a:solidFill>
                <a:latin typeface="Times New Roman" panose="02020603050405020304" pitchFamily="18" charset="0"/>
                <a:cs typeface="Times New Roman" panose="02020603050405020304" pitchFamily="18" charset="0"/>
              </a:rPr>
              <a:t>g</a:t>
            </a:r>
            <a:r>
              <a:rPr lang="en-US" sz="1400" b="1" dirty="0">
                <a:solidFill>
                  <a:schemeClr val="bg1">
                    <a:lumMod val="75000"/>
                    <a:lumOff val="25000"/>
                  </a:schemeClr>
                </a:solidFill>
                <a:latin typeface="Times New Roman" panose="02020603050405020304" pitchFamily="18" charset="0"/>
                <a:cs typeface="Times New Roman" panose="02020603050405020304" pitchFamily="18" charset="0"/>
              </a:rPr>
              <a:t>u</a:t>
            </a:r>
            <a:r>
              <a:rPr lang="en-SE" sz="1400" b="1" dirty="0">
                <a:solidFill>
                  <a:schemeClr val="bg1">
                    <a:lumMod val="75000"/>
                    <a:lumOff val="25000"/>
                  </a:schemeClr>
                </a:solidFill>
                <a:latin typeface="Times New Roman" panose="02020603050405020304" pitchFamily="18" charset="0"/>
                <a:cs typeface="Times New Roman" panose="02020603050405020304" pitchFamily="18" charset="0"/>
              </a:rPr>
              <a:t>r</a:t>
            </a:r>
            <a:r>
              <a:rPr lang="en-US" sz="1400" b="1" dirty="0">
                <a:solidFill>
                  <a:schemeClr val="bg1">
                    <a:lumMod val="75000"/>
                    <a:lumOff val="25000"/>
                  </a:schemeClr>
                </a:solidFill>
                <a:latin typeface="Times New Roman" panose="02020603050405020304" pitchFamily="18" charset="0"/>
                <a:cs typeface="Times New Roman" panose="02020603050405020304" pitchFamily="18" charset="0"/>
              </a:rPr>
              <a:t>e</a:t>
            </a:r>
            <a:r>
              <a:rPr lang="en-SE" sz="1400" b="1" dirty="0">
                <a:solidFill>
                  <a:schemeClr val="bg1">
                    <a:lumMod val="75000"/>
                    <a:lumOff val="25000"/>
                  </a:schemeClr>
                </a:solidFill>
                <a:latin typeface="Times New Roman" panose="02020603050405020304" pitchFamily="18" charset="0"/>
                <a:cs typeface="Times New Roman" panose="02020603050405020304" pitchFamily="18" charset="0"/>
              </a:rPr>
              <a:t>-1</a:t>
            </a:r>
            <a:endParaRPr lang="en-US" sz="1400" b="1"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97D3FD9-507F-401C-9B63-C48AAFBF3B69}"/>
              </a:ext>
            </a:extLst>
          </p:cNvPr>
          <p:cNvPicPr>
            <a:picLocks noChangeAspect="1"/>
          </p:cNvPicPr>
          <p:nvPr/>
        </p:nvPicPr>
        <p:blipFill>
          <a:blip r:embed="rId3"/>
          <a:stretch>
            <a:fillRect/>
          </a:stretch>
        </p:blipFill>
        <p:spPr>
          <a:xfrm>
            <a:off x="8133345" y="3360174"/>
            <a:ext cx="2646950" cy="2294700"/>
          </a:xfrm>
          <a:prstGeom prst="rect">
            <a:avLst/>
          </a:prstGeom>
        </p:spPr>
      </p:pic>
      <p:sp>
        <p:nvSpPr>
          <p:cNvPr id="19" name="TextBox 18">
            <a:extLst>
              <a:ext uri="{FF2B5EF4-FFF2-40B4-BE49-F238E27FC236}">
                <a16:creationId xmlns:a16="http://schemas.microsoft.com/office/drawing/2014/main" id="{33EF059A-451D-4569-B4FB-2D6A21CF34B6}"/>
              </a:ext>
            </a:extLst>
          </p:cNvPr>
          <p:cNvSpPr txBox="1"/>
          <p:nvPr/>
        </p:nvSpPr>
        <p:spPr>
          <a:xfrm>
            <a:off x="8746429" y="5672607"/>
            <a:ext cx="1357161" cy="338554"/>
          </a:xfrm>
          <a:prstGeom prst="rect">
            <a:avLst/>
          </a:prstGeom>
          <a:noFill/>
        </p:spPr>
        <p:txBody>
          <a:bodyPr wrap="square" rtlCol="0">
            <a:spAutoFit/>
          </a:bodyPr>
          <a:lstStyle/>
          <a:p>
            <a:r>
              <a:rPr lang="en-SE" sz="1600" b="1" dirty="0">
                <a:solidFill>
                  <a:schemeClr val="bg1"/>
                </a:solidFill>
                <a:latin typeface="Times New Roman" panose="02020603050405020304" pitchFamily="18" charset="0"/>
                <a:cs typeface="Times New Roman" panose="02020603050405020304" pitchFamily="18" charset="0"/>
              </a:rPr>
              <a:t>      </a:t>
            </a:r>
            <a:r>
              <a:rPr lang="en-US" sz="1400" b="1" dirty="0">
                <a:solidFill>
                  <a:schemeClr val="bg1"/>
                </a:solidFill>
                <a:latin typeface="Times New Roman" panose="02020603050405020304" pitchFamily="18" charset="0"/>
                <a:cs typeface="Times New Roman" panose="02020603050405020304" pitchFamily="18" charset="0"/>
              </a:rPr>
              <a:t>F</a:t>
            </a:r>
            <a:r>
              <a:rPr lang="en-SE" sz="1400" b="1" dirty="0">
                <a:solidFill>
                  <a:schemeClr val="bg1"/>
                </a:solidFill>
                <a:latin typeface="Times New Roman" panose="02020603050405020304" pitchFamily="18" charset="0"/>
                <a:cs typeface="Times New Roman" panose="02020603050405020304" pitchFamily="18" charset="0"/>
              </a:rPr>
              <a:t>igure-2</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3207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3" name="Freeform: Shape 1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D39409E-B9A0-4B2B-9A60-94F809CF9F50}"/>
              </a:ext>
            </a:extLst>
          </p:cNvPr>
          <p:cNvSpPr>
            <a:spLocks noGrp="1"/>
          </p:cNvSpPr>
          <p:nvPr>
            <p:ph type="title"/>
          </p:nvPr>
        </p:nvSpPr>
        <p:spPr>
          <a:xfrm>
            <a:off x="639098" y="629265"/>
            <a:ext cx="5132438" cy="1622322"/>
          </a:xfrm>
        </p:spPr>
        <p:txBody>
          <a:bodyPr>
            <a:normAutofit/>
          </a:bodyPr>
          <a:lstStyle/>
          <a:p>
            <a:r>
              <a:rPr lang="en-SE">
                <a:solidFill>
                  <a:srgbClr val="EBEBEB"/>
                </a:solidFill>
              </a:rPr>
              <a:t>DATA EXPLORATION</a:t>
            </a:r>
            <a:endParaRPr lang="en-US">
              <a:solidFill>
                <a:srgbClr val="EBEBEB"/>
              </a:solidFill>
            </a:endParaRPr>
          </a:p>
        </p:txBody>
      </p:sp>
      <p:pic>
        <p:nvPicPr>
          <p:cNvPr id="4" name="Picture 3">
            <a:extLst>
              <a:ext uri="{FF2B5EF4-FFF2-40B4-BE49-F238E27FC236}">
                <a16:creationId xmlns:a16="http://schemas.microsoft.com/office/drawing/2014/main" id="{854AF0DE-A773-43C4-9CEE-0271F31FCFBF}"/>
              </a:ext>
            </a:extLst>
          </p:cNvPr>
          <p:cNvPicPr>
            <a:picLocks noChangeAspect="1"/>
          </p:cNvPicPr>
          <p:nvPr/>
        </p:nvPicPr>
        <p:blipFill>
          <a:blip r:embed="rId2"/>
          <a:stretch>
            <a:fillRect/>
          </a:stretch>
        </p:blipFill>
        <p:spPr>
          <a:xfrm>
            <a:off x="7479453" y="1143000"/>
            <a:ext cx="3644159" cy="2307712"/>
          </a:xfrm>
          <a:prstGeom prst="rect">
            <a:avLst/>
          </a:prstGeom>
        </p:spPr>
      </p:pic>
      <p:sp>
        <p:nvSpPr>
          <p:cNvPr id="17" name="Rectangle 1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DA20DC-FD44-40DA-A138-98D35B95411A}"/>
              </a:ext>
            </a:extLst>
          </p:cNvPr>
          <p:cNvSpPr>
            <a:spLocks noGrp="1"/>
          </p:cNvSpPr>
          <p:nvPr>
            <p:ph idx="1"/>
          </p:nvPr>
        </p:nvSpPr>
        <p:spPr>
          <a:xfrm>
            <a:off x="639098" y="2418735"/>
            <a:ext cx="5132439" cy="3811742"/>
          </a:xfrm>
        </p:spPr>
        <p:txBody>
          <a:bodyPr anchor="ctr">
            <a:normAutofit/>
          </a:bodyPr>
          <a:lstStyle/>
          <a:p>
            <a:r>
              <a:rPr lang="en-SE" b="1" dirty="0">
                <a:solidFill>
                  <a:srgbClr val="FFFFFF"/>
                </a:solidFill>
                <a:latin typeface="Times New Roman" panose="02020603050405020304" pitchFamily="18" charset="0"/>
                <a:cs typeface="Times New Roman" panose="02020603050405020304" pitchFamily="18" charset="0"/>
              </a:rPr>
              <a:t>Restaurant T</a:t>
            </a:r>
            <a:r>
              <a:rPr lang="en-US" b="1" dirty="0">
                <a:solidFill>
                  <a:srgbClr val="FFFFFF"/>
                </a:solidFill>
                <a:latin typeface="Times New Roman" panose="02020603050405020304" pitchFamily="18" charset="0"/>
                <a:cs typeface="Times New Roman" panose="02020603050405020304" pitchFamily="18" charset="0"/>
              </a:rPr>
              <a:t>y</a:t>
            </a:r>
            <a:r>
              <a:rPr lang="en-SE" b="1" dirty="0">
                <a:solidFill>
                  <a:srgbClr val="FFFFFF"/>
                </a:solidFill>
                <a:latin typeface="Times New Roman" panose="02020603050405020304" pitchFamily="18" charset="0"/>
                <a:cs typeface="Times New Roman" panose="02020603050405020304" pitchFamily="18" charset="0"/>
              </a:rPr>
              <a:t>p</a:t>
            </a:r>
            <a:r>
              <a:rPr lang="en-US" b="1" dirty="0">
                <a:solidFill>
                  <a:srgbClr val="FFFFFF"/>
                </a:solidFill>
                <a:latin typeface="Times New Roman" panose="02020603050405020304" pitchFamily="18" charset="0"/>
                <a:cs typeface="Times New Roman" panose="02020603050405020304" pitchFamily="18" charset="0"/>
              </a:rPr>
              <a:t>e</a:t>
            </a:r>
            <a:r>
              <a:rPr lang="en-SE" b="1" dirty="0">
                <a:solidFill>
                  <a:srgbClr val="FFFFFF"/>
                </a:solidFill>
                <a:latin typeface="Times New Roman" panose="02020603050405020304" pitchFamily="18" charset="0"/>
                <a:cs typeface="Times New Roman" panose="02020603050405020304" pitchFamily="18" charset="0"/>
              </a:rPr>
              <a:t>s- P</a:t>
            </a:r>
            <a:r>
              <a:rPr lang="en-US" b="1" i="0" u="none" strike="noStrike" baseline="0" dirty="0">
                <a:solidFill>
                  <a:srgbClr val="FFFFFF"/>
                </a:solidFill>
                <a:latin typeface="Times New Roman" panose="02020603050405020304" pitchFamily="18" charset="0"/>
                <a:cs typeface="Times New Roman" panose="02020603050405020304" pitchFamily="18" charset="0"/>
              </a:rPr>
              <a:t>lot</a:t>
            </a:r>
            <a:r>
              <a:rPr lang="en-SE" b="1" i="0" u="none" strike="noStrike" baseline="0" dirty="0">
                <a:solidFill>
                  <a:srgbClr val="FFFFFF"/>
                </a:solidFill>
                <a:latin typeface="Times New Roman" panose="02020603050405020304" pitchFamily="18" charset="0"/>
                <a:cs typeface="Times New Roman" panose="02020603050405020304" pitchFamily="18" charset="0"/>
              </a:rPr>
              <a:t> </a:t>
            </a:r>
            <a:r>
              <a:rPr lang="en-US" b="1" i="0" u="none" strike="noStrike" baseline="0" dirty="0" err="1">
                <a:solidFill>
                  <a:srgbClr val="FFFFFF"/>
                </a:solidFill>
                <a:latin typeface="Times New Roman" panose="02020603050405020304" pitchFamily="18" charset="0"/>
                <a:cs typeface="Times New Roman" panose="02020603050405020304" pitchFamily="18" charset="0"/>
              </a:rPr>
              <a:t>i</a:t>
            </a:r>
            <a:r>
              <a:rPr lang="en-SE" b="1" i="0" u="none" strike="noStrike" baseline="0" dirty="0">
                <a:solidFill>
                  <a:srgbClr val="FFFFFF"/>
                </a:solidFill>
                <a:latin typeface="Times New Roman" panose="02020603050405020304" pitchFamily="18" charset="0"/>
                <a:cs typeface="Times New Roman" panose="02020603050405020304" pitchFamily="18" charset="0"/>
              </a:rPr>
              <a:t>n </a:t>
            </a:r>
            <a:r>
              <a:rPr lang="en-US" b="1" i="0" u="none" strike="noStrike" baseline="0" dirty="0">
                <a:solidFill>
                  <a:srgbClr val="FFFFFF"/>
                </a:solidFill>
                <a:latin typeface="Times New Roman" panose="02020603050405020304" pitchFamily="18" charset="0"/>
                <a:cs typeface="Times New Roman" panose="02020603050405020304" pitchFamily="18" charset="0"/>
              </a:rPr>
              <a:t>f</a:t>
            </a:r>
            <a:r>
              <a:rPr lang="en-SE" b="1" i="0" u="none" strike="noStrike" baseline="0" dirty="0" err="1">
                <a:solidFill>
                  <a:srgbClr val="FFFFFF"/>
                </a:solidFill>
                <a:latin typeface="Times New Roman" panose="02020603050405020304" pitchFamily="18" charset="0"/>
                <a:cs typeface="Times New Roman" panose="02020603050405020304" pitchFamily="18" charset="0"/>
              </a:rPr>
              <a:t>i</a:t>
            </a:r>
            <a:r>
              <a:rPr lang="en-US" b="1" i="0" u="none" strike="noStrike" baseline="0" dirty="0">
                <a:solidFill>
                  <a:srgbClr val="FFFFFF"/>
                </a:solidFill>
                <a:latin typeface="Times New Roman" panose="02020603050405020304" pitchFamily="18" charset="0"/>
                <a:cs typeface="Times New Roman" panose="02020603050405020304" pitchFamily="18" charset="0"/>
              </a:rPr>
              <a:t>g</a:t>
            </a:r>
            <a:r>
              <a:rPr lang="en-SE" b="1" i="0" u="none" strike="noStrike" baseline="0" dirty="0">
                <a:solidFill>
                  <a:srgbClr val="FFFFFF"/>
                </a:solidFill>
                <a:latin typeface="Times New Roman" panose="02020603050405020304" pitchFamily="18" charset="0"/>
                <a:cs typeface="Times New Roman" panose="02020603050405020304" pitchFamily="18" charset="0"/>
              </a:rPr>
              <a:t>u</a:t>
            </a:r>
            <a:r>
              <a:rPr lang="en-US" b="1" i="0" u="none" strike="noStrike" baseline="0" dirty="0">
                <a:solidFill>
                  <a:srgbClr val="FFFFFF"/>
                </a:solidFill>
                <a:latin typeface="Times New Roman" panose="02020603050405020304" pitchFamily="18" charset="0"/>
                <a:cs typeface="Times New Roman" panose="02020603050405020304" pitchFamily="18" charset="0"/>
              </a:rPr>
              <a:t>r</a:t>
            </a:r>
            <a:r>
              <a:rPr lang="en-SE" b="1" i="0" u="none" strike="noStrike" baseline="0" dirty="0">
                <a:solidFill>
                  <a:srgbClr val="FFFFFF"/>
                </a:solidFill>
                <a:latin typeface="Times New Roman" panose="02020603050405020304" pitchFamily="18" charset="0"/>
                <a:cs typeface="Times New Roman" panose="02020603050405020304" pitchFamily="18" charset="0"/>
              </a:rPr>
              <a:t>e-3</a:t>
            </a:r>
            <a:r>
              <a:rPr lang="en-US" b="1" i="0" u="none" strike="noStrike" baseline="0" dirty="0">
                <a:solidFill>
                  <a:srgbClr val="FFFFFF"/>
                </a:solidFill>
                <a:latin typeface="Times New Roman" panose="02020603050405020304" pitchFamily="18" charset="0"/>
                <a:cs typeface="Times New Roman" panose="02020603050405020304" pitchFamily="18" charset="0"/>
              </a:rPr>
              <a:t> shows the top 20 rest</a:t>
            </a:r>
            <a:r>
              <a:rPr lang="en-SE" b="1" i="0" u="none" strike="noStrike" baseline="0" dirty="0">
                <a:solidFill>
                  <a:srgbClr val="FFFFFF"/>
                </a:solidFill>
                <a:latin typeface="Times New Roman" panose="02020603050405020304" pitchFamily="18" charset="0"/>
                <a:cs typeface="Times New Roman" panose="02020603050405020304" pitchFamily="18" charset="0"/>
              </a:rPr>
              <a:t>a</a:t>
            </a:r>
            <a:r>
              <a:rPr lang="en-US" b="1" i="0" u="none" strike="noStrike" baseline="0" dirty="0">
                <a:solidFill>
                  <a:srgbClr val="FFFFFF"/>
                </a:solidFill>
                <a:latin typeface="Times New Roman" panose="02020603050405020304" pitchFamily="18" charset="0"/>
                <a:cs typeface="Times New Roman" panose="02020603050405020304" pitchFamily="18" charset="0"/>
              </a:rPr>
              <a:t>u</a:t>
            </a:r>
            <a:r>
              <a:rPr lang="en-SE" b="1" i="0" u="none" strike="noStrike" baseline="0" dirty="0">
                <a:solidFill>
                  <a:srgbClr val="FFFFFF"/>
                </a:solidFill>
                <a:latin typeface="Times New Roman" panose="02020603050405020304" pitchFamily="18" charset="0"/>
                <a:cs typeface="Times New Roman" panose="02020603050405020304" pitchFamily="18" charset="0"/>
              </a:rPr>
              <a:t>r</a:t>
            </a:r>
            <a:r>
              <a:rPr lang="en-US" b="1" i="0" u="none" strike="noStrike" baseline="0" dirty="0">
                <a:solidFill>
                  <a:srgbClr val="FFFFFF"/>
                </a:solidFill>
                <a:latin typeface="Times New Roman" panose="02020603050405020304" pitchFamily="18" charset="0"/>
                <a:cs typeface="Times New Roman" panose="02020603050405020304" pitchFamily="18" charset="0"/>
              </a:rPr>
              <a:t>a</a:t>
            </a:r>
            <a:r>
              <a:rPr lang="en-SE" b="1" i="0" u="none" strike="noStrike" baseline="0" dirty="0">
                <a:solidFill>
                  <a:srgbClr val="FFFFFF"/>
                </a:solidFill>
                <a:latin typeface="Times New Roman" panose="02020603050405020304" pitchFamily="18" charset="0"/>
                <a:cs typeface="Times New Roman" panose="02020603050405020304" pitchFamily="18" charset="0"/>
              </a:rPr>
              <a:t>n</a:t>
            </a:r>
            <a:r>
              <a:rPr lang="en-US" b="1" i="0" u="none" strike="noStrike" baseline="0" dirty="0">
                <a:solidFill>
                  <a:srgbClr val="FFFFFF"/>
                </a:solidFill>
                <a:latin typeface="Times New Roman" panose="02020603050405020304" pitchFamily="18" charset="0"/>
                <a:cs typeface="Times New Roman" panose="02020603050405020304" pitchFamily="18" charset="0"/>
              </a:rPr>
              <a:t>t types </a:t>
            </a:r>
            <a:r>
              <a:rPr lang="en-SE" b="1" dirty="0">
                <a:solidFill>
                  <a:srgbClr val="FFFFFF"/>
                </a:solidFill>
                <a:latin typeface="Times New Roman" panose="02020603050405020304" pitchFamily="18" charset="0"/>
                <a:cs typeface="Times New Roman" panose="02020603050405020304" pitchFamily="18" charset="0"/>
              </a:rPr>
              <a:t>a</a:t>
            </a:r>
            <a:r>
              <a:rPr lang="en-US" b="1" i="0" u="none" strike="noStrike" baseline="0" dirty="0" err="1">
                <a:solidFill>
                  <a:srgbClr val="FFFFFF"/>
                </a:solidFill>
                <a:latin typeface="Times New Roman" panose="02020603050405020304" pitchFamily="18" charset="0"/>
                <a:cs typeface="Times New Roman" panose="02020603050405020304" pitchFamily="18" charset="0"/>
              </a:rPr>
              <a:t>nd</a:t>
            </a:r>
            <a:r>
              <a:rPr lang="en-US" b="1" i="0" u="none" strike="noStrike" baseline="0" dirty="0">
                <a:solidFill>
                  <a:srgbClr val="FFFFFF"/>
                </a:solidFill>
                <a:latin typeface="Times New Roman" panose="02020603050405020304" pitchFamily="18" charset="0"/>
                <a:cs typeface="Times New Roman" panose="02020603050405020304" pitchFamily="18" charset="0"/>
              </a:rPr>
              <a:t> we can conclude that Casual Dining and Quick Bites are</a:t>
            </a:r>
            <a:r>
              <a:rPr lang="en-SE" b="1" i="0" u="none" strike="noStrike" baseline="0" dirty="0">
                <a:solidFill>
                  <a:srgbClr val="FFFFFF"/>
                </a:solidFill>
                <a:latin typeface="Times New Roman" panose="02020603050405020304" pitchFamily="18" charset="0"/>
                <a:cs typeface="Times New Roman" panose="02020603050405020304" pitchFamily="18" charset="0"/>
              </a:rPr>
              <a:t> </a:t>
            </a:r>
            <a:r>
              <a:rPr lang="en-US" b="1" i="0" u="none" strike="noStrike" baseline="0" dirty="0">
                <a:solidFill>
                  <a:srgbClr val="FFFFFF"/>
                </a:solidFill>
                <a:latin typeface="Times New Roman" panose="02020603050405020304" pitchFamily="18" charset="0"/>
                <a:cs typeface="Times New Roman" panose="02020603050405020304" pitchFamily="18" charset="0"/>
              </a:rPr>
              <a:t>a</a:t>
            </a:r>
            <a:r>
              <a:rPr lang="en-SE" b="1" i="0" u="none" strike="noStrike" baseline="0" dirty="0">
                <a:solidFill>
                  <a:srgbClr val="FFFFFF"/>
                </a:solidFill>
                <a:latin typeface="Times New Roman" panose="02020603050405020304" pitchFamily="18" charset="0"/>
                <a:cs typeface="Times New Roman" panose="02020603050405020304" pitchFamily="18" charset="0"/>
              </a:rPr>
              <a:t>t</a:t>
            </a:r>
            <a:r>
              <a:rPr lang="en-US" b="1" i="0" u="none" strike="noStrike" baseline="0" dirty="0">
                <a:solidFill>
                  <a:srgbClr val="FFFFFF"/>
                </a:solidFill>
                <a:latin typeface="Times New Roman" panose="02020603050405020304" pitchFamily="18" charset="0"/>
                <a:cs typeface="Times New Roman" panose="02020603050405020304" pitchFamily="18" charset="0"/>
              </a:rPr>
              <a:t> the to</a:t>
            </a:r>
            <a:r>
              <a:rPr lang="en-SE" b="1" i="0" u="none" strike="noStrike" baseline="0" dirty="0">
                <a:solidFill>
                  <a:srgbClr val="FFFFFF"/>
                </a:solidFill>
                <a:latin typeface="Times New Roman" panose="02020603050405020304" pitchFamily="18" charset="0"/>
                <a:cs typeface="Times New Roman" panose="02020603050405020304" pitchFamily="18" charset="0"/>
              </a:rPr>
              <a:t>p</a:t>
            </a:r>
            <a:r>
              <a:rPr lang="en-US" b="1" i="0" u="none" strike="noStrike" baseline="0" dirty="0">
                <a:solidFill>
                  <a:srgbClr val="FFFFFF"/>
                </a:solidFill>
                <a:latin typeface="Times New Roman" panose="02020603050405020304" pitchFamily="18" charset="0"/>
                <a:cs typeface="Times New Roman" panose="02020603050405020304" pitchFamily="18" charset="0"/>
              </a:rPr>
              <a:t>. </a:t>
            </a:r>
            <a:r>
              <a:rPr lang="en-SE" b="1" dirty="0">
                <a:solidFill>
                  <a:srgbClr val="FFFFFF"/>
                </a:solidFill>
                <a:latin typeface="Times New Roman" panose="02020603050405020304" pitchFamily="18" charset="0"/>
                <a:cs typeface="Times New Roman" panose="02020603050405020304" pitchFamily="18" charset="0"/>
              </a:rPr>
              <a:t> </a:t>
            </a:r>
          </a:p>
          <a:p>
            <a:r>
              <a:rPr lang="en-US" sz="1800" b="1" i="0" u="none" strike="noStrike" baseline="0" dirty="0">
                <a:solidFill>
                  <a:schemeClr val="tx1"/>
                </a:solidFill>
                <a:latin typeface="Times New Roman" panose="02020603050405020304" pitchFamily="18" charset="0"/>
              </a:rPr>
              <a:t>Top Rating Restaurants</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h</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f</a:t>
            </a:r>
            <a:r>
              <a:rPr lang="en-SE" sz="1800" b="1" i="0" u="none" strike="noStrike" baseline="0" dirty="0" err="1">
                <a:solidFill>
                  <a:schemeClr val="tx1"/>
                </a:solidFill>
                <a:latin typeface="Times New Roman" panose="02020603050405020304" pitchFamily="18" charset="0"/>
              </a:rPr>
              <a:t>i</a:t>
            </a:r>
            <a:r>
              <a:rPr lang="en-US" sz="1800" b="1" i="0" u="none" strike="noStrike" baseline="0" dirty="0">
                <a:solidFill>
                  <a:schemeClr val="tx1"/>
                </a:solidFill>
                <a:latin typeface="Times New Roman" panose="02020603050405020304" pitchFamily="18" charset="0"/>
              </a:rPr>
              <a:t>g</a:t>
            </a:r>
            <a:r>
              <a:rPr lang="en-SE" sz="1800" b="1" i="0" u="none" strike="noStrike" baseline="0" dirty="0">
                <a:solidFill>
                  <a:schemeClr val="tx1"/>
                </a:solidFill>
                <a:latin typeface="Times New Roman" panose="02020603050405020304" pitchFamily="18" charset="0"/>
              </a:rPr>
              <a:t>u</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e-4 </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h</a:t>
            </a:r>
            <a:r>
              <a:rPr lang="en-US" sz="1800" b="1" i="0" u="none" strike="noStrike" baseline="0" dirty="0">
                <a:solidFill>
                  <a:schemeClr val="tx1"/>
                </a:solidFill>
                <a:latin typeface="Times New Roman" panose="02020603050405020304" pitchFamily="18" charset="0"/>
              </a:rPr>
              <a:t>o</a:t>
            </a:r>
            <a:r>
              <a:rPr lang="en-SE" sz="1800" b="1" i="0" u="none" strike="noStrike" baseline="0" dirty="0">
                <a:solidFill>
                  <a:schemeClr val="tx1"/>
                </a:solidFill>
                <a:latin typeface="Times New Roman" panose="02020603050405020304" pitchFamily="18" charset="0"/>
              </a:rPr>
              <a:t>w</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h</a:t>
            </a:r>
            <a:r>
              <a:rPr lang="en-US" sz="1800" b="1" i="0" u="none" strike="noStrike" baseline="0" dirty="0">
                <a:solidFill>
                  <a:schemeClr val="tx1"/>
                </a:solidFill>
                <a:latin typeface="Times New Roman" panose="02020603050405020304" pitchFamily="18" charset="0"/>
              </a:rPr>
              <a:t>e</a:t>
            </a:r>
            <a:r>
              <a:rPr lang="en-SE" sz="1800" b="1" i="0" u="none" strike="noStrike" baseline="0" dirty="0">
                <a:solidFill>
                  <a:schemeClr val="tx1"/>
                </a:solidFill>
                <a:latin typeface="Times New Roman" panose="02020603050405020304" pitchFamily="18" charset="0"/>
              </a:rPr>
              <a:t> </a:t>
            </a:r>
            <a:r>
              <a:rPr lang="en-US" sz="1800" b="1" i="0" u="none" strike="noStrike" baseline="0" dirty="0">
                <a:solidFill>
                  <a:schemeClr val="tx1"/>
                </a:solidFill>
                <a:latin typeface="Times New Roman" panose="02020603050405020304" pitchFamily="18" charset="0"/>
              </a:rPr>
              <a:t>t</a:t>
            </a:r>
            <a:r>
              <a:rPr lang="en-SE" sz="1800" b="1" i="0" u="none" strike="noStrike" baseline="0" dirty="0">
                <a:solidFill>
                  <a:schemeClr val="tx1"/>
                </a:solidFill>
                <a:latin typeface="Times New Roman" panose="02020603050405020304" pitchFamily="18" charset="0"/>
              </a:rPr>
              <a:t>o</a:t>
            </a:r>
            <a:r>
              <a:rPr lang="en-US" sz="1800" b="1" i="0" u="none" strike="noStrike" baseline="0" dirty="0">
                <a:solidFill>
                  <a:schemeClr val="tx1"/>
                </a:solidFill>
                <a:latin typeface="Times New Roman" panose="02020603050405020304" pitchFamily="18" charset="0"/>
              </a:rPr>
              <a:t>p</a:t>
            </a:r>
            <a:r>
              <a:rPr lang="en-SE" sz="1800" b="1" i="0" u="none" strike="noStrike" baseline="0" dirty="0">
                <a:solidFill>
                  <a:schemeClr val="tx1"/>
                </a:solidFill>
                <a:latin typeface="Times New Roman" panose="02020603050405020304" pitchFamily="18" charset="0"/>
              </a:rPr>
              <a:t> 5 </a:t>
            </a:r>
            <a:r>
              <a:rPr lang="en-US" sz="1800" b="1" i="0" u="none" strike="noStrike" baseline="0" dirty="0">
                <a:solidFill>
                  <a:schemeClr val="tx1"/>
                </a:solidFill>
                <a:latin typeface="Times New Roman" panose="02020603050405020304" pitchFamily="18" charset="0"/>
              </a:rPr>
              <a:t>r</a:t>
            </a:r>
            <a:r>
              <a:rPr lang="en-SE" sz="1800" b="1" i="0" u="none" strike="noStrike" baseline="0" dirty="0">
                <a:solidFill>
                  <a:schemeClr val="tx1"/>
                </a:solidFill>
                <a:latin typeface="Times New Roman" panose="02020603050405020304" pitchFamily="18" charset="0"/>
              </a:rPr>
              <a:t>e</a:t>
            </a:r>
            <a:r>
              <a:rPr lang="en-US" sz="1800" b="1" i="0" u="none" strike="noStrike" baseline="0" dirty="0">
                <a:solidFill>
                  <a:schemeClr val="tx1"/>
                </a:solidFill>
                <a:latin typeface="Times New Roman" panose="02020603050405020304" pitchFamily="18" charset="0"/>
              </a:rPr>
              <a:t>s</a:t>
            </a:r>
            <a:r>
              <a:rPr lang="en-SE" sz="1800" b="1" i="0" u="none" strike="noStrike" baseline="0" dirty="0">
                <a:solidFill>
                  <a:schemeClr val="tx1"/>
                </a:solidFill>
                <a:latin typeface="Times New Roman" panose="02020603050405020304" pitchFamily="18" charset="0"/>
              </a:rPr>
              <a:t>t</a:t>
            </a:r>
            <a:r>
              <a:rPr lang="en-US" sz="1800" b="1" i="0" u="none" strike="noStrike" baseline="0" dirty="0">
                <a:solidFill>
                  <a:schemeClr val="tx1"/>
                </a:solidFill>
                <a:latin typeface="Times New Roman" panose="02020603050405020304" pitchFamily="18" charset="0"/>
              </a:rPr>
              <a:t>au</a:t>
            </a:r>
            <a:r>
              <a:rPr lang="en-SE" b="1" dirty="0">
                <a:solidFill>
                  <a:schemeClr val="tx1"/>
                </a:solidFill>
                <a:latin typeface="Times New Roman" panose="02020603050405020304" pitchFamily="18" charset="0"/>
              </a:rPr>
              <a:t>rants </a:t>
            </a:r>
            <a:r>
              <a:rPr lang="en-US" b="1" dirty="0">
                <a:solidFill>
                  <a:schemeClr val="tx1"/>
                </a:solidFill>
                <a:latin typeface="Times New Roman" panose="02020603050405020304" pitchFamily="18" charset="0"/>
              </a:rPr>
              <a:t>w</a:t>
            </a:r>
            <a:r>
              <a:rPr lang="en-SE" b="1" dirty="0" err="1">
                <a:solidFill>
                  <a:schemeClr val="tx1"/>
                </a:solidFill>
                <a:latin typeface="Times New Roman" panose="02020603050405020304" pitchFamily="18" charset="0"/>
              </a:rPr>
              <a:t>i</a:t>
            </a:r>
            <a:r>
              <a:rPr lang="en-US" b="1" dirty="0">
                <a:solidFill>
                  <a:schemeClr val="tx1"/>
                </a:solidFill>
                <a:latin typeface="Times New Roman" panose="02020603050405020304" pitchFamily="18" charset="0"/>
              </a:rPr>
              <a:t>t</a:t>
            </a:r>
            <a:r>
              <a:rPr lang="en-SE" b="1" dirty="0">
                <a:solidFill>
                  <a:schemeClr val="tx1"/>
                </a:solidFill>
                <a:latin typeface="Times New Roman" panose="02020603050405020304" pitchFamily="18" charset="0"/>
              </a:rPr>
              <a:t>h </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a</a:t>
            </a:r>
            <a:r>
              <a:rPr lang="en-US" b="1" dirty="0">
                <a:solidFill>
                  <a:schemeClr val="tx1"/>
                </a:solidFill>
                <a:latin typeface="Times New Roman" panose="02020603050405020304" pitchFamily="18" charset="0"/>
              </a:rPr>
              <a:t>t</a:t>
            </a:r>
            <a:r>
              <a:rPr lang="en-SE" b="1" dirty="0" err="1">
                <a:solidFill>
                  <a:schemeClr val="tx1"/>
                </a:solidFill>
                <a:latin typeface="Times New Roman" panose="02020603050405020304" pitchFamily="18" charset="0"/>
              </a:rPr>
              <a:t>i</a:t>
            </a:r>
            <a:r>
              <a:rPr lang="en-US" b="1" dirty="0">
                <a:solidFill>
                  <a:schemeClr val="tx1"/>
                </a:solidFill>
                <a:latin typeface="Times New Roman" panose="02020603050405020304" pitchFamily="18" charset="0"/>
              </a:rPr>
              <a:t>n</a:t>
            </a:r>
            <a:r>
              <a:rPr lang="en-SE" b="1" dirty="0">
                <a:solidFill>
                  <a:schemeClr val="tx1"/>
                </a:solidFill>
                <a:latin typeface="Times New Roman" panose="02020603050405020304" pitchFamily="18" charset="0"/>
              </a:rPr>
              <a:t>g </a:t>
            </a:r>
            <a:r>
              <a:rPr lang="en-US" b="1" dirty="0">
                <a:solidFill>
                  <a:schemeClr val="tx1"/>
                </a:solidFill>
                <a:latin typeface="Times New Roman" panose="02020603050405020304" pitchFamily="18" charset="0"/>
              </a:rPr>
              <a:t>m</a:t>
            </a:r>
            <a:r>
              <a:rPr lang="en-SE" b="1" dirty="0">
                <a:solidFill>
                  <a:schemeClr val="tx1"/>
                </a:solidFill>
                <a:latin typeface="Times New Roman" panose="02020603050405020304" pitchFamily="18" charset="0"/>
              </a:rPr>
              <a:t>o</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e </a:t>
            </a:r>
            <a:r>
              <a:rPr lang="en-US" b="1" dirty="0">
                <a:solidFill>
                  <a:schemeClr val="tx1"/>
                </a:solidFill>
                <a:latin typeface="Times New Roman" panose="02020603050405020304" pitchFamily="18" charset="0"/>
              </a:rPr>
              <a:t>t</a:t>
            </a:r>
            <a:r>
              <a:rPr lang="en-SE" b="1" dirty="0" err="1">
                <a:solidFill>
                  <a:schemeClr val="tx1"/>
                </a:solidFill>
                <a:latin typeface="Times New Roman" panose="02020603050405020304" pitchFamily="18" charset="0"/>
              </a:rPr>
              <a:t>han</a:t>
            </a:r>
            <a:r>
              <a:rPr lang="en-SE" b="1" dirty="0">
                <a:solidFill>
                  <a:schemeClr val="tx1"/>
                </a:solidFill>
                <a:latin typeface="Times New Roman" panose="02020603050405020304" pitchFamily="18" charset="0"/>
              </a:rPr>
              <a:t> 4.5 and the average cost is 3000</a:t>
            </a:r>
            <a:r>
              <a:rPr lang="en-US" b="1" dirty="0">
                <a:solidFill>
                  <a:schemeClr val="tx1"/>
                </a:solidFill>
                <a:latin typeface="Times New Roman" panose="02020603050405020304" pitchFamily="18" charset="0"/>
              </a:rPr>
              <a:t>I</a:t>
            </a:r>
            <a:r>
              <a:rPr lang="en-SE" b="1" dirty="0">
                <a:solidFill>
                  <a:schemeClr val="tx1"/>
                </a:solidFill>
                <a:latin typeface="Times New Roman" panose="02020603050405020304" pitchFamily="18" charset="0"/>
              </a:rPr>
              <a:t>N</a:t>
            </a:r>
            <a:r>
              <a:rPr lang="en-US" b="1" dirty="0">
                <a:solidFill>
                  <a:schemeClr val="tx1"/>
                </a:solidFill>
                <a:latin typeface="Times New Roman" panose="02020603050405020304" pitchFamily="18" charset="0"/>
              </a:rPr>
              <a:t>R</a:t>
            </a:r>
            <a:r>
              <a:rPr lang="en-SE" b="1" dirty="0">
                <a:solidFill>
                  <a:schemeClr val="tx1"/>
                </a:solidFill>
                <a:latin typeface="Times New Roman" panose="02020603050405020304" pitchFamily="18" charset="0"/>
              </a:rPr>
              <a:t> for two people.  </a:t>
            </a:r>
            <a:r>
              <a:rPr lang="en-US" b="1" dirty="0">
                <a:solidFill>
                  <a:schemeClr val="tx1"/>
                </a:solidFill>
                <a:latin typeface="Times New Roman" panose="02020603050405020304" pitchFamily="18" charset="0"/>
              </a:rPr>
              <a:t>F</a:t>
            </a:r>
            <a:r>
              <a:rPr lang="en-SE" b="1" dirty="0">
                <a:solidFill>
                  <a:schemeClr val="tx1"/>
                </a:solidFill>
                <a:latin typeface="Times New Roman" panose="02020603050405020304" pitchFamily="18" charset="0"/>
              </a:rPr>
              <a:t>igure-5 shows the restaurants </a:t>
            </a:r>
            <a:r>
              <a:rPr lang="en-US" b="1" dirty="0">
                <a:solidFill>
                  <a:schemeClr val="tx1"/>
                </a:solidFill>
                <a:latin typeface="Times New Roman" panose="02020603050405020304" pitchFamily="18" charset="0"/>
              </a:rPr>
              <a:t>w</a:t>
            </a:r>
            <a:r>
              <a:rPr lang="en-SE" b="1" dirty="0" err="1">
                <a:solidFill>
                  <a:schemeClr val="tx1"/>
                </a:solidFill>
                <a:latin typeface="Times New Roman" panose="02020603050405020304" pitchFamily="18" charset="0"/>
              </a:rPr>
              <a:t>ith</a:t>
            </a:r>
            <a:r>
              <a:rPr lang="en-SE" b="1" dirty="0">
                <a:solidFill>
                  <a:schemeClr val="tx1"/>
                </a:solidFill>
                <a:latin typeface="Times New Roman" panose="02020603050405020304" pitchFamily="18" charset="0"/>
              </a:rPr>
              <a:t> rating more than 4.5 and the price less than 500INR. </a:t>
            </a:r>
          </a:p>
          <a:p>
            <a:pPr marL="0" indent="0">
              <a:buNone/>
            </a:pPr>
            <a:r>
              <a:rPr lang="en-SE" b="1" dirty="0">
                <a:solidFill>
                  <a:schemeClr val="tx1"/>
                </a:solidFill>
                <a:latin typeface="Times New Roman" panose="02020603050405020304" pitchFamily="18" charset="0"/>
              </a:rPr>
              <a:t> </a:t>
            </a:r>
            <a:endParaRPr lang="en-SE" b="1" dirty="0">
              <a:solidFill>
                <a:schemeClr val="tx1"/>
              </a:solidFill>
              <a:latin typeface="Times New Roman" panose="02020603050405020304" pitchFamily="18" charset="0"/>
              <a:cs typeface="Times New Roman" panose="02020603050405020304" pitchFamily="18" charset="0"/>
            </a:endParaRPr>
          </a:p>
          <a:p>
            <a:endParaRPr lang="en-US" b="1" dirty="0">
              <a:solidFill>
                <a:srgbClr val="FFFF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D84BED-A4BF-44B5-85EF-149B6360C67A}"/>
              </a:ext>
            </a:extLst>
          </p:cNvPr>
          <p:cNvSpPr txBox="1"/>
          <p:nvPr/>
        </p:nvSpPr>
        <p:spPr>
          <a:xfrm>
            <a:off x="9301532" y="3407344"/>
            <a:ext cx="1100772"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a:t>
            </a:r>
            <a:r>
              <a:rPr lang="en-SE" sz="1400" b="1" dirty="0">
                <a:solidFill>
                  <a:schemeClr val="bg1"/>
                </a:solidFill>
                <a:latin typeface="Times New Roman" panose="02020603050405020304" pitchFamily="18" charset="0"/>
                <a:cs typeface="Times New Roman" panose="02020603050405020304" pitchFamily="18" charset="0"/>
              </a:rPr>
              <a:t>g</a:t>
            </a:r>
            <a:r>
              <a:rPr lang="en-US" sz="1400" b="1" dirty="0">
                <a:solidFill>
                  <a:schemeClr val="bg1"/>
                </a:solidFill>
                <a:latin typeface="Times New Roman" panose="02020603050405020304" pitchFamily="18" charset="0"/>
                <a:cs typeface="Times New Roman" panose="02020603050405020304" pitchFamily="18" charset="0"/>
              </a:rPr>
              <a:t>u</a:t>
            </a:r>
            <a:r>
              <a:rPr lang="en-SE" sz="1400" b="1" dirty="0">
                <a:solidFill>
                  <a:schemeClr val="bg1"/>
                </a:solidFill>
                <a:latin typeface="Times New Roman" panose="02020603050405020304" pitchFamily="18" charset="0"/>
                <a:cs typeface="Times New Roman" panose="02020603050405020304" pitchFamily="18" charset="0"/>
              </a:rPr>
              <a:t>r</a:t>
            </a:r>
            <a:r>
              <a:rPr lang="en-US" sz="1400" b="1" dirty="0">
                <a:solidFill>
                  <a:schemeClr val="bg1"/>
                </a:solidFill>
                <a:latin typeface="Times New Roman" panose="02020603050405020304" pitchFamily="18" charset="0"/>
                <a:cs typeface="Times New Roman" panose="02020603050405020304" pitchFamily="18" charset="0"/>
              </a:rPr>
              <a:t>e</a:t>
            </a:r>
            <a:r>
              <a:rPr lang="en-SE" sz="1400" b="1" dirty="0">
                <a:solidFill>
                  <a:schemeClr val="bg1"/>
                </a:solidFill>
                <a:latin typeface="Times New Roman" panose="02020603050405020304" pitchFamily="18" charset="0"/>
                <a:cs typeface="Times New Roman" panose="02020603050405020304" pitchFamily="18" charset="0"/>
              </a:rPr>
              <a:t>-3</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52A435-1A35-44A7-A83B-1230329E504F}"/>
              </a:ext>
            </a:extLst>
          </p:cNvPr>
          <p:cNvPicPr>
            <a:picLocks noChangeAspect="1"/>
          </p:cNvPicPr>
          <p:nvPr/>
        </p:nvPicPr>
        <p:blipFill>
          <a:blip r:embed="rId3"/>
          <a:stretch>
            <a:fillRect/>
          </a:stretch>
        </p:blipFill>
        <p:spPr>
          <a:xfrm>
            <a:off x="6594598" y="3992103"/>
            <a:ext cx="2662177" cy="1765139"/>
          </a:xfrm>
          <a:prstGeom prst="rect">
            <a:avLst/>
          </a:prstGeom>
        </p:spPr>
      </p:pic>
      <p:pic>
        <p:nvPicPr>
          <p:cNvPr id="7" name="Picture 6">
            <a:extLst>
              <a:ext uri="{FF2B5EF4-FFF2-40B4-BE49-F238E27FC236}">
                <a16:creationId xmlns:a16="http://schemas.microsoft.com/office/drawing/2014/main" id="{DBD66DFF-E7B0-4C36-9BF8-4FF68CA5CE52}"/>
              </a:ext>
            </a:extLst>
          </p:cNvPr>
          <p:cNvPicPr>
            <a:picLocks noChangeAspect="1"/>
          </p:cNvPicPr>
          <p:nvPr/>
        </p:nvPicPr>
        <p:blipFill>
          <a:blip r:embed="rId4"/>
          <a:stretch>
            <a:fillRect/>
          </a:stretch>
        </p:blipFill>
        <p:spPr>
          <a:xfrm>
            <a:off x="9361110" y="3992103"/>
            <a:ext cx="2815354" cy="1722897"/>
          </a:xfrm>
          <a:prstGeom prst="rect">
            <a:avLst/>
          </a:prstGeom>
        </p:spPr>
      </p:pic>
      <p:sp>
        <p:nvSpPr>
          <p:cNvPr id="8" name="TextBox 7">
            <a:extLst>
              <a:ext uri="{FF2B5EF4-FFF2-40B4-BE49-F238E27FC236}">
                <a16:creationId xmlns:a16="http://schemas.microsoft.com/office/drawing/2014/main" id="{F0F66472-8DD1-4CA4-852B-A368BC85FED7}"/>
              </a:ext>
            </a:extLst>
          </p:cNvPr>
          <p:cNvSpPr txBox="1"/>
          <p:nvPr/>
        </p:nvSpPr>
        <p:spPr>
          <a:xfrm>
            <a:off x="7610465" y="5886807"/>
            <a:ext cx="1367268"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a:t>
            </a:r>
            <a:r>
              <a:rPr lang="en-SE" sz="1400" b="1" dirty="0">
                <a:solidFill>
                  <a:schemeClr val="bg1"/>
                </a:solidFill>
                <a:latin typeface="Times New Roman" panose="02020603050405020304" pitchFamily="18" charset="0"/>
                <a:cs typeface="Times New Roman" panose="02020603050405020304" pitchFamily="18" charset="0"/>
              </a:rPr>
              <a:t>g</a:t>
            </a:r>
            <a:r>
              <a:rPr lang="en-US" sz="1400" b="1" dirty="0">
                <a:solidFill>
                  <a:schemeClr val="bg1"/>
                </a:solidFill>
                <a:latin typeface="Times New Roman" panose="02020603050405020304" pitchFamily="18" charset="0"/>
                <a:cs typeface="Times New Roman" panose="02020603050405020304" pitchFamily="18" charset="0"/>
              </a:rPr>
              <a:t>u</a:t>
            </a:r>
            <a:r>
              <a:rPr lang="en-SE" sz="1400" b="1" dirty="0">
                <a:solidFill>
                  <a:schemeClr val="bg1"/>
                </a:solidFill>
                <a:latin typeface="Times New Roman" panose="02020603050405020304" pitchFamily="18" charset="0"/>
                <a:cs typeface="Times New Roman" panose="02020603050405020304" pitchFamily="18" charset="0"/>
              </a:rPr>
              <a:t>r</a:t>
            </a:r>
            <a:r>
              <a:rPr lang="en-US" sz="1400" b="1" dirty="0">
                <a:solidFill>
                  <a:schemeClr val="bg1"/>
                </a:solidFill>
                <a:latin typeface="Times New Roman" panose="02020603050405020304" pitchFamily="18" charset="0"/>
                <a:cs typeface="Times New Roman" panose="02020603050405020304" pitchFamily="18" charset="0"/>
              </a:rPr>
              <a:t>e</a:t>
            </a:r>
            <a:r>
              <a:rPr lang="en-SE" sz="1400" b="1" dirty="0">
                <a:solidFill>
                  <a:schemeClr val="bg1"/>
                </a:solidFill>
                <a:latin typeface="Times New Roman" panose="02020603050405020304" pitchFamily="18" charset="0"/>
                <a:cs typeface="Times New Roman" panose="02020603050405020304" pitchFamily="18" charset="0"/>
              </a:rPr>
              <a:t>-4</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7F548A2-46DD-4EC5-9A6A-F1872B0EB16F}"/>
              </a:ext>
            </a:extLst>
          </p:cNvPr>
          <p:cNvSpPr txBox="1"/>
          <p:nvPr/>
        </p:nvSpPr>
        <p:spPr>
          <a:xfrm flipH="1">
            <a:off x="10297969" y="5886807"/>
            <a:ext cx="1470697" cy="523220"/>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a:t>
            </a:r>
            <a:r>
              <a:rPr lang="en-SE" sz="1400" b="1" dirty="0">
                <a:solidFill>
                  <a:schemeClr val="bg1"/>
                </a:solidFill>
                <a:latin typeface="Times New Roman" panose="02020603050405020304" pitchFamily="18" charset="0"/>
                <a:cs typeface="Times New Roman" panose="02020603050405020304" pitchFamily="18" charset="0"/>
              </a:rPr>
              <a:t>g</a:t>
            </a:r>
            <a:r>
              <a:rPr lang="en-US" sz="1400" b="1" dirty="0">
                <a:solidFill>
                  <a:schemeClr val="bg1"/>
                </a:solidFill>
                <a:latin typeface="Times New Roman" panose="02020603050405020304" pitchFamily="18" charset="0"/>
                <a:cs typeface="Times New Roman" panose="02020603050405020304" pitchFamily="18" charset="0"/>
              </a:rPr>
              <a:t>u</a:t>
            </a:r>
            <a:r>
              <a:rPr lang="en-SE" sz="1400" b="1" dirty="0">
                <a:solidFill>
                  <a:schemeClr val="bg1"/>
                </a:solidFill>
                <a:latin typeface="Times New Roman" panose="02020603050405020304" pitchFamily="18" charset="0"/>
                <a:cs typeface="Times New Roman" panose="02020603050405020304" pitchFamily="18" charset="0"/>
              </a:rPr>
              <a:t>r</a:t>
            </a:r>
            <a:r>
              <a:rPr lang="en-US" sz="1400" b="1" dirty="0">
                <a:solidFill>
                  <a:schemeClr val="bg1"/>
                </a:solidFill>
                <a:latin typeface="Times New Roman" panose="02020603050405020304" pitchFamily="18" charset="0"/>
                <a:cs typeface="Times New Roman" panose="02020603050405020304" pitchFamily="18" charset="0"/>
              </a:rPr>
              <a:t>e</a:t>
            </a:r>
            <a:r>
              <a:rPr lang="en-SE" sz="1400" b="1" dirty="0">
                <a:solidFill>
                  <a:schemeClr val="bg1"/>
                </a:solidFill>
                <a:latin typeface="Times New Roman" panose="02020603050405020304" pitchFamily="18" charset="0"/>
                <a:cs typeface="Times New Roman" panose="02020603050405020304" pitchFamily="18" charset="0"/>
              </a:rPr>
              <a:t>-5</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9046857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AD9D4B-FD92-4A0F-A1ED-956C6ED5AF62}"/>
              </a:ext>
            </a:extLst>
          </p:cNvPr>
          <p:cNvSpPr>
            <a:spLocks noGrp="1"/>
          </p:cNvSpPr>
          <p:nvPr>
            <p:ph type="title"/>
          </p:nvPr>
        </p:nvSpPr>
        <p:spPr>
          <a:xfrm>
            <a:off x="5695061" y="1241266"/>
            <a:ext cx="5428551" cy="4967029"/>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RESULTS </a:t>
            </a:r>
            <a:br>
              <a:rPr lang="en-US" sz="54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SE" sz="2800" b="1" dirty="0">
                <a:solidFill>
                  <a:srgbClr val="EBEBEB"/>
                </a:solidFill>
                <a:latin typeface="Times New Roman" panose="02020603050405020304" pitchFamily="18" charset="0"/>
                <a:cs typeface="Times New Roman" panose="02020603050405020304" pitchFamily="18" charset="0"/>
              </a:rPr>
              <a:t>*</a:t>
            </a:r>
            <a:r>
              <a:rPr lang="en-SE" sz="1800" b="1"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We used Decision Tree as the preferred algorithm and predicted the rating column with the accuracy of 83%. </a:t>
            </a:r>
            <a:b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br>
            <a:r>
              <a:rPr lang="en-SE" sz="2800" b="1" dirty="0">
                <a:solidFill>
                  <a:srgbClr val="EBEBEB"/>
                </a:solidFill>
                <a:latin typeface="Times New Roman" panose="02020603050405020304" pitchFamily="18" charset="0"/>
                <a:cs typeface="Times New Roman" panose="02020603050405020304" pitchFamily="18" charset="0"/>
              </a:rPr>
              <a:t>*</a:t>
            </a:r>
            <a:r>
              <a:rPr lang="en-SE" sz="1200" b="1" dirty="0">
                <a:solidFill>
                  <a:srgbClr val="EBEBEB"/>
                </a:solidFill>
                <a:latin typeface="Times New Roman" panose="02020603050405020304" pitchFamily="18" charset="0"/>
                <a:cs typeface="Times New Roman" panose="02020603050405020304" pitchFamily="18" charset="0"/>
              </a:rPr>
              <a:t>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B</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y</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u</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g</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m</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l</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y</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l</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w</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ra</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ked the sentiment of the reviews and converted the score to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P</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ositive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if it is greater than 0</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SE" sz="1800" b="1"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eutral</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if it is equal to 0</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and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egative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f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l</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h</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n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z</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r</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a:t>
            </a:r>
            <a:br>
              <a:rPr lang="en-SE" sz="1800" b="0" i="0" u="none" strike="noStrike" baseline="0" dirty="0">
                <a:solidFill>
                  <a:srgbClr val="000000"/>
                </a:solidFill>
                <a:latin typeface="Times New Roman" panose="02020603050405020304" pitchFamily="18" charset="0"/>
              </a:rPr>
            </a:br>
            <a:r>
              <a:rPr lang="en-SE" sz="2800" b="1" dirty="0">
                <a:solidFill>
                  <a:srgbClr val="EBEBEB"/>
                </a:solidFill>
                <a:latin typeface="Times New Roman" panose="02020603050405020304" pitchFamily="18" charset="0"/>
                <a:cs typeface="Times New Roman" panose="02020603050405020304" pitchFamily="18" charset="0"/>
              </a:rPr>
              <a:t>*</a:t>
            </a:r>
            <a:r>
              <a:rPr lang="en-SE" sz="1800" b="1" i="0" u="none" strike="noStrike" baseline="0" dirty="0">
                <a:solidFill>
                  <a:schemeClr val="bg1"/>
                </a:solidFill>
                <a:latin typeface="Times New Roman" panose="02020603050405020304" pitchFamily="18" charset="0"/>
              </a:rPr>
              <a:t> </a:t>
            </a:r>
            <a:r>
              <a:rPr lang="en-US" sz="1800" b="1" i="0" u="none" strike="noStrike" baseline="0" dirty="0">
                <a:solidFill>
                  <a:schemeClr val="bg1"/>
                </a:solidFill>
                <a:latin typeface="Times New Roman" panose="02020603050405020304" pitchFamily="18" charset="0"/>
              </a:rPr>
              <a:t>From figure 6 we can</a:t>
            </a:r>
            <a:r>
              <a:rPr lang="en-SE" sz="1800" b="1" i="0" u="none" strike="noStrike" baseline="0" dirty="0">
                <a:solidFill>
                  <a:schemeClr val="bg1"/>
                </a:solidFill>
                <a:latin typeface="Times New Roman" panose="02020603050405020304" pitchFamily="18" charset="0"/>
              </a:rPr>
              <a:t> </a:t>
            </a:r>
            <a:r>
              <a:rPr lang="en-US" sz="1800" b="1" i="0" u="none" strike="noStrike" baseline="0" dirty="0">
                <a:solidFill>
                  <a:schemeClr val="bg1"/>
                </a:solidFill>
                <a:latin typeface="Times New Roman" panose="02020603050405020304" pitchFamily="18" charset="0"/>
              </a:rPr>
              <a:t>o</a:t>
            </a:r>
            <a:r>
              <a:rPr lang="en-SE" sz="1800" b="1" i="0" u="none" strike="noStrike" baseline="0" dirty="0">
                <a:solidFill>
                  <a:schemeClr val="bg1"/>
                </a:solidFill>
                <a:latin typeface="Times New Roman" panose="02020603050405020304" pitchFamily="18" charset="0"/>
              </a:rPr>
              <a:t>b</a:t>
            </a:r>
            <a:r>
              <a:rPr lang="en-US" sz="1800" b="1" i="0" u="none" strike="noStrike" baseline="0" dirty="0">
                <a:solidFill>
                  <a:schemeClr val="bg1"/>
                </a:solidFill>
                <a:latin typeface="Times New Roman" panose="02020603050405020304" pitchFamily="18" charset="0"/>
              </a:rPr>
              <a:t>s</a:t>
            </a:r>
            <a:r>
              <a:rPr lang="en-SE" sz="1800" b="1" i="0" u="none" strike="noStrike" baseline="0" dirty="0">
                <a:solidFill>
                  <a:schemeClr val="bg1"/>
                </a:solidFill>
                <a:latin typeface="Times New Roman" panose="02020603050405020304" pitchFamily="18" charset="0"/>
              </a:rPr>
              <a:t>e</a:t>
            </a:r>
            <a:r>
              <a:rPr lang="en-US" sz="1800" b="1" i="0" u="none" strike="noStrike" baseline="0" dirty="0">
                <a:solidFill>
                  <a:schemeClr val="bg1"/>
                </a:solidFill>
                <a:latin typeface="Times New Roman" panose="02020603050405020304" pitchFamily="18" charset="0"/>
              </a:rPr>
              <a:t>r</a:t>
            </a:r>
            <a:r>
              <a:rPr lang="en-SE" sz="1800" b="1" i="0" u="none" strike="noStrike" baseline="0" dirty="0">
                <a:solidFill>
                  <a:schemeClr val="bg1"/>
                </a:solidFill>
                <a:latin typeface="Times New Roman" panose="02020603050405020304" pitchFamily="18" charset="0"/>
              </a:rPr>
              <a:t>v</a:t>
            </a:r>
            <a:r>
              <a:rPr lang="en-US" sz="1800" b="1" i="0" u="none" strike="noStrike" baseline="0" dirty="0">
                <a:solidFill>
                  <a:schemeClr val="bg1"/>
                </a:solidFill>
                <a:latin typeface="Times New Roman" panose="02020603050405020304" pitchFamily="18" charset="0"/>
              </a:rPr>
              <a:t>e that we predicated the sentiment scores based on the reviews and sentiments based on the sentiment score.</a:t>
            </a:r>
            <a:br>
              <a:rPr lang="en-SE" sz="1800" b="1" i="0" u="none" strike="noStrike" kern="1200" baseline="0" dirty="0">
                <a:solidFill>
                  <a:schemeClr val="bg1"/>
                </a:solidFill>
                <a:latin typeface="Times New Roman" panose="02020603050405020304" pitchFamily="18" charset="0"/>
                <a:cs typeface="Times New Roman" panose="02020603050405020304" pitchFamily="18" charset="0"/>
              </a:rPr>
            </a:br>
            <a:br>
              <a:rPr lang="en-SE" sz="1800" b="1" i="0" u="none" strike="noStrike" kern="1200" baseline="0" dirty="0">
                <a:solidFill>
                  <a:schemeClr val="bg1"/>
                </a:solidFill>
                <a:latin typeface="Times New Roman" panose="02020603050405020304" pitchFamily="18" charset="0"/>
                <a:cs typeface="Times New Roman" panose="02020603050405020304" pitchFamily="18" charset="0"/>
              </a:rPr>
            </a:br>
            <a:endParaRPr lang="en-US" sz="1800" b="1" i="0" kern="1200" dirty="0">
              <a:solidFill>
                <a:schemeClr val="bg1"/>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30" name="Rectangle 29">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A4D8C2B8-F92B-434E-B76B-8E9C3F99E3CA}"/>
              </a:ext>
            </a:extLst>
          </p:cNvPr>
          <p:cNvPicPr>
            <a:picLocks noGrp="1" noChangeAspect="1"/>
          </p:cNvPicPr>
          <p:nvPr>
            <p:ph idx="1"/>
          </p:nvPr>
        </p:nvPicPr>
        <p:blipFill>
          <a:blip r:embed="rId3"/>
          <a:stretch>
            <a:fillRect/>
          </a:stretch>
        </p:blipFill>
        <p:spPr>
          <a:xfrm>
            <a:off x="141618" y="2253637"/>
            <a:ext cx="4982358" cy="2511403"/>
          </a:xfrm>
          <a:prstGeom prst="rect">
            <a:avLst/>
          </a:prstGeom>
        </p:spPr>
      </p:pic>
      <p:sp>
        <p:nvSpPr>
          <p:cNvPr id="6" name="TextBox 5">
            <a:extLst>
              <a:ext uri="{FF2B5EF4-FFF2-40B4-BE49-F238E27FC236}">
                <a16:creationId xmlns:a16="http://schemas.microsoft.com/office/drawing/2014/main" id="{C16D8F95-07BB-49DF-AAD5-BA95DC3E9160}"/>
              </a:ext>
            </a:extLst>
          </p:cNvPr>
          <p:cNvSpPr txBox="1"/>
          <p:nvPr/>
        </p:nvSpPr>
        <p:spPr>
          <a:xfrm>
            <a:off x="2157034" y="4752294"/>
            <a:ext cx="1490608"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a:t>
            </a:r>
            <a:r>
              <a:rPr lang="en-SE" sz="1400" b="1" dirty="0">
                <a:latin typeface="Times New Roman" panose="02020603050405020304" pitchFamily="18" charset="0"/>
                <a:cs typeface="Times New Roman" panose="02020603050405020304" pitchFamily="18" charset="0"/>
              </a:rPr>
              <a:t>g</a:t>
            </a:r>
            <a:r>
              <a:rPr lang="en-US" sz="1400" b="1" dirty="0">
                <a:latin typeface="Times New Roman" panose="02020603050405020304" pitchFamily="18" charset="0"/>
                <a:cs typeface="Times New Roman" panose="02020603050405020304" pitchFamily="18" charset="0"/>
              </a:rPr>
              <a:t>u</a:t>
            </a:r>
            <a:r>
              <a:rPr lang="en-SE" sz="1400" b="1" dirty="0">
                <a:latin typeface="Times New Roman" panose="02020603050405020304" pitchFamily="18" charset="0"/>
                <a:cs typeface="Times New Roman" panose="02020603050405020304" pitchFamily="18" charset="0"/>
              </a:rPr>
              <a:t>r</a:t>
            </a:r>
            <a:r>
              <a:rPr lang="en-US" sz="1400" b="1" dirty="0">
                <a:latin typeface="Times New Roman" panose="02020603050405020304" pitchFamily="18" charset="0"/>
                <a:cs typeface="Times New Roman" panose="02020603050405020304" pitchFamily="18" charset="0"/>
              </a:rPr>
              <a:t>e</a:t>
            </a:r>
            <a:r>
              <a:rPr lang="en-SE" sz="1400" b="1" dirty="0">
                <a:latin typeface="Times New Roman" panose="02020603050405020304" pitchFamily="18" charset="0"/>
                <a:cs typeface="Times New Roman" panose="02020603050405020304" pitchFamily="18" charset="0"/>
              </a:rPr>
              <a:t>-6</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3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7" name="Rectangle 4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0" name="Rectangle 4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6E4051-A7B3-4981-AA57-D9BD0A2D1E27}"/>
              </a:ext>
            </a:extLst>
          </p:cNvPr>
          <p:cNvSpPr>
            <a:spLocks noGrp="1"/>
          </p:cNvSpPr>
          <p:nvPr>
            <p:ph type="title"/>
          </p:nvPr>
        </p:nvSpPr>
        <p:spPr>
          <a:xfrm>
            <a:off x="5695061" y="1241266"/>
            <a:ext cx="5428551" cy="3153753"/>
          </a:xfrm>
        </p:spPr>
        <p:txBody>
          <a:bodyPr vert="horz" lIns="91440" tIns="45720" rIns="91440" bIns="45720" rtlCol="0" anchor="b">
            <a:normAutofit/>
          </a:bodyPr>
          <a:lstStyle/>
          <a:p>
            <a:pPr>
              <a:lnSpc>
                <a:spcPct val="90000"/>
              </a:lnSpc>
            </a:pPr>
            <a:br>
              <a:rPr lang="en-US" sz="1800" b="1" i="0" kern="1200" dirty="0">
                <a:solidFill>
                  <a:srgbClr val="EBEBEB"/>
                </a:solidFill>
                <a:latin typeface="Times New Roman" panose="02020603050405020304" pitchFamily="18" charset="0"/>
                <a:cs typeface="Times New Roman" panose="02020603050405020304" pitchFamily="18" charset="0"/>
              </a:rPr>
            </a:br>
            <a:r>
              <a:rPr lang="en-SE" sz="1800" b="1" i="0" kern="120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From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F</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igure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-7</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we can conclude that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h</a:t>
            </a:r>
            <a:r>
              <a:rPr lang="en-SE" sz="1800" b="1"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Restaurant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f</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f</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r</a:t>
            </a:r>
            <a:r>
              <a:rPr lang="en-SE"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g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d</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l</a:t>
            </a:r>
            <a:r>
              <a:rPr lang="en-SE"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v</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r</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y</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has the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m</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SE" sz="1800" b="1" dirty="0">
                <a:solidFill>
                  <a:srgbClr val="EBEBEB"/>
                </a:solidFill>
                <a:latin typeface="Times New Roman" panose="02020603050405020304" pitchFamily="18" charset="0"/>
                <a:cs typeface="Times New Roman" panose="02020603050405020304" pitchFamily="18" charset="0"/>
              </a:rPr>
              <a:t>P</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US" sz="1800" b="1" i="0" u="none" strike="noStrike" kern="1200" baseline="0" dirty="0" err="1">
                <a:solidFill>
                  <a:srgbClr val="EBEBEB"/>
                </a:solidFill>
                <a:latin typeface="Times New Roman" panose="02020603050405020304" pitchFamily="18" charset="0"/>
                <a:cs typeface="Times New Roman" panose="02020603050405020304" pitchFamily="18" charset="0"/>
              </a:rPr>
              <a:t>i</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v</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reviews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w</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h</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n</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c</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m</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p</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a</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r</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d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w</a:t>
            </a:r>
            <a:r>
              <a:rPr lang="en-SE" sz="1800" b="1" dirty="0" err="1">
                <a:solidFill>
                  <a:srgbClr val="EBEBEB"/>
                </a:solidFill>
                <a:latin typeface="Times New Roman" panose="02020603050405020304" pitchFamily="18" charset="0"/>
                <a:cs typeface="Times New Roman" panose="02020603050405020304" pitchFamily="18" charset="0"/>
              </a:rPr>
              <a:t>ith</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h</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r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y</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p</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e</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o</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f </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restaurant</a:t>
            </a:r>
            <a:r>
              <a:rPr lang="en-SE" sz="1800" b="1" i="0" u="none" strike="noStrike" kern="1200" baseline="0" dirty="0">
                <a:solidFill>
                  <a:srgbClr val="EBEBEB"/>
                </a:solidFill>
                <a:latin typeface="Times New Roman" panose="02020603050405020304" pitchFamily="18" charset="0"/>
                <a:cs typeface="Times New Roman" panose="02020603050405020304" pitchFamily="18" charset="0"/>
              </a:rPr>
              <a:t>s</a:t>
            </a:r>
            <a:r>
              <a:rPr lang="en-US" sz="1800" b="1" i="0" u="none" strike="noStrike" kern="1200" baseline="0" dirty="0">
                <a:solidFill>
                  <a:srgbClr val="EBEBEB"/>
                </a:solidFill>
                <a:latin typeface="Times New Roman" panose="02020603050405020304" pitchFamily="18" charset="0"/>
                <a:cs typeface="Times New Roman" panose="02020603050405020304" pitchFamily="18" charset="0"/>
              </a:rPr>
              <a:t>. </a:t>
            </a:r>
            <a:endParaRPr lang="en-US" sz="1800" b="1" i="0" kern="1200" dirty="0">
              <a:solidFill>
                <a:srgbClr val="EBEBEB"/>
              </a:solidFill>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53" name="Rectangle 52">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5"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9" name="Content Placeholder 28" descr="A screenshot of a cell phone&#10;&#10;Description automatically generated">
            <a:extLst>
              <a:ext uri="{FF2B5EF4-FFF2-40B4-BE49-F238E27FC236}">
                <a16:creationId xmlns:a16="http://schemas.microsoft.com/office/drawing/2014/main" id="{6F4676D5-687D-420C-9C62-6435D51CFA30}"/>
              </a:ext>
            </a:extLst>
          </p:cNvPr>
          <p:cNvPicPr>
            <a:picLocks noGrp="1" noChangeAspect="1"/>
          </p:cNvPicPr>
          <p:nvPr>
            <p:ph idx="1"/>
          </p:nvPr>
        </p:nvPicPr>
        <p:blipFill>
          <a:blip r:embed="rId3"/>
          <a:stretch>
            <a:fillRect/>
          </a:stretch>
        </p:blipFill>
        <p:spPr>
          <a:xfrm>
            <a:off x="436436" y="2058173"/>
            <a:ext cx="4067048" cy="2741653"/>
          </a:xfrm>
          <a:prstGeom prst="rect">
            <a:avLst/>
          </a:prstGeom>
        </p:spPr>
      </p:pic>
      <p:sp>
        <p:nvSpPr>
          <p:cNvPr id="30" name="TextBox 29">
            <a:extLst>
              <a:ext uri="{FF2B5EF4-FFF2-40B4-BE49-F238E27FC236}">
                <a16:creationId xmlns:a16="http://schemas.microsoft.com/office/drawing/2014/main" id="{C47BF183-5C9F-466C-AE16-7C52AAD6F4BD}"/>
              </a:ext>
            </a:extLst>
          </p:cNvPr>
          <p:cNvSpPr txBox="1"/>
          <p:nvPr/>
        </p:nvSpPr>
        <p:spPr>
          <a:xfrm flipH="1">
            <a:off x="1960875" y="4892627"/>
            <a:ext cx="120104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a:t>
            </a:r>
            <a:r>
              <a:rPr lang="en-SE" sz="1400" b="1" dirty="0">
                <a:latin typeface="Times New Roman" panose="02020603050405020304" pitchFamily="18" charset="0"/>
                <a:cs typeface="Times New Roman" panose="02020603050405020304" pitchFamily="18" charset="0"/>
              </a:rPr>
              <a:t>g</a:t>
            </a:r>
            <a:r>
              <a:rPr lang="en-US" sz="1400" b="1" dirty="0">
                <a:latin typeface="Times New Roman" panose="02020603050405020304" pitchFamily="18" charset="0"/>
                <a:cs typeface="Times New Roman" panose="02020603050405020304" pitchFamily="18" charset="0"/>
              </a:rPr>
              <a:t>u</a:t>
            </a:r>
            <a:r>
              <a:rPr lang="en-SE" sz="1400" b="1" dirty="0">
                <a:latin typeface="Times New Roman" panose="02020603050405020304" pitchFamily="18" charset="0"/>
                <a:cs typeface="Times New Roman" panose="02020603050405020304" pitchFamily="18" charset="0"/>
              </a:rPr>
              <a:t>r</a:t>
            </a:r>
            <a:r>
              <a:rPr lang="en-US" sz="1400" b="1" dirty="0">
                <a:latin typeface="Times New Roman" panose="02020603050405020304" pitchFamily="18" charset="0"/>
                <a:cs typeface="Times New Roman" panose="02020603050405020304" pitchFamily="18" charset="0"/>
              </a:rPr>
              <a:t>e</a:t>
            </a:r>
            <a:r>
              <a:rPr lang="en-SE" sz="1400" b="1" dirty="0">
                <a:latin typeface="Times New Roman" panose="02020603050405020304" pitchFamily="18" charset="0"/>
                <a:cs typeface="Times New Roman" panose="02020603050405020304" pitchFamily="18" charset="0"/>
              </a:rPr>
              <a:t>-7</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691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1895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 Boardroom</vt:lpstr>
      <vt:lpstr>  Sentiment Analysis for the customer reviews on Zomato </vt:lpstr>
      <vt:lpstr>INTRODUCTION</vt:lpstr>
      <vt:lpstr>DATASET</vt:lpstr>
      <vt:lpstr> METHODOLOGY </vt:lpstr>
      <vt:lpstr>METHODOLOGY </vt:lpstr>
      <vt:lpstr>DATA EXPLORATION </vt:lpstr>
      <vt:lpstr>DATA EXPLORATION</vt:lpstr>
      <vt:lpstr>RESULTS   *  We used Decision Tree as the preferred algorithm and predicted the rating column with the accuracy of 83%.  *  By using sentiment analysis tools we ranked the sentiment of the reviews and converted the score to Positive (if it is greater than 0), Neutral (if it is equal to 0) and Negative (if less than zero).  * From figure 6 we can observe that we predicated the sentiment scores based on the reviews and sentiments based on the sentiment score.  </vt:lpstr>
      <vt:lpstr>  From Figure-7 we can conclude that the Restaurants offering delivery has the most Positive reviews when compared with other types of  restaurants. </vt:lpstr>
      <vt:lpstr>* For finding the count we tokenized the words, removed all stop words and lemmatized the words which can be used for finding the most used words in reviews.  * From figure-8 we can see the word count of the top words which  are used in reviews. In reviews people are usually talking more about the place, service, food and ambiance. From which we can assume that having a good place, service and ambiance would be attracting the people towards the restaurant. </vt:lpstr>
      <vt:lpstr>RESULTS</vt:lpstr>
      <vt:lpstr>DISCUSSIONS AND LIMITATIONS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 Analysis for the customer reviews on Zomato </dc:title>
  <dc:creator>chowdary kailash</dc:creator>
  <cp:lastModifiedBy>Bala Kiran Manthri</cp:lastModifiedBy>
  <cp:revision>7</cp:revision>
  <dcterms:created xsi:type="dcterms:W3CDTF">2020-05-31T19:00:46Z</dcterms:created>
  <dcterms:modified xsi:type="dcterms:W3CDTF">2020-06-03T07:48:55Z</dcterms:modified>
</cp:coreProperties>
</file>