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281" r:id="rId3"/>
    <p:sldId id="303" r:id="rId4"/>
    <p:sldId id="282" r:id="rId5"/>
    <p:sldId id="297" r:id="rId6"/>
    <p:sldId id="295" r:id="rId7"/>
    <p:sldId id="296" r:id="rId8"/>
    <p:sldId id="305" r:id="rId9"/>
    <p:sldId id="302" r:id="rId10"/>
    <p:sldId id="306" r:id="rId11"/>
    <p:sldId id="294" r:id="rId12"/>
    <p:sldId id="293" r:id="rId13"/>
    <p:sldId id="259" r:id="rId14"/>
    <p:sldId id="258" r:id="rId15"/>
    <p:sldId id="279" r:id="rId16"/>
    <p:sldId id="287" r:id="rId17"/>
    <p:sldId id="288" r:id="rId18"/>
    <p:sldId id="263" r:id="rId19"/>
    <p:sldId id="298" r:id="rId20"/>
    <p:sldId id="260" r:id="rId21"/>
    <p:sldId id="264" r:id="rId22"/>
    <p:sldId id="265" r:id="rId23"/>
    <p:sldId id="266" r:id="rId24"/>
    <p:sldId id="286" r:id="rId25"/>
    <p:sldId id="268" r:id="rId26"/>
    <p:sldId id="269" r:id="rId27"/>
    <p:sldId id="270" r:id="rId28"/>
    <p:sldId id="271" r:id="rId29"/>
    <p:sldId id="272" r:id="rId30"/>
    <p:sldId id="273" r:id="rId31"/>
    <p:sldId id="290" r:id="rId32"/>
    <p:sldId id="299" r:id="rId33"/>
    <p:sldId id="284" r:id="rId34"/>
    <p:sldId id="285" r:id="rId35"/>
    <p:sldId id="291" r:id="rId36"/>
    <p:sldId id="300" r:id="rId37"/>
    <p:sldId id="274" r:id="rId38"/>
    <p:sldId id="275" r:id="rId39"/>
    <p:sldId id="276" r:id="rId40"/>
    <p:sldId id="277" r:id="rId41"/>
    <p:sldId id="292" r:id="rId42"/>
    <p:sldId id="278" r:id="rId43"/>
    <p:sldId id="28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  <dgm:t>
        <a:bodyPr/>
        <a:lstStyle/>
        <a:p>
          <a:endParaRPr lang="en-US"/>
        </a:p>
      </dgm:t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  <dgm:t>
        <a:bodyPr/>
        <a:lstStyle/>
        <a:p>
          <a:endParaRPr lang="en-US"/>
        </a:p>
      </dgm:t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  <dgm:t>
        <a:bodyPr/>
        <a:lstStyle/>
        <a:p>
          <a:endParaRPr lang="en-US"/>
        </a:p>
      </dgm:t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  <dgm:t>
        <a:bodyPr/>
        <a:lstStyle/>
        <a:p>
          <a:endParaRPr lang="en-US"/>
        </a:p>
      </dgm:t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  <dgm:t>
        <a:bodyPr/>
        <a:lstStyle/>
        <a:p>
          <a:endParaRPr lang="en-US"/>
        </a:p>
      </dgm:t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  <dgm:t>
        <a:bodyPr/>
        <a:lstStyle/>
        <a:p>
          <a:endParaRPr lang="en-US"/>
        </a:p>
      </dgm:t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  <dgm:t>
        <a:bodyPr/>
        <a:lstStyle/>
        <a:p>
          <a:endParaRPr lang="en-US"/>
        </a:p>
      </dgm:t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  <dgm:t>
        <a:bodyPr/>
        <a:lstStyle/>
        <a:p>
          <a:endParaRPr lang="en-US"/>
        </a:p>
      </dgm:t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  <dgm:t>
        <a:bodyPr/>
        <a:lstStyle/>
        <a:p>
          <a:endParaRPr lang="en-US"/>
        </a:p>
      </dgm:t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  <dgm:t>
        <a:bodyPr/>
        <a:lstStyle/>
        <a:p>
          <a:endParaRPr lang="en-US"/>
        </a:p>
      </dgm:t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  <dgm:t>
        <a:bodyPr/>
        <a:lstStyle/>
        <a:p>
          <a:endParaRPr lang="en-US"/>
        </a:p>
      </dgm:t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  <dgm:t>
        <a:bodyPr/>
        <a:lstStyle/>
        <a:p>
          <a:endParaRPr lang="en-US"/>
        </a:p>
      </dgm:t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  <dgm:t>
        <a:bodyPr/>
        <a:lstStyle/>
        <a:p>
          <a:endParaRPr lang="en-US"/>
        </a:p>
      </dgm:t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  <dgm:t>
        <a:bodyPr/>
        <a:lstStyle/>
        <a:p>
          <a:endParaRPr lang="en-US"/>
        </a:p>
      </dgm:t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  <dgm:t>
        <a:bodyPr/>
        <a:lstStyle/>
        <a:p>
          <a:endParaRPr lang="en-US"/>
        </a:p>
      </dgm:t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  <dgm:t>
        <a:bodyPr/>
        <a:lstStyle/>
        <a:p>
          <a:endParaRPr lang="en-US"/>
        </a:p>
      </dgm:t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  <dgm:t>
        <a:bodyPr/>
        <a:lstStyle/>
        <a:p>
          <a:endParaRPr lang="en-US"/>
        </a:p>
      </dgm:t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  <dgm:t>
        <a:bodyPr/>
        <a:lstStyle/>
        <a:p>
          <a:endParaRPr lang="en-US"/>
        </a:p>
      </dgm:t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  <dgm:t>
        <a:bodyPr/>
        <a:lstStyle/>
        <a:p>
          <a:endParaRPr lang="en-US"/>
        </a:p>
      </dgm:t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  <dgm:t>
        <a:bodyPr/>
        <a:lstStyle/>
        <a:p>
          <a:endParaRPr lang="en-US"/>
        </a:p>
      </dgm:t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  <dgm:t>
        <a:bodyPr/>
        <a:lstStyle/>
        <a:p>
          <a:endParaRPr lang="en-US"/>
        </a:p>
      </dgm:t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  <dgm:t>
        <a:bodyPr/>
        <a:lstStyle/>
        <a:p>
          <a:endParaRPr lang="en-US"/>
        </a:p>
      </dgm:t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  <dgm:t>
        <a:bodyPr/>
        <a:lstStyle/>
        <a:p>
          <a:endParaRPr lang="en-US"/>
        </a:p>
      </dgm:t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  <dgm:t>
        <a:bodyPr/>
        <a:lstStyle/>
        <a:p>
          <a:endParaRPr lang="en-US"/>
        </a:p>
      </dgm:t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  <dgm:t>
        <a:bodyPr/>
        <a:lstStyle/>
        <a:p>
          <a:endParaRPr lang="en-US"/>
        </a:p>
      </dgm:t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  <dgm:t>
        <a:bodyPr/>
        <a:lstStyle/>
        <a:p>
          <a:endParaRPr lang="en-US"/>
        </a:p>
      </dgm:t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  <dgm:t>
        <a:bodyPr/>
        <a:lstStyle/>
        <a:p>
          <a:endParaRPr lang="en-US"/>
        </a:p>
      </dgm:t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  <dgm:t>
        <a:bodyPr/>
        <a:lstStyle/>
        <a:p>
          <a:endParaRPr lang="en-US"/>
        </a:p>
      </dgm:t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  <dgm:t>
        <a:bodyPr/>
        <a:lstStyle/>
        <a:p>
          <a:endParaRPr lang="en-US"/>
        </a:p>
      </dgm:t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  <dgm:t>
        <a:bodyPr/>
        <a:lstStyle/>
        <a:p>
          <a:endParaRPr lang="en-US"/>
        </a:p>
      </dgm:t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73FF10CD-7044-4AA5-B942-2E6E61E77832}">
      <dgm:prSet phldrT="[Text]"/>
      <dgm:spPr/>
      <dgm:t>
        <a:bodyPr/>
        <a:lstStyle/>
        <a:p>
          <a:r>
            <a:rPr lang="en-US" dirty="0"/>
            <a:t>Timing</a:t>
          </a:r>
        </a:p>
      </dgm:t>
    </dgm:pt>
    <dgm:pt modelId="{44BD4C34-9B64-473C-AA68-39D4338565A9}" type="parTrans" cxnId="{6842AC13-F7D1-4CE3-BCD5-E3BEC1DC6DA7}">
      <dgm:prSet/>
      <dgm:spPr/>
      <dgm:t>
        <a:bodyPr/>
        <a:lstStyle/>
        <a:p>
          <a:endParaRPr lang="en-US"/>
        </a:p>
      </dgm:t>
    </dgm:pt>
    <dgm:pt modelId="{9549E059-8F1C-43D9-9510-6F3BE4B954FB}" type="sibTrans" cxnId="{6842AC13-F7D1-4CE3-BCD5-E3BEC1DC6DA7}">
      <dgm:prSet/>
      <dgm:spPr/>
      <dgm:t>
        <a:bodyPr/>
        <a:lstStyle/>
        <a:p>
          <a:endParaRPr lang="en-US"/>
        </a:p>
      </dgm:t>
    </dgm:pt>
    <dgm:pt modelId="{1AB7C9D7-D0D9-41CA-9650-6F6D9A9AAE85}">
      <dgm:prSet phldrT="[Text]"/>
      <dgm:spPr/>
      <dgm:t>
        <a:bodyPr/>
        <a:lstStyle/>
        <a:p>
          <a:r>
            <a:rPr lang="en-US" dirty="0"/>
            <a:t>Time-interval and latency control</a:t>
          </a:r>
        </a:p>
      </dgm:t>
    </dgm:pt>
    <dgm:pt modelId="{B38F20A2-1B5C-4E4D-8863-5CDE97777DB3}" type="parTrans" cxnId="{1253BE48-B963-4C36-A8C8-420E303D9055}">
      <dgm:prSet/>
      <dgm:spPr/>
      <dgm:t>
        <a:bodyPr/>
        <a:lstStyle/>
        <a:p>
          <a:endParaRPr lang="en-US"/>
        </a:p>
      </dgm:t>
    </dgm:pt>
    <dgm:pt modelId="{0B2364C1-0625-44FB-A736-4EC209512102}" type="sibTrans" cxnId="{1253BE48-B963-4C36-A8C8-420E303D9055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5B79F4-1B79-452C-9F84-E06231AA521F}" type="pres">
      <dgm:prSet presAssocID="{73FF10CD-7044-4AA5-B942-2E6E61E77832}" presName="hierRoot1" presStyleCnt="0"/>
      <dgm:spPr/>
    </dgm:pt>
    <dgm:pt modelId="{FF2FEDD6-859E-4AB7-8EF6-90759616371B}" type="pres">
      <dgm:prSet presAssocID="{73FF10CD-7044-4AA5-B942-2E6E61E77832}" presName="composite" presStyleCnt="0"/>
      <dgm:spPr/>
    </dgm:pt>
    <dgm:pt modelId="{5420A366-D071-491E-95EE-21B5957855EB}" type="pres">
      <dgm:prSet presAssocID="{73FF10CD-7044-4AA5-B942-2E6E61E77832}" presName="background" presStyleLbl="node0" presStyleIdx="0" presStyleCnt="3"/>
      <dgm:spPr/>
    </dgm:pt>
    <dgm:pt modelId="{60DB4E67-28A9-4E7A-8227-078100508F30}" type="pres">
      <dgm:prSet presAssocID="{73FF10CD-7044-4AA5-B942-2E6E61E77832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73DD9A-B0BC-43B3-BF74-6E8E57512042}" type="pres">
      <dgm:prSet presAssocID="{73FF10CD-7044-4AA5-B942-2E6E61E77832}" presName="hierChild2" presStyleCnt="0"/>
      <dgm:spPr/>
    </dgm:pt>
    <dgm:pt modelId="{A0ADD128-955D-4B52-88C3-46EF50D8AD96}" type="pres">
      <dgm:prSet presAssocID="{B38F20A2-1B5C-4E4D-8863-5CDE97777DB3}" presName="Name10" presStyleLbl="parChTrans1D2" presStyleIdx="0" presStyleCnt="7"/>
      <dgm:spPr/>
      <dgm:t>
        <a:bodyPr/>
        <a:lstStyle/>
        <a:p>
          <a:endParaRPr lang="en-US"/>
        </a:p>
      </dgm:t>
    </dgm:pt>
    <dgm:pt modelId="{2E2BC77A-5500-4DFE-BC19-CE37892C43DF}" type="pres">
      <dgm:prSet presAssocID="{1AB7C9D7-D0D9-41CA-9650-6F6D9A9AAE85}" presName="hierRoot2" presStyleCnt="0"/>
      <dgm:spPr/>
    </dgm:pt>
    <dgm:pt modelId="{7B53118B-9FD4-43CB-8155-B0AA67F30115}" type="pres">
      <dgm:prSet presAssocID="{1AB7C9D7-D0D9-41CA-9650-6F6D9A9AAE85}" presName="composite2" presStyleCnt="0"/>
      <dgm:spPr/>
    </dgm:pt>
    <dgm:pt modelId="{0E2805F4-E31F-4FE6-B46F-B310BDF75CFC}" type="pres">
      <dgm:prSet presAssocID="{1AB7C9D7-D0D9-41CA-9650-6F6D9A9AAE85}" presName="background2" presStyleLbl="node2" presStyleIdx="0" presStyleCnt="7"/>
      <dgm:spPr/>
    </dgm:pt>
    <dgm:pt modelId="{9DCABCF9-1517-45D2-8FD9-562BECECEC63}" type="pres">
      <dgm:prSet presAssocID="{1AB7C9D7-D0D9-41CA-9650-6F6D9A9AAE85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2ABBAD-B724-4930-A6D6-4A244FDF7DAC}" type="pres">
      <dgm:prSet presAssocID="{1AB7C9D7-D0D9-41CA-9650-6F6D9A9AAE85}" presName="hierChild3" presStyleCnt="0"/>
      <dgm:spPr/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1" presStyleCnt="3"/>
      <dgm:spPr/>
    </dgm:pt>
    <dgm:pt modelId="{1AB3CFCF-727C-45FB-BAA2-06724711E9AB}" type="pres">
      <dgm:prSet presAssocID="{8524DD58-5A20-4BC0-A8F9-6425A5D83D17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1" presStyleCnt="7"/>
      <dgm:spPr/>
      <dgm:t>
        <a:bodyPr/>
        <a:lstStyle/>
        <a:p>
          <a:endParaRPr lang="en-US"/>
        </a:p>
      </dgm:t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1" presStyleCnt="7"/>
      <dgm:spPr/>
    </dgm:pt>
    <dgm:pt modelId="{988D4E53-B31D-4C89-AD22-ED94EA2E97AF}" type="pres">
      <dgm:prSet presAssocID="{A923C540-ED45-422C-843F-0C6DCDADC9AB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2" presStyleCnt="3"/>
      <dgm:spPr/>
    </dgm:pt>
    <dgm:pt modelId="{C8123B47-734E-4D1A-979C-B85396FF6987}" type="pres">
      <dgm:prSet presAssocID="{18994E44-AF00-4CD7-BFFB-893F48881FB3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2" presStyleCnt="7"/>
      <dgm:spPr/>
      <dgm:t>
        <a:bodyPr/>
        <a:lstStyle/>
        <a:p>
          <a:endParaRPr lang="en-US"/>
        </a:p>
      </dgm:t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2" presStyleCnt="7"/>
      <dgm:spPr/>
    </dgm:pt>
    <dgm:pt modelId="{173B9D13-7D12-4225-857A-7C445B30673C}" type="pres">
      <dgm:prSet presAssocID="{30194467-FD7E-4D24-8DB0-714FAD158BDA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3" presStyleCnt="7"/>
      <dgm:spPr/>
      <dgm:t>
        <a:bodyPr/>
        <a:lstStyle/>
        <a:p>
          <a:endParaRPr lang="en-US"/>
        </a:p>
      </dgm:t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3" presStyleCnt="7"/>
      <dgm:spPr/>
    </dgm:pt>
    <dgm:pt modelId="{57C1D9DD-379E-42A1-9AD1-45F4B6CF3AA3}" type="pres">
      <dgm:prSet presAssocID="{EDEA9A5B-7A7B-44DC-B057-F6BEFF56A3E3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  <dgm:t>
        <a:bodyPr/>
        <a:lstStyle/>
        <a:p>
          <a:endParaRPr lang="en-US"/>
        </a:p>
      </dgm:t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  <dgm:t>
        <a:bodyPr/>
        <a:lstStyle/>
        <a:p>
          <a:endParaRPr lang="en-US"/>
        </a:p>
      </dgm:t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  <dgm:t>
        <a:bodyPr/>
        <a:lstStyle/>
        <a:p>
          <a:endParaRPr lang="en-US"/>
        </a:p>
      </dgm:t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4" presStyleCnt="7"/>
      <dgm:spPr/>
      <dgm:t>
        <a:bodyPr/>
        <a:lstStyle/>
        <a:p>
          <a:endParaRPr lang="en-US"/>
        </a:p>
      </dgm:t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4" presStyleCnt="7"/>
      <dgm:spPr/>
    </dgm:pt>
    <dgm:pt modelId="{BAAC51C4-C80E-4EB2-9417-B37059021C8B}" type="pres">
      <dgm:prSet presAssocID="{4CF28C83-AF25-475E-9F50-007420FDF6A3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5" presStyleCnt="7"/>
      <dgm:spPr/>
      <dgm:t>
        <a:bodyPr/>
        <a:lstStyle/>
        <a:p>
          <a:endParaRPr lang="en-US"/>
        </a:p>
      </dgm:t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5" presStyleCnt="7"/>
      <dgm:spPr/>
    </dgm:pt>
    <dgm:pt modelId="{6AFCA11E-528B-40BD-B72C-A0943F1BBF94}" type="pres">
      <dgm:prSet presAssocID="{D9F283E7-185E-4CC1-8FA1-15186A217D73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6" presStyleCnt="7"/>
      <dgm:spPr/>
      <dgm:t>
        <a:bodyPr/>
        <a:lstStyle/>
        <a:p>
          <a:endParaRPr lang="en-US"/>
        </a:p>
      </dgm:t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6" presStyleCnt="7"/>
      <dgm:spPr/>
    </dgm:pt>
    <dgm:pt modelId="{DA51FBE4-5852-40D4-BFBB-96C1DEE5735D}" type="pres">
      <dgm:prSet presAssocID="{167C0B38-4D45-461B-B5FE-F516FC0C47B1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4B521E13-F6FE-44FC-8D80-59F6F8BDAF1E}" type="presOf" srcId="{B38F20A2-1B5C-4E4D-8863-5CDE97777DB3}" destId="{A0ADD128-955D-4B52-88C3-46EF50D8AD96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45EB6E37-315F-4DE6-88F4-49AD4E52D41E}" srcId="{D2F696D7-6F24-4D93-A6F6-AEFB75F66471}" destId="{8524DD58-5A20-4BC0-A8F9-6425A5D83D17}" srcOrd="1" destOrd="0" parTransId="{91AF1766-C553-4B01-9C3E-2A7C7ADB8C18}" sibTransId="{6CE507ED-228C-4E4D-B4CC-E730B871EAB9}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1253BE48-B963-4C36-A8C8-420E303D9055}" srcId="{73FF10CD-7044-4AA5-B942-2E6E61E77832}" destId="{1AB7C9D7-D0D9-41CA-9650-6F6D9A9AAE85}" srcOrd="0" destOrd="0" parTransId="{B38F20A2-1B5C-4E4D-8863-5CDE97777DB3}" sibTransId="{0B2364C1-0625-44FB-A736-4EC209512102}"/>
    <dgm:cxn modelId="{6842AC13-F7D1-4CE3-BCD5-E3BEC1DC6DA7}" srcId="{D2F696D7-6F24-4D93-A6F6-AEFB75F66471}" destId="{73FF10CD-7044-4AA5-B942-2E6E61E77832}" srcOrd="0" destOrd="0" parTransId="{44BD4C34-9B64-473C-AA68-39D4338565A9}" sibTransId="{9549E059-8F1C-43D9-9510-6F3BE4B954FB}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EF9DEDCE-AD3D-41EE-AD14-C3897810E898}" type="presOf" srcId="{73FF10CD-7044-4AA5-B942-2E6E61E77832}" destId="{60DB4E67-28A9-4E7A-8227-078100508F30}" srcOrd="0" destOrd="0" presId="urn:microsoft.com/office/officeart/2005/8/layout/hierarchy1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39270916-193A-4BFE-963B-F667ADEDB05A}" type="presOf" srcId="{1AB7C9D7-D0D9-41CA-9650-6F6D9A9AAE85}" destId="{9DCABCF9-1517-45D2-8FD9-562BECECEC63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75A7D199-D9EC-43BF-9BB7-EBF150BB3903}" srcId="{D2F696D7-6F24-4D93-A6F6-AEFB75F66471}" destId="{18994E44-AF00-4CD7-BFFB-893F48881FB3}" srcOrd="2" destOrd="0" parTransId="{FD551922-1961-4B0B-A7AE-CAF490FF2622}" sibTransId="{BADBC77F-15AA-4275-8C6D-4CD383CECD2B}"/>
    <dgm:cxn modelId="{33AFCD7F-A0CC-4979-B1CE-53C5FA2C9604}" type="presParOf" srcId="{B9CC6839-8DA7-4E6A-BED5-ADCA7069FFC9}" destId="{2E5B79F4-1B79-452C-9F84-E06231AA521F}" srcOrd="0" destOrd="0" presId="urn:microsoft.com/office/officeart/2005/8/layout/hierarchy1"/>
    <dgm:cxn modelId="{F4CEC6DA-EDCD-405D-A3F9-CF19422ADD18}" type="presParOf" srcId="{2E5B79F4-1B79-452C-9F84-E06231AA521F}" destId="{FF2FEDD6-859E-4AB7-8EF6-90759616371B}" srcOrd="0" destOrd="0" presId="urn:microsoft.com/office/officeart/2005/8/layout/hierarchy1"/>
    <dgm:cxn modelId="{89353620-CD0A-4139-BB3A-B77DADCF71A3}" type="presParOf" srcId="{FF2FEDD6-859E-4AB7-8EF6-90759616371B}" destId="{5420A366-D071-491E-95EE-21B5957855EB}" srcOrd="0" destOrd="0" presId="urn:microsoft.com/office/officeart/2005/8/layout/hierarchy1"/>
    <dgm:cxn modelId="{14D3835B-1EBC-4732-A9C6-22EE1BE7DF56}" type="presParOf" srcId="{FF2FEDD6-859E-4AB7-8EF6-90759616371B}" destId="{60DB4E67-28A9-4E7A-8227-078100508F30}" srcOrd="1" destOrd="0" presId="urn:microsoft.com/office/officeart/2005/8/layout/hierarchy1"/>
    <dgm:cxn modelId="{730833C9-D940-466E-9CB4-6F2B58C7634E}" type="presParOf" srcId="{2E5B79F4-1B79-452C-9F84-E06231AA521F}" destId="{F973DD9A-B0BC-43B3-BF74-6E8E57512042}" srcOrd="1" destOrd="0" presId="urn:microsoft.com/office/officeart/2005/8/layout/hierarchy1"/>
    <dgm:cxn modelId="{194D5064-B571-4834-8B8F-E934969892CB}" type="presParOf" srcId="{F973DD9A-B0BC-43B3-BF74-6E8E57512042}" destId="{A0ADD128-955D-4B52-88C3-46EF50D8AD96}" srcOrd="0" destOrd="0" presId="urn:microsoft.com/office/officeart/2005/8/layout/hierarchy1"/>
    <dgm:cxn modelId="{6B884E1B-8894-4C8E-9B57-E3D6292AE133}" type="presParOf" srcId="{F973DD9A-B0BC-43B3-BF74-6E8E57512042}" destId="{2E2BC77A-5500-4DFE-BC19-CE37892C43DF}" srcOrd="1" destOrd="0" presId="urn:microsoft.com/office/officeart/2005/8/layout/hierarchy1"/>
    <dgm:cxn modelId="{D46A2A11-BB03-4DF4-B26A-D2FBFAA1D4EE}" type="presParOf" srcId="{2E2BC77A-5500-4DFE-BC19-CE37892C43DF}" destId="{7B53118B-9FD4-43CB-8155-B0AA67F30115}" srcOrd="0" destOrd="0" presId="urn:microsoft.com/office/officeart/2005/8/layout/hierarchy1"/>
    <dgm:cxn modelId="{51A321CC-A886-4B78-85E3-4FB13FAEC70B}" type="presParOf" srcId="{7B53118B-9FD4-43CB-8155-B0AA67F30115}" destId="{0E2805F4-E31F-4FE6-B46F-B310BDF75CFC}" srcOrd="0" destOrd="0" presId="urn:microsoft.com/office/officeart/2005/8/layout/hierarchy1"/>
    <dgm:cxn modelId="{41DE1FAD-7422-41AB-8C02-AB78FA01A51C}" type="presParOf" srcId="{7B53118B-9FD4-43CB-8155-B0AA67F30115}" destId="{9DCABCF9-1517-45D2-8FD9-562BECECEC63}" srcOrd="1" destOrd="0" presId="urn:microsoft.com/office/officeart/2005/8/layout/hierarchy1"/>
    <dgm:cxn modelId="{9EFE4D4F-14A5-415D-9FE2-2099981CA536}" type="presParOf" srcId="{2E2BC77A-5500-4DFE-BC19-CE37892C43DF}" destId="{9B2ABBAD-B724-4930-A6D6-4A244FDF7DAC}" srcOrd="1" destOrd="0" presId="urn:microsoft.com/office/officeart/2005/8/layout/hierarchy1"/>
    <dgm:cxn modelId="{118041D1-86D7-4C98-A416-FA960DB0061D}" type="presParOf" srcId="{B9CC6839-8DA7-4E6A-BED5-ADCA7069FFC9}" destId="{B0BAA389-B5E8-48FE-9B05-842C19904884}" srcOrd="1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2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5213930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2361823" y="191495"/>
              </a:lnTo>
              <a:lnTo>
                <a:pt x="2361823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5213930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5168210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623474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1180911" y="191495"/>
              </a:lnTo>
              <a:lnTo>
                <a:pt x="1180911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4577754" y="4323369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3442562" y="4323369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4033018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95"/>
              </a:lnTo>
              <a:lnTo>
                <a:pt x="590455" y="191495"/>
              </a:lnTo>
              <a:lnTo>
                <a:pt x="590455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3442562" y="3428829"/>
          <a:ext cx="590455" cy="281003"/>
        </a:xfrm>
        <a:custGeom>
          <a:avLst/>
          <a:gdLst/>
          <a:ahLst/>
          <a:cxnLst/>
          <a:rect l="0" t="0" r="0" b="0"/>
          <a:pathLst>
            <a:path>
              <a:moveTo>
                <a:pt x="590455" y="0"/>
              </a:moveTo>
              <a:lnTo>
                <a:pt x="590455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4033018" y="2534288"/>
          <a:ext cx="1180911" cy="281003"/>
        </a:xfrm>
        <a:custGeom>
          <a:avLst/>
          <a:gdLst/>
          <a:ahLst/>
          <a:cxnLst/>
          <a:rect l="0" t="0" r="0" b="0"/>
          <a:pathLst>
            <a:path>
              <a:moveTo>
                <a:pt x="1180911" y="0"/>
              </a:moveTo>
              <a:lnTo>
                <a:pt x="1180911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2852107" y="2534288"/>
          <a:ext cx="2361823" cy="281003"/>
        </a:xfrm>
        <a:custGeom>
          <a:avLst/>
          <a:gdLst/>
          <a:ahLst/>
          <a:cxnLst/>
          <a:rect l="0" t="0" r="0" b="0"/>
          <a:pathLst>
            <a:path>
              <a:moveTo>
                <a:pt x="2361823" y="0"/>
              </a:moveTo>
              <a:lnTo>
                <a:pt x="2361823" y="191495"/>
              </a:lnTo>
              <a:lnTo>
                <a:pt x="0" y="191495"/>
              </a:lnTo>
              <a:lnTo>
                <a:pt x="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1625475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D128-955D-4B52-88C3-46EF50D8AD96}">
      <dsp:nvSpPr>
        <dsp:cNvPr id="0" name=""/>
        <dsp:cNvSpPr/>
      </dsp:nvSpPr>
      <dsp:spPr>
        <a:xfrm>
          <a:off x="444563" y="2534288"/>
          <a:ext cx="91440" cy="281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0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0A366-D071-491E-95EE-21B5957855EB}">
      <dsp:nvSpPr>
        <dsp:cNvPr id="0" name=""/>
        <dsp:cNvSpPr/>
      </dsp:nvSpPr>
      <dsp:spPr>
        <a:xfrm>
          <a:off x="7183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B4E67-28A9-4E7A-8227-078100508F30}">
      <dsp:nvSpPr>
        <dsp:cNvPr id="0" name=""/>
        <dsp:cNvSpPr/>
      </dsp:nvSpPr>
      <dsp:spPr>
        <a:xfrm>
          <a:off x="114539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Timing</a:t>
          </a:r>
        </a:p>
      </dsp:txBody>
      <dsp:txXfrm>
        <a:off x="132509" y="2040709"/>
        <a:ext cx="930260" cy="577597"/>
      </dsp:txXfrm>
    </dsp:sp>
    <dsp:sp modelId="{0E2805F4-E31F-4FE6-B46F-B310BDF75CFC}">
      <dsp:nvSpPr>
        <dsp:cNvPr id="0" name=""/>
        <dsp:cNvSpPr/>
      </dsp:nvSpPr>
      <dsp:spPr>
        <a:xfrm>
          <a:off x="718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ABCF9-1517-45D2-8FD9-562BECECEC63}">
      <dsp:nvSpPr>
        <dsp:cNvPr id="0" name=""/>
        <dsp:cNvSpPr/>
      </dsp:nvSpPr>
      <dsp:spPr>
        <a:xfrm>
          <a:off x="114539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Time-interval and latency control</a:t>
          </a:r>
        </a:p>
      </dsp:txBody>
      <dsp:txXfrm>
        <a:off x="132509" y="2935250"/>
        <a:ext cx="930260" cy="577597"/>
      </dsp:txXfrm>
    </dsp:sp>
    <dsp:sp modelId="{2800DDE3-6AA8-4F92-9E09-49DAF7966224}">
      <dsp:nvSpPr>
        <dsp:cNvPr id="0" name=""/>
        <dsp:cNvSpPr/>
      </dsp:nvSpPr>
      <dsp:spPr>
        <a:xfrm>
          <a:off x="1188095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95450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Functional</a:t>
          </a:r>
        </a:p>
      </dsp:txBody>
      <dsp:txXfrm>
        <a:off x="1313420" y="2040709"/>
        <a:ext cx="930260" cy="577597"/>
      </dsp:txXfrm>
    </dsp:sp>
    <dsp:sp modelId="{53E6CAFC-0F34-4AFC-996E-C15D21C6B08F}">
      <dsp:nvSpPr>
        <dsp:cNvPr id="0" name=""/>
        <dsp:cNvSpPr/>
      </dsp:nvSpPr>
      <dsp:spPr>
        <a:xfrm>
          <a:off x="1188095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95450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Functionality</a:t>
          </a:r>
        </a:p>
      </dsp:txBody>
      <dsp:txXfrm>
        <a:off x="1313420" y="2935250"/>
        <a:ext cx="930260" cy="577597"/>
      </dsp:txXfrm>
    </dsp:sp>
    <dsp:sp modelId="{F61335E8-66EC-41DB-B0A2-9C57D0CD9210}">
      <dsp:nvSpPr>
        <dsp:cNvPr id="0" name=""/>
        <dsp:cNvSpPr/>
      </dsp:nvSpPr>
      <dsp:spPr>
        <a:xfrm>
          <a:off x="4730830" y="1920751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838185" y="2022739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Trustworthiness Elements</a:t>
          </a:r>
        </a:p>
      </dsp:txBody>
      <dsp:txXfrm>
        <a:off x="4856155" y="2040709"/>
        <a:ext cx="930260" cy="577597"/>
      </dsp:txXfrm>
    </dsp:sp>
    <dsp:sp modelId="{100E0372-3BCA-4A25-8BAF-5C2408094CCA}">
      <dsp:nvSpPr>
        <dsp:cNvPr id="0" name=""/>
        <dsp:cNvSpPr/>
      </dsp:nvSpPr>
      <dsp:spPr>
        <a:xfrm>
          <a:off x="2369006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2476362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Safety</a:t>
          </a:r>
        </a:p>
      </dsp:txBody>
      <dsp:txXfrm>
        <a:off x="2494332" y="2935250"/>
        <a:ext cx="930260" cy="577597"/>
      </dsp:txXfrm>
    </dsp:sp>
    <dsp:sp modelId="{8411B339-A8B1-4F9C-B0A2-AA17448BDB6D}">
      <dsp:nvSpPr>
        <dsp:cNvPr id="0" name=""/>
        <dsp:cNvSpPr/>
      </dsp:nvSpPr>
      <dsp:spPr>
        <a:xfrm>
          <a:off x="3549918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3657274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Security</a:t>
          </a:r>
        </a:p>
      </dsp:txBody>
      <dsp:txXfrm>
        <a:off x="3675244" y="2935250"/>
        <a:ext cx="930260" cy="577597"/>
      </dsp:txXfrm>
    </dsp:sp>
    <dsp:sp modelId="{882109F4-7563-41CC-9E19-1502CFE5AA23}">
      <dsp:nvSpPr>
        <dsp:cNvPr id="0" name=""/>
        <dsp:cNvSpPr/>
      </dsp:nvSpPr>
      <dsp:spPr>
        <a:xfrm>
          <a:off x="2959462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3066818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Physical security</a:t>
          </a:r>
        </a:p>
      </dsp:txBody>
      <dsp:txXfrm>
        <a:off x="3084788" y="3829790"/>
        <a:ext cx="930260" cy="577597"/>
      </dsp:txXfrm>
    </dsp:sp>
    <dsp:sp modelId="{FB138D66-1134-47E5-97C6-4A312EC55413}">
      <dsp:nvSpPr>
        <dsp:cNvPr id="0" name=""/>
        <dsp:cNvSpPr/>
      </dsp:nvSpPr>
      <dsp:spPr>
        <a:xfrm>
          <a:off x="4140374" y="370983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4247729" y="381182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Cybersecurity</a:t>
          </a:r>
          <a:endParaRPr lang="en-US" sz="1000" kern="1200" dirty="0"/>
        </a:p>
      </dsp:txBody>
      <dsp:txXfrm>
        <a:off x="4265699" y="3829790"/>
        <a:ext cx="930260" cy="577597"/>
      </dsp:txXfrm>
    </dsp:sp>
    <dsp:sp modelId="{7E43DBB5-E52F-49B7-B1C5-6FCF52F2039D}">
      <dsp:nvSpPr>
        <dsp:cNvPr id="0" name=""/>
        <dsp:cNvSpPr/>
      </dsp:nvSpPr>
      <dsp:spPr>
        <a:xfrm>
          <a:off x="2959462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3066818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Confidentiality</a:t>
          </a:r>
        </a:p>
      </dsp:txBody>
      <dsp:txXfrm>
        <a:off x="3084788" y="4724331"/>
        <a:ext cx="930260" cy="577597"/>
      </dsp:txXfrm>
    </dsp:sp>
    <dsp:sp modelId="{47CC5982-A74D-45E0-9288-C338B148FDC4}">
      <dsp:nvSpPr>
        <dsp:cNvPr id="0" name=""/>
        <dsp:cNvSpPr/>
      </dsp:nvSpPr>
      <dsp:spPr>
        <a:xfrm>
          <a:off x="4140374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4247729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Integrity</a:t>
          </a:r>
        </a:p>
      </dsp:txBody>
      <dsp:txXfrm>
        <a:off x="4265699" y="4724331"/>
        <a:ext cx="930260" cy="577597"/>
      </dsp:txXfrm>
    </dsp:sp>
    <dsp:sp modelId="{477D1471-6F29-4E15-848C-020243429DB7}">
      <dsp:nvSpPr>
        <dsp:cNvPr id="0" name=""/>
        <dsp:cNvSpPr/>
      </dsp:nvSpPr>
      <dsp:spPr>
        <a:xfrm>
          <a:off x="5321285" y="4604373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5428641" y="4706361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Availability</a:t>
          </a:r>
        </a:p>
      </dsp:txBody>
      <dsp:txXfrm>
        <a:off x="5446611" y="4724331"/>
        <a:ext cx="930260" cy="577597"/>
      </dsp:txXfrm>
    </dsp:sp>
    <dsp:sp modelId="{4621300C-75F5-43A9-9E8B-6810FF955F86}">
      <dsp:nvSpPr>
        <dsp:cNvPr id="0" name=""/>
        <dsp:cNvSpPr/>
      </dsp:nvSpPr>
      <dsp:spPr>
        <a:xfrm>
          <a:off x="4730830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838185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Privacy</a:t>
          </a:r>
        </a:p>
      </dsp:txBody>
      <dsp:txXfrm>
        <a:off x="4856155" y="2935250"/>
        <a:ext cx="930260" cy="577597"/>
      </dsp:txXfrm>
    </dsp:sp>
    <dsp:sp modelId="{FB6739EA-4E7A-4941-A68A-1BD5DD929F8E}">
      <dsp:nvSpPr>
        <dsp:cNvPr id="0" name=""/>
        <dsp:cNvSpPr/>
      </dsp:nvSpPr>
      <dsp:spPr>
        <a:xfrm>
          <a:off x="5911741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6019097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Resilience</a:t>
          </a:r>
          <a:endParaRPr lang="en-US" sz="1000" kern="1200" dirty="0"/>
        </a:p>
      </dsp:txBody>
      <dsp:txXfrm>
        <a:off x="6037067" y="2935250"/>
        <a:ext cx="930260" cy="577597"/>
      </dsp:txXfrm>
    </dsp:sp>
    <dsp:sp modelId="{3D155CF1-8989-447F-AC19-ACEA73FFAD3D}">
      <dsp:nvSpPr>
        <dsp:cNvPr id="0" name=""/>
        <dsp:cNvSpPr/>
      </dsp:nvSpPr>
      <dsp:spPr>
        <a:xfrm>
          <a:off x="7092653" y="2815292"/>
          <a:ext cx="966200" cy="613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200008" y="2917280"/>
          <a:ext cx="966200" cy="613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Reliability</a:t>
          </a:r>
        </a:p>
      </dsp:txBody>
      <dsp:txXfrm>
        <a:off x="7217978" y="2935250"/>
        <a:ext cx="930260" cy="577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6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9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3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11DDB-474E-4EB2-AE25-FA883A6C205A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elloliteracy.blogspot.com/2013/03/common-core-reading-focus-on-fiction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tmp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stwomiasto.pl/wydarzenia/work-in-progres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0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anstwomiasto.pl/wydarzenia/work-in-progres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5" Type="http://schemas.openxmlformats.org/officeDocument/2006/relationships/image" Target="../media/image25.tmp"/><Relationship Id="rId4" Type="http://schemas.openxmlformats.org/officeDocument/2006/relationships/image" Target="../media/image22.tm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bjenglish.wikispaces.com/ELA+SMART+TARGE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7" Type="http://schemas.openxmlformats.org/officeDocument/2006/relationships/image" Target="../media/image27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26.tm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7" Type="http://schemas.openxmlformats.org/officeDocument/2006/relationships/image" Target="../media/image30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mp"/><Relationship Id="rId5" Type="http://schemas.openxmlformats.org/officeDocument/2006/relationships/image" Target="../media/image27.tmp"/><Relationship Id="rId4" Type="http://schemas.openxmlformats.org/officeDocument/2006/relationships/image" Target="../media/image28.tm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bjenglish.wikispaces.com/ELA+SMART+TARGE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BD419B5-27C8-48DD-8044-A01CB5A5841A}"/>
              </a:ext>
            </a:extLst>
          </p:cNvPr>
          <p:cNvSpPr txBox="1">
            <a:spLocks/>
          </p:cNvSpPr>
          <p:nvPr/>
        </p:nvSpPr>
        <p:spPr>
          <a:xfrm>
            <a:off x="870857" y="2394859"/>
            <a:ext cx="7346868" cy="2129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  <a:t>CPS Framework Ontology</a:t>
            </a:r>
            <a:br>
              <a:rPr lang="en-US" b="1" dirty="0">
                <a:solidFill>
                  <a:sysClr val="windowText" lastClr="000000"/>
                </a:solidFill>
                <a:latin typeface="Calibri Light" panose="020F0302020204030204"/>
              </a:rPr>
            </a:br>
            <a: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  <a:t/>
            </a:r>
            <a:b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</a:br>
            <a: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  <a:t>Use-Cases, Formalization and </a:t>
            </a:r>
          </a:p>
          <a:p>
            <a:pPr>
              <a:defRPr/>
            </a:pPr>
            <a:r>
              <a:rPr lang="en-US" sz="8900" dirty="0">
                <a:solidFill>
                  <a:sysClr val="windowText" lastClr="000000"/>
                </a:solidFill>
                <a:latin typeface="Calibri Light" panose="020F0302020204030204"/>
              </a:rPr>
              <a:t>Reasoning Examples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B865FC87-50B0-494F-B6E8-6B09E3584D7A}"/>
              </a:ext>
            </a:extLst>
          </p:cNvPr>
          <p:cNvSpPr txBox="1">
            <a:spLocks/>
          </p:cNvSpPr>
          <p:nvPr/>
        </p:nvSpPr>
        <p:spPr>
          <a:xfrm>
            <a:off x="2396177" y="4949373"/>
            <a:ext cx="4296229" cy="107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alibri" panose="020F0502020204030204"/>
              </a:rPr>
              <a:t>M. Balduccini and C. Vishik</a:t>
            </a:r>
          </a:p>
          <a:p>
            <a:pPr>
              <a:spcBef>
                <a:spcPts val="600"/>
              </a:spcBef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November 3, 2017</a:t>
            </a:r>
          </a:p>
        </p:txBody>
      </p:sp>
    </p:spTree>
    <p:extLst>
      <p:ext uri="{BB962C8B-B14F-4D97-AF65-F5344CB8AC3E}">
        <p14:creationId xmlns:p14="http://schemas.microsoft.com/office/powerpoint/2010/main" val="164429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Simplified “Body Camera”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Minimal assumptions on knowledge about connections</a:t>
            </a:r>
          </a:p>
          <a:p>
            <a:pPr lvl="1"/>
            <a:r>
              <a:rPr lang="en-US" dirty="0"/>
              <a:t>Link to broader domain: admissibility of video in court</a:t>
            </a:r>
          </a:p>
          <a:p>
            <a:r>
              <a:rPr lang="en-US" dirty="0"/>
              <a:t>Self-Driving Car (a)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Broader domain: consequences on car’s operations</a:t>
            </a:r>
          </a:p>
          <a:p>
            <a:r>
              <a:rPr lang="en-US" dirty="0"/>
              <a:t>Self-Driving Car (b)</a:t>
            </a:r>
          </a:p>
          <a:p>
            <a:pPr lvl="1"/>
            <a:r>
              <a:rPr lang="en-US" dirty="0"/>
              <a:t>Sensors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Broader domain: consequences on car’s operations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F798EA-2426-4644-81F9-89AAB6888F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480300" y="170657"/>
            <a:ext cx="1491171" cy="198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  <a:br>
              <a:rPr lang="en-US" dirty="0"/>
            </a:br>
            <a:r>
              <a:rPr lang="en-US" b="1" dirty="0"/>
              <a:t>Body Camera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integrated body security system for situational awareness and safety of security personnel</a:t>
            </a:r>
          </a:p>
        </p:txBody>
      </p:sp>
    </p:spTree>
    <p:extLst>
      <p:ext uri="{BB962C8B-B14F-4D97-AF65-F5344CB8AC3E}">
        <p14:creationId xmlns:p14="http://schemas.microsoft.com/office/powerpoint/2010/main" val="166193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  <a:br>
              <a:rPr lang="en-US" b="1" dirty="0"/>
            </a:br>
            <a:r>
              <a:rPr lang="en-US" b="1" dirty="0"/>
              <a:t>“</a:t>
            </a:r>
            <a:r>
              <a:rPr lang="en-US" b="1" dirty="0" err="1"/>
              <a:t>BodyCam</a:t>
            </a:r>
            <a:r>
              <a:rPr lang="en-US" b="1" dirty="0"/>
              <a:t>” Diagram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382241B-AB75-49E7-9BE9-A3C4BACC2600}"/>
              </a:ext>
            </a:extLst>
          </p:cNvPr>
          <p:cNvSpPr/>
          <p:nvPr/>
        </p:nvSpPr>
        <p:spPr>
          <a:xfrm>
            <a:off x="1752333" y="3029750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camera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2F9C61C1-63B3-4E24-A0F4-52AD5356BF29}"/>
              </a:ext>
            </a:extLst>
          </p:cNvPr>
          <p:cNvSpPr/>
          <p:nvPr/>
        </p:nvSpPr>
        <p:spPr>
          <a:xfrm>
            <a:off x="2572634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789696F-24C4-4D9B-A381-0401199913DE}"/>
              </a:ext>
            </a:extLst>
          </p:cNvPr>
          <p:cNvSpPr/>
          <p:nvPr/>
        </p:nvSpPr>
        <p:spPr>
          <a:xfrm>
            <a:off x="4004908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2B0500E-232B-4E65-9004-72CD949569AD}"/>
              </a:ext>
            </a:extLst>
          </p:cNvPr>
          <p:cNvSpPr/>
          <p:nvPr/>
        </p:nvSpPr>
        <p:spPr>
          <a:xfrm>
            <a:off x="2572634" y="4277741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E2C8E6D7-5D1E-4125-8054-E2E71873BADF}"/>
              </a:ext>
            </a:extLst>
          </p:cNvPr>
          <p:cNvSpPr/>
          <p:nvPr/>
        </p:nvSpPr>
        <p:spPr>
          <a:xfrm>
            <a:off x="501816" y="3022151"/>
            <a:ext cx="4417849" cy="2251537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75C982C-69EA-4189-BFAA-609156B821BB}"/>
              </a:ext>
            </a:extLst>
          </p:cNvPr>
          <p:cNvSpPr txBox="1"/>
          <p:nvPr/>
        </p:nvSpPr>
        <p:spPr>
          <a:xfrm>
            <a:off x="5085750" y="6327106"/>
            <a:ext cx="205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integrated body security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677E6047-1C56-489D-8DF1-26E2302A383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2044866" y="3614816"/>
            <a:ext cx="613449" cy="7486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F684C58-15D7-432C-9106-7216590719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65168" y="3624290"/>
            <a:ext cx="0" cy="653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BA313DD-B2FF-4E7B-8EE6-2712D846DC02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3157701" y="3624290"/>
            <a:ext cx="1139740" cy="945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936F0C4-EBB2-408D-9930-586E3E332343}"/>
              </a:ext>
            </a:extLst>
          </p:cNvPr>
          <p:cNvSpPr txBox="1"/>
          <p:nvPr/>
        </p:nvSpPr>
        <p:spPr>
          <a:xfrm>
            <a:off x="1685450" y="4102682"/>
            <a:ext cx="866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738D43A-4F9C-4C93-BDCB-20779BDCC30A}"/>
              </a:ext>
            </a:extLst>
          </p:cNvPr>
          <p:cNvCxnSpPr>
            <a:cxnSpLocks/>
          </p:cNvCxnSpPr>
          <p:nvPr/>
        </p:nvCxnSpPr>
        <p:spPr>
          <a:xfrm flipV="1">
            <a:off x="2106099" y="3973409"/>
            <a:ext cx="138883" cy="18456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7A211D-C771-480C-BCB6-AEDF05BC1BBA}"/>
              </a:ext>
            </a:extLst>
          </p:cNvPr>
          <p:cNvSpPr txBox="1"/>
          <p:nvPr/>
        </p:nvSpPr>
        <p:spPr>
          <a:xfrm>
            <a:off x="3088634" y="3366113"/>
            <a:ext cx="1371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af1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E506105-BC21-4120-BB19-A219B933F20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910110" y="3758528"/>
            <a:ext cx="178524" cy="4154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A9938F-AB8B-4BCD-A780-AC7FEF4A91EF}"/>
              </a:ext>
            </a:extLst>
          </p:cNvPr>
          <p:cNvSpPr txBox="1"/>
          <p:nvPr/>
        </p:nvSpPr>
        <p:spPr>
          <a:xfrm>
            <a:off x="6221060" y="2891735"/>
            <a:ext cx="19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warning, attributes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150B686-4DC5-420F-9270-89DD9B101D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5849" y="3214901"/>
            <a:ext cx="2245211" cy="7807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B0B19BE-0FC7-4A91-9750-0D2CC0DCDF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8002" y="2193280"/>
            <a:ext cx="390012" cy="922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F172651-A636-425D-AD90-6EA2056CD411}"/>
              </a:ext>
            </a:extLst>
          </p:cNvPr>
          <p:cNvSpPr txBox="1"/>
          <p:nvPr/>
        </p:nvSpPr>
        <p:spPr>
          <a:xfrm>
            <a:off x="1595779" y="2171451"/>
            <a:ext cx="1240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video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</a:t>
            </a:r>
            <a:r>
              <a:rPr lang="en-US" sz="900" dirty="0" err="1">
                <a:solidFill>
                  <a:schemeClr val="accent6"/>
                </a:solidFill>
              </a:rPr>
              <a:t>electr</a:t>
            </a:r>
            <a:r>
              <a:rPr lang="en-US" sz="900" dirty="0">
                <a:solidFill>
                  <a:schemeClr val="accent6"/>
                </a:solidFill>
              </a:rPr>
              <a:t>. waves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967F405-291A-43FF-80CD-7F2C206C8B8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830279" y="2679282"/>
            <a:ext cx="385996" cy="24152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134B4F88-7906-4628-BBA4-9E4B21F1F92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08714" y="2206799"/>
            <a:ext cx="56453" cy="8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DEE99E4-ADB5-4949-890D-263A8020DDAA}"/>
              </a:ext>
            </a:extLst>
          </p:cNvPr>
          <p:cNvSpPr txBox="1"/>
          <p:nvPr/>
        </p:nvSpPr>
        <p:spPr>
          <a:xfrm>
            <a:off x="3544390" y="2309421"/>
            <a:ext cx="1529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3164AF6-E3F7-419B-85AA-D5C0F873E01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65167" y="2563337"/>
            <a:ext cx="679223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C995707-D7B0-4859-B813-352A9ADC4152}"/>
              </a:ext>
            </a:extLst>
          </p:cNvPr>
          <p:cNvSpPr/>
          <p:nvPr/>
        </p:nvSpPr>
        <p:spPr>
          <a:xfrm>
            <a:off x="3370910" y="558464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D72C788E-7BDB-4475-9FE4-895BEBC9C1DC}"/>
              </a:ext>
            </a:extLst>
          </p:cNvPr>
          <p:cNvCxnSpPr>
            <a:cxnSpLocks/>
            <a:stCxn id="14" idx="4"/>
            <a:endCxn id="32" idx="1"/>
          </p:cNvCxnSpPr>
          <p:nvPr/>
        </p:nvCxnSpPr>
        <p:spPr>
          <a:xfrm>
            <a:off x="2865168" y="4862807"/>
            <a:ext cx="591423" cy="8075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FBFA239-7775-4BB2-8E06-80E06F752631}"/>
              </a:ext>
            </a:extLst>
          </p:cNvPr>
          <p:cNvSpPr txBox="1"/>
          <p:nvPr/>
        </p:nvSpPr>
        <p:spPr>
          <a:xfrm>
            <a:off x="1261963" y="5352683"/>
            <a:ext cx="15816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combined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r>
              <a:rPr lang="en-US" sz="900" dirty="0">
                <a:solidFill>
                  <a:schemeClr val="accent6"/>
                </a:solidFill>
              </a:rPr>
              <a:t>,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af2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EC0134C2-C4BD-4E7A-BF1E-43671DA4A32F}"/>
              </a:ext>
            </a:extLst>
          </p:cNvPr>
          <p:cNvCxnSpPr>
            <a:cxnSpLocks/>
          </p:cNvCxnSpPr>
          <p:nvPr/>
        </p:nvCxnSpPr>
        <p:spPr>
          <a:xfrm flipV="1">
            <a:off x="2572634" y="5345495"/>
            <a:ext cx="584242" cy="25802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5E7948A4-5C7F-482D-A37B-42D57B89CEDD}"/>
              </a:ext>
            </a:extLst>
          </p:cNvPr>
          <p:cNvSpPr/>
          <p:nvPr/>
        </p:nvSpPr>
        <p:spPr>
          <a:xfrm>
            <a:off x="746983" y="1986147"/>
            <a:ext cx="5100504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3925D584-1358-49AA-AC2F-FF7F1D699039}"/>
              </a:ext>
            </a:extLst>
          </p:cNvPr>
          <p:cNvSpPr/>
          <p:nvPr/>
        </p:nvSpPr>
        <p:spPr>
          <a:xfrm>
            <a:off x="5634736" y="365858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command center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B55F4EA-155C-441D-8C7F-AC2DAC2A7762}"/>
              </a:ext>
            </a:extLst>
          </p:cNvPr>
          <p:cNvSpPr txBox="1"/>
          <p:nvPr/>
        </p:nvSpPr>
        <p:spPr>
          <a:xfrm>
            <a:off x="5340424" y="4409400"/>
            <a:ext cx="200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alarm1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alarm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alarm, timestamp, location, officer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874DCC8F-FECA-4742-BB2A-58341A61F5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14794" y="4338487"/>
            <a:ext cx="225630" cy="39407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3A8C804-B8F5-4615-8950-1DF8AF757132}"/>
              </a:ext>
            </a:extLst>
          </p:cNvPr>
          <p:cNvCxnSpPr>
            <a:cxnSpLocks/>
            <a:stCxn id="14" idx="6"/>
            <a:endCxn id="37" idx="3"/>
          </p:cNvCxnSpPr>
          <p:nvPr/>
        </p:nvCxnSpPr>
        <p:spPr>
          <a:xfrm flipV="1">
            <a:off x="3157701" y="4157969"/>
            <a:ext cx="2562716" cy="4123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EF62538-CE4E-4F60-A4F1-596BD4F3CB0B}"/>
              </a:ext>
            </a:extLst>
          </p:cNvPr>
          <p:cNvSpPr txBox="1"/>
          <p:nvPr/>
        </p:nvSpPr>
        <p:spPr>
          <a:xfrm>
            <a:off x="933442" y="3751207"/>
            <a:ext cx="1361466" cy="193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400" dirty="0"/>
              <a:t>robotic camera</a:t>
            </a:r>
          </a:p>
          <a:p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67830035-02C7-4E1D-9E16-E70A5FCFAEF5}"/>
              </a:ext>
            </a:extLst>
          </p:cNvPr>
          <p:cNvSpPr/>
          <p:nvPr/>
        </p:nvSpPr>
        <p:spPr>
          <a:xfrm>
            <a:off x="788787" y="3031625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targeting </a:t>
            </a:r>
          </a:p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mech</a:t>
            </a: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xmlns="" id="{3B1C890D-9C9C-4DFD-A843-B5ACEA5EC235}"/>
              </a:ext>
            </a:extLst>
          </p:cNvPr>
          <p:cNvSpPr/>
          <p:nvPr/>
        </p:nvSpPr>
        <p:spPr>
          <a:xfrm>
            <a:off x="773316" y="3038956"/>
            <a:ext cx="1595832" cy="716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C8D07328-070D-42BA-A8EC-FBCF59555ADA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1373854" y="3322283"/>
            <a:ext cx="378479" cy="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E2834F5-0586-4135-850B-E549347AB078}"/>
              </a:ext>
            </a:extLst>
          </p:cNvPr>
          <p:cNvSpPr txBox="1"/>
          <p:nvPr/>
        </p:nvSpPr>
        <p:spPr>
          <a:xfrm>
            <a:off x="97390" y="2247260"/>
            <a:ext cx="1588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B3F38742-2124-40C3-AB55-200438E63408}"/>
              </a:ext>
            </a:extLst>
          </p:cNvPr>
          <p:cNvCxnSpPr>
            <a:cxnSpLocks/>
          </p:cNvCxnSpPr>
          <p:nvPr/>
        </p:nvCxnSpPr>
        <p:spPr>
          <a:xfrm>
            <a:off x="1203594" y="2686598"/>
            <a:ext cx="306143" cy="63568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3">
            <a:extLst>
              <a:ext uri="{FF2B5EF4-FFF2-40B4-BE49-F238E27FC236}">
                <a16:creationId xmlns:a16="http://schemas.microsoft.com/office/drawing/2014/main" xmlns="" id="{1D88D3D0-6613-48FF-9032-A3E0F92591B8}"/>
              </a:ext>
            </a:extLst>
          </p:cNvPr>
          <p:cNvCxnSpPr>
            <a:cxnSpLocks/>
            <a:stCxn id="14" idx="3"/>
            <a:endCxn id="42" idx="4"/>
          </p:cNvCxnSpPr>
          <p:nvPr/>
        </p:nvCxnSpPr>
        <p:spPr>
          <a:xfrm rot="5400000" flipH="1">
            <a:off x="1289601" y="3408412"/>
            <a:ext cx="1160435" cy="1576994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23A4623-20B4-4EEA-8468-1C8C96A2023E}"/>
              </a:ext>
            </a:extLst>
          </p:cNvPr>
          <p:cNvSpPr txBox="1"/>
          <p:nvPr/>
        </p:nvSpPr>
        <p:spPr>
          <a:xfrm>
            <a:off x="0" y="4471087"/>
            <a:ext cx="10350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degrees, 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7FAA5D7E-8A31-4538-8E1F-C16A77369380}"/>
              </a:ext>
            </a:extLst>
          </p:cNvPr>
          <p:cNvCxnSpPr>
            <a:cxnSpLocks/>
          </p:cNvCxnSpPr>
          <p:nvPr/>
        </p:nvCxnSpPr>
        <p:spPr>
          <a:xfrm flipV="1">
            <a:off x="554523" y="4277743"/>
            <a:ext cx="454685" cy="19334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C867603B-6CC7-48F6-B1EB-626A5A19EB14}"/>
              </a:ext>
            </a:extLst>
          </p:cNvPr>
          <p:cNvSpPr/>
          <p:nvPr/>
        </p:nvSpPr>
        <p:spPr>
          <a:xfrm>
            <a:off x="501816" y="3024027"/>
            <a:ext cx="6002630" cy="3328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7075595-E6ED-4484-8CE4-1D27F994A641}"/>
              </a:ext>
            </a:extLst>
          </p:cNvPr>
          <p:cNvSpPr txBox="1"/>
          <p:nvPr/>
        </p:nvSpPr>
        <p:spPr>
          <a:xfrm>
            <a:off x="3366280" y="5281129"/>
            <a:ext cx="2574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integrated body security system (stand-alone part)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C1B06910-9324-4FCC-84A7-8480F2FC7780}"/>
              </a:ext>
            </a:extLst>
          </p:cNvPr>
          <p:cNvSpPr/>
          <p:nvPr/>
        </p:nvSpPr>
        <p:spPr>
          <a:xfrm>
            <a:off x="4012963" y="4659556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officer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F2C7375-4BD0-43C5-83E8-E4CCECF81A72}"/>
              </a:ext>
            </a:extLst>
          </p:cNvPr>
          <p:cNvCxnSpPr>
            <a:cxnSpLocks/>
            <a:stCxn id="13" idx="4"/>
            <a:endCxn id="57" idx="0"/>
          </p:cNvCxnSpPr>
          <p:nvPr/>
        </p:nvCxnSpPr>
        <p:spPr>
          <a:xfrm>
            <a:off x="4297441" y="3624290"/>
            <a:ext cx="8056" cy="103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649EC090-B1BF-4B75-9F04-581E6CE696DB}"/>
              </a:ext>
            </a:extLst>
          </p:cNvPr>
          <p:cNvGrpSpPr/>
          <p:nvPr/>
        </p:nvGrpSpPr>
        <p:grpSpPr>
          <a:xfrm>
            <a:off x="6239639" y="484338"/>
            <a:ext cx="2715276" cy="1740728"/>
            <a:chOff x="13020430" y="8627877"/>
            <a:chExt cx="4538404" cy="29095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6472752B-E824-497A-9FA8-DEB8CD798708}"/>
                </a:ext>
              </a:extLst>
            </p:cNvPr>
            <p:cNvGrpSpPr/>
            <p:nvPr/>
          </p:nvGrpSpPr>
          <p:grpSpPr>
            <a:xfrm>
              <a:off x="13020430" y="8627877"/>
              <a:ext cx="4538404" cy="2909512"/>
              <a:chOff x="8680737" y="77172"/>
              <a:chExt cx="4538404" cy="2909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EDB905D1-6824-4C8F-833D-4F98074D31DA}"/>
                  </a:ext>
                </a:extLst>
              </p:cNvPr>
              <p:cNvSpPr/>
              <p:nvPr/>
            </p:nvSpPr>
            <p:spPr>
              <a:xfrm>
                <a:off x="8680737" y="90114"/>
                <a:ext cx="4538404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xmlns="" id="{6001F545-8326-4550-ADD0-94FEB12CB1FB}"/>
                  </a:ext>
                </a:extLst>
              </p:cNvPr>
              <p:cNvCxnSpPr/>
              <p:nvPr/>
            </p:nvCxnSpPr>
            <p:spPr>
              <a:xfrm>
                <a:off x="8957378" y="294251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1415292B-659D-490F-B777-FB02FA7777BF}"/>
                  </a:ext>
                </a:extLst>
              </p:cNvPr>
              <p:cNvCxnSpPr/>
              <p:nvPr/>
            </p:nvCxnSpPr>
            <p:spPr>
              <a:xfrm>
                <a:off x="8957378" y="615093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54841705-FCBD-402D-BFC9-B334A7CDF0AF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B8B82297-F289-4531-A333-84123AC826BD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BF442A5F-7158-4C33-9233-A55FF63F90FC}"/>
                  </a:ext>
                </a:extLst>
              </p:cNvPr>
              <p:cNvSpPr/>
              <p:nvPr/>
            </p:nvSpPr>
            <p:spPr>
              <a:xfrm>
                <a:off x="8963091" y="1890471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D4124C81-16BB-4553-A8B2-13F75EC0DA21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525FFE9D-6AED-4A6A-807C-6D27282D3C80}"/>
                  </a:ext>
                </a:extLst>
              </p:cNvPr>
              <p:cNvSpPr/>
              <p:nvPr/>
            </p:nvSpPr>
            <p:spPr>
              <a:xfrm>
                <a:off x="8972847" y="2279407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0D046D36-4044-476F-9568-02F7631FE08F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D7BC14FF-FC33-4D67-A2BD-050DB0DC024C}"/>
                  </a:ext>
                </a:extLst>
              </p:cNvPr>
              <p:cNvSpPr/>
              <p:nvPr/>
            </p:nvSpPr>
            <p:spPr>
              <a:xfrm>
                <a:off x="8972446" y="2677253"/>
                <a:ext cx="438084" cy="2081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DA34C125-6CF1-43C8-9375-474B9F0BF399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8FA98A35-0FF2-4CF4-AC74-5418717A3F5A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03894B7-3DD3-4456-8144-5A9EC799C318}"/>
                </a:ext>
              </a:extLst>
            </p:cNvPr>
            <p:cNvSpPr/>
            <p:nvPr/>
          </p:nvSpPr>
          <p:spPr>
            <a:xfrm>
              <a:off x="14061398" y="9769065"/>
              <a:ext cx="1007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1EEFFA66-9473-4FC2-96DE-C1B015D6FAFC}"/>
                </a:ext>
              </a:extLst>
            </p:cNvPr>
            <p:cNvSpPr txBox="1"/>
            <p:nvPr/>
          </p:nvSpPr>
          <p:spPr>
            <a:xfrm>
              <a:off x="13133412" y="9450207"/>
              <a:ext cx="4707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93ABD3DC-E2F1-419A-BD80-A07D66750B78}"/>
                </a:ext>
              </a:extLst>
            </p:cNvPr>
            <p:cNvSpPr/>
            <p:nvPr/>
          </p:nvSpPr>
          <p:spPr>
            <a:xfrm>
              <a:off x="13133412" y="9762229"/>
              <a:ext cx="47070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9A415AB-C35F-4D32-93E0-023C3B69F249}"/>
              </a:ext>
            </a:extLst>
          </p:cNvPr>
          <p:cNvSpPr txBox="1"/>
          <p:nvPr/>
        </p:nvSpPr>
        <p:spPr>
          <a:xfrm>
            <a:off x="5819943" y="5723113"/>
            <a:ext cx="1397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ws1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warning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waves TBD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8A417169-EA10-44D2-949C-20DE6CF31D51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351557" y="4178532"/>
            <a:ext cx="1468386" cy="17984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xmlns="" id="{093A59A2-7A65-434E-A57A-68C1DD1841AF}"/>
              </a:ext>
            </a:extLst>
          </p:cNvPr>
          <p:cNvSpPr/>
          <p:nvPr/>
        </p:nvSpPr>
        <p:spPr>
          <a:xfrm>
            <a:off x="160488" y="6573327"/>
            <a:ext cx="283464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court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1C694B98-5AD2-4A31-A2D0-E2AE28082D36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2529350" y="4862807"/>
            <a:ext cx="335818" cy="16965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BD6D6C4-577E-4C4B-8A25-E369C11C1814}"/>
              </a:ext>
            </a:extLst>
          </p:cNvPr>
          <p:cNvSpPr txBox="1"/>
          <p:nvPr/>
        </p:nvSpPr>
        <p:spPr>
          <a:xfrm>
            <a:off x="3185009" y="6212233"/>
            <a:ext cx="17076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</a:t>
            </a:r>
            <a:r>
              <a:rPr lang="en-US" sz="900" dirty="0" smtClean="0">
                <a:solidFill>
                  <a:schemeClr val="accent6"/>
                </a:solidFill>
              </a:rPr>
              <a:t>audio-video signal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chemeClr val="accent6"/>
                </a:solidFill>
              </a:rPr>
              <a:t>Information: sound, light waves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6524031E-BB4E-4B81-B6A8-3CAE419F7B14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2684353" y="6089245"/>
            <a:ext cx="500656" cy="37690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8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  <a:br>
              <a:rPr lang="en-US" b="1" dirty="0"/>
            </a:br>
            <a:r>
              <a:rPr lang="en-US" b="1" dirty="0"/>
              <a:t>Simplified “</a:t>
            </a:r>
            <a:r>
              <a:rPr lang="en-US" b="1" dirty="0" err="1"/>
              <a:t>BodyCam</a:t>
            </a:r>
            <a:r>
              <a:rPr lang="en-US" b="1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173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Camera</a:t>
            </a:r>
          </a:p>
          <a:p>
            <a:pPr lvl="2"/>
            <a:r>
              <a:rPr lang="en-US" dirty="0"/>
              <a:t>Basic camera</a:t>
            </a:r>
          </a:p>
          <a:p>
            <a:pPr lvl="2"/>
            <a:r>
              <a:rPr lang="en-US" dirty="0"/>
              <a:t>Advanced camera</a:t>
            </a:r>
          </a:p>
          <a:p>
            <a:pPr lvl="2"/>
            <a:r>
              <a:rPr lang="en-US" dirty="0"/>
              <a:t>Two modes:</a:t>
            </a:r>
          </a:p>
          <a:p>
            <a:pPr lvl="3"/>
            <a:r>
              <a:rPr lang="en-US" dirty="0"/>
              <a:t>Record at 25 fps</a:t>
            </a:r>
          </a:p>
          <a:p>
            <a:pPr lvl="3"/>
            <a:r>
              <a:rPr lang="en-US" dirty="0"/>
              <a:t>Record at 50 fps</a:t>
            </a:r>
          </a:p>
          <a:p>
            <a:pPr lvl="2"/>
            <a:r>
              <a:rPr lang="en-US" dirty="0"/>
              <a:t>Security features (may be enabled)</a:t>
            </a:r>
          </a:p>
          <a:p>
            <a:pPr lvl="3"/>
            <a:r>
              <a:rPr lang="en-US" dirty="0"/>
              <a:t>Encrypted memory</a:t>
            </a:r>
          </a:p>
          <a:p>
            <a:pPr lvl="3"/>
            <a:r>
              <a:rPr lang="en-US" dirty="0"/>
              <a:t>Secure boot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controls the recording rate</a:t>
            </a:r>
          </a:p>
          <a:p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7FACE7FD-7F49-4D52-A614-86B77808D771}"/>
              </a:ext>
            </a:extLst>
          </p:cNvPr>
          <p:cNvGrpSpPr/>
          <p:nvPr/>
        </p:nvGrpSpPr>
        <p:grpSpPr>
          <a:xfrm>
            <a:off x="5660568" y="45814"/>
            <a:ext cx="3420836" cy="4032703"/>
            <a:chOff x="5617026" y="60328"/>
            <a:chExt cx="3420836" cy="403270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1C8A38AF-823C-4793-B062-7A3A5DC5A7F0}"/>
                </a:ext>
              </a:extLst>
            </p:cNvPr>
            <p:cNvGrpSpPr/>
            <p:nvPr/>
          </p:nvGrpSpPr>
          <p:grpSpPr>
            <a:xfrm>
              <a:off x="5617026" y="60328"/>
              <a:ext cx="3420836" cy="4032703"/>
              <a:chOff x="5094514" y="365126"/>
              <a:chExt cx="3420836" cy="40327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xmlns="" id="{E21059FD-21CF-4F91-970B-51BBCF5892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450" t="20641" r="53550" b="33119"/>
              <a:stretch/>
            </p:blipFill>
            <p:spPr>
              <a:xfrm>
                <a:off x="5239658" y="569900"/>
                <a:ext cx="3077028" cy="3552157"/>
              </a:xfrm>
              <a:prstGeom prst="rect">
                <a:avLst/>
              </a:prstGeom>
            </p:spPr>
          </p:pic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xmlns="" id="{73C03CF4-7EF4-4D6E-A0EE-6BA3FDA8EC3E}"/>
                  </a:ext>
                </a:extLst>
              </p:cNvPr>
              <p:cNvSpPr/>
              <p:nvPr/>
            </p:nvSpPr>
            <p:spPr>
              <a:xfrm>
                <a:off x="5094514" y="365126"/>
                <a:ext cx="3420836" cy="40327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CFDCF632-6A9E-43BF-851D-A2ABE361BB9D}"/>
                </a:ext>
              </a:extLst>
            </p:cNvPr>
            <p:cNvSpPr/>
            <p:nvPr/>
          </p:nvSpPr>
          <p:spPr>
            <a:xfrm>
              <a:off x="7349218" y="442348"/>
              <a:ext cx="1146743" cy="1146743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E1B89D-013D-4264-B98F-E0FA57C572F5}"/>
              </a:ext>
            </a:extLst>
          </p:cNvPr>
          <p:cNvSpPr txBox="1"/>
          <p:nvPr/>
        </p:nvSpPr>
        <p:spPr>
          <a:xfrm>
            <a:off x="6082145" y="5611091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 AFTER DIAGRAM IN PREVIOUS SLIDE IS CHECKED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69D3217A-FD4F-4A77-ACCF-2DCD2F56B532}"/>
              </a:ext>
            </a:extLst>
          </p:cNvPr>
          <p:cNvCxnSpPr>
            <a:stCxn id="4" idx="0"/>
            <a:endCxn id="51" idx="2"/>
          </p:cNvCxnSpPr>
          <p:nvPr/>
        </p:nvCxnSpPr>
        <p:spPr>
          <a:xfrm flipV="1">
            <a:off x="7225145" y="4078517"/>
            <a:ext cx="145841" cy="1532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D9B5654-F7DB-4CCE-AFC8-FBEF2B7ADB2D}"/>
              </a:ext>
            </a:extLst>
          </p:cNvPr>
          <p:cNvSpPr/>
          <p:nvPr/>
        </p:nvSpPr>
        <p:spPr>
          <a:xfrm>
            <a:off x="0" y="2700973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C73BABD-DE18-423C-90F0-454F92DDFC53}"/>
              </a:ext>
            </a:extLst>
          </p:cNvPr>
          <p:cNvSpPr/>
          <p:nvPr/>
        </p:nvSpPr>
        <p:spPr>
          <a:xfrm>
            <a:off x="0" y="1699487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B9670F8B-3DA9-4C9E-AC12-6745AAC9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086931"/>
              </p:ext>
            </p:extLst>
          </p:nvPr>
        </p:nvGraphicFramePr>
        <p:xfrm>
          <a:off x="839977" y="-2771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806601D-4698-42ED-8A53-BF7A496EB3D3}"/>
              </a:ext>
            </a:extLst>
          </p:cNvPr>
          <p:cNvSpPr txBox="1"/>
          <p:nvPr/>
        </p:nvSpPr>
        <p:spPr>
          <a:xfrm>
            <a:off x="-29172" y="20690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9A44560-B3FF-4C01-A433-FFEECBEAA2E0}"/>
              </a:ext>
            </a:extLst>
          </p:cNvPr>
          <p:cNvSpPr txBox="1"/>
          <p:nvPr/>
        </p:nvSpPr>
        <p:spPr>
          <a:xfrm>
            <a:off x="0" y="390417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Aspects, Concerns, 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5BEE55-64E1-4C6F-BB28-AB376E5D0BDA}"/>
              </a:ext>
            </a:extLst>
          </p:cNvPr>
          <p:cNvSpPr txBox="1"/>
          <p:nvPr/>
        </p:nvSpPr>
        <p:spPr>
          <a:xfrm>
            <a:off x="2154008" y="6433995"/>
            <a:ext cx="2362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Camera does not drop frames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8983011-EA14-4842-A6A3-CED110F9A462}"/>
              </a:ext>
            </a:extLst>
          </p:cNvPr>
          <p:cNvSpPr txBox="1"/>
          <p:nvPr/>
        </p:nvSpPr>
        <p:spPr>
          <a:xfrm>
            <a:off x="6134224" y="5740214"/>
            <a:ext cx="313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 uses secure boot</a:t>
            </a:r>
          </a:p>
          <a:p>
            <a:r>
              <a:rPr lang="en-US" sz="1400" dirty="0"/>
              <a:t>Camera uses sec. boot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FB5800A-C373-4A8B-9CFE-678520731DA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74986" y="3473235"/>
            <a:ext cx="660308" cy="2960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1133E1CA-5296-4426-952C-C47DD210C31B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5497566" y="5365166"/>
            <a:ext cx="693224" cy="5800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45BEE55-64E1-4C6F-BB28-AB376E5D0BDA}"/>
              </a:ext>
            </a:extLst>
          </p:cNvPr>
          <p:cNvSpPr txBox="1"/>
          <p:nvPr/>
        </p:nvSpPr>
        <p:spPr>
          <a:xfrm>
            <a:off x="88319" y="5816794"/>
            <a:ext cx="258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Camera </a:t>
            </a:r>
            <a:r>
              <a:rPr lang="en-US" sz="1400" dirty="0" smtClean="0"/>
              <a:t>should be </a:t>
            </a:r>
            <a:r>
              <a:rPr lang="en-US" sz="1400" dirty="0"/>
              <a:t>capable of recording at 25 fps </a:t>
            </a:r>
            <a:r>
              <a:rPr lang="en-US" sz="1400" dirty="0" smtClean="0"/>
              <a:t>or</a:t>
            </a:r>
            <a:r>
              <a:rPr lang="en-US" sz="1400" dirty="0" smtClean="0"/>
              <a:t> </a:t>
            </a:r>
            <a:r>
              <a:rPr lang="en-US" sz="1400" dirty="0"/>
              <a:t>at 50 fps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CFB5800A-C373-4A8B-9CFE-678520731DA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377757" y="3473235"/>
            <a:ext cx="3896" cy="2343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0052FB4-815F-46BF-A53B-9011F07591CA}"/>
              </a:ext>
            </a:extLst>
          </p:cNvPr>
          <p:cNvSpPr txBox="1"/>
          <p:nvPr/>
        </p:nvSpPr>
        <p:spPr>
          <a:xfrm>
            <a:off x="4658636" y="6263434"/>
            <a:ext cx="258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 uses encrypted memory</a:t>
            </a:r>
          </a:p>
          <a:p>
            <a:r>
              <a:rPr lang="en-US" sz="1400" dirty="0"/>
              <a:t>Camera uses encrypted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3187BBAB-558B-4169-945F-92CDCA742ACB}"/>
              </a:ext>
            </a:extLst>
          </p:cNvPr>
          <p:cNvCxnSpPr>
            <a:cxnSpLocks/>
          </p:cNvCxnSpPr>
          <p:nvPr/>
        </p:nvCxnSpPr>
        <p:spPr>
          <a:xfrm>
            <a:off x="4398834" y="5308599"/>
            <a:ext cx="786320" cy="95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14059" y="-1584"/>
            <a:ext cx="559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Note: unless otherwise specified, “camera” refers to both basic and advanced camera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8126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65CAE2C-66FC-4EFE-B6B8-C130BBF09110}"/>
              </a:ext>
            </a:extLst>
          </p:cNvPr>
          <p:cNvSpPr/>
          <p:nvPr/>
        </p:nvSpPr>
        <p:spPr>
          <a:xfrm>
            <a:off x="0" y="3615379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C5770AE-35C3-4375-AC7A-A051CA1C2A42}"/>
              </a:ext>
            </a:extLst>
          </p:cNvPr>
          <p:cNvSpPr/>
          <p:nvPr/>
        </p:nvSpPr>
        <p:spPr>
          <a:xfrm>
            <a:off x="0" y="2613893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xmlns="" id="{A25C5075-C0FB-413B-8D28-1878FCD21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458944"/>
              </p:ext>
            </p:extLst>
          </p:nvPr>
        </p:nvGraphicFramePr>
        <p:xfrm>
          <a:off x="839977" y="88669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A3F97E5-624D-4CDD-A887-C66AF9897645}"/>
              </a:ext>
            </a:extLst>
          </p:cNvPr>
          <p:cNvSpPr txBox="1"/>
          <p:nvPr/>
        </p:nvSpPr>
        <p:spPr>
          <a:xfrm>
            <a:off x="-29172" y="298350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871591F-3DCC-4668-88B4-924DC85667C0}"/>
              </a:ext>
            </a:extLst>
          </p:cNvPr>
          <p:cNvSpPr txBox="1"/>
          <p:nvPr/>
        </p:nvSpPr>
        <p:spPr>
          <a:xfrm>
            <a:off x="0" y="481857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Formalization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:a16="http://schemas.microsoft.com/office/drawing/2014/main" xmlns="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24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65A687F-57FC-408B-8E4C-5E90175BD28C}"/>
              </a:ext>
            </a:extLst>
          </p:cNvPr>
          <p:cNvSpPr/>
          <p:nvPr/>
        </p:nvSpPr>
        <p:spPr>
          <a:xfrm>
            <a:off x="0" y="3615379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A526283-F7BC-4CE6-9B48-6CACC5806B90}"/>
              </a:ext>
            </a:extLst>
          </p:cNvPr>
          <p:cNvSpPr/>
          <p:nvPr/>
        </p:nvSpPr>
        <p:spPr>
          <a:xfrm>
            <a:off x="0" y="2613893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xmlns="" id="{8A3FA4D4-05D7-4BE6-96A4-9592A723ED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104357"/>
              </p:ext>
            </p:extLst>
          </p:nvPr>
        </p:nvGraphicFramePr>
        <p:xfrm>
          <a:off x="839977" y="88669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2372FDD-0725-4BCC-A9FB-67028F043AB0}"/>
              </a:ext>
            </a:extLst>
          </p:cNvPr>
          <p:cNvSpPr txBox="1"/>
          <p:nvPr/>
        </p:nvSpPr>
        <p:spPr>
          <a:xfrm>
            <a:off x="-29172" y="298350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AA2DFEB-F6AA-4A86-9498-894CD7B7D620}"/>
              </a:ext>
            </a:extLst>
          </p:cNvPr>
          <p:cNvSpPr txBox="1"/>
          <p:nvPr/>
        </p:nvSpPr>
        <p:spPr>
          <a:xfrm>
            <a:off x="0" y="481857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:a16="http://schemas.microsoft.com/office/drawing/2014/main" xmlns="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3C25B72E-98D9-4A99-98B4-73294EE728CC}"/>
              </a:ext>
            </a:extLst>
          </p:cNvPr>
          <p:cNvGrpSpPr/>
          <p:nvPr/>
        </p:nvGrpSpPr>
        <p:grpSpPr>
          <a:xfrm>
            <a:off x="1849194" y="3033455"/>
            <a:ext cx="7271578" cy="1583770"/>
            <a:chOff x="2409451" y="3264000"/>
            <a:chExt cx="7271578" cy="15837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9A0CA59B-BE0F-4EF8-8D84-DFE739A95D11}"/>
                </a:ext>
              </a:extLst>
            </p:cNvPr>
            <p:cNvSpPr/>
            <p:nvPr/>
          </p:nvSpPr>
          <p:spPr>
            <a:xfrm>
              <a:off x="2409451" y="3282299"/>
              <a:ext cx="7271578" cy="1565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9469185-9893-4119-94C3-0FB21337CD01}"/>
                </a:ext>
              </a:extLst>
            </p:cNvPr>
            <p:cNvSpPr txBox="1"/>
            <p:nvPr/>
          </p:nvSpPr>
          <p:spPr>
            <a:xfrm>
              <a:off x="2409451" y="3264000"/>
              <a:ext cx="1811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Functionality Concern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145BEE55-64E1-4C6F-BB28-AB376E5D0BDA}"/>
                </a:ext>
              </a:extLst>
            </p:cNvPr>
            <p:cNvSpPr txBox="1"/>
            <p:nvPr/>
          </p:nvSpPr>
          <p:spPr>
            <a:xfrm>
              <a:off x="2651691" y="3598576"/>
              <a:ext cx="31389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Camera will not drop frames</a:t>
              </a:r>
            </a:p>
            <a:p>
              <a:endParaRPr lang="en-US" sz="1400" dirty="0"/>
            </a:p>
          </p:txBody>
        </p:sp>
        <p:pic>
          <p:nvPicPr>
            <p:cNvPr id="19" name="Picture 18" descr="theory.lp (modified) - /home/marcy/NIST-toy/V3/">
              <a:extLst>
                <a:ext uri="{FF2B5EF4-FFF2-40B4-BE49-F238E27FC236}">
                  <a16:creationId xmlns:a16="http://schemas.microsoft.com/office/drawing/2014/main" xmlns="" id="{8397C5EE-AFE9-491D-97B8-3607875F2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" t="64343" r="15312" b="32442"/>
            <a:stretch/>
          </p:blipFill>
          <p:spPr>
            <a:xfrm>
              <a:off x="2579120" y="4366293"/>
              <a:ext cx="6953250" cy="33084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F60735A-644A-4D69-AB48-3D6195CA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EED07E-2770-4601-8466-9C12B33C3B8B}"/>
              </a:ext>
            </a:extLst>
          </p:cNvPr>
          <p:cNvSpPr txBox="1"/>
          <p:nvPr/>
        </p:nvSpPr>
        <p:spPr>
          <a:xfrm>
            <a:off x="4539371" y="3103451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 ENCODING AND SCREENSHOTS</a:t>
            </a:r>
          </a:p>
        </p:txBody>
      </p:sp>
    </p:spTree>
    <p:extLst>
      <p:ext uri="{BB962C8B-B14F-4D97-AF65-F5344CB8AC3E}">
        <p14:creationId xmlns:p14="http://schemas.microsoft.com/office/powerpoint/2010/main" val="235405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94168B5-616F-4C2D-BF77-E34EBE4D075C}"/>
              </a:ext>
            </a:extLst>
          </p:cNvPr>
          <p:cNvSpPr/>
          <p:nvPr/>
        </p:nvSpPr>
        <p:spPr>
          <a:xfrm>
            <a:off x="0" y="3615379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368007B-5B83-41A2-B185-9FC9DB447CDC}"/>
              </a:ext>
            </a:extLst>
          </p:cNvPr>
          <p:cNvSpPr/>
          <p:nvPr/>
        </p:nvSpPr>
        <p:spPr>
          <a:xfrm>
            <a:off x="0" y="2613893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xmlns="" id="{0CB59A99-23CA-4C0C-93C6-EDC2439DD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16504"/>
              </p:ext>
            </p:extLst>
          </p:nvPr>
        </p:nvGraphicFramePr>
        <p:xfrm>
          <a:off x="839977" y="88669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8B6FD6C-EA8E-4903-B5FD-CC8751CE65AE}"/>
              </a:ext>
            </a:extLst>
          </p:cNvPr>
          <p:cNvSpPr txBox="1"/>
          <p:nvPr/>
        </p:nvSpPr>
        <p:spPr>
          <a:xfrm>
            <a:off x="-29172" y="298350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F237A6C-98DA-486E-A217-E77DBD50DD28}"/>
              </a:ext>
            </a:extLst>
          </p:cNvPr>
          <p:cNvSpPr txBox="1"/>
          <p:nvPr/>
        </p:nvSpPr>
        <p:spPr>
          <a:xfrm>
            <a:off x="0" y="481857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Formalization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:a16="http://schemas.microsoft.com/office/drawing/2014/main" xmlns="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3C25B72E-98D9-4A99-98B4-73294EE728CC}"/>
              </a:ext>
            </a:extLst>
          </p:cNvPr>
          <p:cNvGrpSpPr/>
          <p:nvPr/>
        </p:nvGrpSpPr>
        <p:grpSpPr>
          <a:xfrm>
            <a:off x="1849194" y="3033455"/>
            <a:ext cx="7271578" cy="1583770"/>
            <a:chOff x="2409451" y="3264000"/>
            <a:chExt cx="7271578" cy="15837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9A0CA59B-BE0F-4EF8-8D84-DFE739A95D11}"/>
                </a:ext>
              </a:extLst>
            </p:cNvPr>
            <p:cNvSpPr/>
            <p:nvPr/>
          </p:nvSpPr>
          <p:spPr>
            <a:xfrm>
              <a:off x="2409451" y="3282299"/>
              <a:ext cx="7271578" cy="1565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9469185-9893-4119-94C3-0FB21337CD01}"/>
                </a:ext>
              </a:extLst>
            </p:cNvPr>
            <p:cNvSpPr txBox="1"/>
            <p:nvPr/>
          </p:nvSpPr>
          <p:spPr>
            <a:xfrm>
              <a:off x="2409451" y="3264000"/>
              <a:ext cx="1811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Functionality Concern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145BEE55-64E1-4C6F-BB28-AB376E5D0BDA}"/>
                </a:ext>
              </a:extLst>
            </p:cNvPr>
            <p:cNvSpPr txBox="1"/>
            <p:nvPr/>
          </p:nvSpPr>
          <p:spPr>
            <a:xfrm>
              <a:off x="2651691" y="3598576"/>
              <a:ext cx="3138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Camera will not drop frames</a:t>
              </a:r>
            </a:p>
          </p:txBody>
        </p:sp>
        <p:pic>
          <p:nvPicPr>
            <p:cNvPr id="19" name="Picture 18" descr="theory.lp (modified) - /home/marcy/NIST-toy/V3/">
              <a:extLst>
                <a:ext uri="{FF2B5EF4-FFF2-40B4-BE49-F238E27FC236}">
                  <a16:creationId xmlns:a16="http://schemas.microsoft.com/office/drawing/2014/main" xmlns="" id="{8397C5EE-AFE9-491D-97B8-3607875F2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" t="64343" r="15312" b="32442"/>
            <a:stretch/>
          </p:blipFill>
          <p:spPr>
            <a:xfrm>
              <a:off x="2579120" y="4366293"/>
              <a:ext cx="6953250" cy="33084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8F7FD18A-EFCB-4B25-9168-AF445F11D653}"/>
              </a:ext>
            </a:extLst>
          </p:cNvPr>
          <p:cNvGrpSpPr/>
          <p:nvPr/>
        </p:nvGrpSpPr>
        <p:grpSpPr>
          <a:xfrm>
            <a:off x="0" y="5038319"/>
            <a:ext cx="8102901" cy="1791299"/>
            <a:chOff x="170241" y="4972357"/>
            <a:chExt cx="8102901" cy="17912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DF00E743-36AF-4A39-8D3B-A92295B645C0}"/>
                </a:ext>
              </a:extLst>
            </p:cNvPr>
            <p:cNvSpPr/>
            <p:nvPr/>
          </p:nvSpPr>
          <p:spPr>
            <a:xfrm>
              <a:off x="170241" y="4972357"/>
              <a:ext cx="8102901" cy="1791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7E8221B-69EE-4F9D-A9FA-E1A521ABD6A6}"/>
                </a:ext>
              </a:extLst>
            </p:cNvPr>
            <p:cNvSpPr txBox="1"/>
            <p:nvPr/>
          </p:nvSpPr>
          <p:spPr>
            <a:xfrm>
              <a:off x="170242" y="5011720"/>
              <a:ext cx="1471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Integrity Concern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8983011-EA14-4842-A6A3-CED110F9A462}"/>
                </a:ext>
              </a:extLst>
            </p:cNvPr>
            <p:cNvSpPr txBox="1"/>
            <p:nvPr/>
          </p:nvSpPr>
          <p:spPr>
            <a:xfrm>
              <a:off x="184756" y="5301099"/>
              <a:ext cx="31389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 SAM is capable of using secure boot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Camera is capable of using sec. boot</a:t>
              </a:r>
            </a:p>
            <a:p>
              <a:endParaRPr lang="en-US" sz="1400" dirty="0"/>
            </a:p>
          </p:txBody>
        </p:sp>
        <p:pic>
          <p:nvPicPr>
            <p:cNvPr id="18" name="Picture 17" descr="theory.lp (modified) - /home/marcy/NIST-toy/V3/">
              <a:extLst>
                <a:ext uri="{FF2B5EF4-FFF2-40B4-BE49-F238E27FC236}">
                  <a16:creationId xmlns:a16="http://schemas.microsoft.com/office/drawing/2014/main" xmlns="" id="{00253F5C-4DBF-4F60-ADBE-C01EB969E3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41000" r="6525" b="57223"/>
            <a:stretch/>
          </p:blipFill>
          <p:spPr>
            <a:xfrm>
              <a:off x="364066" y="6471903"/>
              <a:ext cx="7715250" cy="18288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0971100-2EB7-4DBB-B519-A783A7AB1A73}"/>
              </a:ext>
            </a:extLst>
          </p:cNvPr>
          <p:cNvSpPr txBox="1"/>
          <p:nvPr/>
        </p:nvSpPr>
        <p:spPr>
          <a:xfrm>
            <a:off x="4539371" y="3103451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 ENCODING AND SCREENSHOTS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524C8BE-7318-4098-A18F-6DBA0482BCF4}"/>
              </a:ext>
            </a:extLst>
          </p:cNvPr>
          <p:cNvSpPr txBox="1"/>
          <p:nvPr/>
        </p:nvSpPr>
        <p:spPr>
          <a:xfrm>
            <a:off x="3522673" y="5114925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 ENCODING AND SCREENSHOTS</a:t>
            </a:r>
          </a:p>
        </p:txBody>
      </p:sp>
    </p:spTree>
    <p:extLst>
      <p:ext uri="{BB962C8B-B14F-4D97-AF65-F5344CB8AC3E}">
        <p14:creationId xmlns:p14="http://schemas.microsoft.com/office/powerpoint/2010/main" val="2628382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xmlns="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3112" r="24027" b="64908"/>
          <a:stretch/>
        </p:blipFill>
        <p:spPr>
          <a:xfrm>
            <a:off x="1801090" y="3733312"/>
            <a:ext cx="5541819" cy="1177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F5A2CC-4A61-4BB2-8D36-32FA5B90F0BE}"/>
              </a:ext>
            </a:extLst>
          </p:cNvPr>
          <p:cNvSpPr txBox="1"/>
          <p:nvPr/>
        </p:nvSpPr>
        <p:spPr>
          <a:xfrm>
            <a:off x="6556476" y="454161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62244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3A9A14C-6396-4471-AEE2-D334F2CCA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Constraints, Dependencies, Trade-offs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“When the basic camera is in use, using encrypted memory and recording at 50 fps impacts negatively the dropping of frames”</a:t>
                </a:r>
              </a:p>
              <a:p>
                <a:pPr lvl="1"/>
                <a:endParaRPr lang="en-US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𝑢𝑠𝑒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𝑏𝑎𝑠𝑖𝑐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𝑐𝑎𝑚𝑒𝑟𝑎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𝑐𝑓𝑔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𝑒𝑛𝑐𝑟𝑦𝑝𝑡𝑒𝑑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𝑚𝑒𝑚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𝑐𝑎𝑚𝑒𝑟𝑎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𝑐𝑜𝑛𝑓𝑖𝑑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𝑟𝑒𝑐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𝑓𝑝𝑠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𝑖𝑛𝑡𝑣𝑙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𝑰𝑴𝑷𝑨𝑪𝑻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𝒏𝒆𝒈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𝑓𝑟𝑎𝑚𝑒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𝑓𝑢𝑛𝑐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pPr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9A14C-6396-4471-AEE2-D334F2CCA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xmlns="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3112" r="24027" b="64908"/>
          <a:stretch/>
        </p:blipFill>
        <p:spPr>
          <a:xfrm>
            <a:off x="1801090" y="5021787"/>
            <a:ext cx="5541819" cy="1177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F5A2CC-4A61-4BB2-8D36-32FA5B90F0BE}"/>
              </a:ext>
            </a:extLst>
          </p:cNvPr>
          <p:cNvSpPr txBox="1"/>
          <p:nvPr/>
        </p:nvSpPr>
        <p:spPr>
          <a:xfrm>
            <a:off x="6556476" y="583009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93105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F9C8569-BDE2-4916-8325-058613BA0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Done:</a:t>
                </a:r>
              </a:p>
              <a:p>
                <a:pPr lvl="1"/>
                <a:r>
                  <a:rPr lang="en-US" dirty="0"/>
                  <a:t>Need to include all of the components in the system diagrams</a:t>
                </a:r>
              </a:p>
              <a:p>
                <a:pPr lvl="1"/>
                <a:r>
                  <a:rPr lang="en-US" dirty="0"/>
                  <a:t>Revise use-case descriptions for examples 2-3</a:t>
                </a:r>
              </a:p>
              <a:p>
                <a:pPr lvl="2"/>
                <a:r>
                  <a:rPr lang="pt-BR" dirty="0"/>
                  <a:t>Automotive/Cam - Lane Keeping/Assist</a:t>
                </a:r>
              </a:p>
              <a:p>
                <a:pPr lvl="2"/>
                <a:r>
                  <a:rPr lang="en-US" dirty="0"/>
                  <a:t>Automotive/Sensors - Adaptive Cruise Control</a:t>
                </a:r>
              </a:p>
              <a:p>
                <a:pPr lvl="2"/>
                <a:r>
                  <a:rPr lang="en-US" dirty="0"/>
                  <a:t>Check colors and line-styles</a:t>
                </a:r>
              </a:p>
              <a:p>
                <a:pPr lvl="1"/>
                <a:r>
                  <a:rPr lang="en-US" dirty="0"/>
                  <a:t>Generalized CPS diagram created</a:t>
                </a:r>
              </a:p>
              <a:p>
                <a:pPr lvl="2"/>
                <a:r>
                  <a:rPr lang="en-US" dirty="0"/>
                  <a:t>Example 1-3 diagrams are instances of it</a:t>
                </a:r>
              </a:p>
              <a:p>
                <a:pPr lvl="1"/>
                <a:r>
                  <a:rPr lang="en-US" dirty="0"/>
                  <a:t>Alignment of the properties/requirements to the correct Framework concern</a:t>
                </a:r>
              </a:p>
              <a:p>
                <a:pPr lvl="1"/>
                <a:r>
                  <a:rPr lang="en-US" dirty="0"/>
                  <a:t>Alignment of requirements for cybersecurity</a:t>
                </a:r>
              </a:p>
              <a:p>
                <a:pPr lvl="1"/>
                <a:r>
                  <a:rPr lang="en-US" dirty="0"/>
                  <a:t>Exposing clearly the interactions between the concerns</a:t>
                </a:r>
              </a:p>
              <a:p>
                <a:pPr lvl="1"/>
                <a:r>
                  <a:rPr lang="en-US" dirty="0"/>
                  <a:t>In properties, use superscript to show concern</a:t>
                </a:r>
              </a:p>
              <a:p>
                <a:pPr lvl="1"/>
                <a:r>
                  <a:rPr lang="en-US" dirty="0"/>
                  <a:t>In constraints/dependencies/trade-offs,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𝐼𝑀𝑃𝐴𝐶𝑇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𝑛𝑒𝑔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Single level of decomposition considered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F9C8569-BDE2-4916-8325-058613BA0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00065A-389C-4245-BD1B-3B1890D9E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210300" y="276226"/>
            <a:ext cx="2933700" cy="18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8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22016B-04C3-4BAC-BFDB-90E062FF6BE4}"/>
              </a:ext>
            </a:extLst>
          </p:cNvPr>
          <p:cNvSpPr txBox="1"/>
          <p:nvPr/>
        </p:nvSpPr>
        <p:spPr>
          <a:xfrm>
            <a:off x="4289989" y="50245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469334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9" name="Picture 18" descr="coSAT LIVE 1000">
            <a:extLst>
              <a:ext uri="{FF2B5EF4-FFF2-40B4-BE49-F238E27FC236}">
                <a16:creationId xmlns:a16="http://schemas.microsoft.com/office/drawing/2014/main" xmlns="" id="{3A61B3B7-A9AD-4D3A-B4E5-A63466CF7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7" t="9236" r="7076" b="86668"/>
          <a:stretch/>
        </p:blipFill>
        <p:spPr>
          <a:xfrm>
            <a:off x="1690256" y="4475016"/>
            <a:ext cx="3049230" cy="219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xmlns="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82625" r="77372" b="13682"/>
          <a:stretch/>
        </p:blipFill>
        <p:spPr>
          <a:xfrm>
            <a:off x="1728788" y="5357813"/>
            <a:ext cx="1402339" cy="197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2C1BC0-F735-45F5-8014-C5A3E26FE0D5}"/>
              </a:ext>
            </a:extLst>
          </p:cNvPr>
          <p:cNvSpPr txBox="1"/>
          <p:nvPr/>
        </p:nvSpPr>
        <p:spPr>
          <a:xfrm>
            <a:off x="2406943" y="5933610"/>
            <a:ext cx="288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Integrity concern is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xmlns="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01" y="5661076"/>
            <a:ext cx="298743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97532D3-75F9-465F-92CF-CEF3D3338514}"/>
              </a:ext>
            </a:extLst>
          </p:cNvPr>
          <p:cNvGrpSpPr/>
          <p:nvPr/>
        </p:nvGrpSpPr>
        <p:grpSpPr>
          <a:xfrm>
            <a:off x="5642120" y="5118100"/>
            <a:ext cx="3501880" cy="1645940"/>
            <a:chOff x="5320147" y="4859889"/>
            <a:chExt cx="3720572" cy="17487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233" t="63434" b="4040"/>
            <a:stretch/>
          </p:blipFill>
          <p:spPr>
            <a:xfrm>
              <a:off x="5320147" y="4859889"/>
              <a:ext cx="3720572" cy="174872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048C764-D581-4685-89ED-DCF5B5BC5470}"/>
                </a:ext>
              </a:extLst>
            </p:cNvPr>
            <p:cNvSpPr/>
            <p:nvPr/>
          </p:nvSpPr>
          <p:spPr>
            <a:xfrm>
              <a:off x="7180433" y="5929383"/>
              <a:ext cx="1334917" cy="302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FB0283A-72A3-49DE-9651-F3F90C295CC5}"/>
                </a:ext>
              </a:extLst>
            </p:cNvPr>
            <p:cNvSpPr/>
            <p:nvPr/>
          </p:nvSpPr>
          <p:spPr>
            <a:xfrm>
              <a:off x="7493898" y="6388024"/>
              <a:ext cx="901958" cy="2067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A18D84-206D-4460-84FD-4D642ACCE1A2}"/>
              </a:ext>
            </a:extLst>
          </p:cNvPr>
          <p:cNvSpPr/>
          <p:nvPr/>
        </p:nvSpPr>
        <p:spPr>
          <a:xfrm>
            <a:off x="5588654" y="5054600"/>
            <a:ext cx="3504546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40D65F0-69DD-45A9-AAFF-1DE0DA5411DA}"/>
              </a:ext>
            </a:extLst>
          </p:cNvPr>
          <p:cNvSpPr txBox="1"/>
          <p:nvPr/>
        </p:nvSpPr>
        <p:spPr>
          <a:xfrm>
            <a:off x="5499754" y="4845308"/>
            <a:ext cx="2768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Trustworthiness concern tree (fragment)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E9F53B8-718A-4BE2-AA54-4C6E5F79196A}"/>
              </a:ext>
            </a:extLst>
          </p:cNvPr>
          <p:cNvSpPr txBox="1"/>
          <p:nvPr/>
        </p:nvSpPr>
        <p:spPr>
          <a:xfrm>
            <a:off x="7571134" y="479070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668704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xmlns="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4100" r="71984" b="31619"/>
          <a:stretch/>
        </p:blipFill>
        <p:spPr>
          <a:xfrm>
            <a:off x="1803400" y="4754433"/>
            <a:ext cx="1816100" cy="229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2C1BC0-F735-45F5-8014-C5A3E26FE0D5}"/>
              </a:ext>
            </a:extLst>
          </p:cNvPr>
          <p:cNvSpPr txBox="1"/>
          <p:nvPr/>
        </p:nvSpPr>
        <p:spPr>
          <a:xfrm>
            <a:off x="2406943" y="5298610"/>
            <a:ext cx="337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Trustworthiness aspect is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xmlns="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49" y="5026076"/>
            <a:ext cx="298695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D93A829-C597-4142-BB60-4155850FA5C6}"/>
              </a:ext>
            </a:extLst>
          </p:cNvPr>
          <p:cNvGrpSpPr/>
          <p:nvPr/>
        </p:nvGrpSpPr>
        <p:grpSpPr>
          <a:xfrm>
            <a:off x="7016213" y="3487293"/>
            <a:ext cx="2051587" cy="3319907"/>
            <a:chOff x="7092413" y="3487293"/>
            <a:chExt cx="2051587" cy="33199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412" t="21271" r="30683" b="20756"/>
            <a:stretch/>
          </p:blipFill>
          <p:spPr>
            <a:xfrm>
              <a:off x="7447933" y="3831760"/>
              <a:ext cx="1556940" cy="293369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FB0283A-72A3-49DE-9651-F3F90C295CC5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88A18D84-206D-4460-84FD-4D642ACCE1A2}"/>
                </a:ext>
              </a:extLst>
            </p:cNvPr>
            <p:cNvSpPr/>
            <p:nvPr/>
          </p:nvSpPr>
          <p:spPr>
            <a:xfrm>
              <a:off x="7366000" y="3738007"/>
              <a:ext cx="1727200" cy="30691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40D65F0-69DD-45A9-AAFF-1DE0DA5411DA}"/>
                </a:ext>
              </a:extLst>
            </p:cNvPr>
            <p:cNvSpPr txBox="1"/>
            <p:nvPr/>
          </p:nvSpPr>
          <p:spPr>
            <a:xfrm>
              <a:off x="7092413" y="3487293"/>
              <a:ext cx="2051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83E996CD-8EDF-4BE9-A8D1-20BE777EAD3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632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Are all aspects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xmlns="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85837" r="84323" b="9897"/>
          <a:stretch/>
        </p:blipFill>
        <p:spPr>
          <a:xfrm>
            <a:off x="1714500" y="4724399"/>
            <a:ext cx="876300" cy="228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2C1BC0-F735-45F5-8014-C5A3E26FE0D5}"/>
              </a:ext>
            </a:extLst>
          </p:cNvPr>
          <p:cNvSpPr txBox="1"/>
          <p:nvPr/>
        </p:nvSpPr>
        <p:spPr>
          <a:xfrm>
            <a:off x="2406943" y="5298610"/>
            <a:ext cx="243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aspects are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xmlns="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87" y="5026076"/>
            <a:ext cx="298657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D93A829-C597-4142-BB60-4155850FA5C6}"/>
              </a:ext>
            </a:extLst>
          </p:cNvPr>
          <p:cNvGrpSpPr/>
          <p:nvPr/>
        </p:nvGrpSpPr>
        <p:grpSpPr>
          <a:xfrm>
            <a:off x="4891909" y="4364176"/>
            <a:ext cx="4235929" cy="2743202"/>
            <a:chOff x="4445293" y="3422433"/>
            <a:chExt cx="6610056" cy="42806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33" t="21270" r="-799" b="4143"/>
            <a:stretch/>
          </p:blipFill>
          <p:spPr>
            <a:xfrm>
              <a:off x="4629149" y="3831759"/>
              <a:ext cx="6426200" cy="377438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FB0283A-72A3-49DE-9651-F3F90C295CC5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88A18D84-206D-4460-84FD-4D642ACCE1A2}"/>
                </a:ext>
              </a:extLst>
            </p:cNvPr>
            <p:cNvSpPr/>
            <p:nvPr/>
          </p:nvSpPr>
          <p:spPr>
            <a:xfrm>
              <a:off x="4445293" y="3738007"/>
              <a:ext cx="6610056" cy="3965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40D65F0-69DD-45A9-AAFF-1DE0DA5411DA}"/>
                </a:ext>
              </a:extLst>
            </p:cNvPr>
            <p:cNvSpPr txBox="1"/>
            <p:nvPr/>
          </p:nvSpPr>
          <p:spPr>
            <a:xfrm>
              <a:off x="7092414" y="3422433"/>
              <a:ext cx="205158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83E996CD-8EDF-4BE9-A8D1-20BE777EAD3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340B656-C302-4184-8078-BAC434A47974}"/>
              </a:ext>
            </a:extLst>
          </p:cNvPr>
          <p:cNvSpPr txBox="1"/>
          <p:nvPr/>
        </p:nvSpPr>
        <p:spPr>
          <a:xfrm>
            <a:off x="7672793" y="434124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044863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411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Also tested:</a:t>
            </a:r>
          </a:p>
          <a:p>
            <a:pPr lvl="1"/>
            <a:r>
              <a:rPr lang="en-US" dirty="0"/>
              <a:t>Adding properties for timing aspect</a:t>
            </a:r>
          </a:p>
          <a:p>
            <a:pPr lvl="1"/>
            <a:r>
              <a:rPr lang="en-US" dirty="0"/>
              <a:t>Elaborating other properties</a:t>
            </a:r>
          </a:p>
          <a:p>
            <a:pPr lvl="1"/>
            <a:r>
              <a:rPr lang="en-US" dirty="0"/>
              <a:t>Manually disabling encrypted memory, secure boot on SAM and/or camera</a:t>
            </a:r>
          </a:p>
          <a:p>
            <a:pPr lvl="1"/>
            <a:r>
              <a:rPr lang="en-US" dirty="0"/>
              <a:t>Asking questions about functional, timing aspects and their concerns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3441525"/>
            <a:ext cx="5332762" cy="420114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FACE7FD-7F49-4D52-A614-86B77808D771}"/>
              </a:ext>
            </a:extLst>
          </p:cNvPr>
          <p:cNvGrpSpPr/>
          <p:nvPr/>
        </p:nvGrpSpPr>
        <p:grpSpPr>
          <a:xfrm>
            <a:off x="6456338" y="4349815"/>
            <a:ext cx="2059012" cy="2427297"/>
            <a:chOff x="5617026" y="60328"/>
            <a:chExt cx="3420836" cy="40327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1C8A38AF-823C-4793-B062-7A3A5DC5A7F0}"/>
                </a:ext>
              </a:extLst>
            </p:cNvPr>
            <p:cNvGrpSpPr/>
            <p:nvPr/>
          </p:nvGrpSpPr>
          <p:grpSpPr>
            <a:xfrm>
              <a:off x="5617026" y="60328"/>
              <a:ext cx="3420836" cy="4032703"/>
              <a:chOff x="5094514" y="365126"/>
              <a:chExt cx="3420836" cy="4032703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E21059FD-21CF-4F91-970B-51BBCF5892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1450" t="20641" r="53550" b="33119"/>
              <a:stretch/>
            </p:blipFill>
            <p:spPr>
              <a:xfrm>
                <a:off x="5239658" y="569900"/>
                <a:ext cx="3077028" cy="3552157"/>
              </a:xfrm>
              <a:prstGeom prst="rect">
                <a:avLst/>
              </a:prstGeom>
            </p:spPr>
          </p:pic>
          <p:sp>
            <p:nvSpPr>
              <p:cNvPr id="25" name="Rectangle: Rounded Corners 50">
                <a:extLst>
                  <a:ext uri="{FF2B5EF4-FFF2-40B4-BE49-F238E27FC236}">
                    <a16:creationId xmlns:a16="http://schemas.microsoft.com/office/drawing/2014/main" xmlns="" id="{73C03CF4-7EF4-4D6E-A0EE-6BA3FDA8EC3E}"/>
                  </a:ext>
                </a:extLst>
              </p:cNvPr>
              <p:cNvSpPr/>
              <p:nvPr/>
            </p:nvSpPr>
            <p:spPr>
              <a:xfrm>
                <a:off x="5094514" y="365126"/>
                <a:ext cx="3420836" cy="40327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FDCF632-6A9E-43BF-851D-A2ABE361BB9D}"/>
                </a:ext>
              </a:extLst>
            </p:cNvPr>
            <p:cNvSpPr/>
            <p:nvPr/>
          </p:nvSpPr>
          <p:spPr>
            <a:xfrm>
              <a:off x="7349218" y="442348"/>
              <a:ext cx="1146743" cy="1146743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3A28FDD-472F-49A6-8586-0BE8B26B0960}"/>
              </a:ext>
            </a:extLst>
          </p:cNvPr>
          <p:cNvSpPr txBox="1"/>
          <p:nvPr/>
        </p:nvSpPr>
        <p:spPr>
          <a:xfrm>
            <a:off x="3553436" y="151773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573759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sz="5200" dirty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1" name="Picture 20" descr="simple1-t2.lp - /home/marcy/NIST-toy/V3/">
            <a:extLst>
              <a:ext uri="{FF2B5EF4-FFF2-40B4-BE49-F238E27FC236}">
                <a16:creationId xmlns:a16="http://schemas.microsoft.com/office/drawing/2014/main" xmlns="" id="{12CBF4DC-EE68-4AAE-9E76-18A4D4F7D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6071" r="23055" b="14526"/>
          <a:stretch/>
        </p:blipFill>
        <p:spPr>
          <a:xfrm>
            <a:off x="1443894" y="3693814"/>
            <a:ext cx="6256210" cy="614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0FAADE52-1192-49EF-9851-176CD88199AE}"/>
                  </a:ext>
                </a:extLst>
              </p:cNvPr>
              <p:cNvSpPr txBox="1"/>
              <p:nvPr/>
            </p:nvSpPr>
            <p:spPr>
              <a:xfrm>
                <a:off x="2333324" y="4850475"/>
                <a:ext cx="4477351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Approximate First-Order Logic equivalent:</a:t>
                </a:r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𝑂𝑐𝑐𝑢𝑟𝑠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𝐶𝑦𝑏𝑒𝑟𝑎𝑡𝑡𝑎𝑐𝑘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𝑂𝑐𝑐𝑢𝑟𝑠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𝐶𝑦𝑏𝑒𝑟𝑎𝑡𝑡𝑎𝑐𝑘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⊃…)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AADE52-1192-49EF-9851-176CD881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24" y="4850475"/>
                <a:ext cx="4477351" cy="1092607"/>
              </a:xfrm>
              <a:prstGeom prst="rect">
                <a:avLst/>
              </a:prstGeom>
              <a:blipFill>
                <a:blip r:embed="rId3"/>
                <a:stretch>
                  <a:fillRect l="-1226" t="-3352" r="-545" b="-3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4056C8C-0140-4BB1-89EB-ED33EE08117E}"/>
              </a:ext>
            </a:extLst>
          </p:cNvPr>
          <p:cNvSpPr txBox="1"/>
          <p:nvPr/>
        </p:nvSpPr>
        <p:spPr>
          <a:xfrm>
            <a:off x="6563674" y="368738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402065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2C1BC0-F735-45F5-8014-C5A3E26FE0D5}"/>
              </a:ext>
            </a:extLst>
          </p:cNvPr>
          <p:cNvSpPr txBox="1"/>
          <p:nvPr/>
        </p:nvSpPr>
        <p:spPr>
          <a:xfrm>
            <a:off x="2406943" y="6378110"/>
            <a:ext cx="318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Integrity concern is </a:t>
            </a:r>
            <a:r>
              <a:rPr lang="en-US" b="1" dirty="0"/>
              <a:t>not</a:t>
            </a:r>
            <a:r>
              <a:rPr lang="en-US" dirty="0"/>
              <a:t>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xmlns="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09" y="6105576"/>
            <a:ext cx="298735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97532D3-75F9-465F-92CF-CEF3D3338514}"/>
              </a:ext>
            </a:extLst>
          </p:cNvPr>
          <p:cNvGrpSpPr/>
          <p:nvPr/>
        </p:nvGrpSpPr>
        <p:grpSpPr>
          <a:xfrm>
            <a:off x="5642120" y="5118100"/>
            <a:ext cx="3501880" cy="1645940"/>
            <a:chOff x="5320147" y="4859889"/>
            <a:chExt cx="3720572" cy="174872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233" t="63434" b="4040"/>
            <a:stretch/>
          </p:blipFill>
          <p:spPr>
            <a:xfrm>
              <a:off x="5320147" y="4859889"/>
              <a:ext cx="3720572" cy="174872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048C764-D581-4685-89ED-DCF5B5BC5470}"/>
                </a:ext>
              </a:extLst>
            </p:cNvPr>
            <p:cNvSpPr/>
            <p:nvPr/>
          </p:nvSpPr>
          <p:spPr>
            <a:xfrm>
              <a:off x="7180433" y="5929383"/>
              <a:ext cx="1334917" cy="302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FB0283A-72A3-49DE-9651-F3F90C295CC5}"/>
                </a:ext>
              </a:extLst>
            </p:cNvPr>
            <p:cNvSpPr/>
            <p:nvPr/>
          </p:nvSpPr>
          <p:spPr>
            <a:xfrm>
              <a:off x="7493898" y="6388024"/>
              <a:ext cx="901958" cy="2067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A18D84-206D-4460-84FD-4D642ACCE1A2}"/>
              </a:ext>
            </a:extLst>
          </p:cNvPr>
          <p:cNvSpPr/>
          <p:nvPr/>
        </p:nvSpPr>
        <p:spPr>
          <a:xfrm>
            <a:off x="5588654" y="5054600"/>
            <a:ext cx="3504546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40D65F0-69DD-45A9-AAFF-1DE0DA5411DA}"/>
              </a:ext>
            </a:extLst>
          </p:cNvPr>
          <p:cNvSpPr txBox="1"/>
          <p:nvPr/>
        </p:nvSpPr>
        <p:spPr>
          <a:xfrm>
            <a:off x="5499754" y="4845308"/>
            <a:ext cx="2768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Trustworthiness concern tree (fragment)</a:t>
            </a:r>
          </a:p>
        </p:txBody>
      </p:sp>
      <p:pic>
        <p:nvPicPr>
          <p:cNvPr id="14" name="Picture 13" descr="coSAT LIVE 1000">
            <a:extLst>
              <a:ext uri="{FF2B5EF4-FFF2-40B4-BE49-F238E27FC236}">
                <a16:creationId xmlns:a16="http://schemas.microsoft.com/office/drawing/2014/main" xmlns="" id="{1D4AA031-4E70-4679-B018-9F3353F09A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0" t="49690" r="58889" b="48283"/>
          <a:stretch/>
        </p:blipFill>
        <p:spPr>
          <a:xfrm>
            <a:off x="1434484" y="4649796"/>
            <a:ext cx="4065270" cy="209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:a16="http://schemas.microsoft.com/office/drawing/2014/main" xmlns="" id="{51065B47-B6A9-4790-A9B6-DC237EA128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27522" r="48489" b="68347"/>
          <a:stretch/>
        </p:blipFill>
        <p:spPr>
          <a:xfrm>
            <a:off x="1497630" y="5526378"/>
            <a:ext cx="3321218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 descr="coSAT LIVE 1000">
            <a:extLst>
              <a:ext uri="{FF2B5EF4-FFF2-40B4-BE49-F238E27FC236}">
                <a16:creationId xmlns:a16="http://schemas.microsoft.com/office/drawing/2014/main" xmlns="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1497630" y="5905253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E4D5237-1ECC-4BD8-8895-23FFF262895B}"/>
              </a:ext>
            </a:extLst>
          </p:cNvPr>
          <p:cNvSpPr txBox="1"/>
          <p:nvPr/>
        </p:nvSpPr>
        <p:spPr>
          <a:xfrm>
            <a:off x="7624600" y="482878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662F49B-8065-4DF8-BB29-5BFD42CA8D7C}"/>
              </a:ext>
            </a:extLst>
          </p:cNvPr>
          <p:cNvSpPr txBox="1"/>
          <p:nvPr/>
        </p:nvSpPr>
        <p:spPr>
          <a:xfrm>
            <a:off x="2537951" y="5660829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1398367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2C1BC0-F735-45F5-8014-C5A3E26FE0D5}"/>
              </a:ext>
            </a:extLst>
          </p:cNvPr>
          <p:cNvSpPr txBox="1"/>
          <p:nvPr/>
        </p:nvSpPr>
        <p:spPr>
          <a:xfrm>
            <a:off x="2435971" y="56465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xmlns="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37245" y="5374014"/>
            <a:ext cx="298727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SAT LIVE 1000">
            <a:extLst>
              <a:ext uri="{FF2B5EF4-FFF2-40B4-BE49-F238E27FC236}">
                <a16:creationId xmlns:a16="http://schemas.microsoft.com/office/drawing/2014/main" xmlns="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1787766" y="5118100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641F387-3D29-44AD-BCF6-8795D899C5F1}"/>
              </a:ext>
            </a:extLst>
          </p:cNvPr>
          <p:cNvGrpSpPr/>
          <p:nvPr/>
        </p:nvGrpSpPr>
        <p:grpSpPr>
          <a:xfrm>
            <a:off x="7107382" y="3699163"/>
            <a:ext cx="2062016" cy="3163457"/>
            <a:chOff x="7194011" y="3487293"/>
            <a:chExt cx="2051587" cy="331990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A493B306-46F3-40FF-91CB-C5DA350CF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412" t="21271" r="30683" b="20756"/>
            <a:stretch/>
          </p:blipFill>
          <p:spPr>
            <a:xfrm>
              <a:off x="7447933" y="3831760"/>
              <a:ext cx="1556940" cy="293369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2CDB3E6-F339-4840-AAEB-4A4C6975BD4F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9C252E17-7CF2-4A2D-BE0D-D51D87745BC5}"/>
                </a:ext>
              </a:extLst>
            </p:cNvPr>
            <p:cNvSpPr/>
            <p:nvPr/>
          </p:nvSpPr>
          <p:spPr>
            <a:xfrm>
              <a:off x="7366000" y="3738007"/>
              <a:ext cx="1727200" cy="30691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939DE4B-3B4E-42CB-884E-11F7058E7B78}"/>
                </a:ext>
              </a:extLst>
            </p:cNvPr>
            <p:cNvSpPr txBox="1"/>
            <p:nvPr/>
          </p:nvSpPr>
          <p:spPr>
            <a:xfrm>
              <a:off x="7194011" y="3487293"/>
              <a:ext cx="2051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5F634E7-E58A-4EB5-9AD3-641C53A3E8B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2F2E01-A0CB-48FA-AA19-7BD63DF1BD27}"/>
              </a:ext>
            </a:extLst>
          </p:cNvPr>
          <p:cNvSpPr txBox="1"/>
          <p:nvPr/>
        </p:nvSpPr>
        <p:spPr>
          <a:xfrm>
            <a:off x="2726596" y="523328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97337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What happens in the environment?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2C1BC0-F735-45F5-8014-C5A3E26FE0D5}"/>
              </a:ext>
            </a:extLst>
          </p:cNvPr>
          <p:cNvSpPr txBox="1"/>
          <p:nvPr/>
        </p:nvSpPr>
        <p:spPr>
          <a:xfrm>
            <a:off x="2435971" y="5646548"/>
            <a:ext cx="357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recording is thrown out of court</a:t>
            </a:r>
          </a:p>
          <a:p>
            <a:r>
              <a:rPr lang="en-US" dirty="0"/>
              <a:t>because data integrity was violated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xmlns="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37263" y="5374014"/>
            <a:ext cx="298709" cy="5957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SAT LIVE 1000">
            <a:extLst>
              <a:ext uri="{FF2B5EF4-FFF2-40B4-BE49-F238E27FC236}">
                <a16:creationId xmlns:a16="http://schemas.microsoft.com/office/drawing/2014/main" xmlns="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" t="86317" r="50881" b="9552"/>
          <a:stretch/>
        </p:blipFill>
        <p:spPr>
          <a:xfrm>
            <a:off x="1787766" y="5118100"/>
            <a:ext cx="3152534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simple1-t2.lp - /home/marcy/NIST-toy/V3/">
            <a:extLst>
              <a:ext uri="{FF2B5EF4-FFF2-40B4-BE49-F238E27FC236}">
                <a16:creationId xmlns:a16="http://schemas.microsoft.com/office/drawing/2014/main" xmlns="" id="{B4449E82-7122-4DB4-BAAC-F8EBDAE4D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86751" r="30257" b="9142"/>
          <a:stretch/>
        </p:blipFill>
        <p:spPr>
          <a:xfrm>
            <a:off x="3364033" y="6431120"/>
            <a:ext cx="5656994" cy="2685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28C9AF-A75A-48B2-B0B3-90463B46CDF0}"/>
              </a:ext>
            </a:extLst>
          </p:cNvPr>
          <p:cNvSpPr txBox="1"/>
          <p:nvPr/>
        </p:nvSpPr>
        <p:spPr>
          <a:xfrm>
            <a:off x="170656" y="6396136"/>
            <a:ext cx="323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Conclusion based on the knowledge: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EB7AC1-6AE3-42AD-A324-5805741F0476}"/>
              </a:ext>
            </a:extLst>
          </p:cNvPr>
          <p:cNvSpPr txBox="1"/>
          <p:nvPr/>
        </p:nvSpPr>
        <p:spPr>
          <a:xfrm>
            <a:off x="6479044" y="621768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653491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7" name="Picture 16" descr="simple2-t3-ext.lp - /home/marcy/NIST-toy/V3/">
            <a:extLst>
              <a:ext uri="{FF2B5EF4-FFF2-40B4-BE49-F238E27FC236}">
                <a16:creationId xmlns:a16="http://schemas.microsoft.com/office/drawing/2014/main" xmlns="" id="{5287CB41-B350-47BA-939A-A244F1724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62569" r="65107" b="34337"/>
          <a:stretch/>
        </p:blipFill>
        <p:spPr>
          <a:xfrm>
            <a:off x="2644854" y="5064474"/>
            <a:ext cx="3070513" cy="228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9C294D42-9D38-41B1-A810-7CC36257E1D9}"/>
                  </a:ext>
                </a:extLst>
              </p:cNvPr>
              <p:cNvSpPr txBox="1"/>
              <p:nvPr/>
            </p:nvSpPr>
            <p:spPr>
              <a:xfrm>
                <a:off x="1941436" y="5977118"/>
                <a:ext cx="6828491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892550" algn="ctr"/>
                  </a:tabLst>
                </a:pPr>
                <a:r>
                  <a:rPr lang="en-US" dirty="0"/>
                  <a:t>	Approximate First-Order Logic equivalent:</a:t>
                </a:r>
              </a:p>
              <a:p>
                <a:endParaRPr lang="en-US" sz="1000" dirty="0"/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every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294D42-9D38-41B1-A810-7CC36257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36" y="5977118"/>
                <a:ext cx="6828491" cy="800219"/>
              </a:xfrm>
              <a:prstGeom prst="rect">
                <a:avLst/>
              </a:prstGeom>
              <a:blipFill>
                <a:blip r:embed="rId3"/>
                <a:stretch>
                  <a:fillRect t="-378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6B051A7-FDDB-4553-80B7-039E33BBA235}"/>
              </a:ext>
            </a:extLst>
          </p:cNvPr>
          <p:cNvSpPr txBox="1"/>
          <p:nvPr/>
        </p:nvSpPr>
        <p:spPr>
          <a:xfrm>
            <a:off x="2556522" y="4643448"/>
            <a:ext cx="310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Mitigation Generation Module:</a:t>
            </a:r>
          </a:p>
        </p:txBody>
      </p:sp>
      <p:pic>
        <p:nvPicPr>
          <p:cNvPr id="23" name="Picture 22" descr="simple1-t3.lp - /home/marcy/NIST-toy/V3/">
            <a:extLst>
              <a:ext uri="{FF2B5EF4-FFF2-40B4-BE49-F238E27FC236}">
                <a16:creationId xmlns:a16="http://schemas.microsoft.com/office/drawing/2014/main" xmlns="" id="{2819ADF2-252A-4851-8654-ADE255BEFF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86786" r="82609" b="9786"/>
          <a:stretch/>
        </p:blipFill>
        <p:spPr>
          <a:xfrm>
            <a:off x="7033071" y="5064474"/>
            <a:ext cx="1396999" cy="247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xmlns="" id="{0A5593AB-185A-412F-8053-58DBA802115F}"/>
              </a:ext>
            </a:extLst>
          </p:cNvPr>
          <p:cNvSpPr/>
          <p:nvPr/>
        </p:nvSpPr>
        <p:spPr>
          <a:xfrm rot="10800000" flipV="1">
            <a:off x="3874239" y="5348494"/>
            <a:ext cx="471055" cy="6607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xmlns="" id="{BF5BF58C-3FFF-4E9E-A421-F1BA9C0139EA}"/>
              </a:ext>
            </a:extLst>
          </p:cNvPr>
          <p:cNvSpPr/>
          <p:nvPr/>
        </p:nvSpPr>
        <p:spPr>
          <a:xfrm rot="10800000" flipV="1">
            <a:off x="7496042" y="5362349"/>
            <a:ext cx="471055" cy="6607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7399C508-82D9-4025-AA67-DCEC0B8167DE}"/>
                  </a:ext>
                </a:extLst>
              </p:cNvPr>
              <p:cNvSpPr txBox="1"/>
              <p:nvPr/>
            </p:nvSpPr>
            <p:spPr>
              <a:xfrm>
                <a:off x="6350975" y="5977118"/>
                <a:ext cx="2761187" cy="81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</a:p>
              <a:p>
                <a:endParaRPr lang="en-US" sz="1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⊃ 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99C508-82D9-4025-AA67-DCEC0B816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75" y="5977118"/>
                <a:ext cx="2761187" cy="81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18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48FB3-09AA-4B7C-AF1F-05FDF653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9C8569-BDE2-4916-8325-058613B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</a:t>
            </a:r>
          </a:p>
          <a:p>
            <a:pPr lvl="1"/>
            <a:r>
              <a:rPr lang="en-US" dirty="0"/>
              <a:t>Review choices with team</a:t>
            </a:r>
          </a:p>
          <a:p>
            <a:pPr lvl="1"/>
            <a:r>
              <a:rPr lang="en-US" dirty="0"/>
              <a:t>Create graph(s) for the ontology</a:t>
            </a:r>
          </a:p>
          <a:p>
            <a:pPr lvl="1"/>
            <a:r>
              <a:rPr lang="en-US" dirty="0"/>
              <a:t>Create graph(s) for constraints/dependencies/trade-offs</a:t>
            </a:r>
          </a:p>
          <a:p>
            <a:pPr lvl="1"/>
            <a:r>
              <a:rPr lang="en-US" dirty="0"/>
              <a:t>Update prototype</a:t>
            </a:r>
          </a:p>
          <a:p>
            <a:pPr lvl="1"/>
            <a:r>
              <a:rPr lang="en-US" dirty="0"/>
              <a:t>Replace </a:t>
            </a:r>
            <a:r>
              <a:rPr lang="en-US" dirty="0" smtClean="0"/>
              <a:t>screenshots</a:t>
            </a:r>
          </a:p>
          <a:p>
            <a:pPr lvl="1"/>
            <a:r>
              <a:rPr lang="en-US" dirty="0" smtClean="0"/>
              <a:t>Multiple levels of decomposition</a:t>
            </a:r>
          </a:p>
          <a:p>
            <a:pPr lvl="2"/>
            <a:r>
              <a:rPr lang="en-US" dirty="0" smtClean="0"/>
              <a:t>Querying for all properties for a </a:t>
            </a:r>
            <a:r>
              <a:rPr lang="en-US" dirty="0" smtClean="0"/>
              <a:t>given concern, at all levels of decomposition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88378A-6726-4C62-AC68-4715C6B50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210300" y="276226"/>
            <a:ext cx="2933700" cy="18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30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25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2C1BC0-F735-45F5-8014-C5A3E26FE0D5}"/>
              </a:ext>
            </a:extLst>
          </p:cNvPr>
          <p:cNvSpPr txBox="1"/>
          <p:nvPr/>
        </p:nvSpPr>
        <p:spPr>
          <a:xfrm>
            <a:off x="2406943" y="6378110"/>
            <a:ext cx="23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aspects are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xmlns="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65" y="6105576"/>
            <a:ext cx="298679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xmlns="" id="{D4923C96-9EFB-49AF-B510-E3492228C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7" t="61758" r="51719" b="35893"/>
          <a:stretch/>
        </p:blipFill>
        <p:spPr>
          <a:xfrm>
            <a:off x="1457021" y="4668055"/>
            <a:ext cx="5334970" cy="2381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coSAT LIVE 1000">
            <a:extLst>
              <a:ext uri="{FF2B5EF4-FFF2-40B4-BE49-F238E27FC236}">
                <a16:creationId xmlns:a16="http://schemas.microsoft.com/office/drawing/2014/main" xmlns="" id="{DFD3E18E-90D1-4913-8F1A-21D96A38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31411" r="34339" b="64927"/>
          <a:stretch/>
        </p:blipFill>
        <p:spPr>
          <a:xfrm>
            <a:off x="1457021" y="5471797"/>
            <a:ext cx="4864137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coSAT LIVE 1000">
            <a:extLst>
              <a:ext uri="{FF2B5EF4-FFF2-40B4-BE49-F238E27FC236}">
                <a16:creationId xmlns:a16="http://schemas.microsoft.com/office/drawing/2014/main" xmlns="" id="{538CF322-AC63-471B-A8A9-1251F77F68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86127" r="85849" b="10211"/>
          <a:stretch/>
        </p:blipFill>
        <p:spPr>
          <a:xfrm>
            <a:off x="1731819" y="5874112"/>
            <a:ext cx="752779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839EED3-4494-4818-9576-3789E5B4AE8C}"/>
              </a:ext>
            </a:extLst>
          </p:cNvPr>
          <p:cNvSpPr txBox="1"/>
          <p:nvPr/>
        </p:nvSpPr>
        <p:spPr>
          <a:xfrm flipH="1">
            <a:off x="6044737" y="6105576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basic camera with </a:t>
            </a:r>
          </a:p>
          <a:p>
            <a:r>
              <a:rPr lang="en-US" dirty="0"/>
              <a:t>  advanced camera”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64C9570D-BC7B-4FC7-BC08-80786A336214}"/>
              </a:ext>
            </a:extLst>
          </p:cNvPr>
          <p:cNvCxnSpPr>
            <a:stCxn id="18" idx="3"/>
          </p:cNvCxnSpPr>
          <p:nvPr/>
        </p:nvCxnSpPr>
        <p:spPr>
          <a:xfrm rot="10800000">
            <a:off x="5569527" y="5788662"/>
            <a:ext cx="47521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BF09CE-16C2-4CCC-9427-38F0240A488A}"/>
              </a:ext>
            </a:extLst>
          </p:cNvPr>
          <p:cNvSpPr txBox="1"/>
          <p:nvPr/>
        </p:nvSpPr>
        <p:spPr>
          <a:xfrm>
            <a:off x="5534725" y="555563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40336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  <a:br>
              <a:rPr lang="en-US" dirty="0"/>
            </a:br>
            <a:r>
              <a:rPr lang="en-US" b="1" dirty="0"/>
              <a:t>Self-Driving Car (a)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self-driving car uses SAM and camera for lane keeping/assist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59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</a:t>
            </a:r>
            <a:br>
              <a:rPr lang="en-US" b="1" dirty="0"/>
            </a:br>
            <a:r>
              <a:rPr lang="en-US" b="1" dirty="0"/>
              <a:t>Self-Driving Car (a)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382241B-AB75-49E7-9BE9-A3C4BACC2600}"/>
              </a:ext>
            </a:extLst>
          </p:cNvPr>
          <p:cNvSpPr/>
          <p:nvPr/>
        </p:nvSpPr>
        <p:spPr>
          <a:xfrm>
            <a:off x="1752333" y="3029750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camera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2F9C61C1-63B3-4E24-A0F4-52AD5356BF29}"/>
              </a:ext>
            </a:extLst>
          </p:cNvPr>
          <p:cNvSpPr/>
          <p:nvPr/>
        </p:nvSpPr>
        <p:spPr>
          <a:xfrm>
            <a:off x="2572634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789696F-24C4-4D9B-A381-0401199913DE}"/>
              </a:ext>
            </a:extLst>
          </p:cNvPr>
          <p:cNvSpPr/>
          <p:nvPr/>
        </p:nvSpPr>
        <p:spPr>
          <a:xfrm>
            <a:off x="4004908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2B0500E-232B-4E65-9004-72CD949569AD}"/>
              </a:ext>
            </a:extLst>
          </p:cNvPr>
          <p:cNvSpPr/>
          <p:nvPr/>
        </p:nvSpPr>
        <p:spPr>
          <a:xfrm>
            <a:off x="2572634" y="4277741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E2C8E6D7-5D1E-4125-8054-E2E71873BADF}"/>
              </a:ext>
            </a:extLst>
          </p:cNvPr>
          <p:cNvSpPr/>
          <p:nvPr/>
        </p:nvSpPr>
        <p:spPr>
          <a:xfrm>
            <a:off x="501816" y="3022151"/>
            <a:ext cx="4417849" cy="2251537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75C982C-69EA-4189-BFAA-609156B821BB}"/>
              </a:ext>
            </a:extLst>
          </p:cNvPr>
          <p:cNvSpPr txBox="1"/>
          <p:nvPr/>
        </p:nvSpPr>
        <p:spPr>
          <a:xfrm>
            <a:off x="5085750" y="6327106"/>
            <a:ext cx="205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integrated body security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677E6047-1C56-489D-8DF1-26E2302A383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2044866" y="3614816"/>
            <a:ext cx="613449" cy="7486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F684C58-15D7-432C-9106-7216590719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65168" y="3624290"/>
            <a:ext cx="0" cy="653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BA313DD-B2FF-4E7B-8EE6-2712D846DC02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3157701" y="3624290"/>
            <a:ext cx="1139740" cy="945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936F0C4-EBB2-408D-9930-586E3E332343}"/>
              </a:ext>
            </a:extLst>
          </p:cNvPr>
          <p:cNvSpPr txBox="1"/>
          <p:nvPr/>
        </p:nvSpPr>
        <p:spPr>
          <a:xfrm>
            <a:off x="1685450" y="4102682"/>
            <a:ext cx="866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738D43A-4F9C-4C93-BDCB-20779BDCC30A}"/>
              </a:ext>
            </a:extLst>
          </p:cNvPr>
          <p:cNvCxnSpPr>
            <a:cxnSpLocks/>
          </p:cNvCxnSpPr>
          <p:nvPr/>
        </p:nvCxnSpPr>
        <p:spPr>
          <a:xfrm flipV="1">
            <a:off x="2106099" y="3973409"/>
            <a:ext cx="138883" cy="18456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7A211D-C771-480C-BCB6-AEDF05BC1BBA}"/>
              </a:ext>
            </a:extLst>
          </p:cNvPr>
          <p:cNvSpPr txBox="1"/>
          <p:nvPr/>
        </p:nvSpPr>
        <p:spPr>
          <a:xfrm>
            <a:off x="3088634" y="3366113"/>
            <a:ext cx="1371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af1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E506105-BC21-4120-BB19-A219B933F20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910110" y="3758528"/>
            <a:ext cx="178524" cy="4154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A9938F-AB8B-4BCD-A780-AC7FEF4A91EF}"/>
              </a:ext>
            </a:extLst>
          </p:cNvPr>
          <p:cNvSpPr txBox="1"/>
          <p:nvPr/>
        </p:nvSpPr>
        <p:spPr>
          <a:xfrm>
            <a:off x="6221060" y="2891735"/>
            <a:ext cx="19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warning, attributes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150B686-4DC5-420F-9270-89DD9B101D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5849" y="3214901"/>
            <a:ext cx="2245211" cy="7807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B0B19BE-0FC7-4A91-9750-0D2CC0DCDF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8002" y="2193280"/>
            <a:ext cx="390012" cy="922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F172651-A636-425D-AD90-6EA2056CD411}"/>
              </a:ext>
            </a:extLst>
          </p:cNvPr>
          <p:cNvSpPr txBox="1"/>
          <p:nvPr/>
        </p:nvSpPr>
        <p:spPr>
          <a:xfrm>
            <a:off x="1595779" y="2171451"/>
            <a:ext cx="1240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video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</a:t>
            </a:r>
            <a:r>
              <a:rPr lang="en-US" sz="900" dirty="0" err="1">
                <a:solidFill>
                  <a:schemeClr val="accent6"/>
                </a:solidFill>
              </a:rPr>
              <a:t>electr</a:t>
            </a:r>
            <a:r>
              <a:rPr lang="en-US" sz="900" dirty="0">
                <a:solidFill>
                  <a:schemeClr val="accent6"/>
                </a:solidFill>
              </a:rPr>
              <a:t>. waves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967F405-291A-43FF-80CD-7F2C206C8B8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830279" y="2679282"/>
            <a:ext cx="385996" cy="24152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134B4F88-7906-4628-BBA4-9E4B21F1F92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08714" y="2206799"/>
            <a:ext cx="56453" cy="8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DEE99E4-ADB5-4949-890D-263A8020DDAA}"/>
              </a:ext>
            </a:extLst>
          </p:cNvPr>
          <p:cNvSpPr txBox="1"/>
          <p:nvPr/>
        </p:nvSpPr>
        <p:spPr>
          <a:xfrm>
            <a:off x="3544390" y="2309421"/>
            <a:ext cx="1529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3164AF6-E3F7-419B-85AA-D5C0F873E01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65167" y="2563337"/>
            <a:ext cx="679223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C995707-D7B0-4859-B813-352A9ADC4152}"/>
              </a:ext>
            </a:extLst>
          </p:cNvPr>
          <p:cNvSpPr/>
          <p:nvPr/>
        </p:nvSpPr>
        <p:spPr>
          <a:xfrm>
            <a:off x="3370910" y="558464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D72C788E-7BDB-4475-9FE4-895BEBC9C1DC}"/>
              </a:ext>
            </a:extLst>
          </p:cNvPr>
          <p:cNvCxnSpPr>
            <a:cxnSpLocks/>
            <a:stCxn id="14" idx="4"/>
            <a:endCxn id="32" idx="1"/>
          </p:cNvCxnSpPr>
          <p:nvPr/>
        </p:nvCxnSpPr>
        <p:spPr>
          <a:xfrm>
            <a:off x="2865168" y="4862807"/>
            <a:ext cx="591423" cy="8075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FBFA239-7775-4BB2-8E06-80E06F752631}"/>
              </a:ext>
            </a:extLst>
          </p:cNvPr>
          <p:cNvSpPr txBox="1"/>
          <p:nvPr/>
        </p:nvSpPr>
        <p:spPr>
          <a:xfrm>
            <a:off x="1261963" y="5352683"/>
            <a:ext cx="15816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combined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r>
              <a:rPr lang="en-US" sz="900" dirty="0">
                <a:solidFill>
                  <a:schemeClr val="accent6"/>
                </a:solidFill>
              </a:rPr>
              <a:t>,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af2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EC0134C2-C4BD-4E7A-BF1E-43671DA4A32F}"/>
              </a:ext>
            </a:extLst>
          </p:cNvPr>
          <p:cNvCxnSpPr>
            <a:cxnSpLocks/>
          </p:cNvCxnSpPr>
          <p:nvPr/>
        </p:nvCxnSpPr>
        <p:spPr>
          <a:xfrm flipV="1">
            <a:off x="2572634" y="5345495"/>
            <a:ext cx="584242" cy="25802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5E7948A4-5C7F-482D-A37B-42D57B89CEDD}"/>
              </a:ext>
            </a:extLst>
          </p:cNvPr>
          <p:cNvSpPr/>
          <p:nvPr/>
        </p:nvSpPr>
        <p:spPr>
          <a:xfrm>
            <a:off x="746983" y="1986147"/>
            <a:ext cx="5100504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3925D584-1358-49AA-AC2F-FF7F1D699039}"/>
              </a:ext>
            </a:extLst>
          </p:cNvPr>
          <p:cNvSpPr/>
          <p:nvPr/>
        </p:nvSpPr>
        <p:spPr>
          <a:xfrm>
            <a:off x="5634736" y="365858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remote </a:t>
            </a:r>
            <a:r>
              <a:rPr lang="en-US" sz="1100" dirty="0" err="1">
                <a:solidFill>
                  <a:schemeClr val="bg1"/>
                </a:solidFill>
              </a:rPr>
              <a:t>assit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B55F4EA-155C-441D-8C7F-AC2DAC2A7762}"/>
              </a:ext>
            </a:extLst>
          </p:cNvPr>
          <p:cNvSpPr txBox="1"/>
          <p:nvPr/>
        </p:nvSpPr>
        <p:spPr>
          <a:xfrm>
            <a:off x="5340424" y="4409400"/>
            <a:ext cx="200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alarm1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alarm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alarm, timestamp, location, officer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874DCC8F-FECA-4742-BB2A-58341A61F5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14794" y="4338487"/>
            <a:ext cx="225630" cy="39407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3A8C804-B8F5-4615-8950-1DF8AF757132}"/>
              </a:ext>
            </a:extLst>
          </p:cNvPr>
          <p:cNvCxnSpPr>
            <a:cxnSpLocks/>
            <a:stCxn id="14" idx="6"/>
            <a:endCxn id="37" idx="3"/>
          </p:cNvCxnSpPr>
          <p:nvPr/>
        </p:nvCxnSpPr>
        <p:spPr>
          <a:xfrm flipV="1">
            <a:off x="3157701" y="4157969"/>
            <a:ext cx="2562716" cy="4123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EF62538-CE4E-4F60-A4F1-596BD4F3CB0B}"/>
              </a:ext>
            </a:extLst>
          </p:cNvPr>
          <p:cNvSpPr txBox="1"/>
          <p:nvPr/>
        </p:nvSpPr>
        <p:spPr>
          <a:xfrm>
            <a:off x="933442" y="3751207"/>
            <a:ext cx="1361466" cy="193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400" dirty="0"/>
              <a:t>robotic camera</a:t>
            </a:r>
          </a:p>
          <a:p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67830035-02C7-4E1D-9E16-E70A5FCFAEF5}"/>
              </a:ext>
            </a:extLst>
          </p:cNvPr>
          <p:cNvSpPr/>
          <p:nvPr/>
        </p:nvSpPr>
        <p:spPr>
          <a:xfrm>
            <a:off x="788787" y="3031625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targeting </a:t>
            </a:r>
          </a:p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mech</a:t>
            </a: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xmlns="" id="{3B1C890D-9C9C-4DFD-A843-B5ACEA5EC235}"/>
              </a:ext>
            </a:extLst>
          </p:cNvPr>
          <p:cNvSpPr/>
          <p:nvPr/>
        </p:nvSpPr>
        <p:spPr>
          <a:xfrm>
            <a:off x="773316" y="3038956"/>
            <a:ext cx="1595832" cy="716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C8D07328-070D-42BA-A8EC-FBCF59555ADA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1373854" y="3322283"/>
            <a:ext cx="378479" cy="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E2834F5-0586-4135-850B-E549347AB078}"/>
              </a:ext>
            </a:extLst>
          </p:cNvPr>
          <p:cNvSpPr txBox="1"/>
          <p:nvPr/>
        </p:nvSpPr>
        <p:spPr>
          <a:xfrm>
            <a:off x="97390" y="2247260"/>
            <a:ext cx="1588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B3F38742-2124-40C3-AB55-200438E63408}"/>
              </a:ext>
            </a:extLst>
          </p:cNvPr>
          <p:cNvCxnSpPr>
            <a:cxnSpLocks/>
          </p:cNvCxnSpPr>
          <p:nvPr/>
        </p:nvCxnSpPr>
        <p:spPr>
          <a:xfrm>
            <a:off x="1203594" y="2686598"/>
            <a:ext cx="306143" cy="63568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3">
            <a:extLst>
              <a:ext uri="{FF2B5EF4-FFF2-40B4-BE49-F238E27FC236}">
                <a16:creationId xmlns:a16="http://schemas.microsoft.com/office/drawing/2014/main" xmlns="" id="{1D88D3D0-6613-48FF-9032-A3E0F92591B8}"/>
              </a:ext>
            </a:extLst>
          </p:cNvPr>
          <p:cNvCxnSpPr>
            <a:cxnSpLocks/>
            <a:stCxn id="14" idx="3"/>
            <a:endCxn id="42" idx="4"/>
          </p:cNvCxnSpPr>
          <p:nvPr/>
        </p:nvCxnSpPr>
        <p:spPr>
          <a:xfrm rot="5400000" flipH="1">
            <a:off x="1289601" y="3408412"/>
            <a:ext cx="1160435" cy="1576994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23A4623-20B4-4EEA-8468-1C8C96A2023E}"/>
              </a:ext>
            </a:extLst>
          </p:cNvPr>
          <p:cNvSpPr txBox="1"/>
          <p:nvPr/>
        </p:nvSpPr>
        <p:spPr>
          <a:xfrm>
            <a:off x="0" y="4471087"/>
            <a:ext cx="10350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degrees, 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7FAA5D7E-8A31-4538-8E1F-C16A77369380}"/>
              </a:ext>
            </a:extLst>
          </p:cNvPr>
          <p:cNvCxnSpPr>
            <a:cxnSpLocks/>
          </p:cNvCxnSpPr>
          <p:nvPr/>
        </p:nvCxnSpPr>
        <p:spPr>
          <a:xfrm flipV="1">
            <a:off x="554523" y="4277743"/>
            <a:ext cx="454685" cy="19334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C867603B-6CC7-48F6-B1EB-626A5A19EB14}"/>
              </a:ext>
            </a:extLst>
          </p:cNvPr>
          <p:cNvSpPr/>
          <p:nvPr/>
        </p:nvSpPr>
        <p:spPr>
          <a:xfrm>
            <a:off x="501816" y="3024027"/>
            <a:ext cx="6002630" cy="3328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7075595-E6ED-4484-8CE4-1D27F994A641}"/>
              </a:ext>
            </a:extLst>
          </p:cNvPr>
          <p:cNvSpPr txBox="1"/>
          <p:nvPr/>
        </p:nvSpPr>
        <p:spPr>
          <a:xfrm>
            <a:off x="3366280" y="5281129"/>
            <a:ext cx="2574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integrated body security system (stand-alone part)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C1B06910-9324-4FCC-84A7-8480F2FC7780}"/>
              </a:ext>
            </a:extLst>
          </p:cNvPr>
          <p:cNvSpPr/>
          <p:nvPr/>
        </p:nvSpPr>
        <p:spPr>
          <a:xfrm>
            <a:off x="4012963" y="4659556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driver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F2C7375-4BD0-43C5-83E8-E4CCECF81A72}"/>
              </a:ext>
            </a:extLst>
          </p:cNvPr>
          <p:cNvCxnSpPr>
            <a:cxnSpLocks/>
            <a:stCxn id="13" idx="4"/>
            <a:endCxn id="57" idx="0"/>
          </p:cNvCxnSpPr>
          <p:nvPr/>
        </p:nvCxnSpPr>
        <p:spPr>
          <a:xfrm>
            <a:off x="4297441" y="3624290"/>
            <a:ext cx="8056" cy="103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649EC090-B1BF-4B75-9F04-581E6CE696DB}"/>
              </a:ext>
            </a:extLst>
          </p:cNvPr>
          <p:cNvGrpSpPr/>
          <p:nvPr/>
        </p:nvGrpSpPr>
        <p:grpSpPr>
          <a:xfrm>
            <a:off x="6239639" y="484338"/>
            <a:ext cx="2715276" cy="1740728"/>
            <a:chOff x="13020430" y="8627877"/>
            <a:chExt cx="4538404" cy="29095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6472752B-E824-497A-9FA8-DEB8CD798708}"/>
                </a:ext>
              </a:extLst>
            </p:cNvPr>
            <p:cNvGrpSpPr/>
            <p:nvPr/>
          </p:nvGrpSpPr>
          <p:grpSpPr>
            <a:xfrm>
              <a:off x="13020430" y="8627877"/>
              <a:ext cx="4538404" cy="2909512"/>
              <a:chOff x="8680737" y="77172"/>
              <a:chExt cx="4538404" cy="2909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EDB905D1-6824-4C8F-833D-4F98074D31DA}"/>
                  </a:ext>
                </a:extLst>
              </p:cNvPr>
              <p:cNvSpPr/>
              <p:nvPr/>
            </p:nvSpPr>
            <p:spPr>
              <a:xfrm>
                <a:off x="8680737" y="90114"/>
                <a:ext cx="4538404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xmlns="" id="{6001F545-8326-4550-ADD0-94FEB12CB1FB}"/>
                  </a:ext>
                </a:extLst>
              </p:cNvPr>
              <p:cNvCxnSpPr/>
              <p:nvPr/>
            </p:nvCxnSpPr>
            <p:spPr>
              <a:xfrm>
                <a:off x="8957378" y="294251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1415292B-659D-490F-B777-FB02FA7777BF}"/>
                  </a:ext>
                </a:extLst>
              </p:cNvPr>
              <p:cNvCxnSpPr/>
              <p:nvPr/>
            </p:nvCxnSpPr>
            <p:spPr>
              <a:xfrm>
                <a:off x="8957378" y="615093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54841705-FCBD-402D-BFC9-B334A7CDF0AF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B8B82297-F289-4531-A333-84123AC826BD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BF442A5F-7158-4C33-9233-A55FF63F90FC}"/>
                  </a:ext>
                </a:extLst>
              </p:cNvPr>
              <p:cNvSpPr/>
              <p:nvPr/>
            </p:nvSpPr>
            <p:spPr>
              <a:xfrm>
                <a:off x="8963091" y="1890471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D4124C81-16BB-4553-A8B2-13F75EC0DA21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525FFE9D-6AED-4A6A-807C-6D27282D3C80}"/>
                  </a:ext>
                </a:extLst>
              </p:cNvPr>
              <p:cNvSpPr/>
              <p:nvPr/>
            </p:nvSpPr>
            <p:spPr>
              <a:xfrm>
                <a:off x="8972847" y="2279407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0D046D36-4044-476F-9568-02F7631FE08F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D7BC14FF-FC33-4D67-A2BD-050DB0DC024C}"/>
                  </a:ext>
                </a:extLst>
              </p:cNvPr>
              <p:cNvSpPr/>
              <p:nvPr/>
            </p:nvSpPr>
            <p:spPr>
              <a:xfrm>
                <a:off x="8972446" y="2677253"/>
                <a:ext cx="438084" cy="2081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DA34C125-6CF1-43C8-9375-474B9F0BF399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8FA98A35-0FF2-4CF4-AC74-5418717A3F5A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03894B7-3DD3-4456-8144-5A9EC799C318}"/>
                </a:ext>
              </a:extLst>
            </p:cNvPr>
            <p:cNvSpPr/>
            <p:nvPr/>
          </p:nvSpPr>
          <p:spPr>
            <a:xfrm>
              <a:off x="14061398" y="9769065"/>
              <a:ext cx="1007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1EEFFA66-9473-4FC2-96DE-C1B015D6FAFC}"/>
                </a:ext>
              </a:extLst>
            </p:cNvPr>
            <p:cNvSpPr txBox="1"/>
            <p:nvPr/>
          </p:nvSpPr>
          <p:spPr>
            <a:xfrm>
              <a:off x="13133412" y="9450207"/>
              <a:ext cx="4707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93ABD3DC-E2F1-419A-BD80-A07D66750B78}"/>
                </a:ext>
              </a:extLst>
            </p:cNvPr>
            <p:cNvSpPr/>
            <p:nvPr/>
          </p:nvSpPr>
          <p:spPr>
            <a:xfrm>
              <a:off x="13133412" y="9762229"/>
              <a:ext cx="47070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9A415AB-C35F-4D32-93E0-023C3B69F249}"/>
              </a:ext>
            </a:extLst>
          </p:cNvPr>
          <p:cNvSpPr txBox="1"/>
          <p:nvPr/>
        </p:nvSpPr>
        <p:spPr>
          <a:xfrm>
            <a:off x="5819943" y="5723113"/>
            <a:ext cx="1397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ws1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warning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waves TBD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8A417169-EA10-44D2-949C-20DE6CF31D51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351557" y="4178532"/>
            <a:ext cx="1468386" cy="17984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xmlns="" id="{093A59A2-7A65-434E-A57A-68C1DD1841AF}"/>
              </a:ext>
            </a:extLst>
          </p:cNvPr>
          <p:cNvSpPr/>
          <p:nvPr/>
        </p:nvSpPr>
        <p:spPr>
          <a:xfrm>
            <a:off x="160488" y="6573327"/>
            <a:ext cx="283464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steering wheel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1C694B98-5AD2-4A31-A2D0-E2AE28082D36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2529350" y="4862807"/>
            <a:ext cx="335818" cy="16965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BD6D6C4-577E-4C4B-8A25-E369C11C1814}"/>
              </a:ext>
            </a:extLst>
          </p:cNvPr>
          <p:cNvSpPr txBox="1"/>
          <p:nvPr/>
        </p:nvSpPr>
        <p:spPr>
          <a:xfrm>
            <a:off x="3148330" y="6289562"/>
            <a:ext cx="15816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ctrl1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mechanical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6524031E-BB4E-4B81-B6A8-3CAE419F7B14}"/>
              </a:ext>
            </a:extLst>
          </p:cNvPr>
          <p:cNvCxnSpPr>
            <a:cxnSpLocks/>
          </p:cNvCxnSpPr>
          <p:nvPr/>
        </p:nvCxnSpPr>
        <p:spPr>
          <a:xfrm flipH="1" flipV="1">
            <a:off x="2682552" y="5950202"/>
            <a:ext cx="500656" cy="37690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37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2: Self-Driving Car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29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A self-driving car uses SAM and camera for lane keeping/assist</a:t>
            </a:r>
          </a:p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Camera</a:t>
            </a:r>
          </a:p>
          <a:p>
            <a:pPr lvl="2"/>
            <a:r>
              <a:rPr lang="en-US" dirty="0"/>
              <a:t>Basic camera</a:t>
            </a:r>
          </a:p>
          <a:p>
            <a:pPr lvl="2"/>
            <a:r>
              <a:rPr lang="en-US" dirty="0"/>
              <a:t>Advanced camera</a:t>
            </a:r>
          </a:p>
          <a:p>
            <a:pPr lvl="2"/>
            <a:r>
              <a:rPr lang="en-US" dirty="0"/>
              <a:t>Two modes:</a:t>
            </a:r>
          </a:p>
          <a:p>
            <a:pPr lvl="3"/>
            <a:r>
              <a:rPr lang="en-US" dirty="0"/>
              <a:t>Record at 25 fps</a:t>
            </a:r>
          </a:p>
          <a:p>
            <a:pPr lvl="3"/>
            <a:r>
              <a:rPr lang="en-US" dirty="0"/>
              <a:t>Record at 50 fps</a:t>
            </a:r>
          </a:p>
          <a:p>
            <a:pPr lvl="2"/>
            <a:r>
              <a:rPr lang="en-US" dirty="0"/>
              <a:t>Security features (may be enabled)</a:t>
            </a:r>
          </a:p>
          <a:p>
            <a:pPr lvl="3"/>
            <a:r>
              <a:rPr lang="en-US" dirty="0"/>
              <a:t>Encrypted memory</a:t>
            </a:r>
          </a:p>
          <a:p>
            <a:pPr lvl="3"/>
            <a:r>
              <a:rPr lang="en-US" dirty="0"/>
              <a:t>Secure boot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controls the recording rate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A41E3AF-A1A2-465A-8C7E-B536F28B241F}"/>
              </a:ext>
            </a:extLst>
          </p:cNvPr>
          <p:cNvGrpSpPr/>
          <p:nvPr/>
        </p:nvGrpSpPr>
        <p:grpSpPr>
          <a:xfrm>
            <a:off x="6593619" y="2554509"/>
            <a:ext cx="2550381" cy="4044096"/>
            <a:chOff x="6593619" y="2322285"/>
            <a:chExt cx="2550381" cy="404409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A2CB0B16-A194-4C1F-9753-856871141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3619" y="2322285"/>
              <a:ext cx="2550381" cy="3003379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37FC6C42-4F55-4134-BE03-56A36DE31F45}"/>
                </a:ext>
              </a:extLst>
            </p:cNvPr>
            <p:cNvSpPr/>
            <p:nvPr/>
          </p:nvSpPr>
          <p:spPr>
            <a:xfrm>
              <a:off x="8106228" y="5548138"/>
              <a:ext cx="818243" cy="818243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71000">
                  <a:schemeClr val="accent5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56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</a:rPr>
                <a:t>engine</a:t>
              </a:r>
            </a:p>
            <a:p>
              <a:pPr algn="ctr" defTabSz="914400"/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</a:rPr>
                <a:t>control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EBC0AF25-A2E2-4745-BEBD-3BC26642DC05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8302171" y="4920343"/>
              <a:ext cx="213179" cy="6277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6AA5DF-387D-496A-B0DF-A30B45E72B22}"/>
              </a:ext>
            </a:extLst>
          </p:cNvPr>
          <p:cNvSpPr txBox="1"/>
          <p:nvPr/>
        </p:nvSpPr>
        <p:spPr>
          <a:xfrm>
            <a:off x="7515738" y="233203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159042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2: Self-Driving Car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to 25 fps by SAM</a:t>
            </a: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activate recording at 50 fps</a:t>
            </a:r>
          </a:p>
          <a:p>
            <a:pPr marL="0" lvl="0" indent="0">
              <a:buNone/>
            </a:pPr>
            <a:endParaRPr lang="en-US" sz="2400" i="1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xmlns="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58474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xmlns="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293296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xmlns="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A627848-A3AF-4660-8B7E-B2A9CBAE297B}"/>
              </a:ext>
            </a:extLst>
          </p:cNvPr>
          <p:cNvSpPr txBox="1"/>
          <p:nvPr/>
        </p:nvSpPr>
        <p:spPr>
          <a:xfrm flipH="1">
            <a:off x="6044737" y="6143715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the basic camera with the advanced camera”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AC8B18A7-E622-44C6-B531-3DD90AFA8ABD}"/>
              </a:ext>
            </a:extLst>
          </p:cNvPr>
          <p:cNvCxnSpPr/>
          <p:nvPr/>
        </p:nvCxnSpPr>
        <p:spPr>
          <a:xfrm rot="10800000">
            <a:off x="5876241" y="5874702"/>
            <a:ext cx="18288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oSAT LIVE 1000">
            <a:extLst>
              <a:ext uri="{FF2B5EF4-FFF2-40B4-BE49-F238E27FC236}">
                <a16:creationId xmlns:a16="http://schemas.microsoft.com/office/drawing/2014/main" xmlns="" id="{8DB238D4-BC1D-4B92-8331-B35013BD1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31411" r="34339" b="64927"/>
          <a:stretch/>
        </p:blipFill>
        <p:spPr>
          <a:xfrm>
            <a:off x="4023258" y="5630376"/>
            <a:ext cx="4864137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simple2-t2.lp - /home/marcy/NIST-demo-v1/V3/">
            <a:extLst>
              <a:ext uri="{FF2B5EF4-FFF2-40B4-BE49-F238E27FC236}">
                <a16:creationId xmlns:a16="http://schemas.microsoft.com/office/drawing/2014/main" xmlns="" id="{03C2E6B0-05B2-4013-8556-4EF18FE26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83408" r="28941" b="9721"/>
          <a:stretch/>
        </p:blipFill>
        <p:spPr>
          <a:xfrm>
            <a:off x="57249" y="6373744"/>
            <a:ext cx="5653830" cy="39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4D9FF63-CBBE-48D1-8776-F39D2AB2F2A2}"/>
              </a:ext>
            </a:extLst>
          </p:cNvPr>
          <p:cNvSpPr txBox="1"/>
          <p:nvPr/>
        </p:nvSpPr>
        <p:spPr>
          <a:xfrm>
            <a:off x="-19642" y="6151152"/>
            <a:ext cx="2324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Conclusion based on the knowledge:</a:t>
            </a:r>
          </a:p>
        </p:txBody>
      </p:sp>
      <p:pic>
        <p:nvPicPr>
          <p:cNvPr id="20" name="Picture 19" descr="simple1-t2.lp - /home/marcy/NIST-toy/V3/">
            <a:extLst>
              <a:ext uri="{FF2B5EF4-FFF2-40B4-BE49-F238E27FC236}">
                <a16:creationId xmlns:a16="http://schemas.microsoft.com/office/drawing/2014/main" xmlns="" id="{12CBF4DC-EE68-4AAE-9E76-18A4D4F7DC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6071" r="23055" b="14526"/>
          <a:stretch/>
        </p:blipFill>
        <p:spPr>
          <a:xfrm>
            <a:off x="2053496" y="3268303"/>
            <a:ext cx="4651261" cy="45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731A356-DE06-4D7A-9628-0BB9309DD857}"/>
              </a:ext>
            </a:extLst>
          </p:cNvPr>
          <p:cNvSpPr txBox="1"/>
          <p:nvPr/>
        </p:nvSpPr>
        <p:spPr>
          <a:xfrm>
            <a:off x="5918324" y="326705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4ADD32C-3A66-4406-98E2-2F18B5F1E080}"/>
              </a:ext>
            </a:extLst>
          </p:cNvPr>
          <p:cNvSpPr txBox="1"/>
          <p:nvPr/>
        </p:nvSpPr>
        <p:spPr>
          <a:xfrm>
            <a:off x="7256809" y="510789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B4D737-9175-45B0-8D60-50379CEEA556}"/>
              </a:ext>
            </a:extLst>
          </p:cNvPr>
          <p:cNvSpPr txBox="1"/>
          <p:nvPr/>
        </p:nvSpPr>
        <p:spPr>
          <a:xfrm>
            <a:off x="4011045" y="622043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085072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  <a:br>
              <a:rPr lang="en-US" dirty="0"/>
            </a:br>
            <a:r>
              <a:rPr lang="en-US" b="1" dirty="0"/>
              <a:t>Self-Driving Car (b)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A self-driving car uses SAM and sensors for adaptive cruise control</a:t>
            </a:r>
          </a:p>
        </p:txBody>
      </p:sp>
    </p:spTree>
    <p:extLst>
      <p:ext uri="{BB962C8B-B14F-4D97-AF65-F5344CB8AC3E}">
        <p14:creationId xmlns:p14="http://schemas.microsoft.com/office/powerpoint/2010/main" val="6316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</a:t>
            </a:r>
            <a:br>
              <a:rPr lang="en-US" b="1" dirty="0"/>
            </a:br>
            <a:r>
              <a:rPr lang="en-US" b="1" dirty="0"/>
              <a:t>Self-Driving Car (b)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382241B-AB75-49E7-9BE9-A3C4BACC2600}"/>
              </a:ext>
            </a:extLst>
          </p:cNvPr>
          <p:cNvSpPr/>
          <p:nvPr/>
        </p:nvSpPr>
        <p:spPr>
          <a:xfrm>
            <a:off x="1752333" y="3029750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camera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2F9C61C1-63B3-4E24-A0F4-52AD5356BF29}"/>
              </a:ext>
            </a:extLst>
          </p:cNvPr>
          <p:cNvSpPr/>
          <p:nvPr/>
        </p:nvSpPr>
        <p:spPr>
          <a:xfrm>
            <a:off x="2572634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789696F-24C4-4D9B-A381-0401199913DE}"/>
              </a:ext>
            </a:extLst>
          </p:cNvPr>
          <p:cNvSpPr/>
          <p:nvPr/>
        </p:nvSpPr>
        <p:spPr>
          <a:xfrm>
            <a:off x="4004908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2B0500E-232B-4E65-9004-72CD949569AD}"/>
              </a:ext>
            </a:extLst>
          </p:cNvPr>
          <p:cNvSpPr/>
          <p:nvPr/>
        </p:nvSpPr>
        <p:spPr>
          <a:xfrm>
            <a:off x="2572634" y="4277741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E2C8E6D7-5D1E-4125-8054-E2E71873BADF}"/>
              </a:ext>
            </a:extLst>
          </p:cNvPr>
          <p:cNvSpPr/>
          <p:nvPr/>
        </p:nvSpPr>
        <p:spPr>
          <a:xfrm>
            <a:off x="501816" y="3022151"/>
            <a:ext cx="4417849" cy="2251537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75C982C-69EA-4189-BFAA-609156B821BB}"/>
              </a:ext>
            </a:extLst>
          </p:cNvPr>
          <p:cNvSpPr txBox="1"/>
          <p:nvPr/>
        </p:nvSpPr>
        <p:spPr>
          <a:xfrm>
            <a:off x="5085750" y="6327106"/>
            <a:ext cx="205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integrated body security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677E6047-1C56-489D-8DF1-26E2302A383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2044866" y="3614816"/>
            <a:ext cx="613449" cy="7486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F684C58-15D7-432C-9106-7216590719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65168" y="3624290"/>
            <a:ext cx="0" cy="653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BA313DD-B2FF-4E7B-8EE6-2712D846DC02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3157701" y="3624290"/>
            <a:ext cx="1139740" cy="945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936F0C4-EBB2-408D-9930-586E3E332343}"/>
              </a:ext>
            </a:extLst>
          </p:cNvPr>
          <p:cNvSpPr txBox="1"/>
          <p:nvPr/>
        </p:nvSpPr>
        <p:spPr>
          <a:xfrm>
            <a:off x="1685450" y="4102682"/>
            <a:ext cx="866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738D43A-4F9C-4C93-BDCB-20779BDCC30A}"/>
              </a:ext>
            </a:extLst>
          </p:cNvPr>
          <p:cNvCxnSpPr>
            <a:cxnSpLocks/>
          </p:cNvCxnSpPr>
          <p:nvPr/>
        </p:nvCxnSpPr>
        <p:spPr>
          <a:xfrm flipV="1">
            <a:off x="2106099" y="3973409"/>
            <a:ext cx="138883" cy="18456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7A211D-C771-480C-BCB6-AEDF05BC1BBA}"/>
              </a:ext>
            </a:extLst>
          </p:cNvPr>
          <p:cNvSpPr txBox="1"/>
          <p:nvPr/>
        </p:nvSpPr>
        <p:spPr>
          <a:xfrm>
            <a:off x="3088634" y="3366113"/>
            <a:ext cx="1371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af1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E506105-BC21-4120-BB19-A219B933F20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910110" y="3758528"/>
            <a:ext cx="178524" cy="4154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A9938F-AB8B-4BCD-A780-AC7FEF4A91EF}"/>
              </a:ext>
            </a:extLst>
          </p:cNvPr>
          <p:cNvSpPr txBox="1"/>
          <p:nvPr/>
        </p:nvSpPr>
        <p:spPr>
          <a:xfrm>
            <a:off x="6221060" y="2891735"/>
            <a:ext cx="19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warning, attributes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150B686-4DC5-420F-9270-89DD9B101D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5849" y="3214901"/>
            <a:ext cx="2245211" cy="7807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B0B19BE-0FC7-4A91-9750-0D2CC0DCDF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8002" y="2193280"/>
            <a:ext cx="390012" cy="922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F172651-A636-425D-AD90-6EA2056CD411}"/>
              </a:ext>
            </a:extLst>
          </p:cNvPr>
          <p:cNvSpPr txBox="1"/>
          <p:nvPr/>
        </p:nvSpPr>
        <p:spPr>
          <a:xfrm>
            <a:off x="1595779" y="2171451"/>
            <a:ext cx="1240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video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</a:t>
            </a:r>
            <a:r>
              <a:rPr lang="en-US" sz="900" dirty="0" err="1">
                <a:solidFill>
                  <a:schemeClr val="accent6"/>
                </a:solidFill>
              </a:rPr>
              <a:t>electr</a:t>
            </a:r>
            <a:r>
              <a:rPr lang="en-US" sz="900" dirty="0">
                <a:solidFill>
                  <a:schemeClr val="accent6"/>
                </a:solidFill>
              </a:rPr>
              <a:t>. waves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967F405-291A-43FF-80CD-7F2C206C8B8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830279" y="2679282"/>
            <a:ext cx="385996" cy="24152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134B4F88-7906-4628-BBA4-9E4B21F1F92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08714" y="2206799"/>
            <a:ext cx="56453" cy="8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DEE99E4-ADB5-4949-890D-263A8020DDAA}"/>
              </a:ext>
            </a:extLst>
          </p:cNvPr>
          <p:cNvSpPr txBox="1"/>
          <p:nvPr/>
        </p:nvSpPr>
        <p:spPr>
          <a:xfrm>
            <a:off x="3544390" y="2309421"/>
            <a:ext cx="1529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3164AF6-E3F7-419B-85AA-D5C0F873E01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65167" y="2563337"/>
            <a:ext cx="679223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C995707-D7B0-4859-B813-352A9ADC4152}"/>
              </a:ext>
            </a:extLst>
          </p:cNvPr>
          <p:cNvSpPr/>
          <p:nvPr/>
        </p:nvSpPr>
        <p:spPr>
          <a:xfrm>
            <a:off x="4431021" y="5598738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D72C788E-7BDB-4475-9FE4-895BEBC9C1DC}"/>
              </a:ext>
            </a:extLst>
          </p:cNvPr>
          <p:cNvCxnSpPr>
            <a:cxnSpLocks/>
            <a:stCxn id="14" idx="5"/>
            <a:endCxn id="32" idx="1"/>
          </p:cNvCxnSpPr>
          <p:nvPr/>
        </p:nvCxnSpPr>
        <p:spPr>
          <a:xfrm>
            <a:off x="3072020" y="4777126"/>
            <a:ext cx="1444682" cy="90729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FBFA239-7775-4BB2-8E06-80E06F752631}"/>
              </a:ext>
            </a:extLst>
          </p:cNvPr>
          <p:cNvSpPr txBox="1"/>
          <p:nvPr/>
        </p:nvSpPr>
        <p:spPr>
          <a:xfrm>
            <a:off x="2948949" y="5465813"/>
            <a:ext cx="15816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combined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r>
              <a:rPr lang="en-US" sz="900" dirty="0">
                <a:solidFill>
                  <a:schemeClr val="accent6"/>
                </a:solidFill>
              </a:rPr>
              <a:t>,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af2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EC0134C2-C4BD-4E7A-BF1E-43671DA4A32F}"/>
              </a:ext>
            </a:extLst>
          </p:cNvPr>
          <p:cNvCxnSpPr>
            <a:cxnSpLocks/>
          </p:cNvCxnSpPr>
          <p:nvPr/>
        </p:nvCxnSpPr>
        <p:spPr>
          <a:xfrm flipV="1">
            <a:off x="3854127" y="5584643"/>
            <a:ext cx="451369" cy="8360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5E7948A4-5C7F-482D-A37B-42D57B89CEDD}"/>
              </a:ext>
            </a:extLst>
          </p:cNvPr>
          <p:cNvSpPr/>
          <p:nvPr/>
        </p:nvSpPr>
        <p:spPr>
          <a:xfrm>
            <a:off x="746983" y="1986147"/>
            <a:ext cx="5100504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3925D584-1358-49AA-AC2F-FF7F1D699039}"/>
              </a:ext>
            </a:extLst>
          </p:cNvPr>
          <p:cNvSpPr/>
          <p:nvPr/>
        </p:nvSpPr>
        <p:spPr>
          <a:xfrm>
            <a:off x="5634736" y="365858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remote </a:t>
            </a:r>
            <a:r>
              <a:rPr lang="en-US" sz="1100" dirty="0" err="1">
                <a:solidFill>
                  <a:schemeClr val="bg1"/>
                </a:solidFill>
              </a:rPr>
              <a:t>assit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B55F4EA-155C-441D-8C7F-AC2DAC2A7762}"/>
              </a:ext>
            </a:extLst>
          </p:cNvPr>
          <p:cNvSpPr txBox="1"/>
          <p:nvPr/>
        </p:nvSpPr>
        <p:spPr>
          <a:xfrm>
            <a:off x="5340424" y="4409400"/>
            <a:ext cx="200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alarm1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alarm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alarm, timestamp, location, officer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874DCC8F-FECA-4742-BB2A-58341A61F5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14794" y="4338487"/>
            <a:ext cx="225630" cy="39407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3A8C804-B8F5-4615-8950-1DF8AF757132}"/>
              </a:ext>
            </a:extLst>
          </p:cNvPr>
          <p:cNvCxnSpPr>
            <a:cxnSpLocks/>
            <a:stCxn id="14" idx="6"/>
            <a:endCxn id="37" idx="3"/>
          </p:cNvCxnSpPr>
          <p:nvPr/>
        </p:nvCxnSpPr>
        <p:spPr>
          <a:xfrm flipV="1">
            <a:off x="3157701" y="4157969"/>
            <a:ext cx="2562716" cy="4123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EF62538-CE4E-4F60-A4F1-596BD4F3CB0B}"/>
              </a:ext>
            </a:extLst>
          </p:cNvPr>
          <p:cNvSpPr txBox="1"/>
          <p:nvPr/>
        </p:nvSpPr>
        <p:spPr>
          <a:xfrm>
            <a:off x="933442" y="3751207"/>
            <a:ext cx="1361466" cy="193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400" dirty="0"/>
              <a:t>robotic camera</a:t>
            </a:r>
          </a:p>
          <a:p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67830035-02C7-4E1D-9E16-E70A5FCFAEF5}"/>
              </a:ext>
            </a:extLst>
          </p:cNvPr>
          <p:cNvSpPr/>
          <p:nvPr/>
        </p:nvSpPr>
        <p:spPr>
          <a:xfrm>
            <a:off x="788787" y="3031625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targeting </a:t>
            </a:r>
          </a:p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mech</a:t>
            </a: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xmlns="" id="{3B1C890D-9C9C-4DFD-A843-B5ACEA5EC235}"/>
              </a:ext>
            </a:extLst>
          </p:cNvPr>
          <p:cNvSpPr/>
          <p:nvPr/>
        </p:nvSpPr>
        <p:spPr>
          <a:xfrm>
            <a:off x="773316" y="3038956"/>
            <a:ext cx="1595832" cy="716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C8D07328-070D-42BA-A8EC-FBCF59555ADA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1373854" y="3322283"/>
            <a:ext cx="378479" cy="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E2834F5-0586-4135-850B-E549347AB078}"/>
              </a:ext>
            </a:extLst>
          </p:cNvPr>
          <p:cNvSpPr txBox="1"/>
          <p:nvPr/>
        </p:nvSpPr>
        <p:spPr>
          <a:xfrm>
            <a:off x="97390" y="2247260"/>
            <a:ext cx="1588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B3F38742-2124-40C3-AB55-200438E63408}"/>
              </a:ext>
            </a:extLst>
          </p:cNvPr>
          <p:cNvCxnSpPr>
            <a:cxnSpLocks/>
          </p:cNvCxnSpPr>
          <p:nvPr/>
        </p:nvCxnSpPr>
        <p:spPr>
          <a:xfrm>
            <a:off x="1203594" y="2686598"/>
            <a:ext cx="306143" cy="63568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3">
            <a:extLst>
              <a:ext uri="{FF2B5EF4-FFF2-40B4-BE49-F238E27FC236}">
                <a16:creationId xmlns:a16="http://schemas.microsoft.com/office/drawing/2014/main" xmlns="" id="{1D88D3D0-6613-48FF-9032-A3E0F92591B8}"/>
              </a:ext>
            </a:extLst>
          </p:cNvPr>
          <p:cNvCxnSpPr>
            <a:cxnSpLocks/>
            <a:stCxn id="14" idx="3"/>
            <a:endCxn id="42" idx="4"/>
          </p:cNvCxnSpPr>
          <p:nvPr/>
        </p:nvCxnSpPr>
        <p:spPr>
          <a:xfrm rot="5400000" flipH="1">
            <a:off x="1289601" y="3408412"/>
            <a:ext cx="1160435" cy="1576994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23A4623-20B4-4EEA-8468-1C8C96A2023E}"/>
              </a:ext>
            </a:extLst>
          </p:cNvPr>
          <p:cNvSpPr txBox="1"/>
          <p:nvPr/>
        </p:nvSpPr>
        <p:spPr>
          <a:xfrm>
            <a:off x="0" y="4471087"/>
            <a:ext cx="10350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degrees, 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7FAA5D7E-8A31-4538-8E1F-C16A77369380}"/>
              </a:ext>
            </a:extLst>
          </p:cNvPr>
          <p:cNvCxnSpPr>
            <a:cxnSpLocks/>
          </p:cNvCxnSpPr>
          <p:nvPr/>
        </p:nvCxnSpPr>
        <p:spPr>
          <a:xfrm flipV="1">
            <a:off x="554523" y="4277743"/>
            <a:ext cx="454685" cy="19334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C867603B-6CC7-48F6-B1EB-626A5A19EB14}"/>
              </a:ext>
            </a:extLst>
          </p:cNvPr>
          <p:cNvSpPr/>
          <p:nvPr/>
        </p:nvSpPr>
        <p:spPr>
          <a:xfrm>
            <a:off x="501816" y="3024027"/>
            <a:ext cx="6002630" cy="3328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7075595-E6ED-4484-8CE4-1D27F994A641}"/>
              </a:ext>
            </a:extLst>
          </p:cNvPr>
          <p:cNvSpPr txBox="1"/>
          <p:nvPr/>
        </p:nvSpPr>
        <p:spPr>
          <a:xfrm>
            <a:off x="3366280" y="5281129"/>
            <a:ext cx="2574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integrated body security system (stand-alone part)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C1B06910-9324-4FCC-84A7-8480F2FC7780}"/>
              </a:ext>
            </a:extLst>
          </p:cNvPr>
          <p:cNvSpPr/>
          <p:nvPr/>
        </p:nvSpPr>
        <p:spPr>
          <a:xfrm>
            <a:off x="4012963" y="4659556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driver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F2C7375-4BD0-43C5-83E8-E4CCECF81A72}"/>
              </a:ext>
            </a:extLst>
          </p:cNvPr>
          <p:cNvCxnSpPr>
            <a:cxnSpLocks/>
            <a:stCxn id="13" idx="4"/>
            <a:endCxn id="57" idx="0"/>
          </p:cNvCxnSpPr>
          <p:nvPr/>
        </p:nvCxnSpPr>
        <p:spPr>
          <a:xfrm>
            <a:off x="4297441" y="3624290"/>
            <a:ext cx="8056" cy="103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649EC090-B1BF-4B75-9F04-581E6CE696DB}"/>
              </a:ext>
            </a:extLst>
          </p:cNvPr>
          <p:cNvGrpSpPr/>
          <p:nvPr/>
        </p:nvGrpSpPr>
        <p:grpSpPr>
          <a:xfrm>
            <a:off x="6239639" y="484338"/>
            <a:ext cx="2715276" cy="1740728"/>
            <a:chOff x="13020430" y="8627877"/>
            <a:chExt cx="4538404" cy="29095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6472752B-E824-497A-9FA8-DEB8CD798708}"/>
                </a:ext>
              </a:extLst>
            </p:cNvPr>
            <p:cNvGrpSpPr/>
            <p:nvPr/>
          </p:nvGrpSpPr>
          <p:grpSpPr>
            <a:xfrm>
              <a:off x="13020430" y="8627877"/>
              <a:ext cx="4538404" cy="2909512"/>
              <a:chOff x="8680737" y="77172"/>
              <a:chExt cx="4538404" cy="2909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EDB905D1-6824-4C8F-833D-4F98074D31DA}"/>
                  </a:ext>
                </a:extLst>
              </p:cNvPr>
              <p:cNvSpPr/>
              <p:nvPr/>
            </p:nvSpPr>
            <p:spPr>
              <a:xfrm>
                <a:off x="8680737" y="90114"/>
                <a:ext cx="4538404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xmlns="" id="{6001F545-8326-4550-ADD0-94FEB12CB1FB}"/>
                  </a:ext>
                </a:extLst>
              </p:cNvPr>
              <p:cNvCxnSpPr/>
              <p:nvPr/>
            </p:nvCxnSpPr>
            <p:spPr>
              <a:xfrm>
                <a:off x="8957378" y="294251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1415292B-659D-490F-B777-FB02FA7777BF}"/>
                  </a:ext>
                </a:extLst>
              </p:cNvPr>
              <p:cNvCxnSpPr/>
              <p:nvPr/>
            </p:nvCxnSpPr>
            <p:spPr>
              <a:xfrm>
                <a:off x="8957378" y="615093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54841705-FCBD-402D-BFC9-B334A7CDF0AF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B8B82297-F289-4531-A333-84123AC826BD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BF442A5F-7158-4C33-9233-A55FF63F90FC}"/>
                  </a:ext>
                </a:extLst>
              </p:cNvPr>
              <p:cNvSpPr/>
              <p:nvPr/>
            </p:nvSpPr>
            <p:spPr>
              <a:xfrm>
                <a:off x="8963091" y="1890471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D4124C81-16BB-4553-A8B2-13F75EC0DA21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525FFE9D-6AED-4A6A-807C-6D27282D3C80}"/>
                  </a:ext>
                </a:extLst>
              </p:cNvPr>
              <p:cNvSpPr/>
              <p:nvPr/>
            </p:nvSpPr>
            <p:spPr>
              <a:xfrm>
                <a:off x="8972847" y="2279407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0D046D36-4044-476F-9568-02F7631FE08F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D7BC14FF-FC33-4D67-A2BD-050DB0DC024C}"/>
                  </a:ext>
                </a:extLst>
              </p:cNvPr>
              <p:cNvSpPr/>
              <p:nvPr/>
            </p:nvSpPr>
            <p:spPr>
              <a:xfrm>
                <a:off x="8972446" y="2677253"/>
                <a:ext cx="438084" cy="2081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DA34C125-6CF1-43C8-9375-474B9F0BF399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8FA98A35-0FF2-4CF4-AC74-5418717A3F5A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03894B7-3DD3-4456-8144-5A9EC799C318}"/>
                </a:ext>
              </a:extLst>
            </p:cNvPr>
            <p:cNvSpPr/>
            <p:nvPr/>
          </p:nvSpPr>
          <p:spPr>
            <a:xfrm>
              <a:off x="14061398" y="9769065"/>
              <a:ext cx="1007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1EEFFA66-9473-4FC2-96DE-C1B015D6FAFC}"/>
                </a:ext>
              </a:extLst>
            </p:cNvPr>
            <p:cNvSpPr txBox="1"/>
            <p:nvPr/>
          </p:nvSpPr>
          <p:spPr>
            <a:xfrm>
              <a:off x="13133412" y="9450207"/>
              <a:ext cx="4707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93ABD3DC-E2F1-419A-BD80-A07D66750B78}"/>
                </a:ext>
              </a:extLst>
            </p:cNvPr>
            <p:cNvSpPr/>
            <p:nvPr/>
          </p:nvSpPr>
          <p:spPr>
            <a:xfrm>
              <a:off x="13133412" y="9762229"/>
              <a:ext cx="47070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9A415AB-C35F-4D32-93E0-023C3B69F249}"/>
              </a:ext>
            </a:extLst>
          </p:cNvPr>
          <p:cNvSpPr txBox="1"/>
          <p:nvPr/>
        </p:nvSpPr>
        <p:spPr>
          <a:xfrm>
            <a:off x="5819943" y="5723113"/>
            <a:ext cx="1397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ws1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warning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waves TBD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8A417169-EA10-44D2-949C-20DE6CF31D51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351557" y="4178532"/>
            <a:ext cx="1468386" cy="17984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xmlns="" id="{093A59A2-7A65-434E-A57A-68C1DD1841AF}"/>
              </a:ext>
            </a:extLst>
          </p:cNvPr>
          <p:cNvSpPr/>
          <p:nvPr/>
        </p:nvSpPr>
        <p:spPr>
          <a:xfrm>
            <a:off x="576163" y="6584906"/>
            <a:ext cx="137160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accelerator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1C694B98-5AD2-4A31-A2D0-E2AE28082D36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970667" y="4777126"/>
            <a:ext cx="1687648" cy="178225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BD6D6C4-577E-4C4B-8A25-E369C11C1814}"/>
              </a:ext>
            </a:extLst>
          </p:cNvPr>
          <p:cNvSpPr txBox="1"/>
          <p:nvPr/>
        </p:nvSpPr>
        <p:spPr>
          <a:xfrm>
            <a:off x="114693" y="5702937"/>
            <a:ext cx="1333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ctrl1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6524031E-BB4E-4B81-B6A8-3CAE419F7B14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781348" y="5584643"/>
            <a:ext cx="969388" cy="11829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xmlns="" id="{61A558B0-03DB-4025-9BF4-D60D48EBF1AE}"/>
              </a:ext>
            </a:extLst>
          </p:cNvPr>
          <p:cNvSpPr/>
          <p:nvPr/>
        </p:nvSpPr>
        <p:spPr>
          <a:xfrm>
            <a:off x="2254904" y="6559379"/>
            <a:ext cx="137160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brake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8AD9FD40-E688-4F58-BB61-C58C33B0A230}"/>
              </a:ext>
            </a:extLst>
          </p:cNvPr>
          <p:cNvCxnSpPr>
            <a:cxnSpLocks/>
            <a:stCxn id="14" idx="4"/>
            <a:endCxn id="78" idx="0"/>
          </p:cNvCxnSpPr>
          <p:nvPr/>
        </p:nvCxnSpPr>
        <p:spPr>
          <a:xfrm>
            <a:off x="2865168" y="4862807"/>
            <a:ext cx="75536" cy="16965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0C49CAB4-E28A-4D3A-83E6-B26AAB6CA925}"/>
              </a:ext>
            </a:extLst>
          </p:cNvPr>
          <p:cNvSpPr txBox="1"/>
          <p:nvPr/>
        </p:nvSpPr>
        <p:spPr>
          <a:xfrm>
            <a:off x="1628253" y="5817110"/>
            <a:ext cx="1333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ctrl2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65E54CD4-CE3B-44E0-ABB7-F2632B8B4FBD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2294908" y="5531865"/>
            <a:ext cx="570259" cy="28524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98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 Self-Driving Car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A self-driving car uses SAM and sensors for adaptive cruise control</a:t>
            </a:r>
          </a:p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Sensors</a:t>
            </a:r>
          </a:p>
          <a:p>
            <a:pPr lvl="2"/>
            <a:r>
              <a:rPr lang="en-US" dirty="0"/>
              <a:t>Interpolating sensors (inaccurate hardware, interpolation compensates)</a:t>
            </a:r>
          </a:p>
          <a:p>
            <a:pPr lvl="2"/>
            <a:r>
              <a:rPr lang="en-US" dirty="0"/>
              <a:t>Non-interpolating sensors (accurate hardware)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requests sensor readings either at low rate or high rate</a:t>
            </a:r>
          </a:p>
          <a:p>
            <a:pPr lvl="2"/>
            <a:r>
              <a:rPr lang="en-US" dirty="0"/>
              <a:t>In interpolating sensors:</a:t>
            </a:r>
          </a:p>
          <a:p>
            <a:pPr lvl="3"/>
            <a:r>
              <a:rPr lang="en-US" dirty="0"/>
              <a:t>High request rate causes interpolation to be cut short</a:t>
            </a:r>
          </a:p>
          <a:p>
            <a:pPr lvl="3"/>
            <a:r>
              <a:rPr lang="en-US" dirty="0"/>
              <a:t>Potentially leads to inaccurate data returned to SAM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24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 Self-Driving Car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/>
              <a:t>Are all aspects satisfied?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:a16="http://schemas.microsoft.com/office/drawing/2014/main" xmlns="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82625" r="77372" b="13682"/>
          <a:stretch/>
        </p:blipFill>
        <p:spPr>
          <a:xfrm>
            <a:off x="5341721" y="3898612"/>
            <a:ext cx="1402339" cy="197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:a16="http://schemas.microsoft.com/office/drawing/2014/main" xmlns="" id="{F483C380-DBD8-49E5-9F1B-DFDC8389F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4100" r="71984" b="31619"/>
          <a:stretch/>
        </p:blipFill>
        <p:spPr>
          <a:xfrm>
            <a:off x="6015181" y="4249015"/>
            <a:ext cx="1816100" cy="229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coSAT LIVE 1000">
            <a:extLst>
              <a:ext uri="{FF2B5EF4-FFF2-40B4-BE49-F238E27FC236}">
                <a16:creationId xmlns:a16="http://schemas.microsoft.com/office/drawing/2014/main" xmlns="" id="{B28451C8-3102-4E2E-BFA9-3E49B1267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85837" r="84323" b="9897"/>
          <a:stretch/>
        </p:blipFill>
        <p:spPr>
          <a:xfrm>
            <a:off x="4465421" y="4627418"/>
            <a:ext cx="876300" cy="228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088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request readings at a high rate</a:t>
            </a: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xmlns="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004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xmlns="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1916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xmlns="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simple2-t2.lp - /home/marcy/NIST-toy/V3/">
            <a:extLst>
              <a:ext uri="{FF2B5EF4-FFF2-40B4-BE49-F238E27FC236}">
                <a16:creationId xmlns:a16="http://schemas.microsoft.com/office/drawing/2014/main" xmlns="" id="{8300FE97-B564-4251-85A4-E0454CC37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78596" r="4898" b="17656"/>
          <a:stretch/>
        </p:blipFill>
        <p:spPr>
          <a:xfrm>
            <a:off x="1246355" y="3501888"/>
            <a:ext cx="6651289" cy="210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imple2-t2.lp - /home/marcy/NIST-demo-v1/V3/">
            <a:extLst>
              <a:ext uri="{FF2B5EF4-FFF2-40B4-BE49-F238E27FC236}">
                <a16:creationId xmlns:a16="http://schemas.microsoft.com/office/drawing/2014/main" xmlns="" id="{03C2E6B0-05B2-4013-8556-4EF18FE26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83408" r="28941" b="9721"/>
          <a:stretch/>
        </p:blipFill>
        <p:spPr>
          <a:xfrm>
            <a:off x="1745084" y="6017243"/>
            <a:ext cx="5653830" cy="39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D9FF63-CBBE-48D1-8776-F39D2AB2F2A2}"/>
              </a:ext>
            </a:extLst>
          </p:cNvPr>
          <p:cNvSpPr txBox="1"/>
          <p:nvPr/>
        </p:nvSpPr>
        <p:spPr>
          <a:xfrm>
            <a:off x="1337780" y="5646504"/>
            <a:ext cx="323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Conclusion based on the knowledge:</a:t>
            </a:r>
          </a:p>
        </p:txBody>
      </p:sp>
    </p:spTree>
    <p:extLst>
      <p:ext uri="{BB962C8B-B14F-4D97-AF65-F5344CB8AC3E}">
        <p14:creationId xmlns:p14="http://schemas.microsoft.com/office/powerpoint/2010/main" val="278377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Demonstrate</a:t>
            </a:r>
          </a:p>
          <a:p>
            <a:pPr lvl="1"/>
            <a:r>
              <a:rPr lang="en-US" dirty="0"/>
              <a:t>Formalization of CPS Model and surrounding domain</a:t>
            </a:r>
          </a:p>
          <a:p>
            <a:pPr lvl="1"/>
            <a:r>
              <a:rPr lang="en-US" dirty="0"/>
              <a:t>Formalization of attacks, their effects, mitigation actions</a:t>
            </a:r>
          </a:p>
          <a:p>
            <a:pPr lvl="1"/>
            <a:r>
              <a:rPr lang="en-US" dirty="0"/>
              <a:t>Reasoning about aspects, concerns, properties</a:t>
            </a:r>
          </a:p>
          <a:p>
            <a:pPr lvl="2"/>
            <a:r>
              <a:rPr lang="en-US" dirty="0"/>
              <a:t>Recursive traversal of concern trees</a:t>
            </a:r>
          </a:p>
          <a:p>
            <a:pPr lvl="1"/>
            <a:r>
              <a:rPr lang="en-US" dirty="0"/>
              <a:t>Reasoning about physical ramifications</a:t>
            </a:r>
          </a:p>
          <a:p>
            <a:pPr lvl="1"/>
            <a:r>
              <a:rPr lang="en-US" dirty="0"/>
              <a:t>Finding mitigations, reasoning about their effects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805D47-FA05-47CF-AB42-0853FC45C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082971" y="111126"/>
            <a:ext cx="2061029" cy="19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66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request readings at a high rate</a:t>
            </a: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xmlns="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004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xmlns="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1916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xmlns="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simple2-t2.lp - /home/marcy/NIST-toy/V3/">
            <a:extLst>
              <a:ext uri="{FF2B5EF4-FFF2-40B4-BE49-F238E27FC236}">
                <a16:creationId xmlns:a16="http://schemas.microsoft.com/office/drawing/2014/main" xmlns="" id="{8300FE97-B564-4251-85A4-E0454CC37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78596" r="4898" b="17656"/>
          <a:stretch/>
        </p:blipFill>
        <p:spPr>
          <a:xfrm>
            <a:off x="1246355" y="3501888"/>
            <a:ext cx="6651289" cy="210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simple2-t3-ext.lp - /home/marcy/NIST-toy/V3/">
            <a:extLst>
              <a:ext uri="{FF2B5EF4-FFF2-40B4-BE49-F238E27FC236}">
                <a16:creationId xmlns:a16="http://schemas.microsoft.com/office/drawing/2014/main" xmlns="" id="{70639F55-D0E1-4DD4-8997-A3BFB3288C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62569" r="65107" b="34337"/>
          <a:stretch/>
        </p:blipFill>
        <p:spPr>
          <a:xfrm>
            <a:off x="1451054" y="6147834"/>
            <a:ext cx="2456410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C11642-E19E-424F-B5F9-175699C3BBBB}"/>
              </a:ext>
            </a:extLst>
          </p:cNvPr>
          <p:cNvSpPr txBox="1"/>
          <p:nvPr/>
        </p:nvSpPr>
        <p:spPr>
          <a:xfrm>
            <a:off x="1362722" y="5853808"/>
            <a:ext cx="2461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Mitigation Generation Module</a:t>
            </a:r>
          </a:p>
        </p:txBody>
      </p:sp>
      <p:pic>
        <p:nvPicPr>
          <p:cNvPr id="11" name="Picture 10" descr="simple1-t3.lp - /home/marcy/NIST-toy/V3/">
            <a:extLst>
              <a:ext uri="{FF2B5EF4-FFF2-40B4-BE49-F238E27FC236}">
                <a16:creationId xmlns:a16="http://schemas.microsoft.com/office/drawing/2014/main" xmlns="" id="{51C6D327-AD67-4CDE-90A0-8305D5178F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86786" r="82609" b="9786"/>
          <a:stretch/>
        </p:blipFill>
        <p:spPr>
          <a:xfrm>
            <a:off x="1451054" y="6409046"/>
            <a:ext cx="1134793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A627848-A3AF-4660-8B7E-B2A9CBAE297B}"/>
              </a:ext>
            </a:extLst>
          </p:cNvPr>
          <p:cNvSpPr txBox="1"/>
          <p:nvPr/>
        </p:nvSpPr>
        <p:spPr>
          <a:xfrm flipH="1">
            <a:off x="6044737" y="6143715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interpolating sensors</a:t>
            </a:r>
          </a:p>
          <a:p>
            <a:r>
              <a:rPr lang="en-US" dirty="0"/>
              <a:t>  with non-interpolating ones”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AC8B18A7-E622-44C6-B531-3DD90AFA8ABD}"/>
              </a:ext>
            </a:extLst>
          </p:cNvPr>
          <p:cNvCxnSpPr/>
          <p:nvPr/>
        </p:nvCxnSpPr>
        <p:spPr>
          <a:xfrm rot="10800000">
            <a:off x="5583911" y="5874702"/>
            <a:ext cx="47521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oSAT LIVE 1000">
            <a:extLst>
              <a:ext uri="{FF2B5EF4-FFF2-40B4-BE49-F238E27FC236}">
                <a16:creationId xmlns:a16="http://schemas.microsoft.com/office/drawing/2014/main" xmlns="" id="{9AFF957C-49DF-4C7C-A0DF-2413A08D794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2822" r="22509" b="83347"/>
          <a:stretch/>
        </p:blipFill>
        <p:spPr>
          <a:xfrm>
            <a:off x="4074485" y="5612736"/>
            <a:ext cx="5045336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97F5DE-8E9C-43ED-88E8-84C35AFAB831}"/>
              </a:ext>
            </a:extLst>
          </p:cNvPr>
          <p:cNvSpPr txBox="1"/>
          <p:nvPr/>
        </p:nvSpPr>
        <p:spPr>
          <a:xfrm>
            <a:off x="7379852" y="474707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67BD9C1-A9CE-44A3-9219-A6570145CBED}"/>
              </a:ext>
            </a:extLst>
          </p:cNvPr>
          <p:cNvSpPr txBox="1"/>
          <p:nvPr/>
        </p:nvSpPr>
        <p:spPr>
          <a:xfrm>
            <a:off x="7546955" y="563827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3890441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Example 3 (Variant)</a:t>
            </a:r>
            <a:br>
              <a:rPr lang="en-US" sz="4800" dirty="0"/>
            </a:br>
            <a:r>
              <a:rPr lang="en-US" sz="4800" b="1" dirty="0"/>
              <a:t>Multiple Possible Mitigations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3 (Extended)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sensors use 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SAM. </a:t>
            </a: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Unless a patch is applied, the SAM will request readings at a high rate.</a:t>
            </a:r>
          </a:p>
          <a:p>
            <a:pPr marL="457200" lvl="1" indent="0">
              <a:buNone/>
            </a:pPr>
            <a:endParaRPr lang="en-US" sz="46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How can it be mitigated?</a:t>
            </a:r>
          </a:p>
          <a:p>
            <a:pPr marL="457200"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:a16="http://schemas.microsoft.com/office/drawing/2014/main" xmlns="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8052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:a16="http://schemas.microsoft.com/office/drawing/2014/main" xmlns="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5345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:a16="http://schemas.microsoft.com/office/drawing/2014/main" xmlns="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79921" y="5246900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imple2-t2-ext.lp - /home/marcy/NIST-toy/V3/">
            <a:extLst>
              <a:ext uri="{FF2B5EF4-FFF2-40B4-BE49-F238E27FC236}">
                <a16:creationId xmlns:a16="http://schemas.microsoft.com/office/drawing/2014/main" xmlns="" id="{4196F44F-DDE9-4576-BD48-2C58D7DEFC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76156" r="28378" b="17938"/>
          <a:stretch/>
        </p:blipFill>
        <p:spPr>
          <a:xfrm>
            <a:off x="1615971" y="3745770"/>
            <a:ext cx="548640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DE381F-5A9D-4708-94C7-A19F2DAD6172}"/>
              </a:ext>
            </a:extLst>
          </p:cNvPr>
          <p:cNvSpPr txBox="1"/>
          <p:nvPr/>
        </p:nvSpPr>
        <p:spPr>
          <a:xfrm>
            <a:off x="3995083" y="577897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Solution 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3B4FD14-DC2C-4AB6-A5A4-BD510D6C86D1}"/>
              </a:ext>
            </a:extLst>
          </p:cNvPr>
          <p:cNvSpPr txBox="1"/>
          <p:nvPr/>
        </p:nvSpPr>
        <p:spPr>
          <a:xfrm>
            <a:off x="3989153" y="627496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Solution #2</a:t>
            </a:r>
          </a:p>
        </p:txBody>
      </p:sp>
      <p:pic>
        <p:nvPicPr>
          <p:cNvPr id="14" name="Picture 13" descr="coSAT LIVE 1000">
            <a:extLst>
              <a:ext uri="{FF2B5EF4-FFF2-40B4-BE49-F238E27FC236}">
                <a16:creationId xmlns:a16="http://schemas.microsoft.com/office/drawing/2014/main" xmlns="" id="{27D9596A-0AF5-481C-814E-ED6DA11863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2822" r="22509" b="83347"/>
          <a:stretch/>
        </p:blipFill>
        <p:spPr>
          <a:xfrm>
            <a:off x="4065353" y="6044375"/>
            <a:ext cx="5045336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:a16="http://schemas.microsoft.com/office/drawing/2014/main" xmlns="" id="{E02BCE5B-1F81-478E-A765-4333A26EE4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0515" r="78579" b="35636"/>
          <a:stretch/>
        </p:blipFill>
        <p:spPr>
          <a:xfrm>
            <a:off x="4065353" y="6551081"/>
            <a:ext cx="1271774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simple2-t3-ext.lp - /home/marcy/NIST-toy/V3/">
            <a:extLst>
              <a:ext uri="{FF2B5EF4-FFF2-40B4-BE49-F238E27FC236}">
                <a16:creationId xmlns:a16="http://schemas.microsoft.com/office/drawing/2014/main" xmlns="" id="{55C089F4-5401-469F-8FCA-3AF005B867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t="81726" r="53715" b="15068"/>
          <a:stretch/>
        </p:blipFill>
        <p:spPr>
          <a:xfrm>
            <a:off x="369243" y="6459641"/>
            <a:ext cx="3205213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699C877-D488-4009-8970-831AC11FFDFA}"/>
              </a:ext>
            </a:extLst>
          </p:cNvPr>
          <p:cNvSpPr txBox="1"/>
          <p:nvPr/>
        </p:nvSpPr>
        <p:spPr>
          <a:xfrm>
            <a:off x="286676" y="6167576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Effect of mitigation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3CE086-7C66-418C-8A2B-E991E8926254}"/>
              </a:ext>
            </a:extLst>
          </p:cNvPr>
          <p:cNvSpPr txBox="1"/>
          <p:nvPr/>
        </p:nvSpPr>
        <p:spPr>
          <a:xfrm>
            <a:off x="6499121" y="6467258"/>
            <a:ext cx="174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“Patch the SAM”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B0427F7-B8D4-4019-AD9B-02856344E18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495011" y="6651924"/>
            <a:ext cx="1004110" cy="10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697E831-544A-4377-AF51-B8E1BD8513D2}"/>
              </a:ext>
            </a:extLst>
          </p:cNvPr>
          <p:cNvSpPr txBox="1"/>
          <p:nvPr/>
        </p:nvSpPr>
        <p:spPr>
          <a:xfrm>
            <a:off x="7240154" y="538466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DB1322F-F7F7-46EB-8A48-854ECF18BD61}"/>
              </a:ext>
            </a:extLst>
          </p:cNvPr>
          <p:cNvSpPr txBox="1"/>
          <p:nvPr/>
        </p:nvSpPr>
        <p:spPr>
          <a:xfrm>
            <a:off x="7456755" y="607429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MUST UPDATE</a:t>
            </a:r>
          </a:p>
        </p:txBody>
      </p:sp>
    </p:spTree>
    <p:extLst>
      <p:ext uri="{BB962C8B-B14F-4D97-AF65-F5344CB8AC3E}">
        <p14:creationId xmlns:p14="http://schemas.microsoft.com/office/powerpoint/2010/main" val="221723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Demonstrated</a:t>
            </a:r>
          </a:p>
          <a:p>
            <a:pPr lvl="1"/>
            <a:r>
              <a:rPr lang="en-US" dirty="0"/>
              <a:t>Formalization of CPS Model and surrounding domain, attacks, mitigations</a:t>
            </a:r>
          </a:p>
          <a:p>
            <a:pPr lvl="1"/>
            <a:r>
              <a:rPr lang="en-US" dirty="0"/>
              <a:t>Reasoning about concerns, properties, physical ramifications</a:t>
            </a:r>
          </a:p>
          <a:p>
            <a:pPr lvl="1"/>
            <a:r>
              <a:rPr lang="en-US" dirty="0"/>
              <a:t>Finding (multiple) mitigations, reasoning about their effects</a:t>
            </a:r>
          </a:p>
          <a:p>
            <a:pPr lvl="1"/>
            <a:r>
              <a:rPr lang="en-US" dirty="0"/>
              <a:t>Three examples: “</a:t>
            </a:r>
            <a:r>
              <a:rPr lang="en-US" dirty="0" err="1"/>
              <a:t>BodyCam</a:t>
            </a:r>
            <a:r>
              <a:rPr lang="en-US" dirty="0"/>
              <a:t>”, Self-driving Car (a &amp; b)</a:t>
            </a: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marL="0" lvl="1" indent="0">
              <a:buNone/>
            </a:pPr>
            <a:r>
              <a:rPr lang="en-US" b="1" dirty="0"/>
              <a:t>Next Steps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Standardization of modeling of surrounding domain, attacks, mitigations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Parametrization of properties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Formalization, leverage of knowledge about CPS structure</a:t>
            </a:r>
          </a:p>
          <a:p>
            <a:pPr marL="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994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Formalization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 of the Formalization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Capture relevant knowledge about a CPS</a:t>
            </a:r>
          </a:p>
          <a:p>
            <a:pPr lvl="1"/>
            <a:r>
              <a:rPr lang="en-US" dirty="0" smtClean="0"/>
              <a:t>CPS-independent: </a:t>
            </a:r>
            <a:r>
              <a:rPr lang="en-US" dirty="0"/>
              <a:t>Aspects/Concerns hierarchy</a:t>
            </a:r>
          </a:p>
          <a:p>
            <a:pPr lvl="1"/>
            <a:r>
              <a:rPr lang="en-US" dirty="0"/>
              <a:t>CPS-specific: Properties</a:t>
            </a:r>
          </a:p>
          <a:p>
            <a:pPr lvl="1"/>
            <a:r>
              <a:rPr lang="en-US" dirty="0"/>
              <a:t>Constraints, dependencies, tradeoffs</a:t>
            </a:r>
          </a:p>
          <a:p>
            <a:pPr lvl="2"/>
            <a:r>
              <a:rPr lang="en-US" dirty="0"/>
              <a:t>General-purpose, e.g. thermodynamics</a:t>
            </a:r>
          </a:p>
          <a:p>
            <a:pPr lvl="2"/>
            <a:r>
              <a:rPr lang="en-US" dirty="0"/>
              <a:t>CPS-specific, e.g.:</a:t>
            </a:r>
          </a:p>
          <a:p>
            <a:pPr lvl="3"/>
            <a:r>
              <a:rPr lang="en-US" dirty="0"/>
              <a:t>Component dependencies</a:t>
            </a:r>
          </a:p>
          <a:p>
            <a:pPr lvl="3"/>
            <a:r>
              <a:rPr lang="en-US" dirty="0"/>
              <a:t>Property dependencies</a:t>
            </a:r>
          </a:p>
          <a:p>
            <a:pPr lvl="3"/>
            <a:r>
              <a:rPr lang="en-US" dirty="0"/>
              <a:t>Effects of malware</a:t>
            </a:r>
          </a:p>
          <a:p>
            <a:r>
              <a:rPr lang="en-US" dirty="0"/>
              <a:t>Enable reasoning about:</a:t>
            </a:r>
          </a:p>
          <a:p>
            <a:pPr lvl="1"/>
            <a:r>
              <a:rPr lang="en-US" dirty="0"/>
              <a:t>The current state of the CPS</a:t>
            </a:r>
          </a:p>
          <a:p>
            <a:pPr lvl="2"/>
            <a:r>
              <a:rPr lang="en-US" dirty="0"/>
              <a:t>Both logical and physical</a:t>
            </a:r>
          </a:p>
          <a:p>
            <a:pPr lvl="1"/>
            <a:r>
              <a:rPr lang="en-US" dirty="0"/>
              <a:t>Which Properties are violated</a:t>
            </a:r>
          </a:p>
          <a:p>
            <a:pPr lvl="1"/>
            <a:r>
              <a:rPr lang="en-US" dirty="0"/>
              <a:t>Which Aspects/Concerns are currently satisfied</a:t>
            </a:r>
          </a:p>
          <a:p>
            <a:pPr lvl="1"/>
            <a:r>
              <a:rPr lang="en-US" dirty="0"/>
              <a:t>How to reach a desired </a:t>
            </a:r>
            <a:r>
              <a:rPr lang="en-US" dirty="0" smtClean="0"/>
              <a:t>state</a:t>
            </a:r>
          </a:p>
          <a:p>
            <a:pPr lvl="2"/>
            <a:r>
              <a:rPr lang="en-US" dirty="0" smtClean="0"/>
              <a:t>Recovery to mission capability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F23FFB-A8EC-4BDF-AA1A-E108AEB041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082971" y="111126"/>
            <a:ext cx="2061029" cy="19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0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Formalization Components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3A9A14C-6396-4471-AEE2-D334F2CCA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Aspect/Concern hierarchy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Properties</a:t>
                </a:r>
              </a:p>
              <a:p>
                <a:pPr lvl="1"/>
                <a:r>
                  <a:rPr lang="en-US" dirty="0"/>
                  <a:t>Each concern is associated with a set of properties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𝑒𝑛𝑐𝑟𝑦𝑝𝑡𝑒𝑑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𝑐𝑜𝑛𝑓𝑖𝑑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property of concern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𝑒𝑛𝑐𝑟𝑦𝑝𝑡𝑒𝑑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𝑐𝑜𝑛𝑓𝑖𝑑𝑒𝑛𝑡𝑖𝑎𝑙𝑖𝑡𝑦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property is represented by an </a:t>
                </a:r>
                <a:r>
                  <a:rPr lang="en-US" b="1" dirty="0"/>
                  <a:t>atomic statement</a:t>
                </a:r>
              </a:p>
              <a:p>
                <a:pPr lvl="2"/>
                <a:r>
                  <a:rPr lang="en-US" dirty="0"/>
                  <a:t>Case 1: truth value is not specified</a:t>
                </a:r>
              </a:p>
              <a:p>
                <a:pPr lvl="3"/>
                <a:r>
                  <a:rPr lang="en-US" dirty="0"/>
                  <a:t>“Camera is capable of recording at 25 fps”</a:t>
                </a:r>
              </a:p>
              <a:p>
                <a:pPr lvl="2"/>
                <a:r>
                  <a:rPr lang="en-US" dirty="0"/>
                  <a:t>Case 2: truth value is specified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must be satisfied for concern to be satisfied</a:t>
                </a:r>
              </a:p>
              <a:p>
                <a:pPr lvl="3"/>
                <a:r>
                  <a:rPr lang="en-US" dirty="0"/>
                  <a:t>“Camera uses encrypted memory”</a:t>
                </a:r>
              </a:p>
              <a:p>
                <a:pPr lvl="1"/>
                <a:r>
                  <a:rPr lang="en-US" dirty="0"/>
                  <a:t>Will later include </a:t>
                </a:r>
                <a:r>
                  <a:rPr lang="en-US" dirty="0" smtClean="0"/>
                  <a:t>continuous </a:t>
                </a:r>
                <a:r>
                  <a:rPr lang="en-US" dirty="0"/>
                  <a:t>features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A9A14C-6396-4471-AEE2-D334F2CCA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  <a:blipFill rotWithShape="0">
                <a:blip r:embed="rId2"/>
                <a:stretch>
                  <a:fillRect l="-1623" t="-2058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5497" t="23841" r="5556" b="22800"/>
          <a:stretch/>
        </p:blipFill>
        <p:spPr>
          <a:xfrm>
            <a:off x="7284688" y="1081716"/>
            <a:ext cx="1628079" cy="157232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60588" y="1914525"/>
            <a:ext cx="1737360" cy="293107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F429A8F0-E0CA-4B76-B9D4-13F8FAB0666B}"/>
                  </a:ext>
                </a:extLst>
              </p:cNvPr>
              <p:cNvSpPr txBox="1"/>
              <p:nvPr/>
            </p:nvSpPr>
            <p:spPr>
              <a:xfrm>
                <a:off x="6918612" y="3531060"/>
                <a:ext cx="2225388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/>
                  <a:t>: set of properties of concern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29A8F0-E0CA-4B76-B9D4-13F8FAB0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12" y="3531060"/>
                <a:ext cx="2225388" cy="261610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E8AD0FF-A357-487B-AC4F-46AD36DEE823}"/>
              </a:ext>
            </a:extLst>
          </p:cNvPr>
          <p:cNvGrpSpPr/>
          <p:nvPr/>
        </p:nvGrpSpPr>
        <p:grpSpPr>
          <a:xfrm>
            <a:off x="0" y="1741489"/>
            <a:ext cx="628650" cy="4392611"/>
            <a:chOff x="0" y="1741489"/>
            <a:chExt cx="628650" cy="43926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96E481E4-BC1B-4FD8-AEC2-DDAEF8C90A1E}"/>
                </a:ext>
              </a:extLst>
            </p:cNvPr>
            <p:cNvSpPr/>
            <p:nvPr/>
          </p:nvSpPr>
          <p:spPr>
            <a:xfrm>
              <a:off x="0" y="1741489"/>
              <a:ext cx="628650" cy="43926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277A33E-0D13-4AFA-B059-C26210B1C9C3}"/>
                </a:ext>
              </a:extLst>
            </p:cNvPr>
            <p:cNvSpPr txBox="1"/>
            <p:nvPr/>
          </p:nvSpPr>
          <p:spPr>
            <a:xfrm rot="16200000">
              <a:off x="-864128" y="3634114"/>
              <a:ext cx="2329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</a:t>
              </a:r>
              <a:r>
                <a:rPr lang="en-US" dirty="0" smtClean="0"/>
                <a:t>CPS </a:t>
              </a:r>
              <a:r>
                <a:rPr lang="en-US" dirty="0"/>
                <a:t>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731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Formalization Components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3A9A14C-6396-4471-AEE2-D334F2CCA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 smtClean="0"/>
                  <a:t>Configuration of the CPS</a:t>
                </a:r>
              </a:p>
              <a:p>
                <a:pPr lvl="1"/>
                <a:r>
                  <a:rPr lang="en-US" dirty="0"/>
                  <a:t>Provides us with the </a:t>
                </a:r>
                <a:r>
                  <a:rPr lang="en-US" b="1" dirty="0"/>
                  <a:t>truth value of atomic statements</a:t>
                </a:r>
              </a:p>
              <a:p>
                <a:pPr lvl="2"/>
                <a:r>
                  <a:rPr lang="en-US" dirty="0"/>
                  <a:t>“Basic camera is in use”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𝑏𝑎𝑠𝑖𝑐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𝑐𝑎𝑚𝑒𝑟𝑎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𝑐𝑓𝑔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“Basic camera is currently </a:t>
                </a:r>
                <a:r>
                  <a:rPr lang="en-US" dirty="0" smtClean="0"/>
                  <a:t>using encrypted memory and recording at 50 fps”</a:t>
                </a:r>
                <a:endParaRPr lang="en-US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Constraints, dependencies, trade-offs</a:t>
                </a:r>
              </a:p>
              <a:p>
                <a:pPr lvl="1"/>
                <a:r>
                  <a:rPr lang="en-US" dirty="0"/>
                  <a:t>Provide us with </a:t>
                </a:r>
                <a:r>
                  <a:rPr lang="en-US" b="1" dirty="0"/>
                  <a:t>dependencies among atomic statements</a:t>
                </a:r>
                <a:r>
                  <a:rPr lang="en-US" dirty="0"/>
                  <a:t> (properties + configuration)</a:t>
                </a:r>
                <a:endParaRPr lang="en-US" b="1" dirty="0"/>
              </a:p>
              <a:p>
                <a:pPr lvl="2"/>
                <a:r>
                  <a:rPr lang="en-US" dirty="0"/>
                  <a:t>“It is impossible for basic camera to use encrypted memory while recording at 50 fps”</a:t>
                </a:r>
              </a:p>
              <a:p>
                <a:pPr lvl="2"/>
                <a:r>
                  <a:rPr lang="en-US" dirty="0"/>
                  <a:t>“If basic camera uses encrypted memory while recording at </a:t>
                </a:r>
                <a:r>
                  <a:rPr lang="en-US" dirty="0" smtClean="0"/>
                  <a:t>30+ </a:t>
                </a:r>
                <a:r>
                  <a:rPr lang="en-US" dirty="0"/>
                  <a:t>fps, average frame drop rate is 25%” or “…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25%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𝑟𝑒𝑐𝑜𝑑𝑖𝑛𝑔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Describe how </a:t>
                </a:r>
                <a:r>
                  <a:rPr lang="en-US" b="1" dirty="0"/>
                  <a:t>actions affect the configuration of the CPS</a:t>
                </a:r>
              </a:p>
              <a:p>
                <a:pPr lvl="1"/>
                <a:r>
                  <a:rPr lang="en-US" b="1" dirty="0"/>
                  <a:t>Recursively affect satisfaction of concerns, aspects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𝑒𝑛𝑐𝑟𝑦𝑝𝑡𝑒𝑑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𝑚𝑒𝑚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𝑐𝑎𝑚𝑒𝑟𝑎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𝑐𝑜𝑛𝑓𝑖𝑑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𝐼𝑀𝑃𝐴𝐶𝑇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𝑛𝑒𝑔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𝑑𝑟𝑜𝑝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𝑓𝑟𝑎𝑚𝑒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𝑓𝑢𝑛𝑐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𝑡𝑦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𝑑𝑟𝑜𝑝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𝑓𝑟𝑎𝑚𝑒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𝑓𝑢𝑛𝑐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𝐼𝑀𝑃𝐴𝐶𝑇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𝑓𝑢𝑛𝑐𝑡𝑖𝑜𝑛𝑎𝑙𝑖𝑡𝑦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A9A14C-6396-4471-AEE2-D334F2CCA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  <a:blipFill rotWithShape="0">
                <a:blip r:embed="rId2"/>
                <a:stretch>
                  <a:fillRect l="-1236" t="-2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34F9B360-E6D9-4C1F-9427-1B600FDF2325}"/>
                  </a:ext>
                </a:extLst>
              </p:cNvPr>
              <p:cNvSpPr txBox="1"/>
              <p:nvPr/>
            </p:nvSpPr>
            <p:spPr>
              <a:xfrm>
                <a:off x="6527800" y="5964298"/>
                <a:ext cx="2565400" cy="8476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200" u="sng" dirty="0">
                    <a:latin typeface="Cambria Math" panose="02040503050406030204" pitchFamily="18" charset="0"/>
                  </a:rPr>
                  <a:t>Possible general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𝑐𝑜𝑛𝑗𝑢𝑛𝑐𝑡𝑖𝑜𝑛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𝑎𝑡𝑜𝑚𝑖𝑐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𝑠𝑡𝑎𝑡𝑒𝑚𝑒𝑛𝑡𝑠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𝑰𝑴𝑷𝑨𝑪𝑻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𝒑𝒐𝒔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𝒏𝒆𝒈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𝑎𝑡𝑜𝑚𝑖𝑐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𝑠𝑡𝑎𝑡𝑒𝑚𝑒𝑛𝑡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F9B360-E6D9-4C1F-9427-1B600FDF2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00" y="5964298"/>
                <a:ext cx="2565400" cy="847604"/>
              </a:xfrm>
              <a:prstGeom prst="rect">
                <a:avLst/>
              </a:prstGeom>
              <a:blipFill>
                <a:blip r:embed="rId3"/>
                <a:stretch>
                  <a:fillRect l="-3546" r="-4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1947A49-D717-4A6B-985D-F5C3A21B2D85}"/>
              </a:ext>
            </a:extLst>
          </p:cNvPr>
          <p:cNvGrpSpPr/>
          <p:nvPr/>
        </p:nvGrpSpPr>
        <p:grpSpPr>
          <a:xfrm>
            <a:off x="0" y="1741489"/>
            <a:ext cx="628650" cy="4392611"/>
            <a:chOff x="0" y="1741489"/>
            <a:chExt cx="628650" cy="43926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062C313-F137-4150-B967-BE5F4DE18FDD}"/>
                </a:ext>
              </a:extLst>
            </p:cNvPr>
            <p:cNvSpPr/>
            <p:nvPr/>
          </p:nvSpPr>
          <p:spPr>
            <a:xfrm>
              <a:off x="0" y="1741489"/>
              <a:ext cx="628650" cy="43926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7BCF8F4A-CF52-4EF4-94DB-658B27F07964}"/>
                </a:ext>
              </a:extLst>
            </p:cNvPr>
            <p:cNvSpPr txBox="1"/>
            <p:nvPr/>
          </p:nvSpPr>
          <p:spPr>
            <a:xfrm rot="16200000">
              <a:off x="-901317" y="3634114"/>
              <a:ext cx="240386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Beyond </a:t>
              </a:r>
              <a:r>
                <a:rPr lang="en-US" dirty="0" smtClean="0"/>
                <a:t>CPS </a:t>
              </a:r>
              <a:r>
                <a:rPr lang="en-US" dirty="0"/>
                <a:t>Framework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98057" y="6534903"/>
            <a:ext cx="5070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One conclusion: negative interaction between confidentiality and 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Generalized Diagram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382241B-AB75-49E7-9BE9-A3C4BACC2600}"/>
              </a:ext>
            </a:extLst>
          </p:cNvPr>
          <p:cNvSpPr/>
          <p:nvPr/>
        </p:nvSpPr>
        <p:spPr>
          <a:xfrm>
            <a:off x="1752333" y="3029750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camera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2F9C61C1-63B3-4E24-A0F4-52AD5356BF29}"/>
              </a:ext>
            </a:extLst>
          </p:cNvPr>
          <p:cNvSpPr/>
          <p:nvPr/>
        </p:nvSpPr>
        <p:spPr>
          <a:xfrm>
            <a:off x="2572634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mic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789696F-24C4-4D9B-A381-0401199913DE}"/>
              </a:ext>
            </a:extLst>
          </p:cNvPr>
          <p:cNvSpPr/>
          <p:nvPr/>
        </p:nvSpPr>
        <p:spPr>
          <a:xfrm>
            <a:off x="4004908" y="3039224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5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indicator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2B0500E-232B-4E65-9004-72CD949569AD}"/>
              </a:ext>
            </a:extLst>
          </p:cNvPr>
          <p:cNvSpPr/>
          <p:nvPr/>
        </p:nvSpPr>
        <p:spPr>
          <a:xfrm>
            <a:off x="2572634" y="4277741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E2C8E6D7-5D1E-4125-8054-E2E71873BADF}"/>
              </a:ext>
            </a:extLst>
          </p:cNvPr>
          <p:cNvSpPr/>
          <p:nvPr/>
        </p:nvSpPr>
        <p:spPr>
          <a:xfrm>
            <a:off x="501816" y="3022151"/>
            <a:ext cx="4417849" cy="2251537"/>
          </a:xfrm>
          <a:prstGeom prst="roundRect">
            <a:avLst>
              <a:gd name="adj" fmla="val 23224"/>
            </a:avLst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75C982C-69EA-4189-BFAA-609156B821BB}"/>
              </a:ext>
            </a:extLst>
          </p:cNvPr>
          <p:cNvSpPr txBox="1"/>
          <p:nvPr/>
        </p:nvSpPr>
        <p:spPr>
          <a:xfrm>
            <a:off x="5085750" y="6327106"/>
            <a:ext cx="205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integrated body security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677E6047-1C56-489D-8DF1-26E2302A3838}"/>
              </a:ext>
            </a:extLst>
          </p:cNvPr>
          <p:cNvCxnSpPr>
            <a:cxnSpLocks/>
            <a:stCxn id="11" idx="4"/>
            <a:endCxn id="14" idx="1"/>
          </p:cNvCxnSpPr>
          <p:nvPr/>
        </p:nvCxnSpPr>
        <p:spPr>
          <a:xfrm>
            <a:off x="2044866" y="3614816"/>
            <a:ext cx="613449" cy="7486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F684C58-15D7-432C-9106-7216590719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865168" y="3624290"/>
            <a:ext cx="0" cy="6534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BA313DD-B2FF-4E7B-8EE6-2712D846DC02}"/>
              </a:ext>
            </a:extLst>
          </p:cNvPr>
          <p:cNvCxnSpPr>
            <a:cxnSpLocks/>
            <a:stCxn id="14" idx="6"/>
            <a:endCxn id="13" idx="4"/>
          </p:cNvCxnSpPr>
          <p:nvPr/>
        </p:nvCxnSpPr>
        <p:spPr>
          <a:xfrm flipV="1">
            <a:off x="3157701" y="3624290"/>
            <a:ext cx="1139740" cy="945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936F0C4-EBB2-408D-9930-586E3E332343}"/>
              </a:ext>
            </a:extLst>
          </p:cNvPr>
          <p:cNvSpPr txBox="1"/>
          <p:nvPr/>
        </p:nvSpPr>
        <p:spPr>
          <a:xfrm>
            <a:off x="1685450" y="4102682"/>
            <a:ext cx="8662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738D43A-4F9C-4C93-BDCB-20779BDCC30A}"/>
              </a:ext>
            </a:extLst>
          </p:cNvPr>
          <p:cNvCxnSpPr>
            <a:cxnSpLocks/>
          </p:cNvCxnSpPr>
          <p:nvPr/>
        </p:nvCxnSpPr>
        <p:spPr>
          <a:xfrm flipV="1">
            <a:off x="2106099" y="3973409"/>
            <a:ext cx="138883" cy="18456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27A211D-C771-480C-BCB6-AEDF05BC1BBA}"/>
              </a:ext>
            </a:extLst>
          </p:cNvPr>
          <p:cNvSpPr txBox="1"/>
          <p:nvPr/>
        </p:nvSpPr>
        <p:spPr>
          <a:xfrm>
            <a:off x="3088634" y="3366113"/>
            <a:ext cx="1371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af1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5E506105-BC21-4120-BB19-A219B933F20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910110" y="3758528"/>
            <a:ext cx="178524" cy="4154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A9938F-AB8B-4BCD-A780-AC7FEF4A91EF}"/>
              </a:ext>
            </a:extLst>
          </p:cNvPr>
          <p:cNvSpPr txBox="1"/>
          <p:nvPr/>
        </p:nvSpPr>
        <p:spPr>
          <a:xfrm>
            <a:off x="6221060" y="2891735"/>
            <a:ext cx="190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warning, attributes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150B686-4DC5-420F-9270-89DD9B101D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5849" y="3214901"/>
            <a:ext cx="2245211" cy="7807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B0B19BE-0FC7-4A91-9750-0D2CC0DCDF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48002" y="2193280"/>
            <a:ext cx="390012" cy="922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F172651-A636-425D-AD90-6EA2056CD411}"/>
              </a:ext>
            </a:extLst>
          </p:cNvPr>
          <p:cNvSpPr txBox="1"/>
          <p:nvPr/>
        </p:nvSpPr>
        <p:spPr>
          <a:xfrm>
            <a:off x="1595779" y="2171451"/>
            <a:ext cx="1240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video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</a:t>
            </a:r>
            <a:r>
              <a:rPr lang="en-US" sz="900" dirty="0" err="1">
                <a:solidFill>
                  <a:schemeClr val="accent6"/>
                </a:solidFill>
              </a:rPr>
              <a:t>electr</a:t>
            </a:r>
            <a:r>
              <a:rPr lang="en-US" sz="900" dirty="0">
                <a:solidFill>
                  <a:schemeClr val="accent6"/>
                </a:solidFill>
              </a:rPr>
              <a:t>. waves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D967F405-291A-43FF-80CD-7F2C206C8B8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830279" y="2679282"/>
            <a:ext cx="385996" cy="241523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134B4F88-7906-4628-BBA4-9E4B21F1F92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808714" y="2206799"/>
            <a:ext cx="56453" cy="832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DEE99E4-ADB5-4949-890D-263A8020DDAA}"/>
              </a:ext>
            </a:extLst>
          </p:cNvPr>
          <p:cNvSpPr txBox="1"/>
          <p:nvPr/>
        </p:nvSpPr>
        <p:spPr>
          <a:xfrm>
            <a:off x="3544390" y="2309421"/>
            <a:ext cx="1529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sound waves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3164AF6-E3F7-419B-85AA-D5C0F873E01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865167" y="2563337"/>
            <a:ext cx="679223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C995707-D7B0-4859-B813-352A9ADC4152}"/>
              </a:ext>
            </a:extLst>
          </p:cNvPr>
          <p:cNvSpPr/>
          <p:nvPr/>
        </p:nvSpPr>
        <p:spPr>
          <a:xfrm>
            <a:off x="3370910" y="5584643"/>
            <a:ext cx="585067" cy="585066"/>
          </a:xfrm>
          <a:prstGeom prst="ellipse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D72C788E-7BDB-4475-9FE4-895BEBC9C1DC}"/>
              </a:ext>
            </a:extLst>
          </p:cNvPr>
          <p:cNvCxnSpPr>
            <a:cxnSpLocks/>
            <a:stCxn id="14" idx="4"/>
            <a:endCxn id="32" idx="1"/>
          </p:cNvCxnSpPr>
          <p:nvPr/>
        </p:nvCxnSpPr>
        <p:spPr>
          <a:xfrm>
            <a:off x="2865168" y="4862807"/>
            <a:ext cx="591423" cy="80751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FBFA239-7775-4BB2-8E06-80E06F752631}"/>
              </a:ext>
            </a:extLst>
          </p:cNvPr>
          <p:cNvSpPr txBox="1"/>
          <p:nvPr/>
        </p:nvSpPr>
        <p:spPr>
          <a:xfrm>
            <a:off x="1261963" y="5352683"/>
            <a:ext cx="15816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byte seq.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combined </a:t>
            </a:r>
            <a:r>
              <a:rPr lang="en-US" sz="900" dirty="0" err="1">
                <a:solidFill>
                  <a:schemeClr val="accent6"/>
                </a:solidFill>
              </a:rPr>
              <a:t>videofeed</a:t>
            </a:r>
            <a:r>
              <a:rPr lang="en-US" sz="900" dirty="0">
                <a:solidFill>
                  <a:schemeClr val="accent6"/>
                </a:solidFill>
              </a:rPr>
              <a:t>, </a:t>
            </a:r>
            <a:r>
              <a:rPr lang="en-US" sz="900" dirty="0" err="1">
                <a:solidFill>
                  <a:schemeClr val="accent6"/>
                </a:solidFill>
              </a:rPr>
              <a:t>audiofeed</a:t>
            </a:r>
            <a:endParaRPr lang="en-US" sz="900" dirty="0">
              <a:solidFill>
                <a:schemeClr val="accent6"/>
              </a:solidFill>
            </a:endParaRPr>
          </a:p>
          <a:p>
            <a:r>
              <a:rPr lang="en-US" sz="900" dirty="0">
                <a:solidFill>
                  <a:srgbClr val="C00000"/>
                </a:solidFill>
              </a:rPr>
              <a:t> contains vf2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contains af2</a:t>
            </a:r>
          </a:p>
          <a:p>
            <a:r>
              <a:rPr lang="en-US" sz="900" dirty="0">
                <a:solidFill>
                  <a:srgbClr val="C00000"/>
                </a:solidFill>
              </a:rPr>
              <a:t> encoding AES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EC0134C2-C4BD-4E7A-BF1E-43671DA4A32F}"/>
              </a:ext>
            </a:extLst>
          </p:cNvPr>
          <p:cNvCxnSpPr>
            <a:cxnSpLocks/>
          </p:cNvCxnSpPr>
          <p:nvPr/>
        </p:nvCxnSpPr>
        <p:spPr>
          <a:xfrm flipV="1">
            <a:off x="2572634" y="5345495"/>
            <a:ext cx="584242" cy="25802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5E7948A4-5C7F-482D-A37B-42D57B89CEDD}"/>
              </a:ext>
            </a:extLst>
          </p:cNvPr>
          <p:cNvSpPr/>
          <p:nvPr/>
        </p:nvSpPr>
        <p:spPr>
          <a:xfrm>
            <a:off x="746983" y="1986147"/>
            <a:ext cx="5100504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environment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3925D584-1358-49AA-AC2F-FF7F1D699039}"/>
              </a:ext>
            </a:extLst>
          </p:cNvPr>
          <p:cNvSpPr/>
          <p:nvPr/>
        </p:nvSpPr>
        <p:spPr>
          <a:xfrm>
            <a:off x="5634736" y="3658583"/>
            <a:ext cx="585067" cy="585066"/>
          </a:xfrm>
          <a:prstGeom prst="ellipse">
            <a:avLst/>
          </a:prstGeom>
          <a:solidFill>
            <a:srgbClr val="ED7D3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remote station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B55F4EA-155C-441D-8C7F-AC2DAC2A7762}"/>
              </a:ext>
            </a:extLst>
          </p:cNvPr>
          <p:cNvSpPr txBox="1"/>
          <p:nvPr/>
        </p:nvSpPr>
        <p:spPr>
          <a:xfrm>
            <a:off x="5340424" y="4409400"/>
            <a:ext cx="2005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alarm1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alarm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type of alarm, timestamp, location, officer ID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874DCC8F-FECA-4742-BB2A-58341A61F5C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14794" y="4338487"/>
            <a:ext cx="225630" cy="394079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3A8C804-B8F5-4615-8950-1DF8AF757132}"/>
              </a:ext>
            </a:extLst>
          </p:cNvPr>
          <p:cNvCxnSpPr>
            <a:cxnSpLocks/>
            <a:stCxn id="14" idx="6"/>
            <a:endCxn id="37" idx="3"/>
          </p:cNvCxnSpPr>
          <p:nvPr/>
        </p:nvCxnSpPr>
        <p:spPr>
          <a:xfrm flipV="1">
            <a:off x="3157701" y="4157969"/>
            <a:ext cx="2562716" cy="4123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EF62538-CE4E-4F60-A4F1-596BD4F3CB0B}"/>
              </a:ext>
            </a:extLst>
          </p:cNvPr>
          <p:cNvSpPr txBox="1"/>
          <p:nvPr/>
        </p:nvSpPr>
        <p:spPr>
          <a:xfrm>
            <a:off x="933442" y="3751207"/>
            <a:ext cx="1361466" cy="193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4400"/>
            <a:r>
              <a:rPr lang="en-US" sz="1400" dirty="0"/>
              <a:t>robotic camera</a:t>
            </a:r>
          </a:p>
          <a:p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67830035-02C7-4E1D-9E16-E70A5FCFAEF5}"/>
              </a:ext>
            </a:extLst>
          </p:cNvPr>
          <p:cNvSpPr/>
          <p:nvPr/>
        </p:nvSpPr>
        <p:spPr>
          <a:xfrm>
            <a:off x="788787" y="3031625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targeting </a:t>
            </a:r>
          </a:p>
          <a:p>
            <a:pPr algn="ctr" defTabSz="914400"/>
            <a:r>
              <a:rPr lang="en-US" sz="800" b="1" dirty="0">
                <a:solidFill>
                  <a:prstClr val="white"/>
                </a:solidFill>
                <a:latin typeface="Calibri" panose="020F0502020204030204"/>
              </a:rPr>
              <a:t>mech</a:t>
            </a:r>
          </a:p>
        </p:txBody>
      </p:sp>
      <p:sp>
        <p:nvSpPr>
          <p:cNvPr id="43" name="Rectangle: Rounded Corners 33">
            <a:extLst>
              <a:ext uri="{FF2B5EF4-FFF2-40B4-BE49-F238E27FC236}">
                <a16:creationId xmlns:a16="http://schemas.microsoft.com/office/drawing/2014/main" xmlns="" id="{3B1C890D-9C9C-4DFD-A843-B5ACEA5EC235}"/>
              </a:ext>
            </a:extLst>
          </p:cNvPr>
          <p:cNvSpPr/>
          <p:nvPr/>
        </p:nvSpPr>
        <p:spPr>
          <a:xfrm>
            <a:off x="773316" y="3038956"/>
            <a:ext cx="1595832" cy="716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C8D07328-070D-42BA-A8EC-FBCF59555ADA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1373854" y="3322283"/>
            <a:ext cx="378479" cy="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E2834F5-0586-4135-850B-E549347AB078}"/>
              </a:ext>
            </a:extLst>
          </p:cNvPr>
          <p:cNvSpPr txBox="1"/>
          <p:nvPr/>
        </p:nvSpPr>
        <p:spPr>
          <a:xfrm>
            <a:off x="97390" y="2247260"/>
            <a:ext cx="1588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o1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angle change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mechanical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B3F38742-2124-40C3-AB55-200438E63408}"/>
              </a:ext>
            </a:extLst>
          </p:cNvPr>
          <p:cNvCxnSpPr>
            <a:cxnSpLocks/>
          </p:cNvCxnSpPr>
          <p:nvPr/>
        </p:nvCxnSpPr>
        <p:spPr>
          <a:xfrm>
            <a:off x="1203594" y="2686598"/>
            <a:ext cx="306143" cy="63568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3">
            <a:extLst>
              <a:ext uri="{FF2B5EF4-FFF2-40B4-BE49-F238E27FC236}">
                <a16:creationId xmlns:a16="http://schemas.microsoft.com/office/drawing/2014/main" xmlns="" id="{1D88D3D0-6613-48FF-9032-A3E0F92591B8}"/>
              </a:ext>
            </a:extLst>
          </p:cNvPr>
          <p:cNvCxnSpPr>
            <a:cxnSpLocks/>
            <a:stCxn id="14" idx="3"/>
            <a:endCxn id="42" idx="4"/>
          </p:cNvCxnSpPr>
          <p:nvPr/>
        </p:nvCxnSpPr>
        <p:spPr>
          <a:xfrm rot="5400000" flipH="1">
            <a:off x="1289601" y="3408412"/>
            <a:ext cx="1160435" cy="1576994"/>
          </a:xfrm>
          <a:prstGeom prst="bentConnector3">
            <a:avLst>
              <a:gd name="adj1" fmla="val -191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23A4623-20B4-4EEA-8468-1C8C96A2023E}"/>
              </a:ext>
            </a:extLst>
          </p:cNvPr>
          <p:cNvSpPr txBox="1"/>
          <p:nvPr/>
        </p:nvSpPr>
        <p:spPr>
          <a:xfrm>
            <a:off x="0" y="4471087"/>
            <a:ext cx="10350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cmd2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Message: command packet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degrees, 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7FAA5D7E-8A31-4538-8E1F-C16A77369380}"/>
              </a:ext>
            </a:extLst>
          </p:cNvPr>
          <p:cNvCxnSpPr>
            <a:cxnSpLocks/>
          </p:cNvCxnSpPr>
          <p:nvPr/>
        </p:nvCxnSpPr>
        <p:spPr>
          <a:xfrm flipV="1">
            <a:off x="554523" y="4277743"/>
            <a:ext cx="454685" cy="19334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C867603B-6CC7-48F6-B1EB-626A5A19EB14}"/>
              </a:ext>
            </a:extLst>
          </p:cNvPr>
          <p:cNvSpPr/>
          <p:nvPr/>
        </p:nvSpPr>
        <p:spPr>
          <a:xfrm>
            <a:off x="501816" y="3024027"/>
            <a:ext cx="6002630" cy="3328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7075595-E6ED-4484-8CE4-1D27F994A641}"/>
              </a:ext>
            </a:extLst>
          </p:cNvPr>
          <p:cNvSpPr txBox="1"/>
          <p:nvPr/>
        </p:nvSpPr>
        <p:spPr>
          <a:xfrm>
            <a:off x="3366280" y="5281129"/>
            <a:ext cx="2574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integrated body security system (stand-alone part)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C1B06910-9324-4FCC-84A7-8480F2FC7780}"/>
              </a:ext>
            </a:extLst>
          </p:cNvPr>
          <p:cNvSpPr/>
          <p:nvPr/>
        </p:nvSpPr>
        <p:spPr>
          <a:xfrm>
            <a:off x="4012963" y="4659556"/>
            <a:ext cx="585067" cy="58506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9000"/>
                </a:schemeClr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user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F2C7375-4BD0-43C5-83E8-E4CCECF81A72}"/>
              </a:ext>
            </a:extLst>
          </p:cNvPr>
          <p:cNvCxnSpPr>
            <a:cxnSpLocks/>
            <a:stCxn id="13" idx="4"/>
            <a:endCxn id="57" idx="0"/>
          </p:cNvCxnSpPr>
          <p:nvPr/>
        </p:nvCxnSpPr>
        <p:spPr>
          <a:xfrm>
            <a:off x="4297441" y="3624290"/>
            <a:ext cx="8056" cy="1035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649EC090-B1BF-4B75-9F04-581E6CE696DB}"/>
              </a:ext>
            </a:extLst>
          </p:cNvPr>
          <p:cNvGrpSpPr/>
          <p:nvPr/>
        </p:nvGrpSpPr>
        <p:grpSpPr>
          <a:xfrm>
            <a:off x="6239639" y="484338"/>
            <a:ext cx="2715276" cy="1740728"/>
            <a:chOff x="13020430" y="8627877"/>
            <a:chExt cx="4538404" cy="290951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6472752B-E824-497A-9FA8-DEB8CD798708}"/>
                </a:ext>
              </a:extLst>
            </p:cNvPr>
            <p:cNvGrpSpPr/>
            <p:nvPr/>
          </p:nvGrpSpPr>
          <p:grpSpPr>
            <a:xfrm>
              <a:off x="13020430" y="8627877"/>
              <a:ext cx="4538404" cy="2909512"/>
              <a:chOff x="8680737" y="77172"/>
              <a:chExt cx="4538404" cy="290951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EDB905D1-6824-4C8F-833D-4F98074D31DA}"/>
                  </a:ext>
                </a:extLst>
              </p:cNvPr>
              <p:cNvSpPr/>
              <p:nvPr/>
            </p:nvSpPr>
            <p:spPr>
              <a:xfrm>
                <a:off x="8680737" y="90114"/>
                <a:ext cx="4538404" cy="2896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xmlns="" id="{6001F545-8326-4550-ADD0-94FEB12CB1FB}"/>
                  </a:ext>
                </a:extLst>
              </p:cNvPr>
              <p:cNvCxnSpPr/>
              <p:nvPr/>
            </p:nvCxnSpPr>
            <p:spPr>
              <a:xfrm>
                <a:off x="8957378" y="294251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1415292B-659D-490F-B777-FB02FA7777BF}"/>
                  </a:ext>
                </a:extLst>
              </p:cNvPr>
              <p:cNvCxnSpPr/>
              <p:nvPr/>
            </p:nvCxnSpPr>
            <p:spPr>
              <a:xfrm>
                <a:off x="8957378" y="615093"/>
                <a:ext cx="4210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54841705-FCBD-402D-BFC9-B334A7CDF0AF}"/>
                  </a:ext>
                </a:extLst>
              </p:cNvPr>
              <p:cNvSpPr txBox="1"/>
              <p:nvPr/>
            </p:nvSpPr>
            <p:spPr>
              <a:xfrm>
                <a:off x="9718099" y="77172"/>
                <a:ext cx="17684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connection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B8B82297-F289-4531-A333-84123AC826BD}"/>
                  </a:ext>
                </a:extLst>
              </p:cNvPr>
              <p:cNvSpPr/>
              <p:nvPr/>
            </p:nvSpPr>
            <p:spPr>
              <a:xfrm>
                <a:off x="9718099" y="389194"/>
                <a:ext cx="21259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Direct logical connection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BF442A5F-7158-4C33-9233-A55FF63F90FC}"/>
                  </a:ext>
                </a:extLst>
              </p:cNvPr>
              <p:cNvSpPr/>
              <p:nvPr/>
            </p:nvSpPr>
            <p:spPr>
              <a:xfrm>
                <a:off x="8963091" y="1890471"/>
                <a:ext cx="409575" cy="238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D4124C81-16BB-4553-A8B2-13F75EC0DA21}"/>
                  </a:ext>
                </a:extLst>
              </p:cNvPr>
              <p:cNvSpPr txBox="1"/>
              <p:nvPr/>
            </p:nvSpPr>
            <p:spPr>
              <a:xfrm>
                <a:off x="9718099" y="1786203"/>
                <a:ext cx="15392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element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525FFE9D-6AED-4A6A-807C-6D27282D3C80}"/>
                  </a:ext>
                </a:extLst>
              </p:cNvPr>
              <p:cNvSpPr/>
              <p:nvPr/>
            </p:nvSpPr>
            <p:spPr>
              <a:xfrm>
                <a:off x="8972847" y="2279407"/>
                <a:ext cx="409575" cy="23818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0D046D36-4044-476F-9568-02F7631FE08F}"/>
                  </a:ext>
                </a:extLst>
              </p:cNvPr>
              <p:cNvSpPr txBox="1"/>
              <p:nvPr/>
            </p:nvSpPr>
            <p:spPr>
              <a:xfrm>
                <a:off x="9726241" y="2169170"/>
                <a:ext cx="14382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element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D7BC14FF-FC33-4D67-A2BD-050DB0DC024C}"/>
                  </a:ext>
                </a:extLst>
              </p:cNvPr>
              <p:cNvSpPr/>
              <p:nvPr/>
            </p:nvSpPr>
            <p:spPr>
              <a:xfrm>
                <a:off x="8972446" y="2677253"/>
                <a:ext cx="438084" cy="2081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71000">
                    <a:schemeClr val="accent5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DA34C125-6CF1-43C8-9375-474B9F0BF399}"/>
                  </a:ext>
                </a:extLst>
              </p:cNvPr>
              <p:cNvSpPr txBox="1"/>
              <p:nvPr/>
            </p:nvSpPr>
            <p:spPr>
              <a:xfrm>
                <a:off x="9745123" y="2578753"/>
                <a:ext cx="2198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Physical &amp; logical system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8FA98A35-0FF2-4CF4-AC74-5418717A3F5A}"/>
                </a:ext>
              </a:extLst>
            </p:cNvPr>
            <p:cNvSpPr txBox="1"/>
            <p:nvPr/>
          </p:nvSpPr>
          <p:spPr>
            <a:xfrm>
              <a:off x="14061398" y="9457043"/>
              <a:ext cx="2045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Description of interaction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803894B7-3DD3-4456-8144-5A9EC799C318}"/>
                </a:ext>
              </a:extLst>
            </p:cNvPr>
            <p:cNvSpPr/>
            <p:nvPr/>
          </p:nvSpPr>
          <p:spPr>
            <a:xfrm>
              <a:off x="14061398" y="9769065"/>
              <a:ext cx="1007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Annotation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1EEFFA66-9473-4FC2-96DE-C1B015D6FAFC}"/>
                </a:ext>
              </a:extLst>
            </p:cNvPr>
            <p:cNvSpPr txBox="1"/>
            <p:nvPr/>
          </p:nvSpPr>
          <p:spPr>
            <a:xfrm>
              <a:off x="13133412" y="9450207"/>
              <a:ext cx="47070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CBD6B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text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93ABD3DC-E2F1-419A-BD80-A07D66750B78}"/>
                </a:ext>
              </a:extLst>
            </p:cNvPr>
            <p:cNvSpPr/>
            <p:nvPr/>
          </p:nvSpPr>
          <p:spPr>
            <a:xfrm>
              <a:off x="13133412" y="9762229"/>
              <a:ext cx="47070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D75C5C"/>
                  </a:solidFill>
                  <a:latin typeface="Calibri" panose="020F0502020204030204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75C5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9A415AB-C35F-4D32-93E0-023C3B69F249}"/>
              </a:ext>
            </a:extLst>
          </p:cNvPr>
          <p:cNvSpPr txBox="1"/>
          <p:nvPr/>
        </p:nvSpPr>
        <p:spPr>
          <a:xfrm>
            <a:off x="5819943" y="5723113"/>
            <a:ext cx="1397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ws1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warning signal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Energy: waves TBD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8A417169-EA10-44D2-949C-20DE6CF31D51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4351557" y="4178532"/>
            <a:ext cx="1468386" cy="17984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xmlns="" id="{093A59A2-7A65-434E-A57A-68C1DD1841AF}"/>
              </a:ext>
            </a:extLst>
          </p:cNvPr>
          <p:cNvSpPr/>
          <p:nvPr/>
        </p:nvSpPr>
        <p:spPr>
          <a:xfrm>
            <a:off x="160488" y="6573327"/>
            <a:ext cx="2834640" cy="210694"/>
          </a:xfrm>
          <a:prstGeom prst="roundRect">
            <a:avLst/>
          </a:prstGeom>
          <a:gradFill>
            <a:gsLst>
              <a:gs pos="0">
                <a:schemeClr val="accent2"/>
              </a:gs>
              <a:gs pos="71000">
                <a:schemeClr val="accent5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consumer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1C694B98-5AD2-4A31-A2D0-E2AE28082D36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2529350" y="4862807"/>
            <a:ext cx="335818" cy="16965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BD6D6C4-577E-4C4B-8A25-E369C11C1814}"/>
              </a:ext>
            </a:extLst>
          </p:cNvPr>
          <p:cNvSpPr txBox="1"/>
          <p:nvPr/>
        </p:nvSpPr>
        <p:spPr>
          <a:xfrm>
            <a:off x="3185009" y="6212233"/>
            <a:ext cx="17076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avf2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Influence: audio, video signals</a:t>
            </a:r>
          </a:p>
          <a:p>
            <a:r>
              <a:rPr lang="en-US" sz="900" dirty="0">
                <a:solidFill>
                  <a:schemeClr val="accent6"/>
                </a:solidFill>
              </a:rPr>
              <a:t>Information: sound, light waves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6524031E-BB4E-4B81-B6A8-3CAE419F7B14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2684353" y="6089245"/>
            <a:ext cx="500656" cy="376904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3D4BE6-CA31-49FE-AE9B-9DEFE392340F}"/>
              </a:ext>
            </a:extLst>
          </p:cNvPr>
          <p:cNvSpPr txBox="1"/>
          <p:nvPr/>
        </p:nvSpPr>
        <p:spPr>
          <a:xfrm>
            <a:off x="97390" y="1353314"/>
            <a:ext cx="467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Generalization of the diagrams for Examples 1-3</a:t>
            </a:r>
          </a:p>
          <a:p>
            <a:r>
              <a:rPr lang="en-US" dirty="0"/>
              <a:t>“Parametrized” components circled in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118191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2686</Words>
  <Application>Microsoft Office PowerPoint</Application>
  <PresentationFormat>On-screen Show (4:3)</PresentationFormat>
  <Paragraphs>816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PowerPoint Presentation</vt:lpstr>
      <vt:lpstr>Progress</vt:lpstr>
      <vt:lpstr>Progress</vt:lpstr>
      <vt:lpstr>Goals</vt:lpstr>
      <vt:lpstr>Formalization</vt:lpstr>
      <vt:lpstr>Goals of the Formalization</vt:lpstr>
      <vt:lpstr>Proposed Formalization Components</vt:lpstr>
      <vt:lpstr>Proposed Formalization Components</vt:lpstr>
      <vt:lpstr>Generalized Diagram</vt:lpstr>
      <vt:lpstr>Summary of Examples</vt:lpstr>
      <vt:lpstr>Example 1 Body Camera</vt:lpstr>
      <vt:lpstr>Example 1 “BodyCam” Diagram</vt:lpstr>
      <vt:lpstr>Example 1 Simplified “BodyCam”</vt:lpstr>
      <vt:lpstr>Aspects, Concerns, Properties</vt:lpstr>
      <vt:lpstr>Formalization</vt:lpstr>
      <vt:lpstr>Formalization</vt:lpstr>
      <vt:lpstr>Formalization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 – Step 2</vt:lpstr>
      <vt:lpstr>Example 1 – Step 2</vt:lpstr>
      <vt:lpstr>Example 1 – Step 2</vt:lpstr>
      <vt:lpstr>Example 1 – Step 2</vt:lpstr>
      <vt:lpstr>Example 1 – Step 3</vt:lpstr>
      <vt:lpstr>Example 1 – Step 3</vt:lpstr>
      <vt:lpstr>Example 2 Self-Driving Car (a)</vt:lpstr>
      <vt:lpstr>Example 2 Self-Driving Car (a)</vt:lpstr>
      <vt:lpstr>Example 2: Self-Driving Car (a)</vt:lpstr>
      <vt:lpstr>Example 2: Self-Driving Car (a)</vt:lpstr>
      <vt:lpstr>Example 3 Self-Driving Car (b)</vt:lpstr>
      <vt:lpstr>Example 2 Self-Driving Car (b)</vt:lpstr>
      <vt:lpstr>Example 3: Self-Driving Car (b)</vt:lpstr>
      <vt:lpstr>Example 3: Self-Driving Car (b)</vt:lpstr>
      <vt:lpstr>Example 3 – Step 2</vt:lpstr>
      <vt:lpstr>Example 3 – Step 3</vt:lpstr>
      <vt:lpstr>Example 3 (Variant) Multiple Possible Mitigations</vt:lpstr>
      <vt:lpstr>Example 3 – Step 3 (Extended)</vt:lpstr>
      <vt:lpstr>Conclusions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Marcello Balduccini</dc:creator>
  <cp:lastModifiedBy>Marcello Balduccini</cp:lastModifiedBy>
  <cp:revision>76</cp:revision>
  <dcterms:created xsi:type="dcterms:W3CDTF">2017-09-15T15:03:55Z</dcterms:created>
  <dcterms:modified xsi:type="dcterms:W3CDTF">2017-11-03T16:00:49Z</dcterms:modified>
</cp:coreProperties>
</file>