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81" r:id="rId3"/>
    <p:sldId id="303" r:id="rId4"/>
    <p:sldId id="282" r:id="rId5"/>
    <p:sldId id="297" r:id="rId6"/>
    <p:sldId id="295" r:id="rId7"/>
    <p:sldId id="296" r:id="rId8"/>
    <p:sldId id="305" r:id="rId9"/>
    <p:sldId id="302" r:id="rId10"/>
    <p:sldId id="307" r:id="rId11"/>
    <p:sldId id="306" r:id="rId12"/>
    <p:sldId id="294" r:id="rId13"/>
    <p:sldId id="293" r:id="rId14"/>
    <p:sldId id="259" r:id="rId15"/>
    <p:sldId id="258" r:id="rId16"/>
    <p:sldId id="279" r:id="rId17"/>
    <p:sldId id="287" r:id="rId18"/>
    <p:sldId id="288" r:id="rId19"/>
    <p:sldId id="263" r:id="rId20"/>
    <p:sldId id="298" r:id="rId21"/>
    <p:sldId id="260" r:id="rId22"/>
    <p:sldId id="264" r:id="rId23"/>
    <p:sldId id="265" r:id="rId24"/>
    <p:sldId id="266" r:id="rId25"/>
    <p:sldId id="286" r:id="rId26"/>
    <p:sldId id="268" r:id="rId27"/>
    <p:sldId id="269" r:id="rId28"/>
    <p:sldId id="270" r:id="rId29"/>
    <p:sldId id="271" r:id="rId30"/>
    <p:sldId id="272" r:id="rId31"/>
    <p:sldId id="273" r:id="rId32"/>
    <p:sldId id="290" r:id="rId33"/>
    <p:sldId id="299" r:id="rId34"/>
    <p:sldId id="284" r:id="rId35"/>
    <p:sldId id="285" r:id="rId36"/>
    <p:sldId id="291" r:id="rId37"/>
    <p:sldId id="300" r:id="rId38"/>
    <p:sldId id="274" r:id="rId39"/>
    <p:sldId id="275" r:id="rId40"/>
    <p:sldId id="276" r:id="rId41"/>
    <p:sldId id="277" r:id="rId42"/>
    <p:sldId id="292" r:id="rId43"/>
    <p:sldId id="278" r:id="rId44"/>
    <p:sldId id="28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1DDB-474E-4EB2-AE25-FA883A6C205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elloliteracy.blogspot.com/2013/03/common-core-reading-focus-on-fic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tmp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stwomiasto.pl/wydarzenia/work-in-progres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nstwomiasto.pl/wydarzenia/work-in-progres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9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24.tmp"/><Relationship Id="rId4" Type="http://schemas.openxmlformats.org/officeDocument/2006/relationships/image" Target="../media/image21.tm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bjenglish.wikispaces.com/ELA+SMART+TARG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25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7" Type="http://schemas.openxmlformats.org/officeDocument/2006/relationships/image" Target="../media/image26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25.tm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7" Type="http://schemas.openxmlformats.org/officeDocument/2006/relationships/image" Target="../media/image29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6.tmp"/><Relationship Id="rId4" Type="http://schemas.openxmlformats.org/officeDocument/2006/relationships/image" Target="../media/image27.tm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bjenglish.wikispaces.com/ELA+SMART+TARG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D419B5-27C8-48DD-8044-A01CB5A5841A}"/>
              </a:ext>
            </a:extLst>
          </p:cNvPr>
          <p:cNvSpPr txBox="1">
            <a:spLocks/>
          </p:cNvSpPr>
          <p:nvPr/>
        </p:nvSpPr>
        <p:spPr>
          <a:xfrm>
            <a:off x="870857" y="2394859"/>
            <a:ext cx="7346868" cy="2129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CPS Framework Ontology</a:t>
            </a:r>
            <a:b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</a:br>
            <a:b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</a:br>
            <a: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  <a:t>Use-Cases, Formalization and </a:t>
            </a:r>
          </a:p>
          <a:p>
            <a:pPr>
              <a:defRPr/>
            </a:pPr>
            <a: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  <a:t>Reasoning Examples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5FC87-50B0-494F-B6E8-6B09E3584D7A}"/>
              </a:ext>
            </a:extLst>
          </p:cNvPr>
          <p:cNvSpPr txBox="1">
            <a:spLocks/>
          </p:cNvSpPr>
          <p:nvPr/>
        </p:nvSpPr>
        <p:spPr>
          <a:xfrm>
            <a:off x="2396177" y="4949373"/>
            <a:ext cx="4296229" cy="107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M. Balduccini and C. Vishik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November 13, 2017</a:t>
            </a:r>
          </a:p>
        </p:txBody>
      </p:sp>
    </p:spTree>
    <p:extLst>
      <p:ext uri="{BB962C8B-B14F-4D97-AF65-F5344CB8AC3E}">
        <p14:creationId xmlns:p14="http://schemas.microsoft.com/office/powerpoint/2010/main" val="164429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9B5654-F7DB-4CCE-AFC8-FBEF2B7ADB2D}"/>
              </a:ext>
            </a:extLst>
          </p:cNvPr>
          <p:cNvSpPr/>
          <p:nvPr/>
        </p:nvSpPr>
        <p:spPr>
          <a:xfrm>
            <a:off x="0" y="2700973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3BABD-DE18-423C-90F0-454F92DDFC53}"/>
              </a:ext>
            </a:extLst>
          </p:cNvPr>
          <p:cNvSpPr/>
          <p:nvPr/>
        </p:nvSpPr>
        <p:spPr>
          <a:xfrm>
            <a:off x="0" y="1699487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670F8B-3DA9-4C9E-AC12-6745AAC92553}"/>
              </a:ext>
            </a:extLst>
          </p:cNvPr>
          <p:cNvGraphicFramePr/>
          <p:nvPr>
            <p:extLst/>
          </p:nvPr>
        </p:nvGraphicFramePr>
        <p:xfrm>
          <a:off x="839977" y="-2771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806601D-4698-42ED-8A53-BF7A496EB3D3}"/>
              </a:ext>
            </a:extLst>
          </p:cNvPr>
          <p:cNvSpPr txBox="1"/>
          <p:nvPr/>
        </p:nvSpPr>
        <p:spPr>
          <a:xfrm>
            <a:off x="-29172" y="2069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44560-B3FF-4C01-A433-FFEECBEAA2E0}"/>
              </a:ext>
            </a:extLst>
          </p:cNvPr>
          <p:cNvSpPr txBox="1"/>
          <p:nvPr/>
        </p:nvSpPr>
        <p:spPr>
          <a:xfrm>
            <a:off x="0" y="39041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Aspects, Concerns, Properties</a:t>
            </a:r>
            <a:br>
              <a:rPr lang="en-US" b="1" dirty="0"/>
            </a:br>
            <a:r>
              <a:rPr lang="en-US" sz="2700" dirty="0"/>
              <a:t>for Generalized Integrated Monitoring &amp; Control System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BEE55-64E1-4C6F-BB28-AB376E5D0BDA}"/>
              </a:ext>
            </a:extLst>
          </p:cNvPr>
          <p:cNvSpPr txBox="1"/>
          <p:nvPr/>
        </p:nvSpPr>
        <p:spPr>
          <a:xfrm>
            <a:off x="2141133" y="6318854"/>
            <a:ext cx="265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Device 1 maintains consistent frequency of readings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83011-EA14-4842-A6A3-CED110F9A462}"/>
              </a:ext>
            </a:extLst>
          </p:cNvPr>
          <p:cNvSpPr txBox="1"/>
          <p:nvPr/>
        </p:nvSpPr>
        <p:spPr>
          <a:xfrm>
            <a:off x="6134224" y="5740214"/>
            <a:ext cx="313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 uses secure boot</a:t>
            </a:r>
          </a:p>
          <a:p>
            <a:r>
              <a:rPr lang="en-US" sz="1400" dirty="0"/>
              <a:t>Input Device 1 uses secure boot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B5800A-C373-4A8B-9CFE-678520731DA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82809" y="3473235"/>
            <a:ext cx="785084" cy="284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33E1CA-5296-4426-952C-C47DD210C31B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5497566" y="5365166"/>
            <a:ext cx="693224" cy="5800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5BEE55-64E1-4C6F-BB28-AB376E5D0BDA}"/>
              </a:ext>
            </a:extLst>
          </p:cNvPr>
          <p:cNvSpPr txBox="1"/>
          <p:nvPr/>
        </p:nvSpPr>
        <p:spPr>
          <a:xfrm>
            <a:off x="88319" y="5816794"/>
            <a:ext cx="2586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Device 1 should be capable of operating in low-speed mode and in high-speed mode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B5800A-C373-4A8B-9CFE-678520731DA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377757" y="3473235"/>
            <a:ext cx="3896" cy="234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052FB4-815F-46BF-A53B-9011F07591CA}"/>
              </a:ext>
            </a:extLst>
          </p:cNvPr>
          <p:cNvSpPr txBox="1"/>
          <p:nvPr/>
        </p:nvSpPr>
        <p:spPr>
          <a:xfrm>
            <a:off x="4658636" y="6263434"/>
            <a:ext cx="3113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 uses encrypted memory</a:t>
            </a:r>
          </a:p>
          <a:p>
            <a:r>
              <a:rPr lang="en-US" sz="1400" dirty="0"/>
              <a:t>Input Device 1 uses encrypted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87BBAB-558B-4169-945F-92CDCA742ACB}"/>
              </a:ext>
            </a:extLst>
          </p:cNvPr>
          <p:cNvCxnSpPr>
            <a:cxnSpLocks/>
          </p:cNvCxnSpPr>
          <p:nvPr/>
        </p:nvCxnSpPr>
        <p:spPr>
          <a:xfrm>
            <a:off x="4398834" y="5308599"/>
            <a:ext cx="786320" cy="95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4059" y="-1584"/>
            <a:ext cx="559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Note: unless otherwise specified, “camera” refers to both basic and advanced camera</a:t>
            </a:r>
          </a:p>
        </p:txBody>
      </p:sp>
    </p:spTree>
    <p:extLst>
      <p:ext uri="{BB962C8B-B14F-4D97-AF65-F5344CB8AC3E}">
        <p14:creationId xmlns:p14="http://schemas.microsoft.com/office/powerpoint/2010/main" val="402463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Simplified “Body Camera”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Minimal assumptions on knowledge about connections</a:t>
            </a:r>
          </a:p>
          <a:p>
            <a:pPr lvl="1"/>
            <a:r>
              <a:rPr lang="en-US" dirty="0"/>
              <a:t>Link to broader domain: admissibility of video in court</a:t>
            </a:r>
          </a:p>
          <a:p>
            <a:r>
              <a:rPr lang="en-US" dirty="0"/>
              <a:t>Self-Driving Car (a)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Broader domain: consequences on car’s operations</a:t>
            </a:r>
          </a:p>
          <a:p>
            <a:r>
              <a:rPr lang="en-US" dirty="0"/>
              <a:t>Self-Driving Car (b)</a:t>
            </a:r>
          </a:p>
          <a:p>
            <a:pPr lvl="1"/>
            <a:r>
              <a:rPr lang="en-US" dirty="0"/>
              <a:t>Sensors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Broader domain: consequences on car’s operations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798EA-2426-4644-81F9-89AAB6888F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80300" y="170657"/>
            <a:ext cx="1491171" cy="19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  <a:br>
              <a:rPr lang="en-US" dirty="0"/>
            </a:br>
            <a:r>
              <a:rPr lang="en-US" b="1" dirty="0"/>
              <a:t>Body Camera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integrated body security system for situational awareness and safety of security personnel</a:t>
            </a:r>
          </a:p>
        </p:txBody>
      </p:sp>
    </p:spTree>
    <p:extLst>
      <p:ext uri="{BB962C8B-B14F-4D97-AF65-F5344CB8AC3E}">
        <p14:creationId xmlns:p14="http://schemas.microsoft.com/office/powerpoint/2010/main" val="166193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  <a:br>
              <a:rPr lang="en-US" b="1" dirty="0"/>
            </a:br>
            <a:r>
              <a:rPr lang="en-US" b="1" dirty="0"/>
              <a:t>“</a:t>
            </a:r>
            <a:r>
              <a:rPr lang="en-US" b="1" dirty="0" err="1"/>
              <a:t>BodyCam</a:t>
            </a:r>
            <a:r>
              <a:rPr lang="en-US" b="1" dirty="0"/>
              <a:t>” Diagram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05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body security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6F0C4-EBB2-408D-9930-586E3E332343}"/>
              </a:ext>
            </a:extLst>
          </p:cNvPr>
          <p:cNvSpPr txBox="1"/>
          <p:nvPr/>
        </p:nvSpPr>
        <p:spPr>
          <a:xfrm>
            <a:off x="1685450" y="4102682"/>
            <a:ext cx="86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2106099" y="3973409"/>
            <a:ext cx="138883" cy="18456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758528"/>
            <a:ext cx="178524" cy="4154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</a:t>
            </a:r>
            <a:r>
              <a:rPr lang="en-US" sz="900" dirty="0" err="1">
                <a:solidFill>
                  <a:schemeClr val="accent6"/>
                </a:solidFill>
              </a:rPr>
              <a:t>electr</a:t>
            </a:r>
            <a:r>
              <a:rPr lang="en-US" sz="90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679282"/>
            <a:ext cx="385996" cy="24152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7" y="2563337"/>
            <a:ext cx="67922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995707-D7B0-4859-B813-352A9ADC4152}"/>
              </a:ext>
            </a:extLst>
          </p:cNvPr>
          <p:cNvSpPr/>
          <p:nvPr/>
        </p:nvSpPr>
        <p:spPr>
          <a:xfrm>
            <a:off x="3370910" y="558464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2C788E-7BDB-4475-9FE4-895BEBC9C1DC}"/>
              </a:ext>
            </a:extLst>
          </p:cNvPr>
          <p:cNvCxnSpPr>
            <a:cxnSpLocks/>
            <a:stCxn id="14" idx="4"/>
            <a:endCxn id="32" idx="1"/>
          </p:cNvCxnSpPr>
          <p:nvPr/>
        </p:nvCxnSpPr>
        <p:spPr>
          <a:xfrm>
            <a:off x="2865168" y="4862807"/>
            <a:ext cx="591423" cy="807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BFA239-7775-4BB2-8E06-80E06F752631}"/>
              </a:ext>
            </a:extLst>
          </p:cNvPr>
          <p:cNvSpPr txBox="1"/>
          <p:nvPr/>
        </p:nvSpPr>
        <p:spPr>
          <a:xfrm>
            <a:off x="1261963" y="5352683"/>
            <a:ext cx="1581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r>
              <a:rPr lang="en-US" sz="900" dirty="0">
                <a:solidFill>
                  <a:schemeClr val="accent6"/>
                </a:solidFill>
              </a:rPr>
              <a:t>,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2572634" y="5345495"/>
            <a:ext cx="584242" cy="25802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command center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alarm, timestamp, location, officer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camera</a:t>
            </a:r>
          </a:p>
          <a:p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2574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body security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officer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ws1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warning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waves TBD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2"/>
            <a:ext cx="1468386" cy="17984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93A59A2-7A65-434E-A57A-68C1DD1841AF}"/>
              </a:ext>
            </a:extLst>
          </p:cNvPr>
          <p:cNvSpPr/>
          <p:nvPr/>
        </p:nvSpPr>
        <p:spPr>
          <a:xfrm>
            <a:off x="160488" y="6573327"/>
            <a:ext cx="283464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court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C694B98-5AD2-4A31-A2D0-E2AE28082D3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529350" y="4862807"/>
            <a:ext cx="335818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BD6D6C4-577E-4C4B-8A25-E369C11C1814}"/>
              </a:ext>
            </a:extLst>
          </p:cNvPr>
          <p:cNvSpPr txBox="1"/>
          <p:nvPr/>
        </p:nvSpPr>
        <p:spPr>
          <a:xfrm>
            <a:off x="3185009" y="6212233"/>
            <a:ext cx="17076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audio-video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sound, light waves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24031E-BB4E-4B81-B6A8-3CAE419F7B1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2684353" y="6089245"/>
            <a:ext cx="500656" cy="37690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8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  <a:br>
              <a:rPr lang="en-US" b="1" dirty="0"/>
            </a:br>
            <a:r>
              <a:rPr lang="en-US" b="1" dirty="0"/>
              <a:t>Simplified “</a:t>
            </a:r>
            <a:r>
              <a:rPr lang="en-US" b="1" dirty="0" err="1"/>
              <a:t>BodyCam</a:t>
            </a:r>
            <a:r>
              <a:rPr lang="en-US" b="1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173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Camera</a:t>
            </a:r>
          </a:p>
          <a:p>
            <a:pPr lvl="2"/>
            <a:r>
              <a:rPr lang="en-US" dirty="0"/>
              <a:t>Basic camera</a:t>
            </a:r>
          </a:p>
          <a:p>
            <a:pPr lvl="2"/>
            <a:r>
              <a:rPr lang="en-US" dirty="0"/>
              <a:t>Advanced camera</a:t>
            </a:r>
          </a:p>
          <a:p>
            <a:pPr lvl="2"/>
            <a:r>
              <a:rPr lang="en-US" dirty="0"/>
              <a:t>Two modes:</a:t>
            </a:r>
          </a:p>
          <a:p>
            <a:pPr lvl="3"/>
            <a:r>
              <a:rPr lang="en-US" dirty="0"/>
              <a:t>Record at 25 fps</a:t>
            </a:r>
          </a:p>
          <a:p>
            <a:pPr lvl="3"/>
            <a:r>
              <a:rPr lang="en-US" dirty="0"/>
              <a:t>Record at 50 fps</a:t>
            </a:r>
          </a:p>
          <a:p>
            <a:pPr lvl="2"/>
            <a:r>
              <a:rPr lang="en-US" dirty="0"/>
              <a:t>Security features (may be enabled)</a:t>
            </a:r>
          </a:p>
          <a:p>
            <a:pPr lvl="3"/>
            <a:r>
              <a:rPr lang="en-US" dirty="0"/>
              <a:t>Encrypted memory</a:t>
            </a:r>
          </a:p>
          <a:p>
            <a:pPr lvl="3"/>
            <a:r>
              <a:rPr lang="en-US" dirty="0"/>
              <a:t>Secure boot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controls the recording rate</a:t>
            </a:r>
          </a:p>
          <a:p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ACE7FD-7F49-4D52-A614-86B77808D771}"/>
              </a:ext>
            </a:extLst>
          </p:cNvPr>
          <p:cNvGrpSpPr/>
          <p:nvPr/>
        </p:nvGrpSpPr>
        <p:grpSpPr>
          <a:xfrm>
            <a:off x="5660568" y="45814"/>
            <a:ext cx="3420836" cy="4032703"/>
            <a:chOff x="5617026" y="60328"/>
            <a:chExt cx="3420836" cy="403270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8A38AF-823C-4793-B062-7A3A5DC5A7F0}"/>
                </a:ext>
              </a:extLst>
            </p:cNvPr>
            <p:cNvGrpSpPr/>
            <p:nvPr/>
          </p:nvGrpSpPr>
          <p:grpSpPr>
            <a:xfrm>
              <a:off x="5617026" y="60328"/>
              <a:ext cx="3420836" cy="4032703"/>
              <a:chOff x="5094514" y="365126"/>
              <a:chExt cx="3420836" cy="40327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21059FD-21CF-4F91-970B-51BBCF589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450" t="20641" r="53550" b="33119"/>
              <a:stretch/>
            </p:blipFill>
            <p:spPr>
              <a:xfrm>
                <a:off x="5239658" y="569900"/>
                <a:ext cx="3077028" cy="3552157"/>
              </a:xfrm>
              <a:prstGeom prst="rect">
                <a:avLst/>
              </a:prstGeom>
            </p:spPr>
          </p:pic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3C03CF4-7EF4-4D6E-A0EE-6BA3FDA8EC3E}"/>
                  </a:ext>
                </a:extLst>
              </p:cNvPr>
              <p:cNvSpPr/>
              <p:nvPr/>
            </p:nvSpPr>
            <p:spPr>
              <a:xfrm>
                <a:off x="5094514" y="365126"/>
                <a:ext cx="3420836" cy="40327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DCF632-6A9E-43BF-851D-A2ABE361BB9D}"/>
                </a:ext>
              </a:extLst>
            </p:cNvPr>
            <p:cNvSpPr/>
            <p:nvPr/>
          </p:nvSpPr>
          <p:spPr>
            <a:xfrm>
              <a:off x="7349218" y="442348"/>
              <a:ext cx="1146743" cy="1146743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E1B89D-013D-4264-B98F-E0FA57C572F5}"/>
              </a:ext>
            </a:extLst>
          </p:cNvPr>
          <p:cNvSpPr txBox="1"/>
          <p:nvPr/>
        </p:nvSpPr>
        <p:spPr>
          <a:xfrm>
            <a:off x="6082145" y="561109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AFTER DIAGRAM IN PREVIOUS SLIDE IS CHECKED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D3217A-FD4F-4A77-ACCF-2DCD2F56B532}"/>
              </a:ext>
            </a:extLst>
          </p:cNvPr>
          <p:cNvCxnSpPr>
            <a:stCxn id="4" idx="0"/>
            <a:endCxn id="51" idx="2"/>
          </p:cNvCxnSpPr>
          <p:nvPr/>
        </p:nvCxnSpPr>
        <p:spPr>
          <a:xfrm flipV="1">
            <a:off x="7225145" y="4078517"/>
            <a:ext cx="145841" cy="1532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9B5654-F7DB-4CCE-AFC8-FBEF2B7ADB2D}"/>
              </a:ext>
            </a:extLst>
          </p:cNvPr>
          <p:cNvSpPr/>
          <p:nvPr/>
        </p:nvSpPr>
        <p:spPr>
          <a:xfrm>
            <a:off x="0" y="2700973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3BABD-DE18-423C-90F0-454F92DDFC53}"/>
              </a:ext>
            </a:extLst>
          </p:cNvPr>
          <p:cNvSpPr/>
          <p:nvPr/>
        </p:nvSpPr>
        <p:spPr>
          <a:xfrm>
            <a:off x="0" y="1699487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670F8B-3DA9-4C9E-AC12-6745AAC9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086931"/>
              </p:ext>
            </p:extLst>
          </p:nvPr>
        </p:nvGraphicFramePr>
        <p:xfrm>
          <a:off x="839977" y="-2771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806601D-4698-42ED-8A53-BF7A496EB3D3}"/>
              </a:ext>
            </a:extLst>
          </p:cNvPr>
          <p:cNvSpPr txBox="1"/>
          <p:nvPr/>
        </p:nvSpPr>
        <p:spPr>
          <a:xfrm>
            <a:off x="-29172" y="2069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44560-B3FF-4C01-A433-FFEECBEAA2E0}"/>
              </a:ext>
            </a:extLst>
          </p:cNvPr>
          <p:cNvSpPr txBox="1"/>
          <p:nvPr/>
        </p:nvSpPr>
        <p:spPr>
          <a:xfrm>
            <a:off x="0" y="39041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Aspects, Concerns,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BEE55-64E1-4C6F-BB28-AB376E5D0BDA}"/>
              </a:ext>
            </a:extLst>
          </p:cNvPr>
          <p:cNvSpPr txBox="1"/>
          <p:nvPr/>
        </p:nvSpPr>
        <p:spPr>
          <a:xfrm>
            <a:off x="2154008" y="6433995"/>
            <a:ext cx="236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Camera does not drop frames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83011-EA14-4842-A6A3-CED110F9A462}"/>
              </a:ext>
            </a:extLst>
          </p:cNvPr>
          <p:cNvSpPr txBox="1"/>
          <p:nvPr/>
        </p:nvSpPr>
        <p:spPr>
          <a:xfrm>
            <a:off x="6134224" y="5740214"/>
            <a:ext cx="313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 uses secure boot</a:t>
            </a:r>
          </a:p>
          <a:p>
            <a:r>
              <a:rPr lang="en-US" sz="1400" dirty="0"/>
              <a:t>Camera uses sec. boot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B5800A-C373-4A8B-9CFE-678520731DA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74986" y="3473235"/>
            <a:ext cx="660308" cy="2960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33E1CA-5296-4426-952C-C47DD210C31B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5497566" y="5365166"/>
            <a:ext cx="693224" cy="5800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5BEE55-64E1-4C6F-BB28-AB376E5D0BDA}"/>
              </a:ext>
            </a:extLst>
          </p:cNvPr>
          <p:cNvSpPr txBox="1"/>
          <p:nvPr/>
        </p:nvSpPr>
        <p:spPr>
          <a:xfrm>
            <a:off x="88319" y="5816794"/>
            <a:ext cx="25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Camera should be capable of recording at 25 fps or at 50 fps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B5800A-C373-4A8B-9CFE-678520731DA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377757" y="3473235"/>
            <a:ext cx="3896" cy="234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052FB4-815F-46BF-A53B-9011F07591CA}"/>
              </a:ext>
            </a:extLst>
          </p:cNvPr>
          <p:cNvSpPr txBox="1"/>
          <p:nvPr/>
        </p:nvSpPr>
        <p:spPr>
          <a:xfrm>
            <a:off x="4658636" y="6263434"/>
            <a:ext cx="258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 uses encrypted memory</a:t>
            </a:r>
          </a:p>
          <a:p>
            <a:r>
              <a:rPr lang="en-US" sz="1400" dirty="0"/>
              <a:t>Camera uses encrypted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87BBAB-558B-4169-945F-92CDCA742ACB}"/>
              </a:ext>
            </a:extLst>
          </p:cNvPr>
          <p:cNvCxnSpPr>
            <a:cxnSpLocks/>
          </p:cNvCxnSpPr>
          <p:nvPr/>
        </p:nvCxnSpPr>
        <p:spPr>
          <a:xfrm>
            <a:off x="4398834" y="5308599"/>
            <a:ext cx="786320" cy="95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4059" y="-1584"/>
            <a:ext cx="559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Note: unless otherwise specified, “camera” refers to both basic and advanced camera</a:t>
            </a:r>
          </a:p>
        </p:txBody>
      </p:sp>
    </p:spTree>
    <p:extLst>
      <p:ext uri="{BB962C8B-B14F-4D97-AF65-F5344CB8AC3E}">
        <p14:creationId xmlns:p14="http://schemas.microsoft.com/office/powerpoint/2010/main" val="308126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5CAE2C-66FC-4EFE-B6B8-C130BBF09110}"/>
              </a:ext>
            </a:extLst>
          </p:cNvPr>
          <p:cNvSpPr/>
          <p:nvPr/>
        </p:nvSpPr>
        <p:spPr>
          <a:xfrm>
            <a:off x="0" y="3615379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5770AE-35C3-4375-AC7A-A051CA1C2A42}"/>
              </a:ext>
            </a:extLst>
          </p:cNvPr>
          <p:cNvSpPr/>
          <p:nvPr/>
        </p:nvSpPr>
        <p:spPr>
          <a:xfrm>
            <a:off x="0" y="2613893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A25C5075-C0FB-413B-8D28-1878FCD21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458944"/>
              </p:ext>
            </p:extLst>
          </p:nvPr>
        </p:nvGraphicFramePr>
        <p:xfrm>
          <a:off x="839977" y="88669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A3F97E5-624D-4CDD-A887-C66AF9897645}"/>
              </a:ext>
            </a:extLst>
          </p:cNvPr>
          <p:cNvSpPr txBox="1"/>
          <p:nvPr/>
        </p:nvSpPr>
        <p:spPr>
          <a:xfrm>
            <a:off x="-29172" y="29835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1591F-3DCC-4668-88B4-924DC85667C0}"/>
              </a:ext>
            </a:extLst>
          </p:cNvPr>
          <p:cNvSpPr txBox="1"/>
          <p:nvPr/>
        </p:nvSpPr>
        <p:spPr>
          <a:xfrm>
            <a:off x="0" y="481857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24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65A687F-57FC-408B-8E4C-5E90175BD28C}"/>
              </a:ext>
            </a:extLst>
          </p:cNvPr>
          <p:cNvSpPr/>
          <p:nvPr/>
        </p:nvSpPr>
        <p:spPr>
          <a:xfrm>
            <a:off x="0" y="3615379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26283-F7BC-4CE6-9B48-6CACC5806B90}"/>
              </a:ext>
            </a:extLst>
          </p:cNvPr>
          <p:cNvSpPr/>
          <p:nvPr/>
        </p:nvSpPr>
        <p:spPr>
          <a:xfrm>
            <a:off x="0" y="2613893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8A3FA4D4-05D7-4BE6-96A4-9592A723ED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104357"/>
              </p:ext>
            </p:extLst>
          </p:nvPr>
        </p:nvGraphicFramePr>
        <p:xfrm>
          <a:off x="839977" y="88669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2372FDD-0725-4BCC-A9FB-67028F043AB0}"/>
              </a:ext>
            </a:extLst>
          </p:cNvPr>
          <p:cNvSpPr txBox="1"/>
          <p:nvPr/>
        </p:nvSpPr>
        <p:spPr>
          <a:xfrm>
            <a:off x="-29172" y="29835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A2DFEB-F6AA-4A86-9498-894CD7B7D620}"/>
              </a:ext>
            </a:extLst>
          </p:cNvPr>
          <p:cNvSpPr txBox="1"/>
          <p:nvPr/>
        </p:nvSpPr>
        <p:spPr>
          <a:xfrm>
            <a:off x="0" y="481857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25B72E-98D9-4A99-98B4-73294EE728CC}"/>
              </a:ext>
            </a:extLst>
          </p:cNvPr>
          <p:cNvGrpSpPr/>
          <p:nvPr/>
        </p:nvGrpSpPr>
        <p:grpSpPr>
          <a:xfrm>
            <a:off x="1849194" y="3033455"/>
            <a:ext cx="7271578" cy="1583770"/>
            <a:chOff x="2409451" y="3264000"/>
            <a:chExt cx="7271578" cy="15837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0CA59B-BE0F-4EF8-8D84-DFE739A95D11}"/>
                </a:ext>
              </a:extLst>
            </p:cNvPr>
            <p:cNvSpPr/>
            <p:nvPr/>
          </p:nvSpPr>
          <p:spPr>
            <a:xfrm>
              <a:off x="2409451" y="3282299"/>
              <a:ext cx="7271578" cy="156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69185-9893-4119-94C3-0FB21337CD01}"/>
                </a:ext>
              </a:extLst>
            </p:cNvPr>
            <p:cNvSpPr txBox="1"/>
            <p:nvPr/>
          </p:nvSpPr>
          <p:spPr>
            <a:xfrm>
              <a:off x="2409451" y="3264000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Functionality Concern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5BEE55-64E1-4C6F-BB28-AB376E5D0BDA}"/>
                </a:ext>
              </a:extLst>
            </p:cNvPr>
            <p:cNvSpPr txBox="1"/>
            <p:nvPr/>
          </p:nvSpPr>
          <p:spPr>
            <a:xfrm>
              <a:off x="2651691" y="3598576"/>
              <a:ext cx="3138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Camera will not drop frames</a:t>
              </a:r>
            </a:p>
            <a:p>
              <a:endParaRPr lang="en-US" sz="1400" dirty="0"/>
            </a:p>
          </p:txBody>
        </p:sp>
        <p:pic>
          <p:nvPicPr>
            <p:cNvPr id="19" name="Picture 18" descr="theory.lp (modified) - /home/marcy/NIST-toy/V3/">
              <a:extLst>
                <a:ext uri="{FF2B5EF4-FFF2-40B4-BE49-F238E27FC236}">
                  <a16:creationId xmlns:a16="http://schemas.microsoft.com/office/drawing/2014/main" id="{8397C5EE-AFE9-491D-97B8-3607875F2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" t="64343" r="15312" b="32442"/>
            <a:stretch/>
          </p:blipFill>
          <p:spPr>
            <a:xfrm>
              <a:off x="2579120" y="4366293"/>
              <a:ext cx="6953250" cy="33084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F60735A-644A-4D69-AB48-3D6195CA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ED07E-2770-4601-8466-9C12B33C3B8B}"/>
              </a:ext>
            </a:extLst>
          </p:cNvPr>
          <p:cNvSpPr txBox="1"/>
          <p:nvPr/>
        </p:nvSpPr>
        <p:spPr>
          <a:xfrm>
            <a:off x="4539371" y="3103451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ENCODING AND SCREENSHOTS</a:t>
            </a:r>
          </a:p>
        </p:txBody>
      </p:sp>
    </p:spTree>
    <p:extLst>
      <p:ext uri="{BB962C8B-B14F-4D97-AF65-F5344CB8AC3E}">
        <p14:creationId xmlns:p14="http://schemas.microsoft.com/office/powerpoint/2010/main" val="2354052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94168B5-616F-4C2D-BF77-E34EBE4D075C}"/>
              </a:ext>
            </a:extLst>
          </p:cNvPr>
          <p:cNvSpPr/>
          <p:nvPr/>
        </p:nvSpPr>
        <p:spPr>
          <a:xfrm>
            <a:off x="0" y="3615379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68007B-5B83-41A2-B185-9FC9DB447CDC}"/>
              </a:ext>
            </a:extLst>
          </p:cNvPr>
          <p:cNvSpPr/>
          <p:nvPr/>
        </p:nvSpPr>
        <p:spPr>
          <a:xfrm>
            <a:off x="0" y="2613893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0CB59A99-23CA-4C0C-93C6-EDC2439DD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16504"/>
              </p:ext>
            </p:extLst>
          </p:nvPr>
        </p:nvGraphicFramePr>
        <p:xfrm>
          <a:off x="839977" y="88669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8B6FD6C-EA8E-4903-B5FD-CC8751CE65AE}"/>
              </a:ext>
            </a:extLst>
          </p:cNvPr>
          <p:cNvSpPr txBox="1"/>
          <p:nvPr/>
        </p:nvSpPr>
        <p:spPr>
          <a:xfrm>
            <a:off x="-29172" y="29835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37A6C-98DA-486E-A217-E77DBD50DD28}"/>
              </a:ext>
            </a:extLst>
          </p:cNvPr>
          <p:cNvSpPr txBox="1"/>
          <p:nvPr/>
        </p:nvSpPr>
        <p:spPr>
          <a:xfrm>
            <a:off x="0" y="481857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25B72E-98D9-4A99-98B4-73294EE728CC}"/>
              </a:ext>
            </a:extLst>
          </p:cNvPr>
          <p:cNvGrpSpPr/>
          <p:nvPr/>
        </p:nvGrpSpPr>
        <p:grpSpPr>
          <a:xfrm>
            <a:off x="1849194" y="3033455"/>
            <a:ext cx="7271578" cy="1583770"/>
            <a:chOff x="2409451" y="3264000"/>
            <a:chExt cx="7271578" cy="15837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0CA59B-BE0F-4EF8-8D84-DFE739A95D11}"/>
                </a:ext>
              </a:extLst>
            </p:cNvPr>
            <p:cNvSpPr/>
            <p:nvPr/>
          </p:nvSpPr>
          <p:spPr>
            <a:xfrm>
              <a:off x="2409451" y="3282299"/>
              <a:ext cx="7271578" cy="156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69185-9893-4119-94C3-0FB21337CD01}"/>
                </a:ext>
              </a:extLst>
            </p:cNvPr>
            <p:cNvSpPr txBox="1"/>
            <p:nvPr/>
          </p:nvSpPr>
          <p:spPr>
            <a:xfrm>
              <a:off x="2409451" y="3264000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Functionality Concern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5BEE55-64E1-4C6F-BB28-AB376E5D0BDA}"/>
                </a:ext>
              </a:extLst>
            </p:cNvPr>
            <p:cNvSpPr txBox="1"/>
            <p:nvPr/>
          </p:nvSpPr>
          <p:spPr>
            <a:xfrm>
              <a:off x="2651691" y="3598576"/>
              <a:ext cx="3138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Camera will not drop frames</a:t>
              </a:r>
            </a:p>
          </p:txBody>
        </p:sp>
        <p:pic>
          <p:nvPicPr>
            <p:cNvPr id="19" name="Picture 18" descr="theory.lp (modified) - /home/marcy/NIST-toy/V3/">
              <a:extLst>
                <a:ext uri="{FF2B5EF4-FFF2-40B4-BE49-F238E27FC236}">
                  <a16:creationId xmlns:a16="http://schemas.microsoft.com/office/drawing/2014/main" id="{8397C5EE-AFE9-491D-97B8-3607875F2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" t="64343" r="15312" b="32442"/>
            <a:stretch/>
          </p:blipFill>
          <p:spPr>
            <a:xfrm>
              <a:off x="2579120" y="4366293"/>
              <a:ext cx="6953250" cy="33084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7FD18A-EFCB-4B25-9168-AF445F11D653}"/>
              </a:ext>
            </a:extLst>
          </p:cNvPr>
          <p:cNvGrpSpPr/>
          <p:nvPr/>
        </p:nvGrpSpPr>
        <p:grpSpPr>
          <a:xfrm>
            <a:off x="0" y="5038319"/>
            <a:ext cx="8102901" cy="1791299"/>
            <a:chOff x="170241" y="4972357"/>
            <a:chExt cx="8102901" cy="17912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00E743-36AF-4A39-8D3B-A92295B645C0}"/>
                </a:ext>
              </a:extLst>
            </p:cNvPr>
            <p:cNvSpPr/>
            <p:nvPr/>
          </p:nvSpPr>
          <p:spPr>
            <a:xfrm>
              <a:off x="170241" y="4972357"/>
              <a:ext cx="8102901" cy="1791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E8221B-69EE-4F9D-A9FA-E1A521ABD6A6}"/>
                </a:ext>
              </a:extLst>
            </p:cNvPr>
            <p:cNvSpPr txBox="1"/>
            <p:nvPr/>
          </p:nvSpPr>
          <p:spPr>
            <a:xfrm>
              <a:off x="170242" y="5011720"/>
              <a:ext cx="1471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Integrity Concern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983011-EA14-4842-A6A3-CED110F9A462}"/>
                </a:ext>
              </a:extLst>
            </p:cNvPr>
            <p:cNvSpPr txBox="1"/>
            <p:nvPr/>
          </p:nvSpPr>
          <p:spPr>
            <a:xfrm>
              <a:off x="184756" y="5301099"/>
              <a:ext cx="31389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 SAM is capable of using secure boot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Camera is capable of using sec. boot</a:t>
              </a:r>
            </a:p>
            <a:p>
              <a:endParaRPr lang="en-US" sz="1400" dirty="0"/>
            </a:p>
          </p:txBody>
        </p:sp>
        <p:pic>
          <p:nvPicPr>
            <p:cNvPr id="18" name="Picture 17" descr="theory.lp (modified) - /home/marcy/NIST-toy/V3/">
              <a:extLst>
                <a:ext uri="{FF2B5EF4-FFF2-40B4-BE49-F238E27FC236}">
                  <a16:creationId xmlns:a16="http://schemas.microsoft.com/office/drawing/2014/main" id="{00253F5C-4DBF-4F60-ADBE-C01EB969E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41000" r="6525" b="57223"/>
            <a:stretch/>
          </p:blipFill>
          <p:spPr>
            <a:xfrm>
              <a:off x="364066" y="6471903"/>
              <a:ext cx="7715250" cy="1828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971100-2EB7-4DBB-B519-A783A7AB1A73}"/>
              </a:ext>
            </a:extLst>
          </p:cNvPr>
          <p:cNvSpPr txBox="1"/>
          <p:nvPr/>
        </p:nvSpPr>
        <p:spPr>
          <a:xfrm>
            <a:off x="4539371" y="3103451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ENCODING AND SCREENSHOTS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4C8BE-7318-4098-A18F-6DBA0482BCF4}"/>
              </a:ext>
            </a:extLst>
          </p:cNvPr>
          <p:cNvSpPr txBox="1"/>
          <p:nvPr/>
        </p:nvSpPr>
        <p:spPr>
          <a:xfrm>
            <a:off x="3522673" y="5114925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ENCODING AND SCREENSHOTS</a:t>
            </a:r>
          </a:p>
        </p:txBody>
      </p:sp>
    </p:spTree>
    <p:extLst>
      <p:ext uri="{BB962C8B-B14F-4D97-AF65-F5344CB8AC3E}">
        <p14:creationId xmlns:p14="http://schemas.microsoft.com/office/powerpoint/2010/main" val="262838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3112" r="24027" b="64908"/>
          <a:stretch/>
        </p:blipFill>
        <p:spPr>
          <a:xfrm>
            <a:off x="1801090" y="3733312"/>
            <a:ext cx="5541819" cy="1177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5A2CC-4A61-4BB2-8D36-32FA5B90F0BE}"/>
              </a:ext>
            </a:extLst>
          </p:cNvPr>
          <p:cNvSpPr txBox="1"/>
          <p:nvPr/>
        </p:nvSpPr>
        <p:spPr>
          <a:xfrm>
            <a:off x="6556476" y="454161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62244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9C8569-BDE2-4916-8325-058613BA0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Done:</a:t>
                </a:r>
              </a:p>
              <a:p>
                <a:pPr lvl="1"/>
                <a:r>
                  <a:rPr lang="en-US" dirty="0"/>
                  <a:t>Need to include all of the components in the system diagrams</a:t>
                </a:r>
              </a:p>
              <a:p>
                <a:pPr lvl="1"/>
                <a:r>
                  <a:rPr lang="en-US" dirty="0"/>
                  <a:t>Revise use-case descriptions for examples 2-3</a:t>
                </a:r>
              </a:p>
              <a:p>
                <a:pPr lvl="2"/>
                <a:r>
                  <a:rPr lang="pt-BR" dirty="0"/>
                  <a:t>Automotive/Cam - Lane Keeping/Assist</a:t>
                </a:r>
              </a:p>
              <a:p>
                <a:pPr lvl="2"/>
                <a:r>
                  <a:rPr lang="en-US" dirty="0"/>
                  <a:t>Automotive/Sensors - Adaptive Cruise Control</a:t>
                </a:r>
              </a:p>
              <a:p>
                <a:pPr lvl="2"/>
                <a:r>
                  <a:rPr lang="en-US" dirty="0"/>
                  <a:t>Check colors and line-styles</a:t>
                </a:r>
              </a:p>
              <a:p>
                <a:pPr lvl="1"/>
                <a:r>
                  <a:rPr lang="en-US" dirty="0"/>
                  <a:t>Generalized CPS diagram created</a:t>
                </a:r>
              </a:p>
              <a:p>
                <a:pPr lvl="2"/>
                <a:r>
                  <a:rPr lang="en-US" dirty="0"/>
                  <a:t>Example 1-3 diagrams are instances of it</a:t>
                </a:r>
              </a:p>
              <a:p>
                <a:pPr lvl="1"/>
                <a:r>
                  <a:rPr lang="en-US" dirty="0"/>
                  <a:t>Alignment of the properties/requirements to the correct Framework concern</a:t>
                </a:r>
              </a:p>
              <a:p>
                <a:pPr lvl="1"/>
                <a:r>
                  <a:rPr lang="en-US" dirty="0"/>
                  <a:t>Alignment of requirements for cybersecurity</a:t>
                </a:r>
              </a:p>
              <a:p>
                <a:pPr lvl="1"/>
                <a:r>
                  <a:rPr lang="en-US" dirty="0"/>
                  <a:t>Exposing clearly the interactions between the concerns</a:t>
                </a:r>
              </a:p>
              <a:p>
                <a:pPr lvl="1"/>
                <a:r>
                  <a:rPr lang="en-US" dirty="0"/>
                  <a:t>In properties, use superscript to show concern</a:t>
                </a:r>
              </a:p>
              <a:p>
                <a:pPr lvl="1"/>
                <a:r>
                  <a:rPr lang="en-US" dirty="0"/>
                  <a:t>In constraints/dependencies/trade-offs,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𝐼𝑀𝑃𝐴𝐶𝑇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Single level of decomposition considered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9C8569-BDE2-4916-8325-058613BA0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F00065A-389C-4245-BD1B-3B1890D9E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10300" y="276226"/>
            <a:ext cx="2933700" cy="18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8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9A14C-6396-4471-AEE2-D334F2CCA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Constraints, Dependencies, Trade-offs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“When the basic camera is in use, using encrypted memory and recording at 50 fps impacts negatively the dropping of frames”</a:t>
                </a:r>
              </a:p>
              <a:p>
                <a:pPr lvl="1"/>
                <a:endParaRPr lang="en-US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𝑏𝑎𝑠𝑖𝑐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𝑐𝑎𝑚𝑒𝑟𝑎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𝑐𝑓𝑔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𝑒𝑛𝑐𝑟𝑦𝑝𝑡𝑒𝑑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𝑚𝑒𝑚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𝑐𝑎𝑚𝑒𝑟𝑎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𝑐𝑜𝑛𝑓𝑖𝑑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𝑓𝑝𝑠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𝑖𝑛𝑡𝑣𝑙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𝑰𝑴𝑷𝑨𝑪𝑻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𝒏𝒆𝒈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𝑓𝑢𝑛𝑐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9A14C-6396-4471-AEE2-D334F2CCA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3112" r="24027" b="64908"/>
          <a:stretch/>
        </p:blipFill>
        <p:spPr>
          <a:xfrm>
            <a:off x="1801090" y="5021787"/>
            <a:ext cx="5541819" cy="1177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5A2CC-4A61-4BB2-8D36-32FA5B90F0BE}"/>
              </a:ext>
            </a:extLst>
          </p:cNvPr>
          <p:cNvSpPr txBox="1"/>
          <p:nvPr/>
        </p:nvSpPr>
        <p:spPr>
          <a:xfrm>
            <a:off x="6556476" y="583009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93105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2016B-04C3-4BAC-BFDB-90E062FF6BE4}"/>
              </a:ext>
            </a:extLst>
          </p:cNvPr>
          <p:cNvSpPr txBox="1"/>
          <p:nvPr/>
        </p:nvSpPr>
        <p:spPr>
          <a:xfrm>
            <a:off x="4289989" y="50245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46933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9" name="Picture 18" descr="coSAT LIVE 1000">
            <a:extLst>
              <a:ext uri="{FF2B5EF4-FFF2-40B4-BE49-F238E27FC236}">
                <a16:creationId xmlns:a16="http://schemas.microsoft.com/office/drawing/2014/main" id="{3A61B3B7-A9AD-4D3A-B4E5-A63466CF7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7" t="9236" r="7076" b="86668"/>
          <a:stretch/>
        </p:blipFill>
        <p:spPr>
          <a:xfrm>
            <a:off x="1690256" y="4475016"/>
            <a:ext cx="3049230" cy="219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82625" r="77372" b="13682"/>
          <a:stretch/>
        </p:blipFill>
        <p:spPr>
          <a:xfrm>
            <a:off x="1728788" y="5357813"/>
            <a:ext cx="1402339" cy="197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933610"/>
            <a:ext cx="288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Integrity concern is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01" y="5661076"/>
            <a:ext cx="298743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532D3-75F9-465F-92CF-CEF3D3338514}"/>
              </a:ext>
            </a:extLst>
          </p:cNvPr>
          <p:cNvGrpSpPr/>
          <p:nvPr/>
        </p:nvGrpSpPr>
        <p:grpSpPr>
          <a:xfrm>
            <a:off x="5642120" y="5118100"/>
            <a:ext cx="3501880" cy="1645940"/>
            <a:chOff x="5320147" y="4859889"/>
            <a:chExt cx="3720572" cy="17487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233" t="63434" b="4040"/>
            <a:stretch/>
          </p:blipFill>
          <p:spPr>
            <a:xfrm>
              <a:off x="5320147" y="4859889"/>
              <a:ext cx="3720572" cy="174872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48C764-D581-4685-89ED-DCF5B5BC5470}"/>
                </a:ext>
              </a:extLst>
            </p:cNvPr>
            <p:cNvSpPr/>
            <p:nvPr/>
          </p:nvSpPr>
          <p:spPr>
            <a:xfrm>
              <a:off x="7180433" y="5929383"/>
              <a:ext cx="1334917" cy="302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>
              <a:off x="7493898" y="6388024"/>
              <a:ext cx="901958" cy="2067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8A18D84-206D-4460-84FD-4D642ACCE1A2}"/>
              </a:ext>
            </a:extLst>
          </p:cNvPr>
          <p:cNvSpPr/>
          <p:nvPr/>
        </p:nvSpPr>
        <p:spPr>
          <a:xfrm>
            <a:off x="5588654" y="5054600"/>
            <a:ext cx="3504546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D65F0-69DD-45A9-AAFF-1DE0DA5411DA}"/>
              </a:ext>
            </a:extLst>
          </p:cNvPr>
          <p:cNvSpPr txBox="1"/>
          <p:nvPr/>
        </p:nvSpPr>
        <p:spPr>
          <a:xfrm>
            <a:off x="5499754" y="4845308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Trustworthiness concern tree (fragment)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F53B8-718A-4BE2-AA54-4C6E5F79196A}"/>
              </a:ext>
            </a:extLst>
          </p:cNvPr>
          <p:cNvSpPr txBox="1"/>
          <p:nvPr/>
        </p:nvSpPr>
        <p:spPr>
          <a:xfrm>
            <a:off x="7571134" y="479070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668704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4100" r="71984" b="31619"/>
          <a:stretch/>
        </p:blipFill>
        <p:spPr>
          <a:xfrm>
            <a:off x="1803400" y="4754433"/>
            <a:ext cx="1816100" cy="229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298610"/>
            <a:ext cx="337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Trustworthiness aspect is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49" y="5026076"/>
            <a:ext cx="298695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D93A829-C597-4142-BB60-4155850FA5C6}"/>
              </a:ext>
            </a:extLst>
          </p:cNvPr>
          <p:cNvGrpSpPr/>
          <p:nvPr/>
        </p:nvGrpSpPr>
        <p:grpSpPr>
          <a:xfrm>
            <a:off x="7016213" y="3487293"/>
            <a:ext cx="2051587" cy="3319907"/>
            <a:chOff x="7092413" y="3487293"/>
            <a:chExt cx="2051587" cy="33199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412" t="21271" r="30683" b="20756"/>
            <a:stretch/>
          </p:blipFill>
          <p:spPr>
            <a:xfrm>
              <a:off x="7447933" y="3831760"/>
              <a:ext cx="1556940" cy="293369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A18D84-206D-4460-84FD-4D642ACCE1A2}"/>
                </a:ext>
              </a:extLst>
            </p:cNvPr>
            <p:cNvSpPr/>
            <p:nvPr/>
          </p:nvSpPr>
          <p:spPr>
            <a:xfrm>
              <a:off x="7366000" y="3738007"/>
              <a:ext cx="1727200" cy="30691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0D65F0-69DD-45A9-AAFF-1DE0DA5411DA}"/>
                </a:ext>
              </a:extLst>
            </p:cNvPr>
            <p:cNvSpPr txBox="1"/>
            <p:nvPr/>
          </p:nvSpPr>
          <p:spPr>
            <a:xfrm>
              <a:off x="7092413" y="3487293"/>
              <a:ext cx="2051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E996CD-8EDF-4BE9-A8D1-20BE777EAD3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32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Are all aspects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85837" r="84323" b="9897"/>
          <a:stretch/>
        </p:blipFill>
        <p:spPr>
          <a:xfrm>
            <a:off x="1714500" y="4724399"/>
            <a:ext cx="876300" cy="228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298610"/>
            <a:ext cx="243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aspects are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87" y="5026076"/>
            <a:ext cx="298657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D93A829-C597-4142-BB60-4155850FA5C6}"/>
              </a:ext>
            </a:extLst>
          </p:cNvPr>
          <p:cNvGrpSpPr/>
          <p:nvPr/>
        </p:nvGrpSpPr>
        <p:grpSpPr>
          <a:xfrm>
            <a:off x="4891909" y="4364176"/>
            <a:ext cx="4235929" cy="2743202"/>
            <a:chOff x="4445293" y="3422433"/>
            <a:chExt cx="6610056" cy="42806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33" t="21270" r="-799" b="4143"/>
            <a:stretch/>
          </p:blipFill>
          <p:spPr>
            <a:xfrm>
              <a:off x="4629149" y="3831759"/>
              <a:ext cx="6426200" cy="377438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A18D84-206D-4460-84FD-4D642ACCE1A2}"/>
                </a:ext>
              </a:extLst>
            </p:cNvPr>
            <p:cNvSpPr/>
            <p:nvPr/>
          </p:nvSpPr>
          <p:spPr>
            <a:xfrm>
              <a:off x="4445293" y="3738007"/>
              <a:ext cx="6610056" cy="3965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0D65F0-69DD-45A9-AAFF-1DE0DA5411DA}"/>
                </a:ext>
              </a:extLst>
            </p:cNvPr>
            <p:cNvSpPr txBox="1"/>
            <p:nvPr/>
          </p:nvSpPr>
          <p:spPr>
            <a:xfrm>
              <a:off x="7092414" y="3422433"/>
              <a:ext cx="205158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E996CD-8EDF-4BE9-A8D1-20BE777EAD3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40B656-C302-4184-8078-BAC434A47974}"/>
              </a:ext>
            </a:extLst>
          </p:cNvPr>
          <p:cNvSpPr txBox="1"/>
          <p:nvPr/>
        </p:nvSpPr>
        <p:spPr>
          <a:xfrm>
            <a:off x="7672793" y="434124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04486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411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Also tested:</a:t>
            </a:r>
          </a:p>
          <a:p>
            <a:pPr lvl="1"/>
            <a:r>
              <a:rPr lang="en-US" dirty="0"/>
              <a:t>Adding properties for timing aspect</a:t>
            </a:r>
          </a:p>
          <a:p>
            <a:pPr lvl="1"/>
            <a:r>
              <a:rPr lang="en-US" dirty="0"/>
              <a:t>Elaborating other properties</a:t>
            </a:r>
          </a:p>
          <a:p>
            <a:pPr lvl="1"/>
            <a:r>
              <a:rPr lang="en-US" dirty="0"/>
              <a:t>Manually disabling encrypted memory, secure boot on SAM and/or camera</a:t>
            </a:r>
          </a:p>
          <a:p>
            <a:pPr lvl="1"/>
            <a:r>
              <a:rPr lang="en-US" dirty="0"/>
              <a:t>Asking questions about functional, timing aspects and their concerns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441525"/>
            <a:ext cx="5332762" cy="420114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FACE7FD-7F49-4D52-A614-86B77808D771}"/>
              </a:ext>
            </a:extLst>
          </p:cNvPr>
          <p:cNvGrpSpPr/>
          <p:nvPr/>
        </p:nvGrpSpPr>
        <p:grpSpPr>
          <a:xfrm>
            <a:off x="6456338" y="4349815"/>
            <a:ext cx="2059012" cy="2427297"/>
            <a:chOff x="5617026" y="60328"/>
            <a:chExt cx="3420836" cy="40327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8A38AF-823C-4793-B062-7A3A5DC5A7F0}"/>
                </a:ext>
              </a:extLst>
            </p:cNvPr>
            <p:cNvGrpSpPr/>
            <p:nvPr/>
          </p:nvGrpSpPr>
          <p:grpSpPr>
            <a:xfrm>
              <a:off x="5617026" y="60328"/>
              <a:ext cx="3420836" cy="4032703"/>
              <a:chOff x="5094514" y="365126"/>
              <a:chExt cx="3420836" cy="403270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21059FD-21CF-4F91-970B-51BBCF589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1450" t="20641" r="53550" b="33119"/>
              <a:stretch/>
            </p:blipFill>
            <p:spPr>
              <a:xfrm>
                <a:off x="5239658" y="569900"/>
                <a:ext cx="3077028" cy="3552157"/>
              </a:xfrm>
              <a:prstGeom prst="rect">
                <a:avLst/>
              </a:prstGeom>
            </p:spPr>
          </p:pic>
          <p:sp>
            <p:nvSpPr>
              <p:cNvPr id="25" name="Rectangle: Rounded Corners 50">
                <a:extLst>
                  <a:ext uri="{FF2B5EF4-FFF2-40B4-BE49-F238E27FC236}">
                    <a16:creationId xmlns:a16="http://schemas.microsoft.com/office/drawing/2014/main" id="{73C03CF4-7EF4-4D6E-A0EE-6BA3FDA8EC3E}"/>
                  </a:ext>
                </a:extLst>
              </p:cNvPr>
              <p:cNvSpPr/>
              <p:nvPr/>
            </p:nvSpPr>
            <p:spPr>
              <a:xfrm>
                <a:off x="5094514" y="365126"/>
                <a:ext cx="3420836" cy="40327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DCF632-6A9E-43BF-851D-A2ABE361BB9D}"/>
                </a:ext>
              </a:extLst>
            </p:cNvPr>
            <p:cNvSpPr/>
            <p:nvPr/>
          </p:nvSpPr>
          <p:spPr>
            <a:xfrm>
              <a:off x="7349218" y="442348"/>
              <a:ext cx="1146743" cy="1146743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A28FDD-472F-49A6-8586-0BE8B26B0960}"/>
              </a:ext>
            </a:extLst>
          </p:cNvPr>
          <p:cNvSpPr txBox="1"/>
          <p:nvPr/>
        </p:nvSpPr>
        <p:spPr>
          <a:xfrm>
            <a:off x="3553436" y="151773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573759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sz="5200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1" name="Picture 20" descr="simple1-t2.lp - /home/marcy/NIST-toy/V3/">
            <a:extLst>
              <a:ext uri="{FF2B5EF4-FFF2-40B4-BE49-F238E27FC236}">
                <a16:creationId xmlns:a16="http://schemas.microsoft.com/office/drawing/2014/main" id="{12CBF4DC-EE68-4AAE-9E76-18A4D4F7D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6071" r="23055" b="14526"/>
          <a:stretch/>
        </p:blipFill>
        <p:spPr>
          <a:xfrm>
            <a:off x="1443894" y="3693814"/>
            <a:ext cx="6256210" cy="614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ADE52-1192-49EF-9851-176CD88199AE}"/>
                  </a:ext>
                </a:extLst>
              </p:cNvPr>
              <p:cNvSpPr txBox="1"/>
              <p:nvPr/>
            </p:nvSpPr>
            <p:spPr>
              <a:xfrm>
                <a:off x="2333324" y="4850475"/>
                <a:ext cx="447735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Approximate First-Order Logic equivalent: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𝑂𝑐𝑐𝑢𝑟𝑠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𝐶𝑦𝑏𝑒𝑟𝑎𝑡𝑡𝑎𝑐𝑘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𝑂𝑐𝑐𝑢𝑟𝑠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𝐶𝑦𝑏𝑒𝑟𝑎𝑡𝑡𝑎𝑐𝑘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⊃…)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ADE52-1192-49EF-9851-176CD881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24" y="4850475"/>
                <a:ext cx="4477351" cy="1092607"/>
              </a:xfrm>
              <a:prstGeom prst="rect">
                <a:avLst/>
              </a:prstGeom>
              <a:blipFill>
                <a:blip r:embed="rId3"/>
                <a:stretch>
                  <a:fillRect l="-1226" t="-3352" r="-545" b="-3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056C8C-0140-4BB1-89EB-ED33EE08117E}"/>
              </a:ext>
            </a:extLst>
          </p:cNvPr>
          <p:cNvSpPr txBox="1"/>
          <p:nvPr/>
        </p:nvSpPr>
        <p:spPr>
          <a:xfrm>
            <a:off x="6563674" y="368738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4020656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6378110"/>
            <a:ext cx="318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Integrity concern is </a:t>
            </a:r>
            <a:r>
              <a:rPr lang="en-US" b="1" dirty="0"/>
              <a:t>not</a:t>
            </a:r>
            <a:r>
              <a:rPr lang="en-US" dirty="0"/>
              <a:t>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09" y="6105576"/>
            <a:ext cx="298735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532D3-75F9-465F-92CF-CEF3D3338514}"/>
              </a:ext>
            </a:extLst>
          </p:cNvPr>
          <p:cNvGrpSpPr/>
          <p:nvPr/>
        </p:nvGrpSpPr>
        <p:grpSpPr>
          <a:xfrm>
            <a:off x="5642120" y="5118100"/>
            <a:ext cx="3501880" cy="1645940"/>
            <a:chOff x="5320147" y="4859889"/>
            <a:chExt cx="3720572" cy="17487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233" t="63434" b="4040"/>
            <a:stretch/>
          </p:blipFill>
          <p:spPr>
            <a:xfrm>
              <a:off x="5320147" y="4859889"/>
              <a:ext cx="3720572" cy="174872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48C764-D581-4685-89ED-DCF5B5BC5470}"/>
                </a:ext>
              </a:extLst>
            </p:cNvPr>
            <p:cNvSpPr/>
            <p:nvPr/>
          </p:nvSpPr>
          <p:spPr>
            <a:xfrm>
              <a:off x="7180433" y="5929383"/>
              <a:ext cx="1334917" cy="302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>
              <a:off x="7493898" y="6388024"/>
              <a:ext cx="901958" cy="2067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8A18D84-206D-4460-84FD-4D642ACCE1A2}"/>
              </a:ext>
            </a:extLst>
          </p:cNvPr>
          <p:cNvSpPr/>
          <p:nvPr/>
        </p:nvSpPr>
        <p:spPr>
          <a:xfrm>
            <a:off x="5588654" y="5054600"/>
            <a:ext cx="3504546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D65F0-69DD-45A9-AAFF-1DE0DA5411DA}"/>
              </a:ext>
            </a:extLst>
          </p:cNvPr>
          <p:cNvSpPr txBox="1"/>
          <p:nvPr/>
        </p:nvSpPr>
        <p:spPr>
          <a:xfrm>
            <a:off x="5499754" y="4845308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Trustworthiness concern tree (fragment)</a:t>
            </a:r>
          </a:p>
        </p:txBody>
      </p: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id="{1D4AA031-4E70-4679-B018-9F3353F09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0" t="49690" r="58889" b="48283"/>
          <a:stretch/>
        </p:blipFill>
        <p:spPr>
          <a:xfrm>
            <a:off x="1434484" y="4649796"/>
            <a:ext cx="4065270" cy="209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id="{51065B47-B6A9-4790-A9B6-DC237EA128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27522" r="48489" b="68347"/>
          <a:stretch/>
        </p:blipFill>
        <p:spPr>
          <a:xfrm>
            <a:off x="1497630" y="5526378"/>
            <a:ext cx="3321218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1497630" y="5905253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4D5237-1ECC-4BD8-8895-23FFF262895B}"/>
              </a:ext>
            </a:extLst>
          </p:cNvPr>
          <p:cNvSpPr txBox="1"/>
          <p:nvPr/>
        </p:nvSpPr>
        <p:spPr>
          <a:xfrm>
            <a:off x="7624600" y="482878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2F49B-8065-4DF8-BB29-5BFD42CA8D7C}"/>
              </a:ext>
            </a:extLst>
          </p:cNvPr>
          <p:cNvSpPr txBox="1"/>
          <p:nvPr/>
        </p:nvSpPr>
        <p:spPr>
          <a:xfrm>
            <a:off x="2537951" y="566082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1398367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35971" y="56465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37245" y="5374014"/>
            <a:ext cx="298727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1787766" y="5118100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641F387-3D29-44AD-BCF6-8795D899C5F1}"/>
              </a:ext>
            </a:extLst>
          </p:cNvPr>
          <p:cNvGrpSpPr/>
          <p:nvPr/>
        </p:nvGrpSpPr>
        <p:grpSpPr>
          <a:xfrm>
            <a:off x="7107382" y="3699163"/>
            <a:ext cx="2062016" cy="3163457"/>
            <a:chOff x="7194011" y="3487293"/>
            <a:chExt cx="2051587" cy="331990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493B306-46F3-40FF-91CB-C5DA350CF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412" t="21271" r="30683" b="20756"/>
            <a:stretch/>
          </p:blipFill>
          <p:spPr>
            <a:xfrm>
              <a:off x="7447933" y="3831760"/>
              <a:ext cx="1556940" cy="293369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CDB3E6-F339-4840-AAEB-4A4C6975BD4F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252E17-7CF2-4A2D-BE0D-D51D87745BC5}"/>
                </a:ext>
              </a:extLst>
            </p:cNvPr>
            <p:cNvSpPr/>
            <p:nvPr/>
          </p:nvSpPr>
          <p:spPr>
            <a:xfrm>
              <a:off x="7366000" y="3738007"/>
              <a:ext cx="1727200" cy="30691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39DE4B-3B4E-42CB-884E-11F7058E7B78}"/>
                </a:ext>
              </a:extLst>
            </p:cNvPr>
            <p:cNvSpPr txBox="1"/>
            <p:nvPr/>
          </p:nvSpPr>
          <p:spPr>
            <a:xfrm>
              <a:off x="7194011" y="3487293"/>
              <a:ext cx="2051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F634E7-E58A-4EB5-9AD3-641C53A3E8B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22F2E01-A0CB-48FA-AA19-7BD63DF1BD27}"/>
              </a:ext>
            </a:extLst>
          </p:cNvPr>
          <p:cNvSpPr txBox="1"/>
          <p:nvPr/>
        </p:nvSpPr>
        <p:spPr>
          <a:xfrm>
            <a:off x="2726596" y="523328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973373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What happens in the environment?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35971" y="5646548"/>
            <a:ext cx="357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recording is thrown out of court</a:t>
            </a:r>
          </a:p>
          <a:p>
            <a:r>
              <a:rPr lang="en-US" dirty="0"/>
              <a:t>because data integrity was violated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37263" y="5374014"/>
            <a:ext cx="298709" cy="5957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t="86317" r="50881" b="9552"/>
          <a:stretch/>
        </p:blipFill>
        <p:spPr>
          <a:xfrm>
            <a:off x="1787766" y="5118100"/>
            <a:ext cx="3152534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simple1-t2.lp - /home/marcy/NIST-toy/V3/">
            <a:extLst>
              <a:ext uri="{FF2B5EF4-FFF2-40B4-BE49-F238E27FC236}">
                <a16:creationId xmlns:a16="http://schemas.microsoft.com/office/drawing/2014/main" id="{B4449E82-7122-4DB4-BAAC-F8EBDAE4D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86751" r="30257" b="9142"/>
          <a:stretch/>
        </p:blipFill>
        <p:spPr>
          <a:xfrm>
            <a:off x="3364033" y="6431120"/>
            <a:ext cx="5656994" cy="2685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8C9AF-A75A-48B2-B0B3-90463B46CDF0}"/>
              </a:ext>
            </a:extLst>
          </p:cNvPr>
          <p:cNvSpPr txBox="1"/>
          <p:nvPr/>
        </p:nvSpPr>
        <p:spPr>
          <a:xfrm>
            <a:off x="170656" y="6396136"/>
            <a:ext cx="323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Conclusion based on the knowledge: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B7AC1-6AE3-42AD-A324-5805741F0476}"/>
              </a:ext>
            </a:extLst>
          </p:cNvPr>
          <p:cNvSpPr txBox="1"/>
          <p:nvPr/>
        </p:nvSpPr>
        <p:spPr>
          <a:xfrm>
            <a:off x="6479044" y="621768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65349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</a:t>
            </a:r>
          </a:p>
          <a:p>
            <a:pPr lvl="1"/>
            <a:r>
              <a:rPr lang="en-US" dirty="0"/>
              <a:t>Review choices with team</a:t>
            </a:r>
          </a:p>
          <a:p>
            <a:pPr lvl="1"/>
            <a:r>
              <a:rPr lang="en-US" dirty="0"/>
              <a:t>Create graph(s) for the ontology</a:t>
            </a:r>
          </a:p>
          <a:p>
            <a:pPr lvl="1"/>
            <a:r>
              <a:rPr lang="en-US" dirty="0"/>
              <a:t>Create graph(s) for constraints/dependencies/trade-offs</a:t>
            </a:r>
          </a:p>
          <a:p>
            <a:pPr lvl="1"/>
            <a:r>
              <a:rPr lang="en-US" dirty="0"/>
              <a:t>Update prototype</a:t>
            </a:r>
          </a:p>
          <a:p>
            <a:pPr lvl="1"/>
            <a:r>
              <a:rPr lang="en-US" dirty="0"/>
              <a:t>Replace screenshots</a:t>
            </a:r>
          </a:p>
          <a:p>
            <a:pPr lvl="1"/>
            <a:r>
              <a:rPr lang="en-US" dirty="0"/>
              <a:t>Multiple levels of decomposition</a:t>
            </a:r>
          </a:p>
          <a:p>
            <a:pPr lvl="2"/>
            <a:r>
              <a:rPr lang="en-US" dirty="0"/>
              <a:t>Querying for all properties for a given concern, at all levels of decomposition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8378A-6726-4C62-AC68-4715C6B5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10300" y="276226"/>
            <a:ext cx="2933700" cy="18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30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7" name="Picture 16" descr="simple2-t3-ext.lp - /home/marcy/NIST-toy/V3/">
            <a:extLst>
              <a:ext uri="{FF2B5EF4-FFF2-40B4-BE49-F238E27FC236}">
                <a16:creationId xmlns:a16="http://schemas.microsoft.com/office/drawing/2014/main" id="{5287CB41-B350-47BA-939A-A244F1724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62569" r="65107" b="34337"/>
          <a:stretch/>
        </p:blipFill>
        <p:spPr>
          <a:xfrm>
            <a:off x="2644854" y="5064474"/>
            <a:ext cx="3070513" cy="228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294D42-9D38-41B1-A810-7CC36257E1D9}"/>
                  </a:ext>
                </a:extLst>
              </p:cNvPr>
              <p:cNvSpPr txBox="1"/>
              <p:nvPr/>
            </p:nvSpPr>
            <p:spPr>
              <a:xfrm>
                <a:off x="1941436" y="5977118"/>
                <a:ext cx="6828491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892550" algn="ctr"/>
                  </a:tabLst>
                </a:pPr>
                <a:r>
                  <a:rPr lang="en-US" dirty="0"/>
                  <a:t>	Approximate First-Order Logic equivalent:</a:t>
                </a:r>
              </a:p>
              <a:p>
                <a:endParaRPr lang="en-US" sz="1000" dirty="0"/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every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294D42-9D38-41B1-A810-7CC36257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36" y="5977118"/>
                <a:ext cx="6828491" cy="800219"/>
              </a:xfrm>
              <a:prstGeom prst="rect">
                <a:avLst/>
              </a:prstGeom>
              <a:blipFill>
                <a:blip r:embed="rId3"/>
                <a:stretch>
                  <a:fillRect t="-37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6B051A7-FDDB-4553-80B7-039E33BBA235}"/>
              </a:ext>
            </a:extLst>
          </p:cNvPr>
          <p:cNvSpPr txBox="1"/>
          <p:nvPr/>
        </p:nvSpPr>
        <p:spPr>
          <a:xfrm>
            <a:off x="2556522" y="4643448"/>
            <a:ext cx="310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Mitigation Generation Module:</a:t>
            </a:r>
          </a:p>
        </p:txBody>
      </p:sp>
      <p:pic>
        <p:nvPicPr>
          <p:cNvPr id="23" name="Picture 22" descr="simple1-t3.lp - /home/marcy/NIST-toy/V3/">
            <a:extLst>
              <a:ext uri="{FF2B5EF4-FFF2-40B4-BE49-F238E27FC236}">
                <a16:creationId xmlns:a16="http://schemas.microsoft.com/office/drawing/2014/main" id="{2819ADF2-252A-4851-8654-ADE255BEFF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86786" r="82609" b="9786"/>
          <a:stretch/>
        </p:blipFill>
        <p:spPr>
          <a:xfrm>
            <a:off x="7033071" y="5064474"/>
            <a:ext cx="1396999" cy="247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0A5593AB-185A-412F-8053-58DBA802115F}"/>
              </a:ext>
            </a:extLst>
          </p:cNvPr>
          <p:cNvSpPr/>
          <p:nvPr/>
        </p:nvSpPr>
        <p:spPr>
          <a:xfrm rot="10800000" flipV="1">
            <a:off x="3874239" y="5348494"/>
            <a:ext cx="471055" cy="6607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F5BF58C-3FFF-4E9E-A421-F1BA9C0139EA}"/>
              </a:ext>
            </a:extLst>
          </p:cNvPr>
          <p:cNvSpPr/>
          <p:nvPr/>
        </p:nvSpPr>
        <p:spPr>
          <a:xfrm rot="10800000" flipV="1">
            <a:off x="7496042" y="5362349"/>
            <a:ext cx="471055" cy="6607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99C508-82D9-4025-AA67-DCEC0B8167DE}"/>
                  </a:ext>
                </a:extLst>
              </p:cNvPr>
              <p:cNvSpPr txBox="1"/>
              <p:nvPr/>
            </p:nvSpPr>
            <p:spPr>
              <a:xfrm>
                <a:off x="6350975" y="5977118"/>
                <a:ext cx="2761187" cy="8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</a:p>
              <a:p>
                <a:endParaRPr lang="en-US" sz="1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⊃ 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99C508-82D9-4025-AA67-DCEC0B81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75" y="5977118"/>
                <a:ext cx="2761187" cy="81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80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6378110"/>
            <a:ext cx="23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aspects are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65" y="6105576"/>
            <a:ext cx="298679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D4923C96-9EFB-49AF-B510-E3492228C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 t="61758" r="51719" b="35893"/>
          <a:stretch/>
        </p:blipFill>
        <p:spPr>
          <a:xfrm>
            <a:off x="1457021" y="4668055"/>
            <a:ext cx="5334970" cy="2381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oSAT LIVE 1000">
            <a:extLst>
              <a:ext uri="{FF2B5EF4-FFF2-40B4-BE49-F238E27FC236}">
                <a16:creationId xmlns:a16="http://schemas.microsoft.com/office/drawing/2014/main" id="{DFD3E18E-90D1-4913-8F1A-21D96A38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1411" r="34339" b="64927"/>
          <a:stretch/>
        </p:blipFill>
        <p:spPr>
          <a:xfrm>
            <a:off x="1457021" y="5471797"/>
            <a:ext cx="4864137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coSAT LIVE 1000">
            <a:extLst>
              <a:ext uri="{FF2B5EF4-FFF2-40B4-BE49-F238E27FC236}">
                <a16:creationId xmlns:a16="http://schemas.microsoft.com/office/drawing/2014/main" id="{538CF322-AC63-471B-A8A9-1251F77F6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86127" r="85849" b="10211"/>
          <a:stretch/>
        </p:blipFill>
        <p:spPr>
          <a:xfrm>
            <a:off x="1731819" y="5874112"/>
            <a:ext cx="752779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39EED3-4494-4818-9576-3789E5B4AE8C}"/>
              </a:ext>
            </a:extLst>
          </p:cNvPr>
          <p:cNvSpPr txBox="1"/>
          <p:nvPr/>
        </p:nvSpPr>
        <p:spPr>
          <a:xfrm flipH="1">
            <a:off x="6044737" y="6105576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basic camera with </a:t>
            </a:r>
          </a:p>
          <a:p>
            <a:r>
              <a:rPr lang="en-US" dirty="0"/>
              <a:t>  advanced camera”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4C9570D-BC7B-4FC7-BC08-80786A336214}"/>
              </a:ext>
            </a:extLst>
          </p:cNvPr>
          <p:cNvCxnSpPr>
            <a:stCxn id="18" idx="3"/>
          </p:cNvCxnSpPr>
          <p:nvPr/>
        </p:nvCxnSpPr>
        <p:spPr>
          <a:xfrm rot="10800000">
            <a:off x="5569527" y="5788662"/>
            <a:ext cx="47521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BF09CE-16C2-4CCC-9427-38F0240A488A}"/>
              </a:ext>
            </a:extLst>
          </p:cNvPr>
          <p:cNvSpPr txBox="1"/>
          <p:nvPr/>
        </p:nvSpPr>
        <p:spPr>
          <a:xfrm>
            <a:off x="5534725" y="555563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40336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  <a:br>
              <a:rPr lang="en-US" dirty="0"/>
            </a:br>
            <a:r>
              <a:rPr lang="en-US" b="1" dirty="0"/>
              <a:t>Self-Driving Car (a)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self-driving car uses SAM and camera for lane keeping/assist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59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</a:t>
            </a:r>
            <a:br>
              <a:rPr lang="en-US" b="1" dirty="0"/>
            </a:br>
            <a:r>
              <a:rPr lang="en-US" b="1" dirty="0"/>
              <a:t>Self-Driving Car (a)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260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lane keeping/assist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6F0C4-EBB2-408D-9930-586E3E332343}"/>
              </a:ext>
            </a:extLst>
          </p:cNvPr>
          <p:cNvSpPr txBox="1"/>
          <p:nvPr/>
        </p:nvSpPr>
        <p:spPr>
          <a:xfrm>
            <a:off x="1685450" y="4102682"/>
            <a:ext cx="86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2106099" y="3973409"/>
            <a:ext cx="138883" cy="18456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758528"/>
            <a:ext cx="178524" cy="4154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</a:t>
            </a:r>
            <a:r>
              <a:rPr lang="en-US" sz="900" dirty="0" err="1">
                <a:solidFill>
                  <a:schemeClr val="accent6"/>
                </a:solidFill>
              </a:rPr>
              <a:t>electr</a:t>
            </a:r>
            <a:r>
              <a:rPr lang="en-US" sz="90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679282"/>
            <a:ext cx="385996" cy="24152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7" y="2563337"/>
            <a:ext cx="67922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995707-D7B0-4859-B813-352A9ADC4152}"/>
              </a:ext>
            </a:extLst>
          </p:cNvPr>
          <p:cNvSpPr/>
          <p:nvPr/>
        </p:nvSpPr>
        <p:spPr>
          <a:xfrm>
            <a:off x="3370910" y="558464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2C788E-7BDB-4475-9FE4-895BEBC9C1DC}"/>
              </a:ext>
            </a:extLst>
          </p:cNvPr>
          <p:cNvCxnSpPr>
            <a:cxnSpLocks/>
            <a:stCxn id="14" idx="4"/>
            <a:endCxn id="32" idx="1"/>
          </p:cNvCxnSpPr>
          <p:nvPr/>
        </p:nvCxnSpPr>
        <p:spPr>
          <a:xfrm>
            <a:off x="2865168" y="4862807"/>
            <a:ext cx="591423" cy="807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BFA239-7775-4BB2-8E06-80E06F752631}"/>
              </a:ext>
            </a:extLst>
          </p:cNvPr>
          <p:cNvSpPr txBox="1"/>
          <p:nvPr/>
        </p:nvSpPr>
        <p:spPr>
          <a:xfrm>
            <a:off x="1261963" y="5352683"/>
            <a:ext cx="1581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r>
              <a:rPr lang="en-US" sz="900" dirty="0">
                <a:solidFill>
                  <a:schemeClr val="accent6"/>
                </a:solidFill>
              </a:rPr>
              <a:t>,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2572634" y="5345495"/>
            <a:ext cx="584242" cy="25802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remote </a:t>
            </a:r>
            <a:r>
              <a:rPr lang="en-US" sz="1100" dirty="0" err="1">
                <a:solidFill>
                  <a:schemeClr val="bg1"/>
                </a:solidFill>
              </a:rPr>
              <a:t>assit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alarm, timestamp, location, driver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camera</a:t>
            </a:r>
          </a:p>
          <a:p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2940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lane keeping/assist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driver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ws1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warning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waves TBD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2"/>
            <a:ext cx="1468386" cy="17984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93A59A2-7A65-434E-A57A-68C1DD1841AF}"/>
              </a:ext>
            </a:extLst>
          </p:cNvPr>
          <p:cNvSpPr/>
          <p:nvPr/>
        </p:nvSpPr>
        <p:spPr>
          <a:xfrm>
            <a:off x="160488" y="6573327"/>
            <a:ext cx="283464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steering wheel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C694B98-5AD2-4A31-A2D0-E2AE28082D3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529350" y="4862807"/>
            <a:ext cx="335818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BD6D6C4-577E-4C4B-8A25-E369C11C1814}"/>
              </a:ext>
            </a:extLst>
          </p:cNvPr>
          <p:cNvSpPr txBox="1"/>
          <p:nvPr/>
        </p:nvSpPr>
        <p:spPr>
          <a:xfrm>
            <a:off x="3148330" y="6289562"/>
            <a:ext cx="15816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ctrl1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mechanical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24031E-BB4E-4B81-B6A8-3CAE419F7B14}"/>
              </a:ext>
            </a:extLst>
          </p:cNvPr>
          <p:cNvCxnSpPr>
            <a:cxnSpLocks/>
          </p:cNvCxnSpPr>
          <p:nvPr/>
        </p:nvCxnSpPr>
        <p:spPr>
          <a:xfrm flipH="1" flipV="1">
            <a:off x="2682552" y="5950202"/>
            <a:ext cx="500656" cy="37690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37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Self-Driving Car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29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A self-driving car uses SAM and camera for lane keeping/assist</a:t>
            </a:r>
          </a:p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Camera</a:t>
            </a:r>
          </a:p>
          <a:p>
            <a:pPr lvl="2"/>
            <a:r>
              <a:rPr lang="en-US" dirty="0"/>
              <a:t>Basic camera</a:t>
            </a:r>
          </a:p>
          <a:p>
            <a:pPr lvl="2"/>
            <a:r>
              <a:rPr lang="en-US" dirty="0"/>
              <a:t>Advanced camera</a:t>
            </a:r>
          </a:p>
          <a:p>
            <a:pPr lvl="2"/>
            <a:r>
              <a:rPr lang="en-US" dirty="0"/>
              <a:t>Two modes:</a:t>
            </a:r>
          </a:p>
          <a:p>
            <a:pPr lvl="3"/>
            <a:r>
              <a:rPr lang="en-US" dirty="0"/>
              <a:t>Record at 25 fps</a:t>
            </a:r>
          </a:p>
          <a:p>
            <a:pPr lvl="3"/>
            <a:r>
              <a:rPr lang="en-US" dirty="0"/>
              <a:t>Record at 50 fps</a:t>
            </a:r>
          </a:p>
          <a:p>
            <a:pPr lvl="2"/>
            <a:r>
              <a:rPr lang="en-US" dirty="0"/>
              <a:t>Security features (may be enabled)</a:t>
            </a:r>
          </a:p>
          <a:p>
            <a:pPr lvl="3"/>
            <a:r>
              <a:rPr lang="en-US" dirty="0"/>
              <a:t>Encrypted memory</a:t>
            </a:r>
          </a:p>
          <a:p>
            <a:pPr lvl="3"/>
            <a:r>
              <a:rPr lang="en-US" dirty="0"/>
              <a:t>Secure boot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controls the recording rate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1E3AF-A1A2-465A-8C7E-B536F28B241F}"/>
              </a:ext>
            </a:extLst>
          </p:cNvPr>
          <p:cNvGrpSpPr/>
          <p:nvPr/>
        </p:nvGrpSpPr>
        <p:grpSpPr>
          <a:xfrm>
            <a:off x="6593619" y="2554509"/>
            <a:ext cx="2550381" cy="4044096"/>
            <a:chOff x="6593619" y="2322285"/>
            <a:chExt cx="2550381" cy="404409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CB0B16-A194-4C1F-9753-856871141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3619" y="2322285"/>
              <a:ext cx="2550381" cy="3003379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FC6C42-4F55-4134-BE03-56A36DE31F45}"/>
                </a:ext>
              </a:extLst>
            </p:cNvPr>
            <p:cNvSpPr/>
            <p:nvPr/>
          </p:nvSpPr>
          <p:spPr>
            <a:xfrm>
              <a:off x="8106228" y="5548138"/>
              <a:ext cx="818243" cy="818243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71000">
                  <a:schemeClr val="accent5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56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</a:rPr>
                <a:t>engine</a:t>
              </a:r>
            </a:p>
            <a:p>
              <a:pPr algn="ctr" defTabSz="914400"/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</a:rPr>
                <a:t>control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BC0AF25-A2E2-4745-BEBD-3BC26642DC05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8302171" y="4920343"/>
              <a:ext cx="213179" cy="6277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36AA5DF-387D-496A-B0DF-A30B45E72B22}"/>
              </a:ext>
            </a:extLst>
          </p:cNvPr>
          <p:cNvSpPr txBox="1"/>
          <p:nvPr/>
        </p:nvSpPr>
        <p:spPr>
          <a:xfrm>
            <a:off x="7515738" y="233203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159042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Self-Driving Car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to 25 fps by SAM</a:t>
            </a: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0" lvl="0" indent="0">
              <a:buNone/>
            </a:pPr>
            <a:endParaRPr lang="en-US" sz="2400" i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58474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293296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627848-A3AF-4660-8B7E-B2A9CBAE297B}"/>
              </a:ext>
            </a:extLst>
          </p:cNvPr>
          <p:cNvSpPr txBox="1"/>
          <p:nvPr/>
        </p:nvSpPr>
        <p:spPr>
          <a:xfrm flipH="1">
            <a:off x="6044737" y="6143715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the basic camera with the advanced camera”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8B18A7-E622-44C6-B531-3DD90AFA8ABD}"/>
              </a:ext>
            </a:extLst>
          </p:cNvPr>
          <p:cNvCxnSpPr/>
          <p:nvPr/>
        </p:nvCxnSpPr>
        <p:spPr>
          <a:xfrm rot="10800000">
            <a:off x="5876241" y="5874702"/>
            <a:ext cx="18288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id="{8DB238D4-BC1D-4B92-8331-B35013BD1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1411" r="34339" b="64927"/>
          <a:stretch/>
        </p:blipFill>
        <p:spPr>
          <a:xfrm>
            <a:off x="4023258" y="5630376"/>
            <a:ext cx="4864137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simple2-t2.lp - /home/marcy/NIST-demo-v1/V3/">
            <a:extLst>
              <a:ext uri="{FF2B5EF4-FFF2-40B4-BE49-F238E27FC236}">
                <a16:creationId xmlns:a16="http://schemas.microsoft.com/office/drawing/2014/main" id="{03C2E6B0-05B2-4013-8556-4EF18FE26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83408" r="28941" b="9721"/>
          <a:stretch/>
        </p:blipFill>
        <p:spPr>
          <a:xfrm>
            <a:off x="57249" y="6373744"/>
            <a:ext cx="5653830" cy="39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D9FF63-CBBE-48D1-8776-F39D2AB2F2A2}"/>
              </a:ext>
            </a:extLst>
          </p:cNvPr>
          <p:cNvSpPr txBox="1"/>
          <p:nvPr/>
        </p:nvSpPr>
        <p:spPr>
          <a:xfrm>
            <a:off x="-19642" y="6151152"/>
            <a:ext cx="2324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Conclusion based on the knowledge:</a:t>
            </a:r>
          </a:p>
        </p:txBody>
      </p:sp>
      <p:pic>
        <p:nvPicPr>
          <p:cNvPr id="20" name="Picture 19" descr="simple1-t2.lp - /home/marcy/NIST-toy/V3/">
            <a:extLst>
              <a:ext uri="{FF2B5EF4-FFF2-40B4-BE49-F238E27FC236}">
                <a16:creationId xmlns:a16="http://schemas.microsoft.com/office/drawing/2014/main" id="{12CBF4DC-EE68-4AAE-9E76-18A4D4F7DC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6071" r="23055" b="14526"/>
          <a:stretch/>
        </p:blipFill>
        <p:spPr>
          <a:xfrm>
            <a:off x="2053496" y="3268303"/>
            <a:ext cx="4651261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31A356-DE06-4D7A-9628-0BB9309DD857}"/>
              </a:ext>
            </a:extLst>
          </p:cNvPr>
          <p:cNvSpPr txBox="1"/>
          <p:nvPr/>
        </p:nvSpPr>
        <p:spPr>
          <a:xfrm>
            <a:off x="5918324" y="326705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ADD32C-3A66-4406-98E2-2F18B5F1E080}"/>
              </a:ext>
            </a:extLst>
          </p:cNvPr>
          <p:cNvSpPr txBox="1"/>
          <p:nvPr/>
        </p:nvSpPr>
        <p:spPr>
          <a:xfrm>
            <a:off x="7256809" y="510789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4D737-9175-45B0-8D60-50379CEEA556}"/>
              </a:ext>
            </a:extLst>
          </p:cNvPr>
          <p:cNvSpPr txBox="1"/>
          <p:nvPr/>
        </p:nvSpPr>
        <p:spPr>
          <a:xfrm>
            <a:off x="4011045" y="622043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085072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  <a:br>
              <a:rPr lang="en-US" dirty="0"/>
            </a:br>
            <a:r>
              <a:rPr lang="en-US" b="1" dirty="0"/>
              <a:t>Self-Driving Car (b)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A self-driving car uses SAM and sensors for adaptive cruise control</a:t>
            </a:r>
          </a:p>
        </p:txBody>
      </p:sp>
    </p:spTree>
    <p:extLst>
      <p:ext uri="{BB962C8B-B14F-4D97-AF65-F5344CB8AC3E}">
        <p14:creationId xmlns:p14="http://schemas.microsoft.com/office/powerpoint/2010/main" val="63164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</a:t>
            </a:r>
            <a:br>
              <a:rPr lang="en-US" b="1" dirty="0"/>
            </a:br>
            <a:r>
              <a:rPr lang="en-US" b="1" dirty="0"/>
              <a:t>Self-Driving Car (b)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sensor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49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adaptive cruise control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6F0C4-EBB2-408D-9930-586E3E332343}"/>
              </a:ext>
            </a:extLst>
          </p:cNvPr>
          <p:cNvSpPr txBox="1"/>
          <p:nvPr/>
        </p:nvSpPr>
        <p:spPr>
          <a:xfrm>
            <a:off x="1685450" y="4102682"/>
            <a:ext cx="86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feed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2106099" y="3973409"/>
            <a:ext cx="138883" cy="18456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758528"/>
            <a:ext cx="178524" cy="4154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</a:t>
            </a:r>
            <a:r>
              <a:rPr lang="en-US" sz="900" dirty="0" err="1">
                <a:solidFill>
                  <a:schemeClr val="accent6"/>
                </a:solidFill>
              </a:rPr>
              <a:t>electr</a:t>
            </a:r>
            <a:r>
              <a:rPr lang="en-US" sz="90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679282"/>
            <a:ext cx="385996" cy="24152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7" y="2563337"/>
            <a:ext cx="67922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995707-D7B0-4859-B813-352A9ADC4152}"/>
              </a:ext>
            </a:extLst>
          </p:cNvPr>
          <p:cNvSpPr/>
          <p:nvPr/>
        </p:nvSpPr>
        <p:spPr>
          <a:xfrm>
            <a:off x="4431021" y="5598738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2C788E-7BDB-4475-9FE4-895BEBC9C1DC}"/>
              </a:ext>
            </a:extLst>
          </p:cNvPr>
          <p:cNvCxnSpPr>
            <a:cxnSpLocks/>
            <a:stCxn id="14" idx="5"/>
            <a:endCxn id="32" idx="1"/>
          </p:cNvCxnSpPr>
          <p:nvPr/>
        </p:nvCxnSpPr>
        <p:spPr>
          <a:xfrm>
            <a:off x="3072020" y="4777126"/>
            <a:ext cx="1444682" cy="90729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BFA239-7775-4BB2-8E06-80E06F752631}"/>
              </a:ext>
            </a:extLst>
          </p:cNvPr>
          <p:cNvSpPr txBox="1"/>
          <p:nvPr/>
        </p:nvSpPr>
        <p:spPr>
          <a:xfrm>
            <a:off x="2948949" y="5465813"/>
            <a:ext cx="1581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feeds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3854127" y="5584643"/>
            <a:ext cx="451369" cy="8360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remote </a:t>
            </a:r>
            <a:r>
              <a:rPr lang="en-US" sz="1100" dirty="0" err="1">
                <a:solidFill>
                  <a:schemeClr val="bg1"/>
                </a:solidFill>
              </a:rPr>
              <a:t>assit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alarm, timestamp, location, driver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sensor</a:t>
            </a:r>
          </a:p>
          <a:p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3047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adaptive cruise control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driver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ws1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warning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waves TBD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2"/>
            <a:ext cx="1468386" cy="17984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93A59A2-7A65-434E-A57A-68C1DD1841AF}"/>
              </a:ext>
            </a:extLst>
          </p:cNvPr>
          <p:cNvSpPr/>
          <p:nvPr/>
        </p:nvSpPr>
        <p:spPr>
          <a:xfrm>
            <a:off x="576163" y="6584906"/>
            <a:ext cx="137160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accelerator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C694B98-5AD2-4A31-A2D0-E2AE28082D36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70667" y="4777126"/>
            <a:ext cx="1687648" cy="178225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BD6D6C4-577E-4C4B-8A25-E369C11C1814}"/>
              </a:ext>
            </a:extLst>
          </p:cNvPr>
          <p:cNvSpPr txBox="1"/>
          <p:nvPr/>
        </p:nvSpPr>
        <p:spPr>
          <a:xfrm>
            <a:off x="114693" y="5702937"/>
            <a:ext cx="1333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ctrl1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24031E-BB4E-4B81-B6A8-3CAE419F7B14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781348" y="5584643"/>
            <a:ext cx="969388" cy="11829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A558B0-03DB-4025-9BF4-D60D48EBF1AE}"/>
              </a:ext>
            </a:extLst>
          </p:cNvPr>
          <p:cNvSpPr/>
          <p:nvPr/>
        </p:nvSpPr>
        <p:spPr>
          <a:xfrm>
            <a:off x="2254904" y="6559379"/>
            <a:ext cx="137160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brake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D9FD40-E688-4F58-BB61-C58C33B0A230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865168" y="4862807"/>
            <a:ext cx="75536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C49CAB4-E28A-4D3A-83E6-B26AAB6CA925}"/>
              </a:ext>
            </a:extLst>
          </p:cNvPr>
          <p:cNvSpPr txBox="1"/>
          <p:nvPr/>
        </p:nvSpPr>
        <p:spPr>
          <a:xfrm>
            <a:off x="1628253" y="5817110"/>
            <a:ext cx="1333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ctrl2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54CD4-CE3B-44E0-ABB7-F2632B8B4FBD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2294908" y="5531865"/>
            <a:ext cx="570259" cy="28524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9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Self-Driving Car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A self-driving car uses SAM and sensors for adaptive cruise control</a:t>
            </a:r>
          </a:p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Sensors</a:t>
            </a:r>
          </a:p>
          <a:p>
            <a:pPr lvl="2"/>
            <a:r>
              <a:rPr lang="en-US" dirty="0"/>
              <a:t>Interpolating sensors (inaccurate hardware, interpolation compensates)</a:t>
            </a:r>
          </a:p>
          <a:p>
            <a:pPr lvl="2"/>
            <a:r>
              <a:rPr lang="en-US" dirty="0"/>
              <a:t>Non-interpolating sensors (accurate hardware)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requests sensor readings either at low rate or high rate</a:t>
            </a:r>
          </a:p>
          <a:p>
            <a:pPr lvl="2"/>
            <a:r>
              <a:rPr lang="en-US" dirty="0"/>
              <a:t>In interpolating sensors:</a:t>
            </a:r>
          </a:p>
          <a:p>
            <a:pPr lvl="3"/>
            <a:r>
              <a:rPr lang="en-US" dirty="0"/>
              <a:t>High request rate causes interpolation to be cut short</a:t>
            </a:r>
          </a:p>
          <a:p>
            <a:pPr lvl="3"/>
            <a:r>
              <a:rPr lang="en-US" dirty="0"/>
              <a:t>Potentially leads to inaccurate data returned to SAM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4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Self-Driving Car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/>
              <a:t>Are all aspects satisfied?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82625" r="77372" b="13682"/>
          <a:stretch/>
        </p:blipFill>
        <p:spPr>
          <a:xfrm>
            <a:off x="5341721" y="3898612"/>
            <a:ext cx="1402339" cy="197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id="{F483C380-DBD8-49E5-9F1B-DFDC8389F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4100" r="71984" b="31619"/>
          <a:stretch/>
        </p:blipFill>
        <p:spPr>
          <a:xfrm>
            <a:off x="6015181" y="4249015"/>
            <a:ext cx="1816100" cy="229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oSAT LIVE 1000">
            <a:extLst>
              <a:ext uri="{FF2B5EF4-FFF2-40B4-BE49-F238E27FC236}">
                <a16:creationId xmlns:a16="http://schemas.microsoft.com/office/drawing/2014/main" id="{B28451C8-3102-4E2E-BFA9-3E49B126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85837" r="84323" b="9897"/>
          <a:stretch/>
        </p:blipFill>
        <p:spPr>
          <a:xfrm>
            <a:off x="4465421" y="4627418"/>
            <a:ext cx="876300" cy="228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08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Demonstrate</a:t>
            </a:r>
          </a:p>
          <a:p>
            <a:pPr lvl="1"/>
            <a:r>
              <a:rPr lang="en-US" dirty="0"/>
              <a:t>Formalization of CPS Model and surrounding domain</a:t>
            </a:r>
          </a:p>
          <a:p>
            <a:pPr lvl="1"/>
            <a:r>
              <a:rPr lang="en-US" dirty="0"/>
              <a:t>Formalization of attacks, their effects, mitigation actions</a:t>
            </a:r>
          </a:p>
          <a:p>
            <a:pPr lvl="1"/>
            <a:r>
              <a:rPr lang="en-US" dirty="0"/>
              <a:t>Reasoning about aspects, concerns, properties</a:t>
            </a:r>
          </a:p>
          <a:p>
            <a:pPr lvl="2"/>
            <a:r>
              <a:rPr lang="en-US" dirty="0"/>
              <a:t>Recursive traversal of concern trees</a:t>
            </a:r>
          </a:p>
          <a:p>
            <a:pPr lvl="1"/>
            <a:r>
              <a:rPr lang="en-US" dirty="0"/>
              <a:t>Reasoning about physical ramifications</a:t>
            </a:r>
          </a:p>
          <a:p>
            <a:pPr lvl="1"/>
            <a:r>
              <a:rPr lang="en-US" dirty="0"/>
              <a:t>Finding mitigations, reasoning about their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05D47-FA05-47CF-AB42-0853FC45C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82971" y="111126"/>
            <a:ext cx="2061029" cy="19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66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request readings at a high rate</a:t>
            </a: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004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1916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imple2-t2.lp - /home/marcy/NIST-toy/V3/">
            <a:extLst>
              <a:ext uri="{FF2B5EF4-FFF2-40B4-BE49-F238E27FC236}">
                <a16:creationId xmlns:a16="http://schemas.microsoft.com/office/drawing/2014/main" id="{8300FE97-B564-4251-85A4-E0454CC3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78596" r="4898" b="17656"/>
          <a:stretch/>
        </p:blipFill>
        <p:spPr>
          <a:xfrm>
            <a:off x="1246355" y="3501888"/>
            <a:ext cx="6651289" cy="210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imple2-t2.lp - /home/marcy/NIST-demo-v1/V3/">
            <a:extLst>
              <a:ext uri="{FF2B5EF4-FFF2-40B4-BE49-F238E27FC236}">
                <a16:creationId xmlns:a16="http://schemas.microsoft.com/office/drawing/2014/main" id="{03C2E6B0-05B2-4013-8556-4EF18FE26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83408" r="28941" b="9721"/>
          <a:stretch/>
        </p:blipFill>
        <p:spPr>
          <a:xfrm>
            <a:off x="1745084" y="6017243"/>
            <a:ext cx="5653830" cy="39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D9FF63-CBBE-48D1-8776-F39D2AB2F2A2}"/>
              </a:ext>
            </a:extLst>
          </p:cNvPr>
          <p:cNvSpPr txBox="1"/>
          <p:nvPr/>
        </p:nvSpPr>
        <p:spPr>
          <a:xfrm>
            <a:off x="1337780" y="5646504"/>
            <a:ext cx="323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Conclusion based on the knowledge:</a:t>
            </a:r>
          </a:p>
        </p:txBody>
      </p:sp>
    </p:spTree>
    <p:extLst>
      <p:ext uri="{BB962C8B-B14F-4D97-AF65-F5344CB8AC3E}">
        <p14:creationId xmlns:p14="http://schemas.microsoft.com/office/powerpoint/2010/main" val="2783774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request readings at a high rate</a:t>
            </a: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004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1916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imple2-t2.lp - /home/marcy/NIST-toy/V3/">
            <a:extLst>
              <a:ext uri="{FF2B5EF4-FFF2-40B4-BE49-F238E27FC236}">
                <a16:creationId xmlns:a16="http://schemas.microsoft.com/office/drawing/2014/main" id="{8300FE97-B564-4251-85A4-E0454CC3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78596" r="4898" b="17656"/>
          <a:stretch/>
        </p:blipFill>
        <p:spPr>
          <a:xfrm>
            <a:off x="1246355" y="3501888"/>
            <a:ext cx="6651289" cy="210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simple2-t3-ext.lp - /home/marcy/NIST-toy/V3/">
            <a:extLst>
              <a:ext uri="{FF2B5EF4-FFF2-40B4-BE49-F238E27FC236}">
                <a16:creationId xmlns:a16="http://schemas.microsoft.com/office/drawing/2014/main" id="{70639F55-D0E1-4DD4-8997-A3BFB3288C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62569" r="65107" b="34337"/>
          <a:stretch/>
        </p:blipFill>
        <p:spPr>
          <a:xfrm>
            <a:off x="1451054" y="6147834"/>
            <a:ext cx="2456410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11642-E19E-424F-B5F9-175699C3BBBB}"/>
              </a:ext>
            </a:extLst>
          </p:cNvPr>
          <p:cNvSpPr txBox="1"/>
          <p:nvPr/>
        </p:nvSpPr>
        <p:spPr>
          <a:xfrm>
            <a:off x="1362722" y="5853808"/>
            <a:ext cx="2461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Mitigation Generation Module</a:t>
            </a:r>
          </a:p>
        </p:txBody>
      </p:sp>
      <p:pic>
        <p:nvPicPr>
          <p:cNvPr id="11" name="Picture 10" descr="simple1-t3.lp - /home/marcy/NIST-toy/V3/">
            <a:extLst>
              <a:ext uri="{FF2B5EF4-FFF2-40B4-BE49-F238E27FC236}">
                <a16:creationId xmlns:a16="http://schemas.microsoft.com/office/drawing/2014/main" id="{51C6D327-AD67-4CDE-90A0-8305D5178F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86786" r="82609" b="9786"/>
          <a:stretch/>
        </p:blipFill>
        <p:spPr>
          <a:xfrm>
            <a:off x="1451054" y="6409046"/>
            <a:ext cx="1134793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627848-A3AF-4660-8B7E-B2A9CBAE297B}"/>
              </a:ext>
            </a:extLst>
          </p:cNvPr>
          <p:cNvSpPr txBox="1"/>
          <p:nvPr/>
        </p:nvSpPr>
        <p:spPr>
          <a:xfrm flipH="1">
            <a:off x="6044737" y="6143715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interpolating sensors</a:t>
            </a:r>
          </a:p>
          <a:p>
            <a:r>
              <a:rPr lang="en-US" dirty="0"/>
              <a:t>  with non-interpolating ones”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8B18A7-E622-44C6-B531-3DD90AFA8ABD}"/>
              </a:ext>
            </a:extLst>
          </p:cNvPr>
          <p:cNvCxnSpPr/>
          <p:nvPr/>
        </p:nvCxnSpPr>
        <p:spPr>
          <a:xfrm rot="10800000">
            <a:off x="5583911" y="5874702"/>
            <a:ext cx="47521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oSAT LIVE 1000">
            <a:extLst>
              <a:ext uri="{FF2B5EF4-FFF2-40B4-BE49-F238E27FC236}">
                <a16:creationId xmlns:a16="http://schemas.microsoft.com/office/drawing/2014/main" id="{9AFF957C-49DF-4C7C-A0DF-2413A08D79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2822" r="22509" b="83347"/>
          <a:stretch/>
        </p:blipFill>
        <p:spPr>
          <a:xfrm>
            <a:off x="4074485" y="5612736"/>
            <a:ext cx="5045336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97F5DE-8E9C-43ED-88E8-84C35AFAB831}"/>
              </a:ext>
            </a:extLst>
          </p:cNvPr>
          <p:cNvSpPr txBox="1"/>
          <p:nvPr/>
        </p:nvSpPr>
        <p:spPr>
          <a:xfrm>
            <a:off x="7379852" y="474707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BD9C1-A9CE-44A3-9219-A6570145CBED}"/>
              </a:ext>
            </a:extLst>
          </p:cNvPr>
          <p:cNvSpPr txBox="1"/>
          <p:nvPr/>
        </p:nvSpPr>
        <p:spPr>
          <a:xfrm>
            <a:off x="7546955" y="563827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890441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Example 3 (Variant)</a:t>
            </a:r>
            <a:br>
              <a:rPr lang="en-US" sz="4800" dirty="0"/>
            </a:br>
            <a:r>
              <a:rPr lang="en-US" sz="4800" b="1" dirty="0"/>
              <a:t>Multiple Possible Mitigations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3 (Extended)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SAM. </a:t>
            </a: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Unless a patch is applied, the SAM will request readings at a high rate.</a:t>
            </a:r>
          </a:p>
          <a:p>
            <a:pPr marL="457200" lvl="1" indent="0">
              <a:buNone/>
            </a:pPr>
            <a:endParaRPr lang="en-US" sz="46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How can it be mitigated?</a:t>
            </a:r>
          </a:p>
          <a:p>
            <a:pPr marL="457200"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8052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5345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79921" y="5246900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imple2-t2-ext.lp - /home/marcy/NIST-toy/V3/">
            <a:extLst>
              <a:ext uri="{FF2B5EF4-FFF2-40B4-BE49-F238E27FC236}">
                <a16:creationId xmlns:a16="http://schemas.microsoft.com/office/drawing/2014/main" id="{4196F44F-DDE9-4576-BD48-2C58D7DEFC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76156" r="28378" b="17938"/>
          <a:stretch/>
        </p:blipFill>
        <p:spPr>
          <a:xfrm>
            <a:off x="1615971" y="3745770"/>
            <a:ext cx="548640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DE381F-5A9D-4708-94C7-A19F2DAD6172}"/>
              </a:ext>
            </a:extLst>
          </p:cNvPr>
          <p:cNvSpPr txBox="1"/>
          <p:nvPr/>
        </p:nvSpPr>
        <p:spPr>
          <a:xfrm>
            <a:off x="3995083" y="577897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Solution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FD14-DC2C-4AB6-A5A4-BD510D6C86D1}"/>
              </a:ext>
            </a:extLst>
          </p:cNvPr>
          <p:cNvSpPr txBox="1"/>
          <p:nvPr/>
        </p:nvSpPr>
        <p:spPr>
          <a:xfrm>
            <a:off x="3989153" y="627496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Solution #2</a:t>
            </a:r>
          </a:p>
        </p:txBody>
      </p: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id="{27D9596A-0AF5-481C-814E-ED6DA1186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2822" r="22509" b="83347"/>
          <a:stretch/>
        </p:blipFill>
        <p:spPr>
          <a:xfrm>
            <a:off x="4065353" y="6044375"/>
            <a:ext cx="5045336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id="{E02BCE5B-1F81-478E-A765-4333A26EE4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0515" r="78579" b="35636"/>
          <a:stretch/>
        </p:blipFill>
        <p:spPr>
          <a:xfrm>
            <a:off x="4065353" y="6551081"/>
            <a:ext cx="1271774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simple2-t3-ext.lp - /home/marcy/NIST-toy/V3/">
            <a:extLst>
              <a:ext uri="{FF2B5EF4-FFF2-40B4-BE49-F238E27FC236}">
                <a16:creationId xmlns:a16="http://schemas.microsoft.com/office/drawing/2014/main" id="{55C089F4-5401-469F-8FCA-3AF005B867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t="81726" r="53715" b="15068"/>
          <a:stretch/>
        </p:blipFill>
        <p:spPr>
          <a:xfrm>
            <a:off x="369243" y="6459641"/>
            <a:ext cx="3205213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99C877-D488-4009-8970-831AC11FFDFA}"/>
              </a:ext>
            </a:extLst>
          </p:cNvPr>
          <p:cNvSpPr txBox="1"/>
          <p:nvPr/>
        </p:nvSpPr>
        <p:spPr>
          <a:xfrm>
            <a:off x="286676" y="6167576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Effect of mitigation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CE086-7C66-418C-8A2B-E991E8926254}"/>
              </a:ext>
            </a:extLst>
          </p:cNvPr>
          <p:cNvSpPr txBox="1"/>
          <p:nvPr/>
        </p:nvSpPr>
        <p:spPr>
          <a:xfrm>
            <a:off x="6499121" y="6467258"/>
            <a:ext cx="17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“Patch the SAM”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0427F7-B8D4-4019-AD9B-02856344E18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495011" y="6651924"/>
            <a:ext cx="1004110" cy="10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97E831-544A-4377-AF51-B8E1BD8513D2}"/>
              </a:ext>
            </a:extLst>
          </p:cNvPr>
          <p:cNvSpPr txBox="1"/>
          <p:nvPr/>
        </p:nvSpPr>
        <p:spPr>
          <a:xfrm>
            <a:off x="7240154" y="538466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B1322F-F7F7-46EB-8A48-854ECF18BD61}"/>
              </a:ext>
            </a:extLst>
          </p:cNvPr>
          <p:cNvSpPr txBox="1"/>
          <p:nvPr/>
        </p:nvSpPr>
        <p:spPr>
          <a:xfrm>
            <a:off x="7456755" y="607429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2172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Demonstrated</a:t>
            </a:r>
          </a:p>
          <a:p>
            <a:pPr lvl="1"/>
            <a:r>
              <a:rPr lang="en-US" dirty="0"/>
              <a:t>Formalization of CPS Model and surrounding domain, attacks, mitigations</a:t>
            </a:r>
          </a:p>
          <a:p>
            <a:pPr lvl="1"/>
            <a:r>
              <a:rPr lang="en-US" dirty="0"/>
              <a:t>Reasoning about concerns, properties, physical ramifications</a:t>
            </a:r>
          </a:p>
          <a:p>
            <a:pPr lvl="1"/>
            <a:r>
              <a:rPr lang="en-US" dirty="0"/>
              <a:t>Finding (multiple) mitigations, reasoning about their effects</a:t>
            </a:r>
          </a:p>
          <a:p>
            <a:pPr lvl="1"/>
            <a:r>
              <a:rPr lang="en-US" dirty="0"/>
              <a:t>Three examples: “</a:t>
            </a:r>
            <a:r>
              <a:rPr lang="en-US" dirty="0" err="1"/>
              <a:t>BodyCam</a:t>
            </a:r>
            <a:r>
              <a:rPr lang="en-US" dirty="0"/>
              <a:t>”, Self-driving Car (a &amp; b)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0" lvl="1" indent="0">
              <a:buNone/>
            </a:pPr>
            <a:r>
              <a:rPr lang="en-US" b="1" dirty="0"/>
              <a:t>Next Steps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Standardization of modeling of surrounding domain, attacks, mitigations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Parametrization of properties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Formalization, leverage of knowledge about CPS structure</a:t>
            </a:r>
          </a:p>
          <a:p>
            <a:pPr marL="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994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Formalization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 of the Formalization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Capture relevant knowledge about a CPS</a:t>
            </a:r>
          </a:p>
          <a:p>
            <a:pPr lvl="1"/>
            <a:r>
              <a:rPr lang="en-US" dirty="0"/>
              <a:t>CPS-independent: Aspects/Concerns hierarchy</a:t>
            </a:r>
          </a:p>
          <a:p>
            <a:pPr lvl="1"/>
            <a:r>
              <a:rPr lang="en-US" dirty="0"/>
              <a:t>CPS-specific: Properties</a:t>
            </a:r>
          </a:p>
          <a:p>
            <a:pPr lvl="1"/>
            <a:r>
              <a:rPr lang="en-US" dirty="0"/>
              <a:t>Constraints, dependencies, tradeoffs</a:t>
            </a:r>
          </a:p>
          <a:p>
            <a:pPr lvl="2"/>
            <a:r>
              <a:rPr lang="en-US" dirty="0"/>
              <a:t>General-purpose, e.g. thermodynamics</a:t>
            </a:r>
          </a:p>
          <a:p>
            <a:pPr lvl="2"/>
            <a:r>
              <a:rPr lang="en-US" dirty="0"/>
              <a:t>CPS-specific, e.g.:</a:t>
            </a:r>
          </a:p>
          <a:p>
            <a:pPr lvl="3"/>
            <a:r>
              <a:rPr lang="en-US" dirty="0"/>
              <a:t>Component dependencies</a:t>
            </a:r>
          </a:p>
          <a:p>
            <a:pPr lvl="3"/>
            <a:r>
              <a:rPr lang="en-US" dirty="0"/>
              <a:t>Property dependencies</a:t>
            </a:r>
          </a:p>
          <a:p>
            <a:pPr lvl="3"/>
            <a:r>
              <a:rPr lang="en-US" dirty="0"/>
              <a:t>Effects of malware</a:t>
            </a:r>
          </a:p>
          <a:p>
            <a:r>
              <a:rPr lang="en-US" dirty="0"/>
              <a:t>Enable reasoning about:</a:t>
            </a:r>
          </a:p>
          <a:p>
            <a:pPr lvl="1"/>
            <a:r>
              <a:rPr lang="en-US" dirty="0"/>
              <a:t>The current state of the CPS</a:t>
            </a:r>
          </a:p>
          <a:p>
            <a:pPr lvl="2"/>
            <a:r>
              <a:rPr lang="en-US" dirty="0"/>
              <a:t>Both logical and physical</a:t>
            </a:r>
          </a:p>
          <a:p>
            <a:pPr lvl="1"/>
            <a:r>
              <a:rPr lang="en-US" dirty="0"/>
              <a:t>Which Properties are violated</a:t>
            </a:r>
          </a:p>
          <a:p>
            <a:pPr lvl="1"/>
            <a:r>
              <a:rPr lang="en-US" dirty="0"/>
              <a:t>Which Aspects/Concerns are currently satisfied</a:t>
            </a:r>
          </a:p>
          <a:p>
            <a:pPr lvl="1"/>
            <a:r>
              <a:rPr lang="en-US" dirty="0"/>
              <a:t>How to reach a desired state</a:t>
            </a:r>
          </a:p>
          <a:p>
            <a:pPr lvl="2"/>
            <a:r>
              <a:rPr lang="en-US" dirty="0"/>
              <a:t>Recovery to mission capability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23FFB-A8EC-4BDF-AA1A-E108AEB041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82971" y="111126"/>
            <a:ext cx="2061029" cy="19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0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Formalization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9A14C-6396-4471-AEE2-D334F2CCA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Aspect/Concern hierarchy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Properties</a:t>
                </a:r>
              </a:p>
              <a:p>
                <a:pPr lvl="1"/>
                <a:r>
                  <a:rPr lang="en-US" dirty="0"/>
                  <a:t>Each concern is associated with a set of properties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𝑒𝑛𝑐𝑟𝑦𝑝𝑡𝑒𝑑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𝑐𝑜𝑛𝑓𝑖𝑑</m:t>
                        </m:r>
                      </m:sup>
                    </m:sSup>
                  </m:oMath>
                </a14:m>
                <a:r>
                  <a:rPr lang="en-US" dirty="0"/>
                  <a:t>: property of concern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𝑒𝑛𝑐𝑟𝑦𝑝𝑡𝑒𝑑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𝑐𝑜𝑛𝑓𝑖𝑑𝑒𝑛𝑡𝑖𝑎𝑙𝑖𝑡𝑦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property is represented by an </a:t>
                </a:r>
                <a:r>
                  <a:rPr lang="en-US" b="1" dirty="0"/>
                  <a:t>atomic statement</a:t>
                </a:r>
              </a:p>
              <a:p>
                <a:pPr lvl="2"/>
                <a:r>
                  <a:rPr lang="en-US" dirty="0"/>
                  <a:t>Case 1: truth value is not specified</a:t>
                </a:r>
              </a:p>
              <a:p>
                <a:pPr lvl="3"/>
                <a:r>
                  <a:rPr lang="en-US" dirty="0"/>
                  <a:t>“Camera is capable of recording at 25 fps”</a:t>
                </a:r>
              </a:p>
              <a:p>
                <a:pPr lvl="2"/>
                <a:r>
                  <a:rPr lang="en-US" dirty="0"/>
                  <a:t>Case 2: truth value is specified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must be satisfied for concern to be satisfied</a:t>
                </a:r>
              </a:p>
              <a:p>
                <a:pPr lvl="3"/>
                <a:r>
                  <a:rPr lang="en-US" dirty="0"/>
                  <a:t>“Camera uses encrypted memory”</a:t>
                </a:r>
              </a:p>
              <a:p>
                <a:pPr lvl="1"/>
                <a:r>
                  <a:rPr lang="en-US" dirty="0"/>
                  <a:t>Will later include continuous features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A9A14C-6396-4471-AEE2-D334F2CCA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  <a:blipFill rotWithShape="0">
                <a:blip r:embed="rId2"/>
                <a:stretch>
                  <a:fillRect l="-1623" t="-2058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5497" t="23841" r="5556" b="22800"/>
          <a:stretch/>
        </p:blipFill>
        <p:spPr>
          <a:xfrm>
            <a:off x="7284688" y="1081716"/>
            <a:ext cx="1628079" cy="157232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60588" y="1914525"/>
            <a:ext cx="1737360" cy="29310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29A8F0-E0CA-4B76-B9D4-13F8FAB0666B}"/>
                  </a:ext>
                </a:extLst>
              </p:cNvPr>
              <p:cNvSpPr txBox="1"/>
              <p:nvPr/>
            </p:nvSpPr>
            <p:spPr>
              <a:xfrm>
                <a:off x="6918612" y="3531060"/>
                <a:ext cx="2225388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/>
                  <a:t>: set of properties of concern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29A8F0-E0CA-4B76-B9D4-13F8FAB0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12" y="3531060"/>
                <a:ext cx="2225388" cy="261610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E8AD0FF-A357-487B-AC4F-46AD36DEE823}"/>
              </a:ext>
            </a:extLst>
          </p:cNvPr>
          <p:cNvGrpSpPr/>
          <p:nvPr/>
        </p:nvGrpSpPr>
        <p:grpSpPr>
          <a:xfrm>
            <a:off x="0" y="1741489"/>
            <a:ext cx="628650" cy="4392611"/>
            <a:chOff x="0" y="1741489"/>
            <a:chExt cx="628650" cy="43926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E481E4-BC1B-4FD8-AEC2-DDAEF8C90A1E}"/>
                </a:ext>
              </a:extLst>
            </p:cNvPr>
            <p:cNvSpPr/>
            <p:nvPr/>
          </p:nvSpPr>
          <p:spPr>
            <a:xfrm>
              <a:off x="0" y="1741489"/>
              <a:ext cx="628650" cy="43926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77A33E-0D13-4AFA-B059-C26210B1C9C3}"/>
                </a:ext>
              </a:extLst>
            </p:cNvPr>
            <p:cNvSpPr txBox="1"/>
            <p:nvPr/>
          </p:nvSpPr>
          <p:spPr>
            <a:xfrm rot="16200000">
              <a:off x="-864128" y="3634114"/>
              <a:ext cx="2329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CPS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3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Formalization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9A14C-6396-4471-AEE2-D334F2CCA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Configuration of the CPS</a:t>
                </a:r>
              </a:p>
              <a:p>
                <a:pPr lvl="1"/>
                <a:r>
                  <a:rPr lang="en-US" dirty="0"/>
                  <a:t>Provides us with the </a:t>
                </a:r>
                <a:r>
                  <a:rPr lang="en-US" b="1" dirty="0"/>
                  <a:t>truth value of atomic statements</a:t>
                </a:r>
              </a:p>
              <a:p>
                <a:pPr lvl="2"/>
                <a:r>
                  <a:rPr lang="en-US" dirty="0"/>
                  <a:t>“Basic camera is in use”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𝑏𝑎𝑠𝑖𝑐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𝑐𝑎𝑚𝑒𝑟𝑎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𝑐𝑓𝑔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“Basic camera is currently using encrypted memory and recording at 50 fps”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Constraints, dependencies, trade-offs</a:t>
                </a:r>
              </a:p>
              <a:p>
                <a:pPr lvl="1"/>
                <a:r>
                  <a:rPr lang="en-US" dirty="0"/>
                  <a:t>Provide us with </a:t>
                </a:r>
                <a:r>
                  <a:rPr lang="en-US" b="1" dirty="0"/>
                  <a:t>dependencies among atomic statements</a:t>
                </a:r>
                <a:r>
                  <a:rPr lang="en-US" dirty="0"/>
                  <a:t> (properties + configuration)</a:t>
                </a:r>
                <a:endParaRPr lang="en-US" b="1" dirty="0"/>
              </a:p>
              <a:p>
                <a:pPr lvl="2"/>
                <a:r>
                  <a:rPr lang="en-US" dirty="0"/>
                  <a:t>“It is impossible for basic camera to use encrypted memory while recording at 50 fps”</a:t>
                </a:r>
              </a:p>
              <a:p>
                <a:pPr lvl="2"/>
                <a:r>
                  <a:rPr lang="en-US" dirty="0"/>
                  <a:t>“If basic camera uses encrypted memory while recording at 30+ fps, average frame drop rate is 25%” or “…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𝑟𝑒𝑐𝑜𝑑𝑖𝑛𝑔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Describe how </a:t>
                </a:r>
                <a:r>
                  <a:rPr lang="en-US" b="1" dirty="0"/>
                  <a:t>actions affect the configuration of the CPS</a:t>
                </a:r>
              </a:p>
              <a:p>
                <a:pPr lvl="1"/>
                <a:r>
                  <a:rPr lang="en-US" b="1" dirty="0"/>
                  <a:t>Recursively affect satisfaction of concerns, aspects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𝑒𝑛𝑐𝑟𝑦𝑝𝑡𝑒𝑑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𝑚𝑒𝑚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𝑐𝑎𝑚𝑒𝑟𝑎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𝑐𝑜𝑛𝑓𝑖𝑑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𝐼𝑀𝑃𝐴𝐶𝑇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𝑑𝑟𝑜𝑝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𝑓𝑟𝑎𝑚𝑒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𝑓𝑢𝑛𝑐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𝑑𝑟𝑜𝑝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𝑓𝑟𝑎𝑚𝑒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𝑓𝑢𝑛𝑐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𝐼𝑀𝑃𝐴𝐶𝑇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𝑓𝑢𝑛𝑐𝑡𝑖𝑜𝑛𝑎𝑙𝑖𝑡𝑦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A9A14C-6396-4471-AEE2-D334F2CCA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  <a:blipFill rotWithShape="0">
                <a:blip r:embed="rId2"/>
                <a:stretch>
                  <a:fillRect l="-1236" t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F9B360-E6D9-4C1F-9427-1B600FDF2325}"/>
                  </a:ext>
                </a:extLst>
              </p:cNvPr>
              <p:cNvSpPr txBox="1"/>
              <p:nvPr/>
            </p:nvSpPr>
            <p:spPr>
              <a:xfrm>
                <a:off x="6527800" y="5964298"/>
                <a:ext cx="2565400" cy="8476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200" u="sng" dirty="0">
                    <a:latin typeface="Cambria Math" panose="02040503050406030204" pitchFamily="18" charset="0"/>
                  </a:rPr>
                  <a:t>Possible general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𝑐𝑜𝑛𝑗𝑢𝑛𝑐𝑡𝑖𝑜𝑛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𝑎𝑡𝑜𝑚𝑖𝑐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𝑠𝑡𝑎𝑡𝑒𝑚𝑒𝑛𝑡𝑠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𝑰𝑴𝑷𝑨𝑪𝑻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𝒑𝒐𝒔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𝒏𝒆𝒈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𝑎𝑡𝑜𝑚𝑖𝑐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𝑠𝑡𝑎𝑡𝑒𝑚𝑒𝑛𝑡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F9B360-E6D9-4C1F-9427-1B600FDF2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00" y="5964298"/>
                <a:ext cx="2565400" cy="847604"/>
              </a:xfrm>
              <a:prstGeom prst="rect">
                <a:avLst/>
              </a:prstGeom>
              <a:blipFill>
                <a:blip r:embed="rId3"/>
                <a:stretch>
                  <a:fillRect l="-3546" r="-4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1947A49-D717-4A6B-985D-F5C3A21B2D85}"/>
              </a:ext>
            </a:extLst>
          </p:cNvPr>
          <p:cNvGrpSpPr/>
          <p:nvPr/>
        </p:nvGrpSpPr>
        <p:grpSpPr>
          <a:xfrm>
            <a:off x="0" y="1741489"/>
            <a:ext cx="628650" cy="4392611"/>
            <a:chOff x="0" y="1741489"/>
            <a:chExt cx="628650" cy="43926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62C313-F137-4150-B967-BE5F4DE18FDD}"/>
                </a:ext>
              </a:extLst>
            </p:cNvPr>
            <p:cNvSpPr/>
            <p:nvPr/>
          </p:nvSpPr>
          <p:spPr>
            <a:xfrm>
              <a:off x="0" y="1741489"/>
              <a:ext cx="628650" cy="4392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CF8F4A-CF52-4EF4-94DB-658B27F07964}"/>
                </a:ext>
              </a:extLst>
            </p:cNvPr>
            <p:cNvSpPr txBox="1"/>
            <p:nvPr/>
          </p:nvSpPr>
          <p:spPr>
            <a:xfrm rot="16200000">
              <a:off x="-901317" y="3634114"/>
              <a:ext cx="240386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Beyond CPS Framework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98057" y="6534903"/>
            <a:ext cx="5070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One conclusion: negative interaction between confidentiality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5981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Generalized Integrated Monitoring &amp; Control System</a:t>
            </a:r>
            <a:br>
              <a:rPr lang="en-US" sz="2400" b="1" dirty="0"/>
            </a:br>
            <a:r>
              <a:rPr lang="en-US" sz="1800" i="1" dirty="0"/>
              <a:t>Can be specialized into any of the example systems discussed later</a:t>
            </a:r>
            <a:br>
              <a:rPr lang="en-US" sz="1800" i="1" dirty="0"/>
            </a:br>
            <a:endParaRPr lang="en-US" i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input1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input2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260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monitoring &amp; control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6F0C4-EBB2-408D-9930-586E3E332343}"/>
              </a:ext>
            </a:extLst>
          </p:cNvPr>
          <p:cNvSpPr txBox="1"/>
          <p:nvPr/>
        </p:nvSpPr>
        <p:spPr>
          <a:xfrm>
            <a:off x="1448002" y="4171262"/>
            <a:ext cx="110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f2a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feed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f1a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1849737" y="3973409"/>
            <a:ext cx="395245" cy="30433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f2b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feed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f1b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689279"/>
            <a:ext cx="178524" cy="11079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f1a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TBD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540783"/>
            <a:ext cx="385996" cy="38002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f1b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TBD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8" y="2494087"/>
            <a:ext cx="679222" cy="6925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995707-D7B0-4859-B813-352A9ADC4152}"/>
              </a:ext>
            </a:extLst>
          </p:cNvPr>
          <p:cNvSpPr/>
          <p:nvPr/>
        </p:nvSpPr>
        <p:spPr>
          <a:xfrm>
            <a:off x="3370910" y="558464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2C788E-7BDB-4475-9FE4-895BEBC9C1DC}"/>
              </a:ext>
            </a:extLst>
          </p:cNvPr>
          <p:cNvCxnSpPr>
            <a:cxnSpLocks/>
            <a:stCxn id="14" idx="4"/>
            <a:endCxn id="32" idx="1"/>
          </p:cNvCxnSpPr>
          <p:nvPr/>
        </p:nvCxnSpPr>
        <p:spPr>
          <a:xfrm>
            <a:off x="2865168" y="4862807"/>
            <a:ext cx="591423" cy="807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BFA239-7775-4BB2-8E06-80E06F752631}"/>
              </a:ext>
            </a:extLst>
          </p:cNvPr>
          <p:cNvSpPr txBox="1"/>
          <p:nvPr/>
        </p:nvSpPr>
        <p:spPr>
          <a:xfrm>
            <a:off x="1261963" y="5352683"/>
            <a:ext cx="1581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combof1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input feeds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f2a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f2b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2572634" y="5345495"/>
            <a:ext cx="584242" cy="25802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remote station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notification1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notification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notification, timestamp, location, user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100" dirty="0"/>
              <a:t>configurable</a:t>
            </a:r>
          </a:p>
          <a:p>
            <a:pPr algn="ctr" defTabSz="914400"/>
            <a:r>
              <a:rPr lang="en-US" sz="1100" dirty="0"/>
              <a:t>input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 err="1">
                <a:solidFill>
                  <a:prstClr val="white"/>
                </a:solidFill>
                <a:latin typeface="Calibri" panose="020F0502020204030204"/>
              </a:rPr>
              <a:t>reconfig</a:t>
            </a:r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config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new config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3287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monitoring &amp; control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9000"/>
                </a:schemeClr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user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9EC090-B1BF-4B75-9F04-581E6CE696DB}"/>
              </a:ext>
            </a:extLst>
          </p:cNvPr>
          <p:cNvGrpSpPr/>
          <p:nvPr/>
        </p:nvGrpSpPr>
        <p:grpSpPr>
          <a:xfrm>
            <a:off x="6356067" y="109549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us1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user signal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3"/>
            <a:ext cx="1468386" cy="172924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93A59A2-7A65-434E-A57A-68C1DD1841AF}"/>
              </a:ext>
            </a:extLst>
          </p:cNvPr>
          <p:cNvSpPr/>
          <p:nvPr/>
        </p:nvSpPr>
        <p:spPr>
          <a:xfrm>
            <a:off x="160488" y="6573327"/>
            <a:ext cx="283464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recipient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C694B98-5AD2-4A31-A2D0-E2AE28082D3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529350" y="4862807"/>
            <a:ext cx="335818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BD6D6C4-577E-4C4B-8A25-E369C11C1814}"/>
              </a:ext>
            </a:extLst>
          </p:cNvPr>
          <p:cNvSpPr txBox="1"/>
          <p:nvPr/>
        </p:nvSpPr>
        <p:spPr>
          <a:xfrm>
            <a:off x="3185009" y="6212233"/>
            <a:ext cx="192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combof2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audio, video, other signals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24031E-BB4E-4B81-B6A8-3CAE419F7B1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2684353" y="6089245"/>
            <a:ext cx="500656" cy="3076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3D4BE6-CA31-49FE-AE9B-9DEFE392340F}"/>
              </a:ext>
            </a:extLst>
          </p:cNvPr>
          <p:cNvSpPr txBox="1"/>
          <p:nvPr/>
        </p:nvSpPr>
        <p:spPr>
          <a:xfrm>
            <a:off x="643219" y="1062281"/>
            <a:ext cx="270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“Generalized” components circled in </a:t>
            </a:r>
            <a:r>
              <a:rPr lang="en-US" sz="1200" dirty="0">
                <a:solidFill>
                  <a:srgbClr val="FF0000"/>
                </a:solidFill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118191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</TotalTime>
  <Words>3010</Words>
  <Application>Microsoft Office PowerPoint</Application>
  <PresentationFormat>On-screen Show (4:3)</PresentationFormat>
  <Paragraphs>834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PowerPoint Presentation</vt:lpstr>
      <vt:lpstr>Progress</vt:lpstr>
      <vt:lpstr>Progress</vt:lpstr>
      <vt:lpstr>Goals</vt:lpstr>
      <vt:lpstr>Formalization</vt:lpstr>
      <vt:lpstr>Goals of the Formalization</vt:lpstr>
      <vt:lpstr>Proposed Formalization Components</vt:lpstr>
      <vt:lpstr>Proposed Formalization Components</vt:lpstr>
      <vt:lpstr>Generalized Integrated Monitoring &amp; Control System Can be specialized into any of the example systems discussed later </vt:lpstr>
      <vt:lpstr>Aspects, Concerns, Properties for Generalized Integrated Monitoring &amp; Control System</vt:lpstr>
      <vt:lpstr>Summary of Examples</vt:lpstr>
      <vt:lpstr>Example 1 Body Camera</vt:lpstr>
      <vt:lpstr>Example 1 “BodyCam” Diagram</vt:lpstr>
      <vt:lpstr>Example 1 Simplified “BodyCam”</vt:lpstr>
      <vt:lpstr>Aspects, Concerns, Properties</vt:lpstr>
      <vt:lpstr>Formalization</vt:lpstr>
      <vt:lpstr>Formalization</vt:lpstr>
      <vt:lpstr>Formalization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 – Step 2</vt:lpstr>
      <vt:lpstr>Example 1 – Step 2</vt:lpstr>
      <vt:lpstr>Example 1 – Step 2</vt:lpstr>
      <vt:lpstr>Example 1 – Step 2</vt:lpstr>
      <vt:lpstr>Example 1 – Step 3</vt:lpstr>
      <vt:lpstr>Example 1 – Step 3</vt:lpstr>
      <vt:lpstr>Example 2 Self-Driving Car (a)</vt:lpstr>
      <vt:lpstr>Example 2 Self-Driving Car (a)</vt:lpstr>
      <vt:lpstr>Example 2: Self-Driving Car (a)</vt:lpstr>
      <vt:lpstr>Example 2: Self-Driving Car (a)</vt:lpstr>
      <vt:lpstr>Example 3 Self-Driving Car (b)</vt:lpstr>
      <vt:lpstr>Example 2 Self-Driving Car (b)</vt:lpstr>
      <vt:lpstr>Example 3: Self-Driving Car (b)</vt:lpstr>
      <vt:lpstr>Example 3: Self-Driving Car (b)</vt:lpstr>
      <vt:lpstr>Example 3 – Step 2</vt:lpstr>
      <vt:lpstr>Example 3 – Step 3</vt:lpstr>
      <vt:lpstr>Example 3 (Variant) Multiple Possible Mitigations</vt:lpstr>
      <vt:lpstr>Example 3 – Step 3 (Extended)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Marcello Balduccini</dc:creator>
  <cp:lastModifiedBy>Marcello Balduccini</cp:lastModifiedBy>
  <cp:revision>80</cp:revision>
  <dcterms:created xsi:type="dcterms:W3CDTF">2017-09-15T15:03:55Z</dcterms:created>
  <dcterms:modified xsi:type="dcterms:W3CDTF">2017-11-14T01:30:35Z</dcterms:modified>
</cp:coreProperties>
</file>