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5" r:id="rId3"/>
    <p:sldId id="260" r:id="rId4"/>
    <p:sldId id="266" r:id="rId5"/>
    <p:sldId id="264" r:id="rId6"/>
    <p:sldId id="262" r:id="rId7"/>
    <p:sldId id="256" r:id="rId8"/>
    <p:sldId id="263" r:id="rId9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75C5C"/>
    <a:srgbClr val="8CBD6B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0" presStyleCnt="1"/>
      <dgm:spPr/>
    </dgm:pt>
    <dgm:pt modelId="{C8123B47-734E-4D1A-979C-B85396FF6987}" type="pres">
      <dgm:prSet presAssocID="{18994E44-AF00-4CD7-BFFB-893F48881FB3}" presName="text" presStyleLbl="fgAcc0" presStyleIdx="0" presStyleCnt="1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0" presStyleCnt="5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0" presStyleCnt="5"/>
      <dgm:spPr/>
    </dgm:pt>
    <dgm:pt modelId="{173B9D13-7D12-4225-857A-7C445B30673C}" type="pres">
      <dgm:prSet presAssocID="{30194467-FD7E-4D24-8DB0-714FAD158BDA}" presName="text2" presStyleLbl="fgAcc2" presStyleIdx="0" presStyleCnt="5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1" presStyleCnt="5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1" presStyleCnt="5"/>
      <dgm:spPr/>
    </dgm:pt>
    <dgm:pt modelId="{57C1D9DD-379E-42A1-9AD1-45F4B6CF3AA3}" type="pres">
      <dgm:prSet presAssocID="{EDEA9A5B-7A7B-44DC-B057-F6BEFF56A3E3}" presName="text2" presStyleLbl="fgAcc2" presStyleIdx="1" presStyleCnt="5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2" presStyleCnt="5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2" presStyleCnt="5"/>
      <dgm:spPr/>
    </dgm:pt>
    <dgm:pt modelId="{BAAC51C4-C80E-4EB2-9417-B37059021C8B}" type="pres">
      <dgm:prSet presAssocID="{4CF28C83-AF25-475E-9F50-007420FDF6A3}" presName="text2" presStyleLbl="fgAcc2" presStyleIdx="2" presStyleCnt="5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3" presStyleCnt="5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3" presStyleCnt="5"/>
      <dgm:spPr/>
    </dgm:pt>
    <dgm:pt modelId="{6AFCA11E-528B-40BD-B72C-A0943F1BBF94}" type="pres">
      <dgm:prSet presAssocID="{D9F283E7-185E-4CC1-8FA1-15186A217D73}" presName="text2" presStyleLbl="fgAcc2" presStyleIdx="3" presStyleCnt="5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4" presStyleCnt="5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4" presStyleCnt="5"/>
      <dgm:spPr/>
    </dgm:pt>
    <dgm:pt modelId="{DA51FBE4-5852-40D4-BFBB-96C1DEE5735D}" type="pres">
      <dgm:prSet presAssocID="{167C0B38-4D45-461B-B5FE-F516FC0C47B1}" presName="text2" presStyleLbl="fgAcc2" presStyleIdx="4" presStyleCnt="5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0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225FCEB4-80AE-4F26-8C2F-B709E58B0D51}" type="presParOf" srcId="{B9CC6839-8DA7-4E6A-BED5-ADCA7069FFC9}" destId="{8C2A7BA4-6D27-4989-9E88-0F4D7435C1D1}" srcOrd="0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983188" y="1781536"/>
          <a:ext cx="4963715" cy="59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455"/>
              </a:lnTo>
              <a:lnTo>
                <a:pt x="4963715" y="402455"/>
              </a:lnTo>
              <a:lnTo>
                <a:pt x="4963715" y="590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983188" y="1781536"/>
          <a:ext cx="2481857" cy="59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455"/>
              </a:lnTo>
              <a:lnTo>
                <a:pt x="2481857" y="402455"/>
              </a:lnTo>
              <a:lnTo>
                <a:pt x="2481857" y="590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937468" y="1781536"/>
          <a:ext cx="91440" cy="590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0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742259" y="5541551"/>
          <a:ext cx="2481857" cy="59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455"/>
              </a:lnTo>
              <a:lnTo>
                <a:pt x="2481857" y="402455"/>
              </a:lnTo>
              <a:lnTo>
                <a:pt x="2481857" y="590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696539" y="5541551"/>
          <a:ext cx="91440" cy="590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0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260401" y="5541551"/>
          <a:ext cx="2481857" cy="590569"/>
        </a:xfrm>
        <a:custGeom>
          <a:avLst/>
          <a:gdLst/>
          <a:ahLst/>
          <a:cxnLst/>
          <a:rect l="0" t="0" r="0" b="0"/>
          <a:pathLst>
            <a:path>
              <a:moveTo>
                <a:pt x="2481857" y="0"/>
              </a:moveTo>
              <a:lnTo>
                <a:pt x="2481857" y="402455"/>
              </a:lnTo>
              <a:lnTo>
                <a:pt x="0" y="402455"/>
              </a:lnTo>
              <a:lnTo>
                <a:pt x="0" y="590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501330" y="3661544"/>
          <a:ext cx="1240928" cy="59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455"/>
              </a:lnTo>
              <a:lnTo>
                <a:pt x="1240928" y="402455"/>
              </a:lnTo>
              <a:lnTo>
                <a:pt x="1240928" y="590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260401" y="3661544"/>
          <a:ext cx="1240928" cy="590569"/>
        </a:xfrm>
        <a:custGeom>
          <a:avLst/>
          <a:gdLst/>
          <a:ahLst/>
          <a:cxnLst/>
          <a:rect l="0" t="0" r="0" b="0"/>
          <a:pathLst>
            <a:path>
              <a:moveTo>
                <a:pt x="1240928" y="0"/>
              </a:moveTo>
              <a:lnTo>
                <a:pt x="1240928" y="402455"/>
              </a:lnTo>
              <a:lnTo>
                <a:pt x="0" y="402455"/>
              </a:lnTo>
              <a:lnTo>
                <a:pt x="0" y="590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501330" y="1781536"/>
          <a:ext cx="2481857" cy="590569"/>
        </a:xfrm>
        <a:custGeom>
          <a:avLst/>
          <a:gdLst/>
          <a:ahLst/>
          <a:cxnLst/>
          <a:rect l="0" t="0" r="0" b="0"/>
          <a:pathLst>
            <a:path>
              <a:moveTo>
                <a:pt x="2481857" y="0"/>
              </a:moveTo>
              <a:lnTo>
                <a:pt x="2481857" y="402455"/>
              </a:lnTo>
              <a:lnTo>
                <a:pt x="0" y="402455"/>
              </a:lnTo>
              <a:lnTo>
                <a:pt x="0" y="590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019472" y="1781536"/>
          <a:ext cx="4963715" cy="590569"/>
        </a:xfrm>
        <a:custGeom>
          <a:avLst/>
          <a:gdLst/>
          <a:ahLst/>
          <a:cxnLst/>
          <a:rect l="0" t="0" r="0" b="0"/>
          <a:pathLst>
            <a:path>
              <a:moveTo>
                <a:pt x="4963715" y="0"/>
              </a:moveTo>
              <a:lnTo>
                <a:pt x="4963715" y="402455"/>
              </a:lnTo>
              <a:lnTo>
                <a:pt x="0" y="402455"/>
              </a:lnTo>
              <a:lnTo>
                <a:pt x="0" y="590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35E8-66EC-41DB-B0A2-9C57D0CD9210}">
      <dsp:nvSpPr>
        <dsp:cNvPr id="0" name=""/>
        <dsp:cNvSpPr/>
      </dsp:nvSpPr>
      <dsp:spPr>
        <a:xfrm>
          <a:off x="4967882" y="492098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5193506" y="706441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Trustworthiness Elements</a:t>
          </a:r>
        </a:p>
      </dsp:txBody>
      <dsp:txXfrm>
        <a:off x="5231272" y="744207"/>
        <a:ext cx="1955078" cy="1213905"/>
      </dsp:txXfrm>
    </dsp:sp>
    <dsp:sp modelId="{100E0372-3BCA-4A25-8BAF-5C2408094CCA}">
      <dsp:nvSpPr>
        <dsp:cNvPr id="0" name=""/>
        <dsp:cNvSpPr/>
      </dsp:nvSpPr>
      <dsp:spPr>
        <a:xfrm>
          <a:off x="4167" y="2372106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29790" y="2586448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Safety</a:t>
          </a:r>
        </a:p>
      </dsp:txBody>
      <dsp:txXfrm>
        <a:off x="267556" y="2624214"/>
        <a:ext cx="1955078" cy="1213905"/>
      </dsp:txXfrm>
    </dsp:sp>
    <dsp:sp modelId="{8411B339-A8B1-4F9C-B0A2-AA17448BDB6D}">
      <dsp:nvSpPr>
        <dsp:cNvPr id="0" name=""/>
        <dsp:cNvSpPr/>
      </dsp:nvSpPr>
      <dsp:spPr>
        <a:xfrm>
          <a:off x="2486025" y="2372106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711648" y="2586448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Security</a:t>
          </a:r>
        </a:p>
      </dsp:txBody>
      <dsp:txXfrm>
        <a:off x="2749414" y="2624214"/>
        <a:ext cx="1955078" cy="1213905"/>
      </dsp:txXfrm>
    </dsp:sp>
    <dsp:sp modelId="{882109F4-7563-41CC-9E19-1502CFE5AA23}">
      <dsp:nvSpPr>
        <dsp:cNvPr id="0" name=""/>
        <dsp:cNvSpPr/>
      </dsp:nvSpPr>
      <dsp:spPr>
        <a:xfrm>
          <a:off x="1245096" y="4252113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1470719" y="4466455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Physical security</a:t>
          </a:r>
        </a:p>
      </dsp:txBody>
      <dsp:txXfrm>
        <a:off x="1508485" y="4504221"/>
        <a:ext cx="1955078" cy="1213905"/>
      </dsp:txXfrm>
    </dsp:sp>
    <dsp:sp modelId="{FB138D66-1134-47E5-97C6-4A312EC55413}">
      <dsp:nvSpPr>
        <dsp:cNvPr id="0" name=""/>
        <dsp:cNvSpPr/>
      </dsp:nvSpPr>
      <dsp:spPr>
        <a:xfrm>
          <a:off x="3726953" y="4252113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952577" y="4466455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Cybersecurity</a:t>
          </a:r>
          <a:endParaRPr lang="en-US" sz="2100" kern="1200" dirty="0"/>
        </a:p>
      </dsp:txBody>
      <dsp:txXfrm>
        <a:off x="3990343" y="4504221"/>
        <a:ext cx="1955078" cy="1213905"/>
      </dsp:txXfrm>
    </dsp:sp>
    <dsp:sp modelId="{7E43DBB5-E52F-49B7-B1C5-6FCF52F2039D}">
      <dsp:nvSpPr>
        <dsp:cNvPr id="0" name=""/>
        <dsp:cNvSpPr/>
      </dsp:nvSpPr>
      <dsp:spPr>
        <a:xfrm>
          <a:off x="1245096" y="6132120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1470719" y="6346463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Confidentiality</a:t>
          </a:r>
        </a:p>
      </dsp:txBody>
      <dsp:txXfrm>
        <a:off x="1508485" y="6384229"/>
        <a:ext cx="1955078" cy="1213905"/>
      </dsp:txXfrm>
    </dsp:sp>
    <dsp:sp modelId="{47CC5982-A74D-45E0-9288-C338B148FDC4}">
      <dsp:nvSpPr>
        <dsp:cNvPr id="0" name=""/>
        <dsp:cNvSpPr/>
      </dsp:nvSpPr>
      <dsp:spPr>
        <a:xfrm>
          <a:off x="3726953" y="6132120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952577" y="6346463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Integrity</a:t>
          </a:r>
        </a:p>
      </dsp:txBody>
      <dsp:txXfrm>
        <a:off x="3990343" y="6384229"/>
        <a:ext cx="1955078" cy="1213905"/>
      </dsp:txXfrm>
    </dsp:sp>
    <dsp:sp modelId="{477D1471-6F29-4E15-848C-020243429DB7}">
      <dsp:nvSpPr>
        <dsp:cNvPr id="0" name=""/>
        <dsp:cNvSpPr/>
      </dsp:nvSpPr>
      <dsp:spPr>
        <a:xfrm>
          <a:off x="6208811" y="6132120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6434435" y="6346463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Availability</a:t>
          </a:r>
        </a:p>
      </dsp:txBody>
      <dsp:txXfrm>
        <a:off x="6472201" y="6384229"/>
        <a:ext cx="1955078" cy="1213905"/>
      </dsp:txXfrm>
    </dsp:sp>
    <dsp:sp modelId="{4621300C-75F5-43A9-9E8B-6810FF955F86}">
      <dsp:nvSpPr>
        <dsp:cNvPr id="0" name=""/>
        <dsp:cNvSpPr/>
      </dsp:nvSpPr>
      <dsp:spPr>
        <a:xfrm>
          <a:off x="4967882" y="2372106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5193506" y="2586448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Privacy</a:t>
          </a:r>
        </a:p>
      </dsp:txBody>
      <dsp:txXfrm>
        <a:off x="5231272" y="2624214"/>
        <a:ext cx="1955078" cy="1213905"/>
      </dsp:txXfrm>
    </dsp:sp>
    <dsp:sp modelId="{FB6739EA-4E7A-4941-A68A-1BD5DD929F8E}">
      <dsp:nvSpPr>
        <dsp:cNvPr id="0" name=""/>
        <dsp:cNvSpPr/>
      </dsp:nvSpPr>
      <dsp:spPr>
        <a:xfrm>
          <a:off x="7449740" y="2372106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7675364" y="2586448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Resilience</a:t>
          </a:r>
          <a:endParaRPr lang="en-US" sz="2100" kern="1200" dirty="0"/>
        </a:p>
      </dsp:txBody>
      <dsp:txXfrm>
        <a:off x="7713130" y="2624214"/>
        <a:ext cx="1955078" cy="1213905"/>
      </dsp:txXfrm>
    </dsp:sp>
    <dsp:sp modelId="{3D155CF1-8989-447F-AC19-ACEA73FFAD3D}">
      <dsp:nvSpPr>
        <dsp:cNvPr id="0" name=""/>
        <dsp:cNvSpPr/>
      </dsp:nvSpPr>
      <dsp:spPr>
        <a:xfrm>
          <a:off x="9931598" y="2372106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10157221" y="2586448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Reliability</a:t>
          </a:r>
        </a:p>
      </dsp:txBody>
      <dsp:txXfrm>
        <a:off x="10194987" y="2624214"/>
        <a:ext cx="1955078" cy="1213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1C5-F15C-493A-A59C-13F64BF261F4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12" y="2169249"/>
            <a:ext cx="15773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 Theoretic Assurance of 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178" y="3328409"/>
            <a:ext cx="4550163" cy="659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i="1" dirty="0">
                <a:solidFill>
                  <a:srgbClr val="C00000"/>
                </a:solidFill>
              </a:rPr>
              <a:t>property-Tree</a:t>
            </a:r>
            <a:r>
              <a:rPr lang="en-US" sz="3000" i="1" dirty="0"/>
              <a:t> </a:t>
            </a:r>
            <a:r>
              <a:rPr lang="en-US" sz="3000" dirty="0"/>
              <a:t>of a CPS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>
              <a:defRPr/>
            </a:pPr>
            <a:fld id="{E4A0038D-0246-412E-B82A-85192C832CB2}" type="slidenum">
              <a:rPr lang="en-US" sz="2100">
                <a:solidFill>
                  <a:srgbClr val="339966"/>
                </a:solidFill>
                <a:latin typeface="Calibri" panose="020F0502020204030204" pitchFamily="34" charset="0"/>
              </a:rPr>
              <a:pPr defTabSz="1371600">
                <a:defRPr/>
              </a:pPr>
              <a:t>1</a:t>
            </a:fld>
            <a:endParaRPr lang="en-US" sz="2100">
              <a:solidFill>
                <a:srgbClr val="3399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4" y="3978408"/>
            <a:ext cx="9121140" cy="45055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07772" y="8474280"/>
            <a:ext cx="13260828" cy="3415035"/>
            <a:chOff x="1471848" y="4506520"/>
            <a:chExt cx="8840552" cy="227669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647666" y="4506520"/>
              <a:ext cx="5691116" cy="439372"/>
            </a:xfrm>
            <a:prstGeom prst="rect">
              <a:avLst/>
            </a:prstGeom>
          </p:spPr>
          <p:txBody>
            <a:bodyPr vert="horz" lIns="137160" tIns="68580" rIns="137160" bIns="6858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371600">
                <a:spcBef>
                  <a:spcPts val="1500"/>
                </a:spcBef>
                <a:buNone/>
                <a:defRPr/>
              </a:pPr>
              <a:r>
                <a:rPr lang="en-US" sz="3300" b="1" i="1" dirty="0">
                  <a:solidFill>
                    <a:srgbClr val="C00000"/>
                  </a:solidFill>
                  <a:latin typeface="Arial"/>
                </a:rPr>
                <a:t>formal methods for assurance</a:t>
              </a:r>
              <a:r>
                <a:rPr lang="en-US" sz="3300" i="1" dirty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en-US" sz="3300" dirty="0">
                  <a:solidFill>
                    <a:prstClr val="black"/>
                  </a:solidFill>
                  <a:latin typeface="Arial"/>
                </a:rPr>
                <a:t>of a CPS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848" y="4961137"/>
              <a:ext cx="8840552" cy="83116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0272" y="5661225"/>
              <a:ext cx="8469177" cy="112198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817899" y="3307319"/>
            <a:ext cx="14628573" cy="5846549"/>
            <a:chOff x="4545266" y="1061879"/>
            <a:chExt cx="9752382" cy="3897699"/>
          </a:xfrm>
        </p:grpSpPr>
        <p:sp>
          <p:nvSpPr>
            <p:cNvPr id="8" name="Rectangle 7"/>
            <p:cNvSpPr/>
            <p:nvPr/>
          </p:nvSpPr>
          <p:spPr>
            <a:xfrm>
              <a:off x="7751928" y="3994553"/>
              <a:ext cx="3289956" cy="491097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33136" y="1061879"/>
              <a:ext cx="4576643" cy="372207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371600">
                <a:spcBef>
                  <a:spcPts val="1500"/>
                </a:spcBef>
                <a:buNone/>
                <a:defRPr/>
              </a:pPr>
              <a:r>
                <a:rPr lang="en-US" sz="2700" b="1" i="1" dirty="0">
                  <a:solidFill>
                    <a:srgbClr val="C00000"/>
                  </a:solidFill>
                  <a:latin typeface="Arial"/>
                </a:rPr>
                <a:t>semantics</a:t>
              </a:r>
              <a:r>
                <a:rPr lang="en-US" sz="2700" dirty="0">
                  <a:solidFill>
                    <a:prstClr val="black"/>
                  </a:solidFill>
                  <a:latin typeface="Arial"/>
                </a:rPr>
                <a:t> of </a:t>
              </a:r>
              <a:r>
                <a:rPr lang="en-US" sz="2700">
                  <a:solidFill>
                    <a:prstClr val="black"/>
                  </a:solidFill>
                  <a:latin typeface="Arial"/>
                </a:rPr>
                <a:t>CPS Framework</a:t>
              </a:r>
              <a:endParaRPr lang="en-US" sz="3000" b="1" dirty="0">
                <a:solidFill>
                  <a:srgbClr val="C00000"/>
                </a:solidFill>
                <a:latin typeface="Arial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916" y="1497747"/>
              <a:ext cx="7853924" cy="24333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5266" y="4021849"/>
              <a:ext cx="9752382" cy="9377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33136" y="3532000"/>
              <a:ext cx="3970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716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Arial"/>
                </a:rPr>
                <a:t>… defines </a:t>
              </a:r>
              <a:r>
                <a:rPr lang="en-US" sz="2700" b="1" dirty="0">
                  <a:solidFill>
                    <a:srgbClr val="C00000"/>
                  </a:solidFill>
                  <a:latin typeface="Arial"/>
                </a:rPr>
                <a:t>composition of concerns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9C9327-C00A-462C-826A-CD887BC74801}"/>
              </a:ext>
            </a:extLst>
          </p:cNvPr>
          <p:cNvSpPr txBox="1"/>
          <p:nvPr/>
        </p:nvSpPr>
        <p:spPr>
          <a:xfrm>
            <a:off x="7417550" y="-69127"/>
            <a:ext cx="270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871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BB341F-130B-4FDE-BD9C-5935C5050D59}"/>
              </a:ext>
            </a:extLst>
          </p:cNvPr>
          <p:cNvSpPr/>
          <p:nvPr/>
        </p:nvSpPr>
        <p:spPr>
          <a:xfrm>
            <a:off x="0" y="4184072"/>
            <a:ext cx="18288000" cy="5680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1CA997-0FCB-4A9C-BC55-725515ED65A7}"/>
              </a:ext>
            </a:extLst>
          </p:cNvPr>
          <p:cNvSpPr/>
          <p:nvPr/>
        </p:nvSpPr>
        <p:spPr>
          <a:xfrm>
            <a:off x="0" y="2355273"/>
            <a:ext cx="182880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8FCF50-A361-4E51-9EA5-D48B2E8E020C}"/>
              </a:ext>
            </a:extLst>
          </p:cNvPr>
          <p:cNvGraphicFramePr/>
          <p:nvPr>
            <p:extLst/>
          </p:nvPr>
        </p:nvGraphicFramePr>
        <p:xfrm>
          <a:off x="3176778" y="2073564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0634B9-B8A7-4A7A-992C-3C4F25892C37}"/>
              </a:ext>
            </a:extLst>
          </p:cNvPr>
          <p:cNvSpPr txBox="1"/>
          <p:nvPr/>
        </p:nvSpPr>
        <p:spPr>
          <a:xfrm>
            <a:off x="4352917" y="0"/>
            <a:ext cx="9582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-- Trustworthiness Concern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9AFF3-41F4-4FDD-848E-5EDEB7A2DD61}"/>
              </a:ext>
            </a:extLst>
          </p:cNvPr>
          <p:cNvSpPr txBox="1"/>
          <p:nvPr/>
        </p:nvSpPr>
        <p:spPr>
          <a:xfrm>
            <a:off x="0" y="280800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Aspects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FAF54-6069-4825-8263-312410AFCF19}"/>
              </a:ext>
            </a:extLst>
          </p:cNvPr>
          <p:cNvSpPr txBox="1"/>
          <p:nvPr/>
        </p:nvSpPr>
        <p:spPr>
          <a:xfrm>
            <a:off x="0" y="656258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6564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029784" y="2845159"/>
            <a:ext cx="8966936" cy="8661530"/>
            <a:chOff x="5353189" y="753772"/>
            <a:chExt cx="5977957" cy="5774353"/>
          </a:xfrm>
        </p:grpSpPr>
        <p:grpSp>
          <p:nvGrpSpPr>
            <p:cNvPr id="17" name="Group 16"/>
            <p:cNvGrpSpPr/>
            <p:nvPr/>
          </p:nvGrpSpPr>
          <p:grpSpPr>
            <a:xfrm>
              <a:off x="5353189" y="753772"/>
              <a:ext cx="5977957" cy="5328798"/>
              <a:chOff x="5353189" y="753772"/>
              <a:chExt cx="5977957" cy="5328798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5353189" y="1169774"/>
                <a:ext cx="5566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vehicle provides automated collision safety function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353189" y="1822761"/>
                <a:ext cx="45181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vehicle provides/maintains safe stopping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53189" y="2514504"/>
                <a:ext cx="3911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–braking function reacts as required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353189" y="3656720"/>
                <a:ext cx="4956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friction function provides appropriate friction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353189" y="4027281"/>
                <a:ext cx="4658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stopping algorithm provides safe stopping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353189" y="5467017"/>
                <a:ext cx="527131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distance and speed info is understood by braking</a:t>
                </a:r>
                <a:br>
                  <a:rPr lang="en-US" sz="2700" dirty="0"/>
                </a:br>
                <a:r>
                  <a:rPr lang="en-US" sz="2700" dirty="0"/>
                  <a:t>function 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353189" y="4705100"/>
                <a:ext cx="597795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/>
                  <a:t>AEB – messaging function receives distance to obstacles and speed from propulsion function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953349" y="753772"/>
                <a:ext cx="36718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solidFill>
                      <a:srgbClr val="C00000"/>
                    </a:solidFill>
                  </a:rPr>
                  <a:t>Safety “Properties” of a Function: AEB</a:t>
                </a:r>
              </a:p>
            </p:txBody>
          </p:sp>
        </p:grpSp>
        <p:sp>
          <p:nvSpPr>
            <p:cNvPr id="160" name="Right Arrow 159"/>
            <p:cNvSpPr/>
            <p:nvPr/>
          </p:nvSpPr>
          <p:spPr>
            <a:xfrm>
              <a:off x="6663212" y="5764024"/>
              <a:ext cx="3561443" cy="7641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b="1" dirty="0"/>
                <a:t>Generate System</a:t>
              </a:r>
            </a:p>
            <a:p>
              <a:pPr algn="ctr"/>
              <a:r>
                <a:rPr lang="en-US" sz="1650" b="1" dirty="0"/>
                <a:t>Properties</a:t>
              </a:r>
            </a:p>
          </p:txBody>
        </p:sp>
      </p:grpSp>
      <p:sp>
        <p:nvSpPr>
          <p:cNvPr id="178" name="Title 1"/>
          <p:cNvSpPr txBox="1">
            <a:spLocks/>
          </p:cNvSpPr>
          <p:nvPr/>
        </p:nvSpPr>
        <p:spPr>
          <a:xfrm>
            <a:off x="174915" y="1892096"/>
            <a:ext cx="15773400" cy="922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latin typeface="Calibri Light" charset="0"/>
                <a:ea typeface="Calibri Light" charset="0"/>
                <a:cs typeface="Calibri Light" charset="0"/>
              </a:rPr>
              <a:t>Applying CPS Framework to Decomposition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40758" y="3243702"/>
            <a:ext cx="2493146" cy="8399634"/>
            <a:chOff x="3477938" y="1019468"/>
            <a:chExt cx="1662097" cy="5599756"/>
          </a:xfrm>
        </p:grpSpPr>
        <p:sp>
          <p:nvSpPr>
            <p:cNvPr id="159" name="Right Arrow 158"/>
            <p:cNvSpPr/>
            <p:nvPr/>
          </p:nvSpPr>
          <p:spPr>
            <a:xfrm>
              <a:off x="3477938" y="5889917"/>
              <a:ext cx="1662097" cy="729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b="1"/>
                <a:t>Apply Aspects/Concerns</a:t>
              </a:r>
              <a:endParaRPr lang="en-US" sz="165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71354" y="1019468"/>
              <a:ext cx="568800" cy="569302"/>
              <a:chOff x="5234400" y="1604598"/>
              <a:chExt cx="568800" cy="56930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71446" y="1670475"/>
              <a:ext cx="568800" cy="569302"/>
              <a:chOff x="5234400" y="1604598"/>
              <a:chExt cx="568800" cy="5693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71446" y="2331993"/>
              <a:ext cx="568800" cy="569302"/>
              <a:chOff x="5234400" y="1604598"/>
              <a:chExt cx="568800" cy="56930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81375" y="3038580"/>
              <a:ext cx="568800" cy="569302"/>
              <a:chOff x="5234400" y="1604598"/>
              <a:chExt cx="568800" cy="56930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971446" y="3940276"/>
              <a:ext cx="568800" cy="569302"/>
              <a:chOff x="5234400" y="1604598"/>
              <a:chExt cx="568800" cy="5693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979896" y="4735520"/>
              <a:ext cx="568800" cy="569302"/>
              <a:chOff x="5234400" y="1604598"/>
              <a:chExt cx="568800" cy="569302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Oval 109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974471" y="5435977"/>
              <a:ext cx="568800" cy="569302"/>
              <a:chOff x="5234400" y="1604598"/>
              <a:chExt cx="568800" cy="56930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993911" y="2849076"/>
            <a:ext cx="5087913" cy="7959740"/>
            <a:chOff x="662607" y="756384"/>
            <a:chExt cx="3391942" cy="5306493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402488" y="3109263"/>
              <a:ext cx="5018709" cy="8885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Functional Decomposition/Allocation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08020" y="1144153"/>
              <a:ext cx="172398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700"/>
                <a:t>Business Case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641" y="1656957"/>
              <a:ext cx="1189611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Use Case</a:t>
              </a:r>
            </a:p>
            <a:p>
              <a:pPr algn="ctr"/>
              <a:r>
                <a:rPr lang="en-US" sz="2700" dirty="0"/>
                <a:t>‘feature’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9785" y="2446861"/>
              <a:ext cx="1634764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CPS (</a:t>
              </a:r>
              <a:r>
                <a:rPr lang="en-US" sz="2700" dirty="0" err="1"/>
                <a:t>Therm</a:t>
              </a:r>
              <a:r>
                <a:rPr lang="en-US" sz="2700" dirty="0"/>
                <a:t>, </a:t>
              </a:r>
            </a:p>
            <a:p>
              <a:r>
                <a:rPr lang="en-US" sz="2700" dirty="0"/>
                <a:t>HVAC, Gateway)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4680" y="3185897"/>
              <a:ext cx="86391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/>
                <a:t>Physical</a:t>
              </a:r>
              <a:endParaRPr lang="en-US" sz="27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144" y="4656260"/>
              <a:ext cx="76345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Logical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69200" y="5136783"/>
              <a:ext cx="111697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Messaging</a:t>
              </a:r>
            </a:p>
          </p:txBody>
        </p:sp>
        <p:cxnSp>
          <p:nvCxnSpPr>
            <p:cNvPr id="127" name="Curved Connector 126"/>
            <p:cNvCxnSpPr>
              <a:stCxn id="4" idx="1"/>
              <a:endCxn id="5" idx="1"/>
            </p:cNvCxnSpPr>
            <p:nvPr/>
          </p:nvCxnSpPr>
          <p:spPr>
            <a:xfrm rot="10800000" flipH="1" flipV="1">
              <a:off x="2008020" y="1313430"/>
              <a:ext cx="431621" cy="651303"/>
            </a:xfrm>
            <a:prstGeom prst="curvedConnector3">
              <a:avLst>
                <a:gd name="adj1" fmla="val -353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>
              <a:stCxn id="5" idx="1"/>
              <a:endCxn id="6" idx="1"/>
            </p:cNvCxnSpPr>
            <p:nvPr/>
          </p:nvCxnSpPr>
          <p:spPr>
            <a:xfrm rot="10800000" flipV="1">
              <a:off x="2419785" y="1964734"/>
              <a:ext cx="19856" cy="789904"/>
            </a:xfrm>
            <a:prstGeom prst="curvedConnector3">
              <a:avLst>
                <a:gd name="adj1" fmla="val 8675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6" idx="1"/>
              <a:endCxn id="7" idx="1"/>
            </p:cNvCxnSpPr>
            <p:nvPr/>
          </p:nvCxnSpPr>
          <p:spPr>
            <a:xfrm rot="10800000" flipV="1">
              <a:off x="2294681" y="2754637"/>
              <a:ext cx="125105" cy="600537"/>
            </a:xfrm>
            <a:prstGeom prst="curvedConnector3">
              <a:avLst>
                <a:gd name="adj1" fmla="val 2218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6" idx="1"/>
              <a:endCxn id="8" idx="1"/>
            </p:cNvCxnSpPr>
            <p:nvPr/>
          </p:nvCxnSpPr>
          <p:spPr>
            <a:xfrm rot="10800000" flipV="1">
              <a:off x="2345145" y="2754637"/>
              <a:ext cx="74641" cy="2070899"/>
            </a:xfrm>
            <a:prstGeom prst="curvedConnector3">
              <a:avLst>
                <a:gd name="adj1" fmla="val 3041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8" idx="1"/>
              <a:endCxn id="107" idx="1"/>
            </p:cNvCxnSpPr>
            <p:nvPr/>
          </p:nvCxnSpPr>
          <p:spPr>
            <a:xfrm rot="10800000" flipH="1" flipV="1">
              <a:off x="2345144" y="4825537"/>
              <a:ext cx="324056" cy="480523"/>
            </a:xfrm>
            <a:prstGeom prst="curvedConnector3">
              <a:avLst>
                <a:gd name="adj1" fmla="val -470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664449" y="5579359"/>
              <a:ext cx="48774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Info</a:t>
              </a:r>
            </a:p>
          </p:txBody>
        </p:sp>
        <p:cxnSp>
          <p:nvCxnSpPr>
            <p:cNvPr id="158" name="Curved Connector 157"/>
            <p:cNvCxnSpPr>
              <a:stCxn id="8" idx="1"/>
              <a:endCxn id="139" idx="1"/>
            </p:cNvCxnSpPr>
            <p:nvPr/>
          </p:nvCxnSpPr>
          <p:spPr>
            <a:xfrm rot="10800000" flipH="1" flipV="1">
              <a:off x="2345144" y="4825536"/>
              <a:ext cx="319305" cy="923099"/>
            </a:xfrm>
            <a:prstGeom prst="curvedConnector3">
              <a:avLst>
                <a:gd name="adj1" fmla="val -477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591395" y="756384"/>
              <a:ext cx="1961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rgbClr val="C00000"/>
                  </a:solidFill>
                </a:rPr>
                <a:t>CPS/Function Types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723625" y="3685496"/>
              <a:ext cx="9916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Influence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18874" y="4170273"/>
              <a:ext cx="76114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Energy</a:t>
              </a:r>
            </a:p>
          </p:txBody>
        </p:sp>
        <p:cxnSp>
          <p:nvCxnSpPr>
            <p:cNvPr id="171" name="Curved Connector 170"/>
            <p:cNvCxnSpPr>
              <a:stCxn id="7" idx="1"/>
              <a:endCxn id="169" idx="1"/>
            </p:cNvCxnSpPr>
            <p:nvPr/>
          </p:nvCxnSpPr>
          <p:spPr>
            <a:xfrm rot="10800000" flipH="1" flipV="1">
              <a:off x="2294680" y="3355175"/>
              <a:ext cx="428945" cy="499599"/>
            </a:xfrm>
            <a:prstGeom prst="curvedConnector3">
              <a:avLst>
                <a:gd name="adj1" fmla="val -355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urved Connector 171"/>
            <p:cNvCxnSpPr>
              <a:stCxn id="7" idx="1"/>
              <a:endCxn id="170" idx="1"/>
            </p:cNvCxnSpPr>
            <p:nvPr/>
          </p:nvCxnSpPr>
          <p:spPr>
            <a:xfrm rot="10800000" flipH="1" flipV="1">
              <a:off x="2294680" y="3355175"/>
              <a:ext cx="424194" cy="984376"/>
            </a:xfrm>
            <a:prstGeom prst="curvedConnector3">
              <a:avLst>
                <a:gd name="adj1" fmla="val -359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urved Connector 18"/>
          <p:cNvCxnSpPr>
            <a:stCxn id="7" idx="3"/>
            <a:endCxn id="8" idx="3"/>
          </p:cNvCxnSpPr>
          <p:nvPr/>
        </p:nvCxnSpPr>
        <p:spPr>
          <a:xfrm flipH="1">
            <a:off x="4662903" y="6747262"/>
            <a:ext cx="74986" cy="2205544"/>
          </a:xfrm>
          <a:prstGeom prst="curvedConnector3">
            <a:avLst>
              <a:gd name="adj1" fmla="val -30485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8" idx="1"/>
            <a:endCxn id="7" idx="1"/>
          </p:cNvCxnSpPr>
          <p:nvPr/>
        </p:nvCxnSpPr>
        <p:spPr>
          <a:xfrm rot="10800000">
            <a:off x="3442021" y="6747262"/>
            <a:ext cx="75696" cy="2205544"/>
          </a:xfrm>
          <a:prstGeom prst="curvedConnector3">
            <a:avLst>
              <a:gd name="adj1" fmla="val 40199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36C7DF6-8C47-4AF8-9C54-D00E488B270B}"/>
              </a:ext>
            </a:extLst>
          </p:cNvPr>
          <p:cNvSpPr txBox="1"/>
          <p:nvPr/>
        </p:nvSpPr>
        <p:spPr>
          <a:xfrm>
            <a:off x="7417550" y="-69127"/>
            <a:ext cx="270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84772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>
            <a:extLst>
              <a:ext uri="{FF2B5EF4-FFF2-40B4-BE49-F238E27FC236}">
                <a16:creationId xmlns:a16="http://schemas.microsoft.com/office/drawing/2014/main" id="{836C7DF6-8C47-4AF8-9C54-D00E488B270B}"/>
              </a:ext>
            </a:extLst>
          </p:cNvPr>
          <p:cNvSpPr txBox="1"/>
          <p:nvPr/>
        </p:nvSpPr>
        <p:spPr>
          <a:xfrm>
            <a:off x="2984096" y="0"/>
            <a:ext cx="12653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properties from Communicating Smart Thermostat</a:t>
            </a:r>
          </a:p>
        </p:txBody>
      </p:sp>
      <p:pic>
        <p:nvPicPr>
          <p:cNvPr id="87" name="Picture 86" descr="Best Online XML Viewer, XML Formatter, XML Editor, Analyser, Beautify-Beautifier, Minify, Tree structure - Google Chrome">
            <a:extLst>
              <a:ext uri="{FF2B5EF4-FFF2-40B4-BE49-F238E27FC236}">
                <a16:creationId xmlns:a16="http://schemas.microsoft.com/office/drawing/2014/main" id="{18D8C0CE-D3FF-4F74-8993-1F66FDA8D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t="18018" r="4302" b="7808"/>
          <a:stretch/>
        </p:blipFill>
        <p:spPr>
          <a:xfrm>
            <a:off x="2686536" y="1690255"/>
            <a:ext cx="12801601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8E6D74-C160-4210-8E14-485CDB3F8C43}"/>
              </a:ext>
            </a:extLst>
          </p:cNvPr>
          <p:cNvSpPr txBox="1"/>
          <p:nvPr/>
        </p:nvSpPr>
        <p:spPr>
          <a:xfrm>
            <a:off x="1769097" y="2294686"/>
            <a:ext cx="62737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Case</a:t>
            </a:r>
          </a:p>
          <a:p>
            <a:r>
              <a:rPr lang="en-US" dirty="0"/>
              <a:t>	Integrated body security system</a:t>
            </a:r>
          </a:p>
          <a:p>
            <a:endParaRPr lang="en-US" dirty="0"/>
          </a:p>
          <a:p>
            <a:r>
              <a:rPr lang="en-US" dirty="0"/>
              <a:t>	Monitors the activity of safety personnel in the course </a:t>
            </a:r>
          </a:p>
          <a:p>
            <a:r>
              <a:rPr lang="en-US" dirty="0"/>
              <a:t>	of the response to an incident.</a:t>
            </a:r>
          </a:p>
          <a:p>
            <a:r>
              <a:rPr lang="en-US" dirty="0"/>
              <a:t>	Provides some kind of alarm capability that can be triggered</a:t>
            </a:r>
          </a:p>
          <a:p>
            <a:r>
              <a:rPr lang="en-US" dirty="0"/>
              <a:t>	by the person wearing the integrated body security system.</a:t>
            </a:r>
          </a:p>
          <a:p>
            <a:r>
              <a:rPr lang="en-US" dirty="0"/>
              <a:t>	Enables the transfer of A/V/Data/Info to a storage system</a:t>
            </a:r>
          </a:p>
          <a:p>
            <a:r>
              <a:rPr lang="en-US" dirty="0"/>
              <a:t>	in a trustworthy way.</a:t>
            </a:r>
          </a:p>
          <a:p>
            <a:r>
              <a:rPr lang="en-US" dirty="0"/>
              <a:t>	If trustworthy, it may be used in litigation.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89A73-8B43-40B2-834C-FBB8732E6AD8}"/>
              </a:ext>
            </a:extLst>
          </p:cNvPr>
          <p:cNvSpPr txBox="1"/>
          <p:nvPr/>
        </p:nvSpPr>
        <p:spPr>
          <a:xfrm>
            <a:off x="1769097" y="5388215"/>
            <a:ext cx="766709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</a:p>
          <a:p>
            <a:r>
              <a:rPr lang="en-US" dirty="0"/>
              <a:t>	(enumerates scenarios (aka features), finite number of steps that describe </a:t>
            </a:r>
          </a:p>
          <a:p>
            <a:r>
              <a:rPr lang="en-US" dirty="0"/>
              <a:t>	 interactions between the actors)</a:t>
            </a:r>
          </a:p>
          <a:p>
            <a:endParaRPr lang="en-US" dirty="0"/>
          </a:p>
          <a:p>
            <a:r>
              <a:rPr lang="en-US" dirty="0"/>
              <a:t>	Realtime awareness scenario 1 (of safety person's status when responding)</a:t>
            </a:r>
          </a:p>
          <a:p>
            <a:r>
              <a:rPr lang="en-US" dirty="0"/>
              <a:t>		pick up audio and video</a:t>
            </a:r>
          </a:p>
          <a:p>
            <a:r>
              <a:rPr lang="en-US" dirty="0"/>
              <a:t>		provide awareness by alerting a remote operator</a:t>
            </a:r>
          </a:p>
          <a:p>
            <a:r>
              <a:rPr lang="en-US" dirty="0"/>
              <a:t>	Stand-alone body security system has network issues</a:t>
            </a:r>
          </a:p>
          <a:p>
            <a:r>
              <a:rPr lang="en-US" dirty="0"/>
              <a:t>		It is disconnected from the command center</a:t>
            </a:r>
          </a:p>
          <a:p>
            <a:r>
              <a:rPr lang="en-US" dirty="0"/>
              <a:t>		It still has an operating connection with storage</a:t>
            </a:r>
          </a:p>
          <a:p>
            <a:r>
              <a:rPr lang="en-US" dirty="0"/>
              <a:t>	Realtime awareness scenario 2 (of safety person's status when responding)</a:t>
            </a:r>
          </a:p>
          <a:p>
            <a:r>
              <a:rPr lang="en-US" dirty="0"/>
              <a:t>		pick up audio and video</a:t>
            </a:r>
          </a:p>
          <a:p>
            <a:r>
              <a:rPr lang="en-US" dirty="0"/>
              <a:t>		capture information about the situation for later analysis</a:t>
            </a:r>
          </a:p>
          <a:p>
            <a:r>
              <a:rPr lang="en-US" dirty="0"/>
              <a:t>	Situation is out-of-hand</a:t>
            </a:r>
          </a:p>
          <a:p>
            <a:r>
              <a:rPr lang="en-US" dirty="0"/>
              <a:t>		Safety person has an opportunity to sound an alarm siren</a:t>
            </a:r>
          </a:p>
          <a:p>
            <a:r>
              <a:rPr lang="en-US" dirty="0"/>
              <a:t>	Forensics</a:t>
            </a:r>
          </a:p>
          <a:p>
            <a:r>
              <a:rPr lang="en-US" dirty="0"/>
              <a:t>		have a log of when camera/mic fail or of when office shuts them off</a:t>
            </a:r>
          </a:p>
          <a:p>
            <a:r>
              <a:rPr lang="en-US" dirty="0"/>
              <a:t>		having a log would enable forensic audit</a:t>
            </a:r>
          </a:p>
          <a:p>
            <a:endParaRPr lang="en-US" dirty="0"/>
          </a:p>
          <a:p>
            <a:r>
              <a:rPr lang="en-US" dirty="0"/>
              <a:t>	System governance between logical and physical</a:t>
            </a:r>
          </a:p>
          <a:p>
            <a:r>
              <a:rPr lang="en-US" dirty="0"/>
              <a:t>		if you have reason to doubt logical info from the system</a:t>
            </a:r>
          </a:p>
          <a:p>
            <a:r>
              <a:rPr lang="en-US" dirty="0"/>
              <a:t>		you may do a second measurement on the system</a:t>
            </a:r>
          </a:p>
          <a:p>
            <a:r>
              <a:rPr lang="en-US" dirty="0"/>
              <a:t>		to make sure the signal is coming through properly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1385E-7926-4B9C-9EA3-BB9EED3C6A1B}"/>
              </a:ext>
            </a:extLst>
          </p:cNvPr>
          <p:cNvSpPr txBox="1"/>
          <p:nvPr/>
        </p:nvSpPr>
        <p:spPr>
          <a:xfrm>
            <a:off x="9888895" y="5324405"/>
            <a:ext cx="839910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Actors</a:t>
            </a:r>
          </a:p>
          <a:p>
            <a:r>
              <a:rPr lang="en-US" dirty="0"/>
              <a:t>	officer</a:t>
            </a:r>
          </a:p>
          <a:p>
            <a:r>
              <a:rPr lang="en-US" dirty="0"/>
              <a:t>	camera</a:t>
            </a:r>
          </a:p>
          <a:p>
            <a:r>
              <a:rPr lang="en-US" dirty="0"/>
              <a:t>	targeting mechanism</a:t>
            </a:r>
          </a:p>
          <a:p>
            <a:r>
              <a:rPr lang="en-US" dirty="0"/>
              <a:t>	mic</a:t>
            </a:r>
          </a:p>
          <a:p>
            <a:r>
              <a:rPr lang="en-US" dirty="0"/>
              <a:t>	siren</a:t>
            </a:r>
          </a:p>
          <a:p>
            <a:r>
              <a:rPr lang="en-US" dirty="0"/>
              <a:t>	SAM (Situational Awareness Module)</a:t>
            </a:r>
          </a:p>
          <a:p>
            <a:r>
              <a:rPr lang="en-US" dirty="0"/>
              <a:t>	storage</a:t>
            </a:r>
          </a:p>
          <a:p>
            <a:r>
              <a:rPr lang="en-US" dirty="0"/>
              <a:t>	command center (receiving the warning)</a:t>
            </a:r>
          </a:p>
          <a:p>
            <a:r>
              <a:rPr lang="en-US" i="1" dirty="0"/>
              <a:t>	// note:</a:t>
            </a:r>
          </a:p>
          <a:p>
            <a:r>
              <a:rPr lang="en-US" i="1" dirty="0"/>
              <a:t>	//   [EG] command center &amp; storage should be separate to avoid compromising </a:t>
            </a:r>
          </a:p>
          <a:p>
            <a:r>
              <a:rPr lang="en-US" i="1" dirty="0"/>
              <a:t>		      investigations, e.g. into officer's conduct</a:t>
            </a:r>
          </a:p>
          <a:p>
            <a:r>
              <a:rPr lang="en-US" i="1" dirty="0"/>
              <a:t>	//   [MB] Can we formulate this as a question? That is, do not separate </a:t>
            </a:r>
          </a:p>
          <a:p>
            <a:r>
              <a:rPr lang="en-US" i="1" dirty="0"/>
              <a:t>		       command center &amp; storage and ask whether a certain key property </a:t>
            </a:r>
          </a:p>
          <a:p>
            <a:r>
              <a:rPr lang="en-US" i="1" dirty="0"/>
              <a:t>		       is/isn't satisfied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6E224-CB3F-436F-861C-8CCD8B879DB9}"/>
              </a:ext>
            </a:extLst>
          </p:cNvPr>
          <p:cNvSpPr txBox="1"/>
          <p:nvPr/>
        </p:nvSpPr>
        <p:spPr>
          <a:xfrm>
            <a:off x="10058401" y="2294686"/>
            <a:ext cx="6473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CPS</a:t>
            </a:r>
          </a:p>
          <a:p>
            <a:r>
              <a:rPr lang="en-US" dirty="0"/>
              <a:t>	Integrated body security system (integrated camera-mic-siren)</a:t>
            </a:r>
          </a:p>
          <a:p>
            <a:endParaRPr lang="en-US" dirty="0"/>
          </a:p>
          <a:p>
            <a:r>
              <a:rPr lang="en-US" b="1" dirty="0"/>
              <a:t>Physical Interactions</a:t>
            </a:r>
          </a:p>
          <a:p>
            <a:r>
              <a:rPr lang="en-US" dirty="0"/>
              <a:t>	See next page</a:t>
            </a:r>
          </a:p>
          <a:p>
            <a:endParaRPr lang="en-US" dirty="0"/>
          </a:p>
          <a:p>
            <a:r>
              <a:rPr lang="en-US" b="1" dirty="0"/>
              <a:t>Logical Interactions</a:t>
            </a:r>
          </a:p>
          <a:p>
            <a:r>
              <a:rPr lang="en-US" dirty="0"/>
              <a:t>	See next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D0B2B-02B0-42A5-B65F-441448ADD304}"/>
              </a:ext>
            </a:extLst>
          </p:cNvPr>
          <p:cNvSpPr txBox="1"/>
          <p:nvPr/>
        </p:nvSpPr>
        <p:spPr>
          <a:xfrm>
            <a:off x="9888895" y="9857472"/>
            <a:ext cx="8399105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Potential questions</a:t>
            </a:r>
          </a:p>
          <a:p>
            <a:r>
              <a:rPr lang="en-US" dirty="0"/>
              <a:t>	New concept: “mission”</a:t>
            </a:r>
          </a:p>
          <a:p>
            <a:r>
              <a:rPr lang="en-US" dirty="0"/>
              <a:t>		higher level than “scenario”</a:t>
            </a:r>
          </a:p>
          <a:p>
            <a:r>
              <a:rPr lang="en-US" dirty="0"/>
              <a:t>		missions have requirements</a:t>
            </a:r>
          </a:p>
          <a:p>
            <a:r>
              <a:rPr lang="en-US" dirty="0"/>
              <a:t>		questions are about whether a mission is executable</a:t>
            </a:r>
          </a:p>
          <a:p>
            <a:r>
              <a:rPr lang="en-US" dirty="0"/>
              <a:t>	Example: mission “traffic stop” requires certain features/scenarios to be working</a:t>
            </a:r>
          </a:p>
          <a:p>
            <a:r>
              <a:rPr lang="en-US" dirty="0"/>
              <a:t>		(Take Quebec code 132 for example)</a:t>
            </a:r>
          </a:p>
          <a:p>
            <a:r>
              <a:rPr lang="en-US" dirty="0"/>
              <a:t>	Example question: is any of the missions no longer executable?</a:t>
            </a:r>
          </a:p>
          <a:p>
            <a:pPr lvl="1"/>
            <a:r>
              <a:rPr lang="en-US" dirty="0"/>
              <a:t>	Assumption: components of the system have been assessed w.r.t. concerns, 	e.g. security</a:t>
            </a:r>
          </a:p>
          <a:p>
            <a:r>
              <a:rPr lang="en-US" dirty="0"/>
              <a:t>		In the case of armed robbery: safety concern is much higher</a:t>
            </a:r>
          </a:p>
          <a:p>
            <a:endParaRPr lang="en-US" dirty="0"/>
          </a:p>
          <a:p>
            <a:r>
              <a:rPr lang="en-US" dirty="0"/>
              <a:t>	maybe they don’t want car lights on. Is the camera equipped with its own?</a:t>
            </a: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7CA7465-220E-4F43-9A83-DC4FD3C1605B}"/>
              </a:ext>
            </a:extLst>
          </p:cNvPr>
          <p:cNvSpPr/>
          <p:nvPr/>
        </p:nvSpPr>
        <p:spPr>
          <a:xfrm rot="5400000">
            <a:off x="-2726098" y="6151291"/>
            <a:ext cx="7528064" cy="1332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Functional Decomposition/Allocation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22474-FDDD-4F4E-94DA-660C9E551B1F}"/>
              </a:ext>
            </a:extLst>
          </p:cNvPr>
          <p:cNvSpPr txBox="1"/>
          <p:nvPr/>
        </p:nvSpPr>
        <p:spPr>
          <a:xfrm>
            <a:off x="1769097" y="1574458"/>
            <a:ext cx="29421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rgbClr val="C00000"/>
                </a:solidFill>
              </a:rPr>
              <a:t>CPS/Function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453B3-46CA-4CE9-8FE7-5B73B3D57F9B}"/>
              </a:ext>
            </a:extLst>
          </p:cNvPr>
          <p:cNvSpPr txBox="1"/>
          <p:nvPr/>
        </p:nvSpPr>
        <p:spPr>
          <a:xfrm>
            <a:off x="5663977" y="0"/>
            <a:ext cx="7061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Body Security System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Decomposition</a:t>
            </a:r>
          </a:p>
        </p:txBody>
      </p:sp>
    </p:spTree>
    <p:extLst>
      <p:ext uri="{BB962C8B-B14F-4D97-AF65-F5344CB8AC3E}">
        <p14:creationId xmlns:p14="http://schemas.microsoft.com/office/powerpoint/2010/main" val="43285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0C4569-3E21-4150-9718-FBFE7A459EC9}"/>
              </a:ext>
            </a:extLst>
          </p:cNvPr>
          <p:cNvSpPr txBox="1"/>
          <p:nvPr/>
        </p:nvSpPr>
        <p:spPr>
          <a:xfrm>
            <a:off x="5428358" y="0"/>
            <a:ext cx="798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Body Security System</a:t>
            </a:r>
          </a:p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Decomposition (Diagram)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1385E-7926-4B9C-9EA3-BB9EED3C6A1B}"/>
              </a:ext>
            </a:extLst>
          </p:cNvPr>
          <p:cNvSpPr txBox="1"/>
          <p:nvPr/>
        </p:nvSpPr>
        <p:spPr>
          <a:xfrm>
            <a:off x="371507" y="1418437"/>
            <a:ext cx="439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siren</a:t>
            </a:r>
            <a:r>
              <a:rPr lang="en-US" dirty="0"/>
              <a:t>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(Situational Awareness 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center (receiving the warning)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91DAB2-9B1D-4723-85BD-1BD159EC974E}"/>
              </a:ext>
            </a:extLst>
          </p:cNvPr>
          <p:cNvSpPr txBox="1"/>
          <p:nvPr/>
        </p:nvSpPr>
        <p:spPr>
          <a:xfrm>
            <a:off x="4735007" y="1440404"/>
            <a:ext cx="66264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(interactions)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receives video signal </a:t>
            </a:r>
            <a:r>
              <a:rPr lang="en-US" strike="sngStrike" dirty="0">
                <a:solidFill>
                  <a:srgbClr val="7030A0"/>
                </a:solidFill>
              </a:rPr>
              <a:t>from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video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electromagnetic waves (visible part of the spectrum)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 receives video signal </a:t>
            </a:r>
            <a:r>
              <a:rPr lang="en-US" strike="sngStrike" dirty="0">
                <a:solidFill>
                  <a:srgbClr val="7030A0"/>
                </a:solidFill>
              </a:rPr>
              <a:t>from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audio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sound waves (vibrations in the 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siren</a:t>
            </a:r>
            <a:r>
              <a:rPr lang="en-US" dirty="0"/>
              <a:t> indicator produces </a:t>
            </a:r>
            <a:r>
              <a:rPr lang="en-US" dirty="0">
                <a:solidFill>
                  <a:srgbClr val="7030A0"/>
                </a:solidFill>
              </a:rPr>
              <a:t>an audible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influence: audible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energy: sound waves (vibrations in the 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mechanism re-orients the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angle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mechanical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1C457D-89FB-45AC-A579-99A6E04409BF}"/>
              </a:ext>
            </a:extLst>
          </p:cNvPr>
          <p:cNvSpPr txBox="1"/>
          <p:nvPr/>
        </p:nvSpPr>
        <p:spPr>
          <a:xfrm>
            <a:off x="11566429" y="1414535"/>
            <a:ext cx="6365076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Logical (interactions)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sends </a:t>
            </a:r>
            <a:r>
              <a:rPr lang="en-US" dirty="0" err="1"/>
              <a:t>videofeed</a:t>
            </a:r>
            <a:r>
              <a:rPr lang="en-US" dirty="0"/>
              <a:t> to 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message: sequence of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</a:t>
            </a:r>
            <a:r>
              <a:rPr lang="en-US" dirty="0" err="1"/>
              <a:t>videofeed</a:t>
            </a:r>
            <a:r>
              <a:rPr lang="en-US" dirty="0"/>
              <a:t> (digitalized video signal)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message is AES-encoded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 sends </a:t>
            </a:r>
            <a:r>
              <a:rPr lang="en-US" dirty="0" err="1"/>
              <a:t>audiofeed</a:t>
            </a:r>
            <a:r>
              <a:rPr lang="en-US" dirty="0"/>
              <a:t> to 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: sequence of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</a:t>
            </a:r>
            <a:r>
              <a:rPr lang="en-US" dirty="0" err="1"/>
              <a:t>audiofeed</a:t>
            </a:r>
            <a:r>
              <a:rPr lang="en-US" dirty="0"/>
              <a:t> (digitalized audio signal)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message is AES-encoded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alarm to command center (if digital warning </a:t>
            </a:r>
          </a:p>
          <a:p>
            <a:pPr marL="292100" indent="-292100"/>
            <a:r>
              <a:rPr lang="en-US" dirty="0"/>
              <a:t>	sent to command center)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: alarm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type of alarm, timestamp, location, officer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</a:t>
            </a:r>
            <a:r>
              <a:rPr lang="en-US" dirty="0">
                <a:solidFill>
                  <a:srgbClr val="7030A0"/>
                </a:solidFill>
              </a:rPr>
              <a:t>sound command </a:t>
            </a:r>
            <a:r>
              <a:rPr lang="en-US" dirty="0"/>
              <a:t>to </a:t>
            </a:r>
            <a:r>
              <a:rPr lang="en-US" strike="sngStrike" dirty="0"/>
              <a:t>siren</a:t>
            </a:r>
            <a:r>
              <a:rPr lang="en-US" dirty="0"/>
              <a:t> indicator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message : command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information: type of sound,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re-orientation command to targeting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message: command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degrees,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multimedia feed to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: sequence of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combined camera </a:t>
            </a:r>
            <a:r>
              <a:rPr lang="en-US" dirty="0" err="1"/>
              <a:t>videofeed</a:t>
            </a:r>
            <a:r>
              <a:rPr lang="en-US" dirty="0"/>
              <a:t>, mic </a:t>
            </a:r>
            <a:r>
              <a:rPr lang="en-US" dirty="0" err="1"/>
              <a:t>audiofeed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message is AES-encoded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indicator sends &lt;WHAT&gt; to officer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message: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information: ...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3080757" y="7123844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D1EC8-2338-4DFE-8BF4-1DE1C68E302A}"/>
              </a:ext>
            </a:extLst>
          </p:cNvPr>
          <p:cNvSpPr/>
          <p:nvPr/>
        </p:nvSpPr>
        <p:spPr>
          <a:xfrm>
            <a:off x="4451836" y="7139679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6845786" y="7139679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38DCFF-6654-40E1-BD7B-8155EAADF864}"/>
              </a:ext>
            </a:extLst>
          </p:cNvPr>
          <p:cNvSpPr/>
          <p:nvPr/>
        </p:nvSpPr>
        <p:spPr>
          <a:xfrm>
            <a:off x="4451836" y="9209779"/>
            <a:ext cx="977900" cy="977900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990600" y="7111144"/>
            <a:ext cx="7384143" cy="3763296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C4866-44FE-4F18-BBCB-D131061BD7FD}"/>
              </a:ext>
            </a:extLst>
          </p:cNvPr>
          <p:cNvSpPr txBox="1"/>
          <p:nvPr/>
        </p:nvSpPr>
        <p:spPr>
          <a:xfrm>
            <a:off x="8258105" y="12635157"/>
            <a:ext cx="2513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integrated body security system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54E718-8B5B-4F8E-9591-D8B5A8D4FC77}"/>
              </a:ext>
            </a:extLst>
          </p:cNvPr>
          <p:cNvCxnSpPr>
            <a:cxnSpLocks/>
            <a:stCxn id="30" idx="4"/>
            <a:endCxn id="33" idx="1"/>
          </p:cNvCxnSpPr>
          <p:nvPr/>
        </p:nvCxnSpPr>
        <p:spPr>
          <a:xfrm>
            <a:off x="3569707" y="8101744"/>
            <a:ext cx="1025339" cy="12512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C47FF-9313-4257-B3D9-40BB4B03A82C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940786" y="8117579"/>
            <a:ext cx="0" cy="1092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7C735-67CE-4CBB-BBB4-7858456812B1}"/>
              </a:ext>
            </a:extLst>
          </p:cNvPr>
          <p:cNvCxnSpPr>
            <a:cxnSpLocks/>
            <a:stCxn id="33" idx="6"/>
            <a:endCxn id="32" idx="4"/>
          </p:cNvCxnSpPr>
          <p:nvPr/>
        </p:nvCxnSpPr>
        <p:spPr>
          <a:xfrm flipV="1">
            <a:off x="5429736" y="8117579"/>
            <a:ext cx="1905000" cy="15811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6A3354-F254-4D4E-A1EB-AB13CE4F5508}"/>
              </a:ext>
            </a:extLst>
          </p:cNvPr>
          <p:cNvSpPr txBox="1"/>
          <p:nvPr/>
        </p:nvSpPr>
        <p:spPr>
          <a:xfrm>
            <a:off x="2968967" y="8917180"/>
            <a:ext cx="144783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6A641-76C7-4C43-8485-E36ACDFA06A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692883" y="8701108"/>
            <a:ext cx="211304" cy="21607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B06C7F-E230-473F-B6AF-D16B1F3F2667}"/>
              </a:ext>
            </a:extLst>
          </p:cNvPr>
          <p:cNvSpPr txBox="1"/>
          <p:nvPr/>
        </p:nvSpPr>
        <p:spPr>
          <a:xfrm>
            <a:off x="5280900" y="7982166"/>
            <a:ext cx="145424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DE56A3-E43A-48BB-A668-6A24DD16A5F5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4982506" y="8432289"/>
            <a:ext cx="298394" cy="27521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592067-C404-45EC-A2E0-47DABA842FC6}"/>
              </a:ext>
            </a:extLst>
          </p:cNvPr>
          <p:cNvSpPr txBox="1"/>
          <p:nvPr/>
        </p:nvSpPr>
        <p:spPr>
          <a:xfrm>
            <a:off x="7390496" y="8426036"/>
            <a:ext cx="21242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type of sound, volume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49B188-8C2E-49FC-8EFB-0E3378EAF7CB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907246" y="8466163"/>
            <a:ext cx="483250" cy="24841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572088" y="5725740"/>
            <a:ext cx="651879" cy="1541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3015388" y="5850986"/>
            <a:ext cx="14029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</a:t>
            </a:r>
            <a:r>
              <a:rPr lang="en-US" sz="1050" dirty="0" err="1">
                <a:solidFill>
                  <a:schemeClr val="accent6"/>
                </a:solidFill>
              </a:rPr>
              <a:t>electr</a:t>
            </a:r>
            <a:r>
              <a:rPr lang="en-US" sz="105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909268" y="6139527"/>
            <a:ext cx="106120" cy="25733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33C30C-F1B6-4550-9913-12C943ED4CE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846428" y="5748337"/>
            <a:ext cx="94358" cy="1391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6D222-E77F-4420-A5C0-9E666A9D5439}"/>
              </a:ext>
            </a:extLst>
          </p:cNvPr>
          <p:cNvSpPr txBox="1"/>
          <p:nvPr/>
        </p:nvSpPr>
        <p:spPr>
          <a:xfrm>
            <a:off x="5280900" y="5920361"/>
            <a:ext cx="14093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B9AF1-CEC2-4EF3-882F-42B40D840633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04808" y="6208902"/>
            <a:ext cx="376092" cy="1747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4DC819D-6004-48DF-BA69-BF2E64F7C97A}"/>
              </a:ext>
            </a:extLst>
          </p:cNvPr>
          <p:cNvSpPr/>
          <p:nvPr/>
        </p:nvSpPr>
        <p:spPr>
          <a:xfrm>
            <a:off x="5786101" y="11394179"/>
            <a:ext cx="977900" cy="977900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DA909B-887A-4CE8-81F8-D90913EC0B6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334736" y="5741575"/>
            <a:ext cx="685800" cy="1398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6B0CD4-A01D-4AAD-9D02-814CA5B9E134}"/>
              </a:ext>
            </a:extLst>
          </p:cNvPr>
          <p:cNvSpPr txBox="1"/>
          <p:nvPr/>
        </p:nvSpPr>
        <p:spPr>
          <a:xfrm>
            <a:off x="8166325" y="5920361"/>
            <a:ext cx="14093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s1 (result of actuation)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E2B1-3352-4056-A4F7-F820D54A1CDA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658579" y="6208902"/>
            <a:ext cx="507746" cy="29803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1C5154-6183-4EE9-A017-968D28DC556B}"/>
              </a:ext>
            </a:extLst>
          </p:cNvPr>
          <p:cNvCxnSpPr>
            <a:cxnSpLocks/>
            <a:stCxn id="33" idx="4"/>
            <a:endCxn id="57" idx="1"/>
          </p:cNvCxnSpPr>
          <p:nvPr/>
        </p:nvCxnSpPr>
        <p:spPr>
          <a:xfrm>
            <a:off x="4940786" y="10187679"/>
            <a:ext cx="988525" cy="1349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ABE4E05-959A-49D6-8060-DEFB07A2784C}"/>
              </a:ext>
            </a:extLst>
          </p:cNvPr>
          <p:cNvSpPr txBox="1"/>
          <p:nvPr/>
        </p:nvSpPr>
        <p:spPr>
          <a:xfrm>
            <a:off x="2261136" y="11006474"/>
            <a:ext cx="264367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combined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r>
              <a:rPr lang="en-US" sz="1050" dirty="0">
                <a:solidFill>
                  <a:schemeClr val="accent6"/>
                </a:solidFill>
              </a:rPr>
              <a:t>,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AB8DEF-1630-4169-BB50-15430EB34E8A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904808" y="10994459"/>
            <a:ext cx="523550" cy="54293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3DC01B7-001B-4A24-A5E0-F8BA94F9CDAC}"/>
              </a:ext>
            </a:extLst>
          </p:cNvPr>
          <p:cNvSpPr/>
          <p:nvPr/>
        </p:nvSpPr>
        <p:spPr>
          <a:xfrm>
            <a:off x="1400381" y="5379531"/>
            <a:ext cx="8525155" cy="352161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9569936" y="8174898"/>
            <a:ext cx="977900" cy="977900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command center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56E658-003A-421C-AF59-2CAB60BB5E88}"/>
              </a:ext>
            </a:extLst>
          </p:cNvPr>
          <p:cNvSpPr txBox="1"/>
          <p:nvPr/>
        </p:nvSpPr>
        <p:spPr>
          <a:xfrm>
            <a:off x="9078014" y="9429839"/>
            <a:ext cx="335220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8DA2E1-340C-444E-B5F6-BEA7C28E8773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8700884" y="9311308"/>
            <a:ext cx="377130" cy="40707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F5422E-EB75-4367-8212-CD1CC77F6230}"/>
              </a:ext>
            </a:extLst>
          </p:cNvPr>
          <p:cNvCxnSpPr>
            <a:cxnSpLocks/>
            <a:stCxn id="33" idx="6"/>
            <a:endCxn id="66" idx="3"/>
          </p:cNvCxnSpPr>
          <p:nvPr/>
        </p:nvCxnSpPr>
        <p:spPr>
          <a:xfrm flipV="1">
            <a:off x="5429736" y="9009588"/>
            <a:ext cx="4283410" cy="6891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12034" y="8329712"/>
            <a:ext cx="2275600" cy="3238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1470254" y="7126979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mech.</a:t>
            </a:r>
          </a:p>
        </p:txBody>
      </p:sp>
      <p:sp>
        <p:nvSpPr>
          <p:cNvPr id="120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1444395" y="7139231"/>
            <a:ext cx="2667327" cy="1197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stCxn id="119" idx="6"/>
            <a:endCxn id="30" idx="2"/>
          </p:cNvCxnSpPr>
          <p:nvPr/>
        </p:nvCxnSpPr>
        <p:spPr>
          <a:xfrm flipV="1">
            <a:off x="2448154" y="7612794"/>
            <a:ext cx="632603" cy="3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1497946" y="6397963"/>
            <a:ext cx="14814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2238694" y="6975044"/>
            <a:ext cx="485187" cy="57303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stCxn id="33" idx="3"/>
            <a:endCxn id="119" idx="4"/>
          </p:cNvCxnSpPr>
          <p:nvPr/>
        </p:nvCxnSpPr>
        <p:spPr>
          <a:xfrm rot="5400000" flipH="1">
            <a:off x="2307330" y="7756753"/>
            <a:ext cx="1939590" cy="2635842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151848" y="9532944"/>
            <a:ext cx="17299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016829" y="9209779"/>
            <a:ext cx="821843" cy="32316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D8A987-3387-4027-ADAF-E66E675C56AD}"/>
              </a:ext>
            </a:extLst>
          </p:cNvPr>
          <p:cNvSpPr/>
          <p:nvPr/>
        </p:nvSpPr>
        <p:spPr>
          <a:xfrm>
            <a:off x="990601" y="7114279"/>
            <a:ext cx="10032999" cy="5563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A1E527-6EFB-4F62-9E93-34E441D919B8}"/>
              </a:ext>
            </a:extLst>
          </p:cNvPr>
          <p:cNvSpPr txBox="1"/>
          <p:nvPr/>
        </p:nvSpPr>
        <p:spPr>
          <a:xfrm>
            <a:off x="5917308" y="10886876"/>
            <a:ext cx="3903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integrated body security system (stand-alone part)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F41158-9B49-48AB-AB7D-319A0C3C24AC}"/>
              </a:ext>
            </a:extLst>
          </p:cNvPr>
          <p:cNvSpPr/>
          <p:nvPr/>
        </p:nvSpPr>
        <p:spPr>
          <a:xfrm>
            <a:off x="6764001" y="9847958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officer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3FEAD0-CD15-46A7-AE8E-4D874B2A4CC2}"/>
              </a:ext>
            </a:extLst>
          </p:cNvPr>
          <p:cNvCxnSpPr>
            <a:cxnSpLocks/>
            <a:stCxn id="32" idx="4"/>
            <a:endCxn id="87" idx="0"/>
          </p:cNvCxnSpPr>
          <p:nvPr/>
        </p:nvCxnSpPr>
        <p:spPr>
          <a:xfrm flipH="1">
            <a:off x="7252951" y="8117579"/>
            <a:ext cx="81785" cy="173037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B2A993-C0EE-48F6-A151-4FC224507951}"/>
              </a:ext>
            </a:extLst>
          </p:cNvPr>
          <p:cNvSpPr txBox="1"/>
          <p:nvPr/>
        </p:nvSpPr>
        <p:spPr>
          <a:xfrm>
            <a:off x="552450" y="323850"/>
            <a:ext cx="298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items in </a:t>
            </a:r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b="1" dirty="0"/>
              <a:t> will be</a:t>
            </a:r>
          </a:p>
          <a:p>
            <a:r>
              <a:rPr lang="en-US" b="1" dirty="0"/>
              <a:t>updated during our 10/11/17</a:t>
            </a:r>
          </a:p>
          <a:p>
            <a:r>
              <a:rPr lang="en-US" b="1" dirty="0"/>
              <a:t>meeting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EF5AC2-0C1F-489E-9F43-9B78B8886C00}"/>
              </a:ext>
            </a:extLst>
          </p:cNvPr>
          <p:cNvGrpSpPr/>
          <p:nvPr/>
        </p:nvGrpSpPr>
        <p:grpSpPr>
          <a:xfrm>
            <a:off x="13020430" y="9408927"/>
            <a:ext cx="3457073" cy="2909512"/>
            <a:chOff x="13020430" y="8627877"/>
            <a:chExt cx="3457073" cy="290951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13A859D-6B76-469B-A2AD-B632A16B027C}"/>
                </a:ext>
              </a:extLst>
            </p:cNvPr>
            <p:cNvGrpSpPr/>
            <p:nvPr/>
          </p:nvGrpSpPr>
          <p:grpSpPr>
            <a:xfrm>
              <a:off x="13020430" y="8627877"/>
              <a:ext cx="3457073" cy="2909512"/>
              <a:chOff x="8680737" y="77172"/>
              <a:chExt cx="3457073" cy="290951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A905A6A-DC28-45B5-977C-1F3F2A9FD7F3}"/>
                  </a:ext>
                </a:extLst>
              </p:cNvPr>
              <p:cNvSpPr/>
              <p:nvPr/>
            </p:nvSpPr>
            <p:spPr>
              <a:xfrm>
                <a:off x="8680737" y="90114"/>
                <a:ext cx="3457073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3484476-D449-42A7-9A0F-058551773CFF}"/>
                  </a:ext>
                </a:extLst>
              </p:cNvPr>
              <p:cNvCxnSpPr/>
              <p:nvPr/>
            </p:nvCxnSpPr>
            <p:spPr>
              <a:xfrm>
                <a:off x="8957378" y="247936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745A44F1-FFE5-4D7D-A2DD-E76A0C859C3A}"/>
                  </a:ext>
                </a:extLst>
              </p:cNvPr>
              <p:cNvCxnSpPr/>
              <p:nvPr/>
            </p:nvCxnSpPr>
            <p:spPr>
              <a:xfrm>
                <a:off x="8957378" y="568778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418F2F-EBCC-4600-B492-2D16A7409D39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7F3B6A0-86C8-411E-8C60-99E29FCFA36F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35F78BE-7E28-4B33-99ED-D2262E041D39}"/>
                  </a:ext>
                </a:extLst>
              </p:cNvPr>
              <p:cNvSpPr/>
              <p:nvPr/>
            </p:nvSpPr>
            <p:spPr>
              <a:xfrm>
                <a:off x="8963090" y="1820997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38A25F5-2531-44E7-A293-97782CE14FB0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BC25C92-AC32-4EDA-8ABA-F7F5B06E6DD8}"/>
                  </a:ext>
                </a:extLst>
              </p:cNvPr>
              <p:cNvSpPr/>
              <p:nvPr/>
            </p:nvSpPr>
            <p:spPr>
              <a:xfrm>
                <a:off x="8972847" y="2209934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BDA4310-49AD-4FFA-A663-B5B418DAABF0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35F84B4-A1F8-42BF-9763-741F98E669AB}"/>
                  </a:ext>
                </a:extLst>
              </p:cNvPr>
              <p:cNvSpPr/>
              <p:nvPr/>
            </p:nvSpPr>
            <p:spPr>
              <a:xfrm>
                <a:off x="8972445" y="2607780"/>
                <a:ext cx="438084" cy="2081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0F511B5-AF87-4ED7-B209-D118FD6EA1F1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A80292-76A3-4717-BF6A-7F7FED412DB0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0F9E9D-BC83-411A-AD0D-F5BFBB6E3547}"/>
                </a:ext>
              </a:extLst>
            </p:cNvPr>
            <p:cNvSpPr/>
            <p:nvPr/>
          </p:nvSpPr>
          <p:spPr>
            <a:xfrm>
              <a:off x="14061398" y="9769065"/>
              <a:ext cx="22278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 – to be encoded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properties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B1E82EF-0FF1-4705-8FF4-3C52ED94BD6B}"/>
                </a:ext>
              </a:extLst>
            </p:cNvPr>
            <p:cNvSpPr txBox="1"/>
            <p:nvPr/>
          </p:nvSpPr>
          <p:spPr>
            <a:xfrm>
              <a:off x="13249201" y="9450207"/>
              <a:ext cx="47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F916D99-4458-4A49-9E42-8ECDDF15FD5E}"/>
                </a:ext>
              </a:extLst>
            </p:cNvPr>
            <p:cNvSpPr/>
            <p:nvPr/>
          </p:nvSpPr>
          <p:spPr>
            <a:xfrm>
              <a:off x="13249201" y="9762229"/>
              <a:ext cx="4707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74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8E6D74-C160-4210-8E14-485CDB3F8C43}"/>
              </a:ext>
            </a:extLst>
          </p:cNvPr>
          <p:cNvSpPr txBox="1"/>
          <p:nvPr/>
        </p:nvSpPr>
        <p:spPr>
          <a:xfrm>
            <a:off x="1769097" y="2017596"/>
            <a:ext cx="15798467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Function: </a:t>
            </a:r>
            <a:r>
              <a:rPr lang="en-US" dirty="0"/>
              <a:t>Realtime Operator Awareness (ROA)</a:t>
            </a:r>
          </a:p>
          <a:p>
            <a:r>
              <a:rPr lang="en-US" dirty="0"/>
              <a:t>	The ability to send an alarm to the command center at the push of a button 			</a:t>
            </a:r>
            <a:r>
              <a:rPr lang="en-US" i="1" dirty="0"/>
              <a:t>(Based on Realtime awareness scenario 1 given earlier)</a:t>
            </a:r>
          </a:p>
          <a:p>
            <a:r>
              <a:rPr lang="en-US" dirty="0"/>
              <a:t>	as well as the ability to send a continuous AV feed to the storage component.</a:t>
            </a:r>
          </a:p>
          <a:p>
            <a:endParaRPr lang="en-US" dirty="0"/>
          </a:p>
          <a:p>
            <a:r>
              <a:rPr lang="en-US" b="1" dirty="0"/>
              <a:t>Focus: Reliability "properties" of ROA function</a:t>
            </a:r>
          </a:p>
          <a:p>
            <a:endParaRPr lang="en-US" dirty="0"/>
          </a:p>
          <a:p>
            <a:r>
              <a:rPr lang="en-US" b="1" u="sng" dirty="0"/>
              <a:t>Property breakdown according to functional decomposition</a:t>
            </a:r>
          </a:p>
          <a:p>
            <a:r>
              <a:rPr lang="en-US" dirty="0"/>
              <a:t>	* High-level property: “The SAM must be able to receive data from camera and mic” [logical]</a:t>
            </a:r>
          </a:p>
          <a:p>
            <a:r>
              <a:rPr lang="en-US" dirty="0"/>
              <a:t>		Business case:</a:t>
            </a:r>
          </a:p>
          <a:p>
            <a:r>
              <a:rPr lang="en-US" dirty="0"/>
              <a:t>			Integrated body security monitors the activity of safety personnel in the course </a:t>
            </a:r>
          </a:p>
          <a:p>
            <a:r>
              <a:rPr lang="en-US" dirty="0"/>
              <a:t>			of the response to an incident and provides some kind of alarm capability that </a:t>
            </a:r>
          </a:p>
          <a:p>
            <a:r>
              <a:rPr lang="en-US" dirty="0"/>
              <a:t>			can be triggered by the person wearing the integrated body security system.</a:t>
            </a:r>
          </a:p>
          <a:p>
            <a:r>
              <a:rPr lang="en-US" dirty="0"/>
              <a:t>		Use Case 'feature': integrated body security system sends a/v feed to storage and sends alarm to command center as required</a:t>
            </a:r>
          </a:p>
          <a:p>
            <a:r>
              <a:rPr lang="en-US" dirty="0"/>
              <a:t>		CPS: SAM combines </a:t>
            </a:r>
            <a:r>
              <a:rPr lang="en-US" dirty="0" err="1"/>
              <a:t>videofeed</a:t>
            </a:r>
            <a:r>
              <a:rPr lang="en-US" dirty="0"/>
              <a:t> and </a:t>
            </a:r>
            <a:r>
              <a:rPr lang="en-US" dirty="0" err="1"/>
              <a:t>audiofeed</a:t>
            </a:r>
            <a:r>
              <a:rPr lang="en-US" dirty="0"/>
              <a:t> into a/v feed</a:t>
            </a:r>
          </a:p>
          <a:p>
            <a:r>
              <a:rPr lang="en-US" dirty="0"/>
              <a:t>		Messaging:</a:t>
            </a:r>
          </a:p>
          <a:p>
            <a:r>
              <a:rPr lang="en-US" dirty="0"/>
              <a:t>		  - [camera to SAM] messaging function receives </a:t>
            </a:r>
            <a:r>
              <a:rPr lang="en-US" dirty="0" err="1"/>
              <a:t>videofeed</a:t>
            </a:r>
            <a:r>
              <a:rPr lang="en-US" dirty="0"/>
              <a:t> from camera</a:t>
            </a:r>
          </a:p>
          <a:p>
            <a:r>
              <a:rPr lang="en-US" dirty="0"/>
              <a:t>		  - [mic to SAM] messaging function receives </a:t>
            </a:r>
            <a:r>
              <a:rPr lang="en-US" dirty="0" err="1"/>
              <a:t>audiofeed</a:t>
            </a:r>
            <a:r>
              <a:rPr lang="en-US" dirty="0"/>
              <a:t> from mic</a:t>
            </a:r>
          </a:p>
          <a:p>
            <a:r>
              <a:rPr lang="en-US" dirty="0"/>
              <a:t>		Information: </a:t>
            </a:r>
            <a:r>
              <a:rPr lang="en-US" dirty="0" err="1"/>
              <a:t>videofeed</a:t>
            </a:r>
            <a:r>
              <a:rPr lang="en-US" dirty="0"/>
              <a:t> and </a:t>
            </a:r>
            <a:r>
              <a:rPr lang="en-US" dirty="0" err="1"/>
              <a:t>audiofeed</a:t>
            </a:r>
            <a:r>
              <a:rPr lang="en-US" dirty="0"/>
              <a:t> are understood by SAM</a:t>
            </a:r>
          </a:p>
          <a:p>
            <a:endParaRPr lang="en-US" dirty="0"/>
          </a:p>
          <a:p>
            <a:r>
              <a:rPr lang="en-US" b="1" dirty="0"/>
              <a:t>The above property depends on the following</a:t>
            </a:r>
          </a:p>
          <a:p>
            <a:r>
              <a:rPr lang="en-US" dirty="0"/>
              <a:t>	* High-level property: “The camera must be in working condition” [physical]</a:t>
            </a:r>
          </a:p>
          <a:p>
            <a:r>
              <a:rPr lang="en-US" dirty="0"/>
              <a:t>		Influence: video sensor is in working condition</a:t>
            </a:r>
          </a:p>
          <a:p>
            <a:r>
              <a:rPr lang="en-US" dirty="0"/>
              <a:t>		Energy: lighting is sufficient for recording</a:t>
            </a:r>
          </a:p>
          <a:p>
            <a:r>
              <a:rPr lang="en-US" dirty="0"/>
              <a:t>	* High-level property: “ The mic must be in working condition” [physical]</a:t>
            </a:r>
          </a:p>
          <a:p>
            <a:r>
              <a:rPr lang="en-US" dirty="0"/>
              <a:t>		Influence: audio sensor is in working condition</a:t>
            </a:r>
          </a:p>
          <a:p>
            <a:r>
              <a:rPr lang="en-US" dirty="0"/>
              <a:t>		Energy: background noise is sufficiently low for recording</a:t>
            </a:r>
          </a:p>
          <a:p>
            <a:r>
              <a:rPr lang="en-US" dirty="0"/>
              <a:t>	* High-level property: “ The SAM must be able to send data to the storage component” [logical]</a:t>
            </a:r>
          </a:p>
          <a:p>
            <a:r>
              <a:rPr lang="en-US" dirty="0"/>
              <a:t>		CPS: SAM forwards a/v feed to storage as required</a:t>
            </a:r>
          </a:p>
          <a:p>
            <a:r>
              <a:rPr lang="en-US" dirty="0"/>
              <a:t>		Messaging: messaging function receives a/v feed from SAM</a:t>
            </a:r>
          </a:p>
          <a:p>
            <a:r>
              <a:rPr lang="en-US" dirty="0"/>
              <a:t>		Information: combined </a:t>
            </a:r>
            <a:r>
              <a:rPr lang="en-US" dirty="0" err="1"/>
              <a:t>videofeed</a:t>
            </a:r>
            <a:r>
              <a:rPr lang="en-US" dirty="0"/>
              <a:t>, </a:t>
            </a:r>
            <a:r>
              <a:rPr lang="en-US" dirty="0" err="1"/>
              <a:t>audiofeed</a:t>
            </a:r>
            <a:r>
              <a:rPr lang="en-US" dirty="0"/>
              <a:t> is understood by storage</a:t>
            </a:r>
          </a:p>
          <a:p>
            <a:r>
              <a:rPr lang="en-US" dirty="0"/>
              <a:t>	* High-level property: “The SAM must be able to send alarm to the command center” [logical]</a:t>
            </a:r>
          </a:p>
          <a:p>
            <a:r>
              <a:rPr lang="en-US" dirty="0"/>
              <a:t>		CPS: SAM sends alarm to command center as required</a:t>
            </a:r>
          </a:p>
          <a:p>
            <a:r>
              <a:rPr lang="en-US" dirty="0"/>
              <a:t>		Messaging: messaging function receives alarm command from SAM</a:t>
            </a:r>
          </a:p>
          <a:p>
            <a:r>
              <a:rPr lang="en-US" dirty="0"/>
              <a:t>		Information: alarm information is understood by command center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Not relevant: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* The siren must be able to emit an alarm sound [physical]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* The targeting mechanism must be able to orient the camera [physical]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* The SAM must be able to control the targeting mechanism [logical]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* The SAM must be able to control the siren [logical]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BFD32-B709-4FA5-AF24-C0ECEB62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9" y="4026360"/>
            <a:ext cx="512748" cy="2821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C7B4B9-C53A-411B-AFD0-76A1A746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3" y="7398210"/>
            <a:ext cx="117090" cy="97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3E97D2-CFD3-405A-A53C-087FE941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0" y="8371611"/>
            <a:ext cx="117090" cy="973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2B72C6-539F-4A05-B5DD-87DEF34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76" y="9345012"/>
            <a:ext cx="117090" cy="9734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674896-A543-475B-B6D6-3860B81C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0" y="10382311"/>
            <a:ext cx="117090" cy="9734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A3B663-5338-47CF-99F4-198B4DD19A22}"/>
              </a:ext>
            </a:extLst>
          </p:cNvPr>
          <p:cNvSpPr txBox="1"/>
          <p:nvPr/>
        </p:nvSpPr>
        <p:spPr>
          <a:xfrm>
            <a:off x="1530663" y="0"/>
            <a:ext cx="149798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Body Security System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Realtime Operator Awareness (ROA)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 “Properties” of ROA Function by Functional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78551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0C4569-3E21-4150-9718-FBFE7A459EC9}"/>
              </a:ext>
            </a:extLst>
          </p:cNvPr>
          <p:cNvSpPr txBox="1"/>
          <p:nvPr/>
        </p:nvSpPr>
        <p:spPr>
          <a:xfrm>
            <a:off x="1515214" y="0"/>
            <a:ext cx="13874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Body Security System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 “Properties” of ROA Function  -- High-level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1385E-7926-4B9C-9EA3-BB9EED3C6A1B}"/>
              </a:ext>
            </a:extLst>
          </p:cNvPr>
          <p:cNvSpPr txBox="1"/>
          <p:nvPr/>
        </p:nvSpPr>
        <p:spPr>
          <a:xfrm>
            <a:off x="371507" y="1392461"/>
            <a:ext cx="4394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FBFBF"/>
                </a:solidFill>
              </a:rPr>
              <a:t>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targeting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siren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(Situational Awareness 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center (receiving the warning)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91DAB2-9B1D-4723-85BD-1BD159EC974E}"/>
              </a:ext>
            </a:extLst>
          </p:cNvPr>
          <p:cNvSpPr txBox="1"/>
          <p:nvPr/>
        </p:nvSpPr>
        <p:spPr>
          <a:xfrm>
            <a:off x="4735007" y="1414428"/>
            <a:ext cx="66264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(interactions)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receives video signal </a:t>
            </a:r>
            <a:r>
              <a:rPr lang="en-US" strike="sngStrike" dirty="0">
                <a:solidFill>
                  <a:srgbClr val="7030A0"/>
                </a:solidFill>
              </a:rPr>
              <a:t>from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video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electromagnetic waves (visible part of the spectrum)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 receives video signal </a:t>
            </a:r>
            <a:r>
              <a:rPr lang="en-US" strike="sngStrike" dirty="0">
                <a:solidFill>
                  <a:srgbClr val="7030A0"/>
                </a:solidFill>
              </a:rPr>
              <a:t>from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audio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sound waves (vibrations in the 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siren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indicator produces an audible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influence: audible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energy: sound waves (vibrations in the 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targeting mechanism re-orients the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influence: angle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energy: mechanical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1C457D-89FB-45AC-A579-99A6E04409BF}"/>
              </a:ext>
            </a:extLst>
          </p:cNvPr>
          <p:cNvSpPr txBox="1"/>
          <p:nvPr/>
        </p:nvSpPr>
        <p:spPr>
          <a:xfrm>
            <a:off x="11566429" y="1388559"/>
            <a:ext cx="6365076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Logical (interactions)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sends </a:t>
            </a:r>
            <a:r>
              <a:rPr lang="en-US" dirty="0" err="1"/>
              <a:t>videofeed</a:t>
            </a:r>
            <a:r>
              <a:rPr lang="en-US" dirty="0"/>
              <a:t> to 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message: sequence of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</a:t>
            </a:r>
            <a:r>
              <a:rPr lang="en-US" dirty="0" err="1"/>
              <a:t>videofeed</a:t>
            </a:r>
            <a:r>
              <a:rPr lang="en-US" dirty="0"/>
              <a:t> (digitalized video signal)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message is AES-encoded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 sends </a:t>
            </a:r>
            <a:r>
              <a:rPr lang="en-US" dirty="0" err="1"/>
              <a:t>audiofeed</a:t>
            </a:r>
            <a:r>
              <a:rPr lang="en-US" dirty="0"/>
              <a:t> to 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: sequence of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</a:t>
            </a:r>
            <a:r>
              <a:rPr lang="en-US" dirty="0" err="1"/>
              <a:t>audiofeed</a:t>
            </a:r>
            <a:r>
              <a:rPr lang="en-US" dirty="0"/>
              <a:t> (digitalized audio signal)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message is AES-encoded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alarm to command center (if digital warning </a:t>
            </a:r>
          </a:p>
          <a:p>
            <a:pPr marL="292100" indent="-292100"/>
            <a:r>
              <a:rPr lang="en-US" dirty="0"/>
              <a:t>	sent to command center)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: alarm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type of alarm, timestamp, location, officer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FBFBF"/>
                </a:solidFill>
              </a:rPr>
              <a:t>SAM sends sound command to </a:t>
            </a:r>
            <a:r>
              <a:rPr lang="en-US" strike="sngStrike" dirty="0">
                <a:solidFill>
                  <a:srgbClr val="BFBFBF"/>
                </a:solidFill>
              </a:rPr>
              <a:t>siren</a:t>
            </a:r>
            <a:r>
              <a:rPr lang="en-US" dirty="0">
                <a:solidFill>
                  <a:srgbClr val="BFBFBF"/>
                </a:solidFill>
              </a:rPr>
              <a:t> indicator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FBFBF"/>
                </a:solidFill>
              </a:rPr>
              <a:t>message : command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FBFBF"/>
                </a:solidFill>
              </a:rPr>
              <a:t>information: type of sound,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SAM sends re-orientation command to targeting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message: command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information: degrees,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multimedia feed to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: sequence of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combined camera </a:t>
            </a:r>
            <a:r>
              <a:rPr lang="en-US" dirty="0" err="1"/>
              <a:t>videofeed</a:t>
            </a:r>
            <a:r>
              <a:rPr lang="en-US" dirty="0"/>
              <a:t>, mic </a:t>
            </a:r>
            <a:r>
              <a:rPr lang="en-US" dirty="0" err="1"/>
              <a:t>audiofeed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message is AES-encoded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FBFBF"/>
                </a:solidFill>
              </a:rPr>
              <a:t>indicator sends &lt;WHAT&gt; to officer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FBFBF"/>
                </a:solidFill>
              </a:rPr>
              <a:t>message: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FBFBF"/>
                </a:solidFill>
              </a:rPr>
              <a:t>information: ...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3080757" y="7123844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D1EC8-2338-4DFE-8BF4-1DE1C68E302A}"/>
              </a:ext>
            </a:extLst>
          </p:cNvPr>
          <p:cNvSpPr/>
          <p:nvPr/>
        </p:nvSpPr>
        <p:spPr>
          <a:xfrm>
            <a:off x="4451836" y="7139679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6845786" y="7139679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100000"/>
                </a:schemeClr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38DCFF-6654-40E1-BD7B-8155EAADF864}"/>
              </a:ext>
            </a:extLst>
          </p:cNvPr>
          <p:cNvSpPr/>
          <p:nvPr/>
        </p:nvSpPr>
        <p:spPr>
          <a:xfrm>
            <a:off x="4451836" y="9209779"/>
            <a:ext cx="977900" cy="977900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990600" y="7111144"/>
            <a:ext cx="7384143" cy="3763296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C4866-44FE-4F18-BBCB-D131061BD7FD}"/>
              </a:ext>
            </a:extLst>
          </p:cNvPr>
          <p:cNvSpPr txBox="1"/>
          <p:nvPr/>
        </p:nvSpPr>
        <p:spPr>
          <a:xfrm>
            <a:off x="8258105" y="12635157"/>
            <a:ext cx="2513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integrated body security system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54E718-8B5B-4F8E-9591-D8B5A8D4FC77}"/>
              </a:ext>
            </a:extLst>
          </p:cNvPr>
          <p:cNvCxnSpPr>
            <a:cxnSpLocks/>
            <a:stCxn id="30" idx="4"/>
            <a:endCxn id="33" idx="1"/>
          </p:cNvCxnSpPr>
          <p:nvPr/>
        </p:nvCxnSpPr>
        <p:spPr>
          <a:xfrm>
            <a:off x="3569707" y="8101744"/>
            <a:ext cx="1025339" cy="12512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C47FF-9313-4257-B3D9-40BB4B03A82C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940786" y="8117579"/>
            <a:ext cx="0" cy="1092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7C735-67CE-4CBB-BBB4-7858456812B1}"/>
              </a:ext>
            </a:extLst>
          </p:cNvPr>
          <p:cNvCxnSpPr>
            <a:cxnSpLocks/>
            <a:stCxn id="33" idx="6"/>
            <a:endCxn id="32" idx="4"/>
          </p:cNvCxnSpPr>
          <p:nvPr/>
        </p:nvCxnSpPr>
        <p:spPr>
          <a:xfrm flipV="1">
            <a:off x="5429736" y="8117579"/>
            <a:ext cx="1905000" cy="15811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6A3354-F254-4D4E-A1EB-AB13CE4F5508}"/>
              </a:ext>
            </a:extLst>
          </p:cNvPr>
          <p:cNvSpPr txBox="1"/>
          <p:nvPr/>
        </p:nvSpPr>
        <p:spPr>
          <a:xfrm>
            <a:off x="2968967" y="8917180"/>
            <a:ext cx="144783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6A641-76C7-4C43-8485-E36ACDFA06A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692883" y="8701108"/>
            <a:ext cx="211304" cy="21607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B06C7F-E230-473F-B6AF-D16B1F3F2667}"/>
              </a:ext>
            </a:extLst>
          </p:cNvPr>
          <p:cNvSpPr txBox="1"/>
          <p:nvPr/>
        </p:nvSpPr>
        <p:spPr>
          <a:xfrm>
            <a:off x="5280900" y="7982166"/>
            <a:ext cx="145424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DE56A3-E43A-48BB-A668-6A24DD16A5F5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4982506" y="8432289"/>
            <a:ext cx="298394" cy="27521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592067-C404-45EC-A2E0-47DABA842FC6}"/>
              </a:ext>
            </a:extLst>
          </p:cNvPr>
          <p:cNvSpPr txBox="1"/>
          <p:nvPr/>
        </p:nvSpPr>
        <p:spPr>
          <a:xfrm>
            <a:off x="7390496" y="8426036"/>
            <a:ext cx="21242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type of sound, volume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49B188-8C2E-49FC-8EFB-0E3378EAF7CB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907246" y="8466163"/>
            <a:ext cx="483250" cy="24841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572088" y="5725740"/>
            <a:ext cx="651879" cy="1541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3015388" y="5850986"/>
            <a:ext cx="14029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</a:t>
            </a:r>
            <a:r>
              <a:rPr lang="en-US" sz="1050" dirty="0" err="1">
                <a:solidFill>
                  <a:schemeClr val="accent6"/>
                </a:solidFill>
              </a:rPr>
              <a:t>electr</a:t>
            </a:r>
            <a:r>
              <a:rPr lang="en-US" sz="105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909268" y="6139527"/>
            <a:ext cx="106120" cy="25733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33C30C-F1B6-4550-9913-12C943ED4CE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846428" y="5748337"/>
            <a:ext cx="94358" cy="1391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6D222-E77F-4420-A5C0-9E666A9D5439}"/>
              </a:ext>
            </a:extLst>
          </p:cNvPr>
          <p:cNvSpPr txBox="1"/>
          <p:nvPr/>
        </p:nvSpPr>
        <p:spPr>
          <a:xfrm>
            <a:off x="5280900" y="5920361"/>
            <a:ext cx="14093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B9AF1-CEC2-4EF3-882F-42B40D840633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04808" y="6208902"/>
            <a:ext cx="376092" cy="1747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4DC819D-6004-48DF-BA69-BF2E64F7C97A}"/>
              </a:ext>
            </a:extLst>
          </p:cNvPr>
          <p:cNvSpPr/>
          <p:nvPr/>
        </p:nvSpPr>
        <p:spPr>
          <a:xfrm>
            <a:off x="5786101" y="11394179"/>
            <a:ext cx="977900" cy="977900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DA909B-887A-4CE8-81F8-D90913EC0B6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334736" y="5741575"/>
            <a:ext cx="685800" cy="13981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6B0CD4-A01D-4AAD-9D02-814CA5B9E134}"/>
              </a:ext>
            </a:extLst>
          </p:cNvPr>
          <p:cNvSpPr txBox="1"/>
          <p:nvPr/>
        </p:nvSpPr>
        <p:spPr>
          <a:xfrm>
            <a:off x="8166325" y="5920361"/>
            <a:ext cx="14093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s1 (result of actuation)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E2B1-3352-4056-A4F7-F820D54A1CDA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658579" y="6208902"/>
            <a:ext cx="507746" cy="29803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1C5154-6183-4EE9-A017-968D28DC556B}"/>
              </a:ext>
            </a:extLst>
          </p:cNvPr>
          <p:cNvCxnSpPr>
            <a:cxnSpLocks/>
            <a:stCxn id="33" idx="4"/>
            <a:endCxn id="57" idx="1"/>
          </p:cNvCxnSpPr>
          <p:nvPr/>
        </p:nvCxnSpPr>
        <p:spPr>
          <a:xfrm>
            <a:off x="4940786" y="10187679"/>
            <a:ext cx="988525" cy="1349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ABE4E05-959A-49D6-8060-DEFB07A2784C}"/>
              </a:ext>
            </a:extLst>
          </p:cNvPr>
          <p:cNvSpPr txBox="1"/>
          <p:nvPr/>
        </p:nvSpPr>
        <p:spPr>
          <a:xfrm>
            <a:off x="2261136" y="11006474"/>
            <a:ext cx="264367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combined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r>
              <a:rPr lang="en-US" sz="1050" dirty="0">
                <a:solidFill>
                  <a:schemeClr val="accent6"/>
                </a:solidFill>
              </a:rPr>
              <a:t>,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AB8DEF-1630-4169-BB50-15430EB34E8A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904808" y="10994459"/>
            <a:ext cx="523550" cy="54293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3DC01B7-001B-4A24-A5E0-F8BA94F9CDAC}"/>
              </a:ext>
            </a:extLst>
          </p:cNvPr>
          <p:cNvSpPr/>
          <p:nvPr/>
        </p:nvSpPr>
        <p:spPr>
          <a:xfrm>
            <a:off x="1400381" y="5379531"/>
            <a:ext cx="8525155" cy="352161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9569936" y="8174898"/>
            <a:ext cx="977900" cy="977900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command center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56E658-003A-421C-AF59-2CAB60BB5E88}"/>
              </a:ext>
            </a:extLst>
          </p:cNvPr>
          <p:cNvSpPr txBox="1"/>
          <p:nvPr/>
        </p:nvSpPr>
        <p:spPr>
          <a:xfrm>
            <a:off x="9095385" y="9446372"/>
            <a:ext cx="335220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8DA2E1-340C-444E-B5F6-BEA7C28E8773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8718255" y="9327841"/>
            <a:ext cx="377130" cy="40707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F5422E-EB75-4367-8212-CD1CC77F6230}"/>
              </a:ext>
            </a:extLst>
          </p:cNvPr>
          <p:cNvCxnSpPr>
            <a:cxnSpLocks/>
            <a:stCxn id="33" idx="6"/>
            <a:endCxn id="66" idx="3"/>
          </p:cNvCxnSpPr>
          <p:nvPr/>
        </p:nvCxnSpPr>
        <p:spPr>
          <a:xfrm flipV="1">
            <a:off x="5429736" y="9009588"/>
            <a:ext cx="4283410" cy="6891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08958" y="8329712"/>
            <a:ext cx="2275600" cy="3238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1470254" y="7126979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mech.</a:t>
            </a:r>
          </a:p>
        </p:txBody>
      </p:sp>
      <p:sp>
        <p:nvSpPr>
          <p:cNvPr id="120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1439431" y="7139231"/>
            <a:ext cx="2667327" cy="1197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stCxn id="119" idx="6"/>
            <a:endCxn id="30" idx="2"/>
          </p:cNvCxnSpPr>
          <p:nvPr/>
        </p:nvCxnSpPr>
        <p:spPr>
          <a:xfrm flipV="1">
            <a:off x="2448154" y="7612794"/>
            <a:ext cx="632603" cy="31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1497946" y="6397963"/>
            <a:ext cx="14814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2238694" y="6975044"/>
            <a:ext cx="485187" cy="57303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stCxn id="33" idx="3"/>
            <a:endCxn id="119" idx="4"/>
          </p:cNvCxnSpPr>
          <p:nvPr/>
        </p:nvCxnSpPr>
        <p:spPr>
          <a:xfrm rot="5400000" flipH="1">
            <a:off x="2307330" y="7756753"/>
            <a:ext cx="1939590" cy="2635842"/>
          </a:xfrm>
          <a:prstGeom prst="bentConnector3">
            <a:avLst>
              <a:gd name="adj1" fmla="val -1917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151848" y="9532944"/>
            <a:ext cx="17299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016829" y="9209779"/>
            <a:ext cx="821843" cy="32316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D8A987-3387-4027-ADAF-E66E675C56AD}"/>
              </a:ext>
            </a:extLst>
          </p:cNvPr>
          <p:cNvSpPr/>
          <p:nvPr/>
        </p:nvSpPr>
        <p:spPr>
          <a:xfrm>
            <a:off x="990601" y="7114279"/>
            <a:ext cx="10032999" cy="5563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A1E527-6EFB-4F62-9E93-34E441D919B8}"/>
              </a:ext>
            </a:extLst>
          </p:cNvPr>
          <p:cNvSpPr txBox="1"/>
          <p:nvPr/>
        </p:nvSpPr>
        <p:spPr>
          <a:xfrm>
            <a:off x="5917308" y="10886876"/>
            <a:ext cx="3903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integrated body security system (stand-alone part)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4C4D3F-085E-4124-83DE-9492D3BDBA38}"/>
              </a:ext>
            </a:extLst>
          </p:cNvPr>
          <p:cNvSpPr/>
          <p:nvPr/>
        </p:nvSpPr>
        <p:spPr>
          <a:xfrm>
            <a:off x="6764001" y="9847958"/>
            <a:ext cx="977900" cy="9779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officer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23225D-0054-42A4-856E-6E7CF83B1CAF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7252951" y="8117579"/>
            <a:ext cx="81785" cy="17303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CD6A6C0-4D64-451F-836F-34A43AAD9433}"/>
              </a:ext>
            </a:extLst>
          </p:cNvPr>
          <p:cNvGrpSpPr/>
          <p:nvPr/>
        </p:nvGrpSpPr>
        <p:grpSpPr>
          <a:xfrm>
            <a:off x="13020430" y="9408927"/>
            <a:ext cx="3457073" cy="2909512"/>
            <a:chOff x="13020430" y="8627877"/>
            <a:chExt cx="3457073" cy="290951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2E0AE0-B8D6-4714-8ACA-1398CB53D264}"/>
                </a:ext>
              </a:extLst>
            </p:cNvPr>
            <p:cNvGrpSpPr/>
            <p:nvPr/>
          </p:nvGrpSpPr>
          <p:grpSpPr>
            <a:xfrm>
              <a:off x="13020430" y="8627877"/>
              <a:ext cx="3457073" cy="2909512"/>
              <a:chOff x="8680737" y="77172"/>
              <a:chExt cx="3457073" cy="290951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7D23C5D-A3DA-45C1-B817-442823341040}"/>
                  </a:ext>
                </a:extLst>
              </p:cNvPr>
              <p:cNvSpPr/>
              <p:nvPr/>
            </p:nvSpPr>
            <p:spPr>
              <a:xfrm>
                <a:off x="8680737" y="90114"/>
                <a:ext cx="3457073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97346BE-B68B-4604-B645-2F7986CDC23E}"/>
                  </a:ext>
                </a:extLst>
              </p:cNvPr>
              <p:cNvCxnSpPr/>
              <p:nvPr/>
            </p:nvCxnSpPr>
            <p:spPr>
              <a:xfrm>
                <a:off x="8957378" y="247936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75A0DF2-16D7-4DA0-956D-74E93E294C06}"/>
                  </a:ext>
                </a:extLst>
              </p:cNvPr>
              <p:cNvCxnSpPr/>
              <p:nvPr/>
            </p:nvCxnSpPr>
            <p:spPr>
              <a:xfrm>
                <a:off x="8957378" y="568778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A84A79B-3864-4DC2-9D4C-B9EC7825E4DB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4201A04-6910-4AC3-A19A-2A42A8CABE65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C499DC0-5FD6-47FE-A71C-839278B17FA7}"/>
                  </a:ext>
                </a:extLst>
              </p:cNvPr>
              <p:cNvSpPr/>
              <p:nvPr/>
            </p:nvSpPr>
            <p:spPr>
              <a:xfrm>
                <a:off x="8963090" y="1820997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D80164F-E1CF-4CB8-88C0-304C5B055419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36F14A-38A2-4004-89D9-A737B978B849}"/>
                  </a:ext>
                </a:extLst>
              </p:cNvPr>
              <p:cNvSpPr/>
              <p:nvPr/>
            </p:nvSpPr>
            <p:spPr>
              <a:xfrm>
                <a:off x="8972847" y="2209934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8FAF04-C0A7-4E4D-9B41-9B60A016478D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34CB75A-8695-4CCF-8EF2-CC289E724C00}"/>
                  </a:ext>
                </a:extLst>
              </p:cNvPr>
              <p:cNvSpPr/>
              <p:nvPr/>
            </p:nvSpPr>
            <p:spPr>
              <a:xfrm>
                <a:off x="8972445" y="2607780"/>
                <a:ext cx="438084" cy="2081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2C620E5-E8DC-4D24-8753-A65D1E4BB453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246805-BDAA-410E-933A-7238780FFEEF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BE19E3-9611-40AD-9FDE-77724E4CE5C3}"/>
                </a:ext>
              </a:extLst>
            </p:cNvPr>
            <p:cNvSpPr/>
            <p:nvPr/>
          </p:nvSpPr>
          <p:spPr>
            <a:xfrm>
              <a:off x="14061398" y="9769065"/>
              <a:ext cx="22278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 – to be encoded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properties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A074F-27F5-44FB-ACFC-7E6B9BE44628}"/>
                </a:ext>
              </a:extLst>
            </p:cNvPr>
            <p:cNvSpPr txBox="1"/>
            <p:nvPr/>
          </p:nvSpPr>
          <p:spPr>
            <a:xfrm>
              <a:off x="13249201" y="9450207"/>
              <a:ext cx="47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692121D-1603-4AC3-956C-ED6FF842CD86}"/>
                </a:ext>
              </a:extLst>
            </p:cNvPr>
            <p:cNvSpPr/>
            <p:nvPr/>
          </p:nvSpPr>
          <p:spPr>
            <a:xfrm>
              <a:off x="13249201" y="9762229"/>
              <a:ext cx="4707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3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938</Words>
  <Application>Microsoft Office PowerPoint</Application>
  <PresentationFormat>Custom</PresentationFormat>
  <Paragraphs>388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 Theoretic Assurance of CPS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Marcy</dc:creator>
  <cp:lastModifiedBy>Marcy</cp:lastModifiedBy>
  <cp:revision>55</cp:revision>
  <dcterms:created xsi:type="dcterms:W3CDTF">2017-09-25T02:09:01Z</dcterms:created>
  <dcterms:modified xsi:type="dcterms:W3CDTF">2017-10-11T01:04:07Z</dcterms:modified>
</cp:coreProperties>
</file>