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81" r:id="rId3"/>
    <p:sldId id="303" r:id="rId4"/>
    <p:sldId id="282" r:id="rId5"/>
    <p:sldId id="297" r:id="rId6"/>
    <p:sldId id="295" r:id="rId7"/>
    <p:sldId id="296" r:id="rId8"/>
    <p:sldId id="305" r:id="rId9"/>
    <p:sldId id="302" r:id="rId10"/>
    <p:sldId id="306" r:id="rId11"/>
    <p:sldId id="294" r:id="rId12"/>
    <p:sldId id="293" r:id="rId13"/>
    <p:sldId id="259" r:id="rId14"/>
    <p:sldId id="258" r:id="rId15"/>
    <p:sldId id="279" r:id="rId16"/>
    <p:sldId id="287" r:id="rId17"/>
    <p:sldId id="288" r:id="rId18"/>
    <p:sldId id="263" r:id="rId19"/>
    <p:sldId id="298" r:id="rId20"/>
    <p:sldId id="260" r:id="rId21"/>
    <p:sldId id="264" r:id="rId22"/>
    <p:sldId id="265" r:id="rId23"/>
    <p:sldId id="266" r:id="rId24"/>
    <p:sldId id="286" r:id="rId25"/>
    <p:sldId id="268" r:id="rId26"/>
    <p:sldId id="269" r:id="rId27"/>
    <p:sldId id="270" r:id="rId28"/>
    <p:sldId id="271" r:id="rId29"/>
    <p:sldId id="272" r:id="rId30"/>
    <p:sldId id="273" r:id="rId31"/>
    <p:sldId id="290" r:id="rId32"/>
    <p:sldId id="299" r:id="rId33"/>
    <p:sldId id="284" r:id="rId34"/>
    <p:sldId id="285" r:id="rId35"/>
    <p:sldId id="291" r:id="rId36"/>
    <p:sldId id="300" r:id="rId37"/>
    <p:sldId id="274" r:id="rId38"/>
    <p:sldId id="275" r:id="rId39"/>
    <p:sldId id="276" r:id="rId40"/>
    <p:sldId id="277" r:id="rId41"/>
    <p:sldId id="292" r:id="rId42"/>
    <p:sldId id="278" r:id="rId43"/>
    <p:sldId id="2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" autoAdjust="0"/>
    <p:restoredTop sz="94660"/>
  </p:normalViewPr>
  <p:slideViewPr>
    <p:cSldViewPr snapToGrid="0">
      <p:cViewPr>
        <p:scale>
          <a:sx n="125" d="100"/>
          <a:sy n="125" d="100"/>
        </p:scale>
        <p:origin x="-18" y="-2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literacy.blogspot.com/2013/03/common-core-reading-focus-on-fic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stwomiasto.pl/wydarzenia/work-in-progres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9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nstwomiasto.pl/wydarzenia/work-in-progres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24.tmp"/><Relationship Id="rId4" Type="http://schemas.openxmlformats.org/officeDocument/2006/relationships/image" Target="../media/image21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6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25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6.tmp"/><Relationship Id="rId4" Type="http://schemas.openxmlformats.org/officeDocument/2006/relationships/image" Target="../media/image27.t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CPS Framework Ontology</a:t>
            </a:r>
            <a:b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</a:br>
            <a:b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Use-Cases, Formalization and </a:t>
            </a:r>
          </a:p>
          <a:p>
            <a:pPr>
              <a:defRPr/>
            </a:pP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Reasoning Examples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7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M. Balduccini and C. Vishik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November 3, 2017</a:t>
            </a:r>
          </a:p>
        </p:txBody>
      </p:sp>
    </p:spTree>
    <p:extLst>
      <p:ext uri="{BB962C8B-B14F-4D97-AF65-F5344CB8AC3E}">
        <p14:creationId xmlns:p14="http://schemas.microsoft.com/office/powerpoint/2010/main" val="16442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Simplified “Body Camera”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Minimal assumptions on knowledge about connections</a:t>
            </a:r>
          </a:p>
          <a:p>
            <a:pPr lvl="1"/>
            <a:r>
              <a:rPr lang="en-US" dirty="0"/>
              <a:t>Link to broader domain: admissibility of video in court</a:t>
            </a:r>
          </a:p>
          <a:p>
            <a:r>
              <a:rPr lang="en-US" dirty="0"/>
              <a:t>Self-Driving Car (a)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r>
              <a:rPr lang="en-US" dirty="0"/>
              <a:t>Self-Driving Car (b)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798EA-2426-4644-81F9-89AAB6888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0300" y="170657"/>
            <a:ext cx="1491171" cy="19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  <a:br>
              <a:rPr lang="en-US" dirty="0"/>
            </a:br>
            <a:r>
              <a:rPr lang="en-US" b="1" dirty="0"/>
              <a:t>Body Camera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integrated body security system for situational awareness and safety of security personnel</a:t>
            </a:r>
          </a:p>
        </p:txBody>
      </p:sp>
    </p:spTree>
    <p:extLst>
      <p:ext uri="{BB962C8B-B14F-4D97-AF65-F5344CB8AC3E}">
        <p14:creationId xmlns:p14="http://schemas.microsoft.com/office/powerpoint/2010/main" val="166193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“</a:t>
            </a:r>
            <a:r>
              <a:rPr lang="en-US" b="1" dirty="0" err="1"/>
              <a:t>BodyCam</a:t>
            </a:r>
            <a:r>
              <a:rPr lang="en-US" b="1" dirty="0"/>
              <a:t>” Diagram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command center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officer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court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707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audio-video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sound, light waves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8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Simplified “</a:t>
            </a:r>
            <a:r>
              <a:rPr lang="en-US" b="1" dirty="0" err="1"/>
              <a:t>BodyCam</a:t>
            </a:r>
            <a:r>
              <a:rPr lang="en-US" b="1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17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5660568" y="45814"/>
            <a:ext cx="3420836" cy="4032703"/>
            <a:chOff x="5617026" y="60328"/>
            <a:chExt cx="3420836" cy="40327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E1B89D-013D-4264-B98F-E0FA57C572F5}"/>
              </a:ext>
            </a:extLst>
          </p:cNvPr>
          <p:cNvSpPr txBox="1"/>
          <p:nvPr/>
        </p:nvSpPr>
        <p:spPr>
          <a:xfrm>
            <a:off x="6082145" y="561109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AFTER DIAGRAM IN PREVIOUS SLIDE IS CHECKED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3217A-FD4F-4A77-ACCF-2DCD2F56B532}"/>
              </a:ext>
            </a:extLst>
          </p:cNvPr>
          <p:cNvCxnSpPr>
            <a:stCxn id="4" idx="0"/>
            <a:endCxn id="51" idx="2"/>
          </p:cNvCxnSpPr>
          <p:nvPr/>
        </p:nvCxnSpPr>
        <p:spPr>
          <a:xfrm flipV="1">
            <a:off x="7225145" y="4078517"/>
            <a:ext cx="145841" cy="1532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086931"/>
              </p:ext>
            </p:extLst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Aspects, Concerns,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2154008" y="6433995"/>
            <a:ext cx="236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does not drop frames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83011-EA14-4842-A6A3-CED110F9A462}"/>
              </a:ext>
            </a:extLst>
          </p:cNvPr>
          <p:cNvSpPr txBox="1"/>
          <p:nvPr/>
        </p:nvSpPr>
        <p:spPr>
          <a:xfrm>
            <a:off x="6134224" y="5740214"/>
            <a:ext cx="3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secure boot</a:t>
            </a:r>
          </a:p>
          <a:p>
            <a:r>
              <a:rPr lang="en-US" sz="1400" dirty="0"/>
              <a:t>Camera uses sec. boot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4986" y="3473235"/>
            <a:ext cx="660308" cy="296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33E1CA-5296-4426-952C-C47DD210C31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497566" y="5365166"/>
            <a:ext cx="693224" cy="5800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88319" y="5816794"/>
            <a:ext cx="25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should be capable of recording at 25 fps or at 50 fps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377757" y="3473235"/>
            <a:ext cx="3896" cy="234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052FB4-815F-46BF-A53B-9011F07591CA}"/>
              </a:ext>
            </a:extLst>
          </p:cNvPr>
          <p:cNvSpPr txBox="1"/>
          <p:nvPr/>
        </p:nvSpPr>
        <p:spPr>
          <a:xfrm>
            <a:off x="4658636" y="6263434"/>
            <a:ext cx="25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encrypted memory</a:t>
            </a:r>
          </a:p>
          <a:p>
            <a:r>
              <a:rPr lang="en-US" sz="1400" dirty="0"/>
              <a:t>Camera uses encrypted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87BBAB-558B-4169-945F-92CDCA742ACB}"/>
              </a:ext>
            </a:extLst>
          </p:cNvPr>
          <p:cNvCxnSpPr>
            <a:cxnSpLocks/>
          </p:cNvCxnSpPr>
          <p:nvPr/>
        </p:nvCxnSpPr>
        <p:spPr>
          <a:xfrm>
            <a:off x="4398834" y="5308599"/>
            <a:ext cx="786320" cy="95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4059" y="-1584"/>
            <a:ext cx="55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unless otherwise specified, “camera” refers to both basic and advanced camera</a:t>
            </a:r>
          </a:p>
        </p:txBody>
      </p:sp>
    </p:spTree>
    <p:extLst>
      <p:ext uri="{BB962C8B-B14F-4D97-AF65-F5344CB8AC3E}">
        <p14:creationId xmlns:p14="http://schemas.microsoft.com/office/powerpoint/2010/main" val="308126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5CAE2C-66FC-4EFE-B6B8-C130BBF09110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5770AE-35C3-4375-AC7A-A051CA1C2A42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25C5075-C0FB-413B-8D28-1878FCD21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45894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A3F97E5-624D-4CDD-A887-C66AF9897645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1591F-3DCC-4668-88B4-924DC85667C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24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65A687F-57FC-408B-8E4C-5E90175BD28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26283-F7BC-4CE6-9B48-6CACC5806B90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8A3FA4D4-05D7-4BE6-96A4-9592A723E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104357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2372FDD-0725-4BCC-A9FB-67028F043AB0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A2DFEB-F6AA-4A86-9498-894CD7B7D62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  <a:p>
              <a:endParaRPr lang="en-US" sz="1400" dirty="0"/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F60735A-644A-4D69-AB48-3D6195CA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ED07E-2770-4601-8466-9C12B33C3B8B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35405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94168B5-616F-4C2D-BF77-E34EBE4D075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68007B-5B83-41A2-B185-9FC9DB447CDC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CB59A99-23CA-4C0C-93C6-EDC2439DD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650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8B6FD6C-EA8E-4903-B5FD-CC8751CE65AE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37A6C-98DA-486E-A217-E77DBD50DD28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7FD18A-EFCB-4B25-9168-AF445F11D653}"/>
              </a:ext>
            </a:extLst>
          </p:cNvPr>
          <p:cNvGrpSpPr/>
          <p:nvPr/>
        </p:nvGrpSpPr>
        <p:grpSpPr>
          <a:xfrm>
            <a:off x="0" y="5038319"/>
            <a:ext cx="8102901" cy="1791299"/>
            <a:chOff x="170241" y="4972357"/>
            <a:chExt cx="8102901" cy="17912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00E743-36AF-4A39-8D3B-A92295B645C0}"/>
                </a:ext>
              </a:extLst>
            </p:cNvPr>
            <p:cNvSpPr/>
            <p:nvPr/>
          </p:nvSpPr>
          <p:spPr>
            <a:xfrm>
              <a:off x="170241" y="4972357"/>
              <a:ext cx="8102901" cy="1791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E8221B-69EE-4F9D-A9FA-E1A521ABD6A6}"/>
                </a:ext>
              </a:extLst>
            </p:cNvPr>
            <p:cNvSpPr txBox="1"/>
            <p:nvPr/>
          </p:nvSpPr>
          <p:spPr>
            <a:xfrm>
              <a:off x="170242" y="5011720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Integrity Concern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83011-EA14-4842-A6A3-CED110F9A462}"/>
                </a:ext>
              </a:extLst>
            </p:cNvPr>
            <p:cNvSpPr txBox="1"/>
            <p:nvPr/>
          </p:nvSpPr>
          <p:spPr>
            <a:xfrm>
              <a:off x="184756" y="5301099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SAM is capable of using secure boot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is capable of using sec. boot</a:t>
              </a:r>
            </a:p>
            <a:p>
              <a:endParaRPr lang="en-US" sz="1400" dirty="0"/>
            </a:p>
          </p:txBody>
        </p:sp>
        <p:pic>
          <p:nvPicPr>
            <p:cNvPr id="18" name="Picture 17" descr="theory.lp (modified) - /home/marcy/NIST-toy/V3/">
              <a:extLst>
                <a:ext uri="{FF2B5EF4-FFF2-40B4-BE49-F238E27FC236}">
                  <a16:creationId xmlns:a16="http://schemas.microsoft.com/office/drawing/2014/main" id="{00253F5C-4DBF-4F60-ADBE-C01EB969E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41000" r="6525" b="57223"/>
            <a:stretch/>
          </p:blipFill>
          <p:spPr>
            <a:xfrm>
              <a:off x="364066" y="6471903"/>
              <a:ext cx="7715250" cy="1828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971100-2EB7-4DBB-B519-A783A7AB1A73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4C8BE-7318-4098-A18F-6DBA0482BCF4}"/>
              </a:ext>
            </a:extLst>
          </p:cNvPr>
          <p:cNvSpPr txBox="1"/>
          <p:nvPr/>
        </p:nvSpPr>
        <p:spPr>
          <a:xfrm>
            <a:off x="3522673" y="5114925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62838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3733312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5A2CC-4A61-4BB2-8D36-32FA5B90F0BE}"/>
              </a:ext>
            </a:extLst>
          </p:cNvPr>
          <p:cNvSpPr txBox="1"/>
          <p:nvPr/>
        </p:nvSpPr>
        <p:spPr>
          <a:xfrm>
            <a:off x="6556476" y="454161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2244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Constraints, Dependencies, Trade-offs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“When the basic camera is in use, using encrypted memory and recording at 50 fps impacts negatively the dropping of frames”</a:t>
                </a: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𝑏𝑎𝑠𝑖𝑐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𝑒𝑛𝑐𝑟𝑦𝑝𝑡𝑒𝑑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𝑚𝑒𝑚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𝑐𝑜𝑛𝑓𝑖𝑑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𝑓𝑝𝑠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𝑖𝑛𝑡𝑣𝑙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𝑰𝑴𝑷𝑨𝑪𝑻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𝒏𝒆𝒈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5021787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5A2CC-4A61-4BB2-8D36-32FA5B90F0BE}"/>
              </a:ext>
            </a:extLst>
          </p:cNvPr>
          <p:cNvSpPr txBox="1"/>
          <p:nvPr/>
        </p:nvSpPr>
        <p:spPr>
          <a:xfrm>
            <a:off x="6556476" y="58300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93105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9C8569-BDE2-4916-8325-058613BA0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Done:</a:t>
                </a:r>
              </a:p>
              <a:p>
                <a:pPr lvl="1"/>
                <a:r>
                  <a:rPr lang="en-US" dirty="0"/>
                  <a:t>Need to include all of the components in the system diagrams</a:t>
                </a:r>
              </a:p>
              <a:p>
                <a:pPr lvl="1"/>
                <a:r>
                  <a:rPr lang="en-US" dirty="0"/>
                  <a:t>Revise use-case descriptions for examples 2-3</a:t>
                </a:r>
              </a:p>
              <a:p>
                <a:pPr lvl="2"/>
                <a:r>
                  <a:rPr lang="pt-BR" dirty="0"/>
                  <a:t>Automotive/Cam - Lane Keeping/Assist</a:t>
                </a:r>
              </a:p>
              <a:p>
                <a:pPr lvl="2"/>
                <a:r>
                  <a:rPr lang="en-US" dirty="0"/>
                  <a:t>Automotive/Sensors - Adaptive Cruise Control</a:t>
                </a:r>
              </a:p>
              <a:p>
                <a:pPr lvl="2"/>
                <a:r>
                  <a:rPr lang="en-US" dirty="0"/>
                  <a:t>Check colors and line-styles</a:t>
                </a:r>
              </a:p>
              <a:p>
                <a:pPr lvl="1"/>
                <a:r>
                  <a:rPr lang="en-US" dirty="0"/>
                  <a:t>Generalized CPS diagram created</a:t>
                </a:r>
              </a:p>
              <a:p>
                <a:pPr lvl="2"/>
                <a:r>
                  <a:rPr lang="en-US" dirty="0"/>
                  <a:t>Example 1-3 diagrams are instances of it</a:t>
                </a:r>
              </a:p>
              <a:p>
                <a:pPr lvl="1"/>
                <a:r>
                  <a:rPr lang="en-US" dirty="0"/>
                  <a:t>Alignment of the properties/requirements to the correct Framework concern</a:t>
                </a:r>
              </a:p>
              <a:p>
                <a:pPr lvl="1"/>
                <a:r>
                  <a:rPr lang="en-US" dirty="0"/>
                  <a:t>Alignment of requirements for cybersecurity</a:t>
                </a:r>
              </a:p>
              <a:p>
                <a:pPr lvl="1"/>
                <a:r>
                  <a:rPr lang="en-US" dirty="0"/>
                  <a:t>Exposing clearly the interactions between the concerns</a:t>
                </a:r>
              </a:p>
              <a:p>
                <a:pPr lvl="1"/>
                <a:r>
                  <a:rPr lang="en-US" dirty="0"/>
                  <a:t>In properties, use superscript to show concern</a:t>
                </a:r>
              </a:p>
              <a:p>
                <a:pPr lvl="1"/>
                <a:r>
                  <a:rPr lang="en-US" dirty="0"/>
                  <a:t>In constraints/dependencies/trade-offs,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Single level of decomposition considered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9C8569-BDE2-4916-8325-058613BA0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00065A-389C-4245-BD1B-3B1890D9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016B-04C3-4BAC-BFDB-90E062FF6BE4}"/>
              </a:ext>
            </a:extLst>
          </p:cNvPr>
          <p:cNvSpPr txBox="1"/>
          <p:nvPr/>
        </p:nvSpPr>
        <p:spPr>
          <a:xfrm>
            <a:off x="4289989" y="50245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46933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3A61B3B7-A9AD-4D3A-B4E5-A63466CF7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7" t="9236" r="7076" b="86668"/>
          <a:stretch/>
        </p:blipFill>
        <p:spPr>
          <a:xfrm>
            <a:off x="1690256" y="4475016"/>
            <a:ext cx="3049230" cy="219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1728788" y="5357813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933610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1" y="5661076"/>
            <a:ext cx="298743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F53B8-718A-4BE2-AA54-4C6E5F79196A}"/>
              </a:ext>
            </a:extLst>
          </p:cNvPr>
          <p:cNvSpPr txBox="1"/>
          <p:nvPr/>
        </p:nvSpPr>
        <p:spPr>
          <a:xfrm>
            <a:off x="7571134" y="479070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6870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1803400" y="4754433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Trustworthiness aspect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49" y="5026076"/>
            <a:ext cx="29869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7016213" y="3487293"/>
            <a:ext cx="2051587" cy="3319907"/>
            <a:chOff x="7092413" y="3487293"/>
            <a:chExt cx="2051587" cy="33199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3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3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Are all aspects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1714500" y="4724399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87" y="5026076"/>
            <a:ext cx="29865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4891909" y="4364176"/>
            <a:ext cx="4235929" cy="2743202"/>
            <a:chOff x="4445293" y="3422433"/>
            <a:chExt cx="6610056" cy="42806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3" t="21270" r="-799" b="4143"/>
            <a:stretch/>
          </p:blipFill>
          <p:spPr>
            <a:xfrm>
              <a:off x="4629149" y="3831759"/>
              <a:ext cx="6426200" cy="377438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4445293" y="3738007"/>
              <a:ext cx="6610056" cy="3965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4" y="3422433"/>
              <a:ext cx="205158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40B656-C302-4184-8078-BAC434A47974}"/>
              </a:ext>
            </a:extLst>
          </p:cNvPr>
          <p:cNvSpPr txBox="1"/>
          <p:nvPr/>
        </p:nvSpPr>
        <p:spPr>
          <a:xfrm>
            <a:off x="7672793" y="434124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04486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11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Also tested:</a:t>
            </a:r>
          </a:p>
          <a:p>
            <a:pPr lvl="1"/>
            <a:r>
              <a:rPr lang="en-US" dirty="0"/>
              <a:t>Adding properties for timing aspect</a:t>
            </a:r>
          </a:p>
          <a:p>
            <a:pPr lvl="1"/>
            <a:r>
              <a:rPr lang="en-US" dirty="0"/>
              <a:t>Elaborating other properties</a:t>
            </a:r>
          </a:p>
          <a:p>
            <a:pPr lvl="1"/>
            <a:r>
              <a:rPr lang="en-US" dirty="0"/>
              <a:t>Manually disabling encrypted memory, secure boot on SAM and/or camera</a:t>
            </a:r>
          </a:p>
          <a:p>
            <a:pPr lvl="1"/>
            <a:r>
              <a:rPr lang="en-US" dirty="0"/>
              <a:t>Asking questions about functional, timing aspects and their concerns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441525"/>
            <a:ext cx="5332762" cy="4201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6456338" y="4349815"/>
            <a:ext cx="2059012" cy="2427297"/>
            <a:chOff x="5617026" y="60328"/>
            <a:chExt cx="3420836" cy="4032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25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A28FDD-472F-49A6-8586-0BE8B26B0960}"/>
              </a:ext>
            </a:extLst>
          </p:cNvPr>
          <p:cNvSpPr txBox="1"/>
          <p:nvPr/>
        </p:nvSpPr>
        <p:spPr>
          <a:xfrm>
            <a:off x="3553436" y="151773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57375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1443894" y="3693814"/>
            <a:ext cx="6256210" cy="614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/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Approximate First-Order Logic equivalent: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blipFill>
                <a:blip r:embed="rId3"/>
                <a:stretch>
                  <a:fillRect l="-1226" t="-3352" r="-545" b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056C8C-0140-4BB1-89EB-ED33EE08117E}"/>
              </a:ext>
            </a:extLst>
          </p:cNvPr>
          <p:cNvSpPr txBox="1"/>
          <p:nvPr/>
        </p:nvSpPr>
        <p:spPr>
          <a:xfrm>
            <a:off x="6563674" y="36873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402065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31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9" y="6105576"/>
            <a:ext cx="29873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1D4AA031-4E70-4679-B018-9F3353F09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49690" r="58889" b="48283"/>
          <a:stretch/>
        </p:blipFill>
        <p:spPr>
          <a:xfrm>
            <a:off x="1434484" y="4649796"/>
            <a:ext cx="4065270" cy="209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51065B47-B6A9-4790-A9B6-DC237EA12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27522" r="48489" b="68347"/>
          <a:stretch/>
        </p:blipFill>
        <p:spPr>
          <a:xfrm>
            <a:off x="1497630" y="5526378"/>
            <a:ext cx="3321218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1497630" y="5905253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4D5237-1ECC-4BD8-8895-23FFF262895B}"/>
              </a:ext>
            </a:extLst>
          </p:cNvPr>
          <p:cNvSpPr txBox="1"/>
          <p:nvPr/>
        </p:nvSpPr>
        <p:spPr>
          <a:xfrm>
            <a:off x="7624600" y="48287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2F49B-8065-4DF8-BB29-5BFD42CA8D7C}"/>
              </a:ext>
            </a:extLst>
          </p:cNvPr>
          <p:cNvSpPr txBox="1"/>
          <p:nvPr/>
        </p:nvSpPr>
        <p:spPr>
          <a:xfrm>
            <a:off x="2537951" y="566082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398367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45" y="5374014"/>
            <a:ext cx="29872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1787766" y="5118100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41F387-3D29-44AD-BCF6-8795D899C5F1}"/>
              </a:ext>
            </a:extLst>
          </p:cNvPr>
          <p:cNvGrpSpPr/>
          <p:nvPr/>
        </p:nvGrpSpPr>
        <p:grpSpPr>
          <a:xfrm>
            <a:off x="7107382" y="3699163"/>
            <a:ext cx="2062016" cy="3163457"/>
            <a:chOff x="7194011" y="3487293"/>
            <a:chExt cx="2051587" cy="33199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93B306-46F3-40FF-91CB-C5DA350CF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CDB3E6-F339-4840-AAEB-4A4C6975BD4F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252E17-7CF2-4A2D-BE0D-D51D87745BC5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39DE4B-3B4E-42CB-884E-11F7058E7B78}"/>
                </a:ext>
              </a:extLst>
            </p:cNvPr>
            <p:cNvSpPr txBox="1"/>
            <p:nvPr/>
          </p:nvSpPr>
          <p:spPr>
            <a:xfrm>
              <a:off x="7194011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F634E7-E58A-4EB5-9AD3-641C53A3E8B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2F2E01-A0CB-48FA-AA19-7BD63DF1BD27}"/>
              </a:ext>
            </a:extLst>
          </p:cNvPr>
          <p:cNvSpPr txBox="1"/>
          <p:nvPr/>
        </p:nvSpPr>
        <p:spPr>
          <a:xfrm>
            <a:off x="2726596" y="52332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97337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What happens in the environment?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35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recording is thrown out of court</a:t>
            </a:r>
          </a:p>
          <a:p>
            <a:r>
              <a:rPr lang="en-US" dirty="0"/>
              <a:t>because data integrity was violated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63" y="5374014"/>
            <a:ext cx="298709" cy="595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86317" r="50881" b="9552"/>
          <a:stretch/>
        </p:blipFill>
        <p:spPr>
          <a:xfrm>
            <a:off x="1787766" y="5118100"/>
            <a:ext cx="3152534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simple1-t2.lp - /home/marcy/NIST-toy/V3/">
            <a:extLst>
              <a:ext uri="{FF2B5EF4-FFF2-40B4-BE49-F238E27FC236}">
                <a16:creationId xmlns:a16="http://schemas.microsoft.com/office/drawing/2014/main" id="{B4449E82-7122-4DB4-BAAC-F8EBDAE4D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86751" r="30257" b="9142"/>
          <a:stretch/>
        </p:blipFill>
        <p:spPr>
          <a:xfrm>
            <a:off x="3364033" y="6431120"/>
            <a:ext cx="5656994" cy="268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8C9AF-A75A-48B2-B0B3-90463B46CDF0}"/>
              </a:ext>
            </a:extLst>
          </p:cNvPr>
          <p:cNvSpPr txBox="1"/>
          <p:nvPr/>
        </p:nvSpPr>
        <p:spPr>
          <a:xfrm>
            <a:off x="170656" y="6396136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B7AC1-6AE3-42AD-A324-5805741F0476}"/>
              </a:ext>
            </a:extLst>
          </p:cNvPr>
          <p:cNvSpPr txBox="1"/>
          <p:nvPr/>
        </p:nvSpPr>
        <p:spPr>
          <a:xfrm>
            <a:off x="6479044" y="621768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65349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 descr="simple2-t3-ext.lp - /home/marcy/NIST-toy/V3/">
            <a:extLst>
              <a:ext uri="{FF2B5EF4-FFF2-40B4-BE49-F238E27FC236}">
                <a16:creationId xmlns:a16="http://schemas.microsoft.com/office/drawing/2014/main" id="{5287CB41-B350-47BA-939A-A244F172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2644854" y="5064474"/>
            <a:ext cx="3070513" cy="228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/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892550" algn="ctr"/>
                  </a:tabLst>
                </a:pPr>
                <a:r>
                  <a:rPr lang="en-US" dirty="0"/>
                  <a:t>	Approximate First-Order Logic equivalent:</a:t>
                </a:r>
              </a:p>
              <a:p>
                <a:endParaRPr lang="en-US" sz="100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blipFill>
                <a:blip r:embed="rId3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B051A7-FDDB-4553-80B7-039E33BBA235}"/>
              </a:ext>
            </a:extLst>
          </p:cNvPr>
          <p:cNvSpPr txBox="1"/>
          <p:nvPr/>
        </p:nvSpPr>
        <p:spPr>
          <a:xfrm>
            <a:off x="2556522" y="4643448"/>
            <a:ext cx="310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 Generation Module:</a:t>
            </a:r>
          </a:p>
        </p:txBody>
      </p:sp>
      <p:pic>
        <p:nvPicPr>
          <p:cNvPr id="23" name="Picture 22" descr="simple1-t3.lp - /home/marcy/NIST-toy/V3/">
            <a:extLst>
              <a:ext uri="{FF2B5EF4-FFF2-40B4-BE49-F238E27FC236}">
                <a16:creationId xmlns:a16="http://schemas.microsoft.com/office/drawing/2014/main" id="{2819ADF2-252A-4851-8654-ADE255BEFF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7033071" y="5064474"/>
            <a:ext cx="1396999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0A5593AB-185A-412F-8053-58DBA802115F}"/>
              </a:ext>
            </a:extLst>
          </p:cNvPr>
          <p:cNvSpPr/>
          <p:nvPr/>
        </p:nvSpPr>
        <p:spPr>
          <a:xfrm rot="10800000" flipV="1">
            <a:off x="3874239" y="5348494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F5BF58C-3FFF-4E9E-A421-F1BA9C0139EA}"/>
              </a:ext>
            </a:extLst>
          </p:cNvPr>
          <p:cNvSpPr/>
          <p:nvPr/>
        </p:nvSpPr>
        <p:spPr>
          <a:xfrm rot="10800000" flipV="1">
            <a:off x="7496042" y="5362349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/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Review choices with team</a:t>
            </a:r>
          </a:p>
          <a:p>
            <a:pPr lvl="1"/>
            <a:r>
              <a:rPr lang="en-US" dirty="0"/>
              <a:t>Create graph(s) for the ontology</a:t>
            </a:r>
          </a:p>
          <a:p>
            <a:pPr lvl="1"/>
            <a:r>
              <a:rPr lang="en-US" dirty="0"/>
              <a:t>Create graph(s) for constraints/dependencies/trade-offs</a:t>
            </a:r>
          </a:p>
          <a:p>
            <a:pPr lvl="1"/>
            <a:r>
              <a:rPr lang="en-US" dirty="0"/>
              <a:t>Update prototype</a:t>
            </a:r>
          </a:p>
          <a:p>
            <a:pPr lvl="1"/>
            <a:r>
              <a:rPr lang="en-US" dirty="0"/>
              <a:t>Replace screenshots</a:t>
            </a:r>
          </a:p>
          <a:p>
            <a:pPr lvl="1"/>
            <a:r>
              <a:rPr lang="en-US" dirty="0"/>
              <a:t>Multiple levels of decomposition</a:t>
            </a:r>
          </a:p>
          <a:p>
            <a:pPr lvl="2"/>
            <a:r>
              <a:rPr lang="en-US" dirty="0"/>
              <a:t>Querying for all properties for a given concern, at all levels of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378A-6726-4C62-AC68-4715C6B5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65" y="6105576"/>
            <a:ext cx="298679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D4923C96-9EFB-49AF-B510-E3492228C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61758" r="51719" b="35893"/>
          <a:stretch/>
        </p:blipFill>
        <p:spPr>
          <a:xfrm>
            <a:off x="1457021" y="4668055"/>
            <a:ext cx="5334970" cy="2381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DFD3E18E-90D1-4913-8F1A-21D96A38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1457021" y="5471797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538CF322-AC63-471B-A8A9-1251F77F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86127" r="85849" b="10211"/>
          <a:stretch/>
        </p:blipFill>
        <p:spPr>
          <a:xfrm>
            <a:off x="1731819" y="5874112"/>
            <a:ext cx="752779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39EED3-4494-4818-9576-3789E5B4AE8C}"/>
              </a:ext>
            </a:extLst>
          </p:cNvPr>
          <p:cNvSpPr txBox="1"/>
          <p:nvPr/>
        </p:nvSpPr>
        <p:spPr>
          <a:xfrm flipH="1">
            <a:off x="6044737" y="6105576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basic camera with </a:t>
            </a:r>
          </a:p>
          <a:p>
            <a:r>
              <a:rPr lang="en-US" dirty="0"/>
              <a:t>  advanced camera”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C9570D-BC7B-4FC7-BC08-80786A336214}"/>
              </a:ext>
            </a:extLst>
          </p:cNvPr>
          <p:cNvCxnSpPr>
            <a:stCxn id="18" idx="3"/>
          </p:cNvCxnSpPr>
          <p:nvPr/>
        </p:nvCxnSpPr>
        <p:spPr>
          <a:xfrm rot="10800000">
            <a:off x="5569527" y="578866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BF09CE-16C2-4CCC-9427-38F0240A488A}"/>
              </a:ext>
            </a:extLst>
          </p:cNvPr>
          <p:cNvSpPr txBox="1"/>
          <p:nvPr/>
        </p:nvSpPr>
        <p:spPr>
          <a:xfrm>
            <a:off x="5534725" y="555563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40336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  <a:br>
              <a:rPr lang="en-US" dirty="0"/>
            </a:br>
            <a:r>
              <a:rPr lang="en-US" b="1" dirty="0"/>
              <a:t>Self-Driving Car (a)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self-driving car uses SAM and camera for lane keeping/assist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5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(a)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26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lane keeping/assist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driver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940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lane keeping/assist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steering wheel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48330" y="6289562"/>
            <a:ext cx="15816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</p:cNvCxnSpPr>
          <p:nvPr/>
        </p:nvCxnSpPr>
        <p:spPr>
          <a:xfrm flipH="1" flipV="1">
            <a:off x="2682552" y="5950202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37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29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camera for lane keeping/assist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1E3AF-A1A2-465A-8C7E-B536F28B241F}"/>
              </a:ext>
            </a:extLst>
          </p:cNvPr>
          <p:cNvGrpSpPr/>
          <p:nvPr/>
        </p:nvGrpSpPr>
        <p:grpSpPr>
          <a:xfrm>
            <a:off x="6593619" y="2554509"/>
            <a:ext cx="2550381" cy="4044096"/>
            <a:chOff x="6593619" y="2322285"/>
            <a:chExt cx="2550381" cy="40440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CB0B16-A194-4C1F-9753-8568711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619" y="2322285"/>
              <a:ext cx="2550381" cy="300337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FC6C42-4F55-4134-BE03-56A36DE31F45}"/>
                </a:ext>
              </a:extLst>
            </p:cNvPr>
            <p:cNvSpPr/>
            <p:nvPr/>
          </p:nvSpPr>
          <p:spPr>
            <a:xfrm>
              <a:off x="8106228" y="5548138"/>
              <a:ext cx="818243" cy="818243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56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engine</a:t>
              </a:r>
            </a:p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control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C0AF25-A2E2-4745-BEBD-3BC26642DC05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8302171" y="4920343"/>
              <a:ext cx="213179" cy="6277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6AA5DF-387D-496A-B0DF-A30B45E72B22}"/>
              </a:ext>
            </a:extLst>
          </p:cNvPr>
          <p:cNvSpPr txBox="1"/>
          <p:nvPr/>
        </p:nvSpPr>
        <p:spPr>
          <a:xfrm>
            <a:off x="7515738" y="23320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5904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to 25 fps by SAM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0" lvl="0" indent="0">
              <a:buNone/>
            </a:pPr>
            <a:endParaRPr lang="en-US" sz="2400" i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58474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293296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the basic camera with the advanced camera”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876241" y="5874702"/>
            <a:ext cx="18288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8DB238D4-BC1D-4B92-8331-B35013BD1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4023258" y="5630376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57249" y="6373744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-19642" y="6151152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Conclusion based on the knowledge:</a:t>
            </a:r>
          </a:p>
        </p:txBody>
      </p:sp>
      <p:pic>
        <p:nvPicPr>
          <p:cNvPr id="20" name="Picture 19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2053496" y="3268303"/>
            <a:ext cx="4651261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1A356-DE06-4D7A-9628-0BB9309DD857}"/>
              </a:ext>
            </a:extLst>
          </p:cNvPr>
          <p:cNvSpPr txBox="1"/>
          <p:nvPr/>
        </p:nvSpPr>
        <p:spPr>
          <a:xfrm>
            <a:off x="5918324" y="326705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DD32C-3A66-4406-98E2-2F18B5F1E080}"/>
              </a:ext>
            </a:extLst>
          </p:cNvPr>
          <p:cNvSpPr txBox="1"/>
          <p:nvPr/>
        </p:nvSpPr>
        <p:spPr>
          <a:xfrm>
            <a:off x="7256809" y="510789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4D737-9175-45B0-8D60-50379CEEA556}"/>
              </a:ext>
            </a:extLst>
          </p:cNvPr>
          <p:cNvSpPr txBox="1"/>
          <p:nvPr/>
        </p:nvSpPr>
        <p:spPr>
          <a:xfrm>
            <a:off x="4011045" y="62204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08507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  <a:br>
              <a:rPr lang="en-US" dirty="0"/>
            </a:br>
            <a:r>
              <a:rPr lang="en-US" b="1" dirty="0"/>
              <a:t>Self-Driving Car (b)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 self-driving car uses SAM and sensors for adaptive cruise control</a:t>
            </a:r>
          </a:p>
        </p:txBody>
      </p:sp>
    </p:spTree>
    <p:extLst>
      <p:ext uri="{BB962C8B-B14F-4D97-AF65-F5344CB8AC3E}">
        <p14:creationId xmlns:p14="http://schemas.microsoft.com/office/powerpoint/2010/main" val="631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(b)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sensor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49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adaptive cruise control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4431021" y="5598738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5"/>
            <a:endCxn id="32" idx="1"/>
          </p:cNvCxnSpPr>
          <p:nvPr/>
        </p:nvCxnSpPr>
        <p:spPr>
          <a:xfrm>
            <a:off x="3072020" y="4777126"/>
            <a:ext cx="1444682" cy="9072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2948949" y="5465813"/>
            <a:ext cx="158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feeds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3854127" y="5584643"/>
            <a:ext cx="451369" cy="8360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driver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sensor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3047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adaptive cruise control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576163" y="6584906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accelerator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70667" y="4777126"/>
            <a:ext cx="1687648" cy="17822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114693" y="5702937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781348" y="5584643"/>
            <a:ext cx="969388" cy="11829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A558B0-03DB-4025-9BF4-D60D48EBF1AE}"/>
              </a:ext>
            </a:extLst>
          </p:cNvPr>
          <p:cNvSpPr/>
          <p:nvPr/>
        </p:nvSpPr>
        <p:spPr>
          <a:xfrm>
            <a:off x="2254904" y="6559379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brake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D9FD40-E688-4F58-BB61-C58C33B0A230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865168" y="4862807"/>
            <a:ext cx="75536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C49CAB4-E28A-4D3A-83E6-B26AAB6CA925}"/>
              </a:ext>
            </a:extLst>
          </p:cNvPr>
          <p:cNvSpPr txBox="1"/>
          <p:nvPr/>
        </p:nvSpPr>
        <p:spPr>
          <a:xfrm>
            <a:off x="1628253" y="5817110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54CD4-CE3B-44E0-ABB7-F2632B8B4FBD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2294908" y="5531865"/>
            <a:ext cx="570259" cy="28524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9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sensors for adaptive cruise control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Interpolating sensors (inaccurate hardware, interpolation compensates)</a:t>
            </a:r>
          </a:p>
          <a:p>
            <a:pPr lvl="2"/>
            <a:r>
              <a:rPr lang="en-US" dirty="0"/>
              <a:t>Non-interpolating sensors (accurate hardware)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requests sensor readings either at low rate or high rate</a:t>
            </a:r>
          </a:p>
          <a:p>
            <a:pPr lvl="2"/>
            <a:r>
              <a:rPr lang="en-US" dirty="0"/>
              <a:t>In interpolating sensors:</a:t>
            </a:r>
          </a:p>
          <a:p>
            <a:pPr lvl="3"/>
            <a:r>
              <a:rPr lang="en-US" dirty="0"/>
              <a:t>High request rate causes interpolation to be cut short</a:t>
            </a:r>
          </a:p>
          <a:p>
            <a:pPr lvl="3"/>
            <a:r>
              <a:rPr lang="en-US" dirty="0"/>
              <a:t>Potentially leads to inaccurate data returned to 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4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/>
              <a:t>Are all aspects satisfied?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5341721" y="3898612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F483C380-DBD8-49E5-9F1B-DFDC8389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6015181" y="4249015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B28451C8-3102-4E2E-BFA9-3E49B126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4465421" y="4627418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088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1745084" y="6017243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1337780" y="5646504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7837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Demonstrate</a:t>
            </a:r>
          </a:p>
          <a:p>
            <a:pPr lvl="1"/>
            <a:r>
              <a:rPr lang="en-US" dirty="0"/>
              <a:t>Formalization of CPS Model and surrounding domain</a:t>
            </a:r>
          </a:p>
          <a:p>
            <a:pPr lvl="1"/>
            <a:r>
              <a:rPr lang="en-US" dirty="0"/>
              <a:t>Formalization of attacks, their effects, mitigation actions</a:t>
            </a:r>
          </a:p>
          <a:p>
            <a:pPr lvl="1"/>
            <a:r>
              <a:rPr lang="en-US" dirty="0"/>
              <a:t>Reasoning about aspects, concerns, properties</a:t>
            </a:r>
          </a:p>
          <a:p>
            <a:pPr lvl="2"/>
            <a:r>
              <a:rPr lang="en-US" dirty="0"/>
              <a:t>Recursive traversal of concern trees</a:t>
            </a:r>
          </a:p>
          <a:p>
            <a:pPr lvl="1"/>
            <a:r>
              <a:rPr lang="en-US" dirty="0"/>
              <a:t>Reasoning about physical ramifications</a:t>
            </a:r>
          </a:p>
          <a:p>
            <a:pPr lvl="1"/>
            <a:r>
              <a:rPr lang="en-US" dirty="0"/>
              <a:t>Finding mitigations, reasoning about their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05D47-FA05-47CF-AB42-0853FC45C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imple2-t3-ext.lp - /home/marcy/NIST-toy/V3/">
            <a:extLst>
              <a:ext uri="{FF2B5EF4-FFF2-40B4-BE49-F238E27FC236}">
                <a16:creationId xmlns:a16="http://schemas.microsoft.com/office/drawing/2014/main" id="{70639F55-D0E1-4DD4-8997-A3BFB3288C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1451054" y="6147834"/>
            <a:ext cx="2456410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11642-E19E-424F-B5F9-175699C3BBBB}"/>
              </a:ext>
            </a:extLst>
          </p:cNvPr>
          <p:cNvSpPr txBox="1"/>
          <p:nvPr/>
        </p:nvSpPr>
        <p:spPr>
          <a:xfrm>
            <a:off x="1362722" y="5853808"/>
            <a:ext cx="246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Mitigation Generation Module</a:t>
            </a:r>
          </a:p>
        </p:txBody>
      </p:sp>
      <p:pic>
        <p:nvPicPr>
          <p:cNvPr id="11" name="Picture 10" descr="simple1-t3.lp - /home/marcy/NIST-toy/V3/">
            <a:extLst>
              <a:ext uri="{FF2B5EF4-FFF2-40B4-BE49-F238E27FC236}">
                <a16:creationId xmlns:a16="http://schemas.microsoft.com/office/drawing/2014/main" id="{51C6D327-AD67-4CDE-90A0-8305D5178F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1451054" y="6409046"/>
            <a:ext cx="1134793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interpolating sensors</a:t>
            </a:r>
          </a:p>
          <a:p>
            <a:r>
              <a:rPr lang="en-US" dirty="0"/>
              <a:t>  with non-interpolating ones”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583911" y="587470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SAT LIVE 1000">
            <a:extLst>
              <a:ext uri="{FF2B5EF4-FFF2-40B4-BE49-F238E27FC236}">
                <a16:creationId xmlns:a16="http://schemas.microsoft.com/office/drawing/2014/main" id="{9AFF957C-49DF-4C7C-A0DF-2413A08D79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74485" y="5612736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97F5DE-8E9C-43ED-88E8-84C35AFAB831}"/>
              </a:ext>
            </a:extLst>
          </p:cNvPr>
          <p:cNvSpPr txBox="1"/>
          <p:nvPr/>
        </p:nvSpPr>
        <p:spPr>
          <a:xfrm>
            <a:off x="7379852" y="474707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BD9C1-A9CE-44A3-9219-A6570145CBED}"/>
              </a:ext>
            </a:extLst>
          </p:cNvPr>
          <p:cNvSpPr txBox="1"/>
          <p:nvPr/>
        </p:nvSpPr>
        <p:spPr>
          <a:xfrm>
            <a:off x="7546955" y="563827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89044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Example 3 (Variant)</a:t>
            </a:r>
            <a:br>
              <a:rPr lang="en-US" sz="4800" dirty="0"/>
            </a:br>
            <a:r>
              <a:rPr lang="en-US" sz="4800" b="1" dirty="0"/>
              <a:t>Multiple Possible Mitigations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 (Extended)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SAM. 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Unless a patch is applied, the SAM will request readings at a high rate.</a:t>
            </a:r>
          </a:p>
          <a:p>
            <a:pPr marL="457200" lvl="1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How can it be mitigated?</a:t>
            </a:r>
          </a:p>
          <a:p>
            <a:pPr marL="457200"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8052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5345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79921" y="5246900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-ext.lp - /home/marcy/NIST-toy/V3/">
            <a:extLst>
              <a:ext uri="{FF2B5EF4-FFF2-40B4-BE49-F238E27FC236}">
                <a16:creationId xmlns:a16="http://schemas.microsoft.com/office/drawing/2014/main" id="{4196F44F-DDE9-4576-BD48-2C58D7DEFC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76156" r="28378" b="17938"/>
          <a:stretch/>
        </p:blipFill>
        <p:spPr>
          <a:xfrm>
            <a:off x="1615971" y="3745770"/>
            <a:ext cx="548640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DE381F-5A9D-4708-94C7-A19F2DAD6172}"/>
              </a:ext>
            </a:extLst>
          </p:cNvPr>
          <p:cNvSpPr txBox="1"/>
          <p:nvPr/>
        </p:nvSpPr>
        <p:spPr>
          <a:xfrm>
            <a:off x="3995083" y="577897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FD14-DC2C-4AB6-A5A4-BD510D6C86D1}"/>
              </a:ext>
            </a:extLst>
          </p:cNvPr>
          <p:cNvSpPr txBox="1"/>
          <p:nvPr/>
        </p:nvSpPr>
        <p:spPr>
          <a:xfrm>
            <a:off x="3989153" y="627496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#2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27D9596A-0AF5-481C-814E-ED6DA118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65353" y="6044375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E02BCE5B-1F81-478E-A765-4333A26EE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0515" r="78579" b="35636"/>
          <a:stretch/>
        </p:blipFill>
        <p:spPr>
          <a:xfrm>
            <a:off x="4065353" y="6551081"/>
            <a:ext cx="1271774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3-ext.lp - /home/marcy/NIST-toy/V3/">
            <a:extLst>
              <a:ext uri="{FF2B5EF4-FFF2-40B4-BE49-F238E27FC236}">
                <a16:creationId xmlns:a16="http://schemas.microsoft.com/office/drawing/2014/main" id="{55C089F4-5401-469F-8FCA-3AF005B86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81726" r="53715" b="15068"/>
          <a:stretch/>
        </p:blipFill>
        <p:spPr>
          <a:xfrm>
            <a:off x="369243" y="6459641"/>
            <a:ext cx="3205213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99C877-D488-4009-8970-831AC11FFDFA}"/>
              </a:ext>
            </a:extLst>
          </p:cNvPr>
          <p:cNvSpPr txBox="1"/>
          <p:nvPr/>
        </p:nvSpPr>
        <p:spPr>
          <a:xfrm>
            <a:off x="286676" y="6167576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Effect of mitigation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CE086-7C66-418C-8A2B-E991E8926254}"/>
              </a:ext>
            </a:extLst>
          </p:cNvPr>
          <p:cNvSpPr txBox="1"/>
          <p:nvPr/>
        </p:nvSpPr>
        <p:spPr>
          <a:xfrm>
            <a:off x="6499121" y="6467258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“Patch the SAM”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427F7-B8D4-4019-AD9B-02856344E18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95011" y="6651924"/>
            <a:ext cx="1004110" cy="1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7E831-544A-4377-AF51-B8E1BD8513D2}"/>
              </a:ext>
            </a:extLst>
          </p:cNvPr>
          <p:cNvSpPr txBox="1"/>
          <p:nvPr/>
        </p:nvSpPr>
        <p:spPr>
          <a:xfrm>
            <a:off x="7240154" y="538466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1322F-F7F7-46EB-8A48-854ECF18BD61}"/>
              </a:ext>
            </a:extLst>
          </p:cNvPr>
          <p:cNvSpPr txBox="1"/>
          <p:nvPr/>
        </p:nvSpPr>
        <p:spPr>
          <a:xfrm>
            <a:off x="7456755" y="60742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21723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Demonstrated</a:t>
            </a:r>
          </a:p>
          <a:p>
            <a:pPr lvl="1"/>
            <a:r>
              <a:rPr lang="en-US" dirty="0"/>
              <a:t>Formalization of CPS Model and surrounding domain, attacks, mitigations</a:t>
            </a:r>
          </a:p>
          <a:p>
            <a:pPr lvl="1"/>
            <a:r>
              <a:rPr lang="en-US" dirty="0"/>
              <a:t>Reasoning about concerns, properties, physical ramifications</a:t>
            </a:r>
          </a:p>
          <a:p>
            <a:pPr lvl="1"/>
            <a:r>
              <a:rPr lang="en-US" dirty="0"/>
              <a:t>Finding (multiple) mitigations, reasoning about their effects</a:t>
            </a:r>
          </a:p>
          <a:p>
            <a:pPr lvl="1"/>
            <a:r>
              <a:rPr lang="en-US" dirty="0"/>
              <a:t>Three examples: “</a:t>
            </a:r>
            <a:r>
              <a:rPr lang="en-US" dirty="0" err="1"/>
              <a:t>BodyCam</a:t>
            </a:r>
            <a:r>
              <a:rPr lang="en-US" dirty="0"/>
              <a:t>”, Self-driving Car (a &amp; b)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r>
              <a:rPr lang="en-US" b="1" dirty="0"/>
              <a:t>Next Steps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Standardization of modeling of surrounding domain, attacks, mitigations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Parametrization of properties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Formalization, leverage of knowledge about CPS structure</a:t>
            </a:r>
          </a:p>
          <a:p>
            <a:pPr marL="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9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Formalization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of the 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Capture relevant knowledge about a CPS</a:t>
            </a:r>
          </a:p>
          <a:p>
            <a:pPr lvl="1"/>
            <a:r>
              <a:rPr lang="en-US" dirty="0"/>
              <a:t>CPS-independent: Aspects/Concerns hierarchy</a:t>
            </a:r>
          </a:p>
          <a:p>
            <a:pPr lvl="1"/>
            <a:r>
              <a:rPr lang="en-US" dirty="0"/>
              <a:t>CPS-specific: Properties</a:t>
            </a:r>
          </a:p>
          <a:p>
            <a:pPr lvl="1"/>
            <a:r>
              <a:rPr lang="en-US" dirty="0"/>
              <a:t>Constraints, dependencies, tradeoffs</a:t>
            </a:r>
          </a:p>
          <a:p>
            <a:pPr lvl="2"/>
            <a:r>
              <a:rPr lang="en-US" dirty="0"/>
              <a:t>General-purpose, e.g. thermodynamics</a:t>
            </a:r>
          </a:p>
          <a:p>
            <a:pPr lvl="2"/>
            <a:r>
              <a:rPr lang="en-US" dirty="0"/>
              <a:t>CPS-specific, e.g.:</a:t>
            </a:r>
          </a:p>
          <a:p>
            <a:pPr lvl="3"/>
            <a:r>
              <a:rPr lang="en-US" dirty="0"/>
              <a:t>Component dependencies</a:t>
            </a:r>
          </a:p>
          <a:p>
            <a:pPr lvl="3"/>
            <a:r>
              <a:rPr lang="en-US" dirty="0"/>
              <a:t>Property dependencies</a:t>
            </a:r>
          </a:p>
          <a:p>
            <a:pPr lvl="3"/>
            <a:r>
              <a:rPr lang="en-US" dirty="0"/>
              <a:t>Effects of malware</a:t>
            </a:r>
          </a:p>
          <a:p>
            <a:r>
              <a:rPr lang="en-US" dirty="0"/>
              <a:t>Enable reasoning about:</a:t>
            </a:r>
          </a:p>
          <a:p>
            <a:pPr lvl="1"/>
            <a:r>
              <a:rPr lang="en-US" dirty="0"/>
              <a:t>The current state of the CPS</a:t>
            </a:r>
          </a:p>
          <a:p>
            <a:pPr lvl="2"/>
            <a:r>
              <a:rPr lang="en-US" dirty="0"/>
              <a:t>Both logical and physical</a:t>
            </a:r>
          </a:p>
          <a:p>
            <a:pPr lvl="1"/>
            <a:r>
              <a:rPr lang="en-US" dirty="0"/>
              <a:t>Which Properties are violated</a:t>
            </a:r>
          </a:p>
          <a:p>
            <a:pPr lvl="1"/>
            <a:r>
              <a:rPr lang="en-US" dirty="0"/>
              <a:t>Which Aspects/Concerns are currently satisfied</a:t>
            </a:r>
          </a:p>
          <a:p>
            <a:pPr lvl="1"/>
            <a:r>
              <a:rPr lang="en-US" dirty="0"/>
              <a:t>How to reach a desired state</a:t>
            </a:r>
          </a:p>
          <a:p>
            <a:pPr lvl="2"/>
            <a:r>
              <a:rPr lang="en-US" dirty="0"/>
              <a:t>Recovery to mission capability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23FFB-A8EC-4BDF-AA1A-E108AEB04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Aspect/Concern hierarchy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Properties</a:t>
                </a:r>
              </a:p>
              <a:p>
                <a:pPr lvl="1"/>
                <a:r>
                  <a:rPr lang="en-US" dirty="0"/>
                  <a:t>Each concern is associated with a set of properties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</m:oMath>
                </a14:m>
                <a:r>
                  <a:rPr lang="en-US" dirty="0"/>
                  <a:t>: property of concern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𝑐𝑜𝑛𝑓𝑖𝑑𝑒𝑛𝑡𝑖𝑎𝑙𝑖𝑡𝑦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property is represented by an </a:t>
                </a:r>
                <a:r>
                  <a:rPr lang="en-US" b="1" dirty="0"/>
                  <a:t>atomic statement</a:t>
                </a:r>
              </a:p>
              <a:p>
                <a:pPr lvl="2"/>
                <a:r>
                  <a:rPr lang="en-US" dirty="0"/>
                  <a:t>Case 1: truth value is not specified</a:t>
                </a:r>
              </a:p>
              <a:p>
                <a:pPr lvl="3"/>
                <a:r>
                  <a:rPr lang="en-US" dirty="0"/>
                  <a:t>“Camera is capable of recording at 25 fps”</a:t>
                </a:r>
              </a:p>
              <a:p>
                <a:pPr lvl="2"/>
                <a:r>
                  <a:rPr lang="en-US" dirty="0"/>
                  <a:t>Case 2: truth value is specified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must be satisfied for concern to be satisfied</a:t>
                </a:r>
              </a:p>
              <a:p>
                <a:pPr lvl="3"/>
                <a:r>
                  <a:rPr lang="en-US" dirty="0"/>
                  <a:t>“Camera uses encrypted memory”</a:t>
                </a:r>
              </a:p>
              <a:p>
                <a:pPr lvl="1"/>
                <a:r>
                  <a:rPr lang="en-US" dirty="0"/>
                  <a:t>Will later include continuous features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623" t="-205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497" t="23841" r="5556" b="22800"/>
          <a:stretch/>
        </p:blipFill>
        <p:spPr>
          <a:xfrm>
            <a:off x="7284688" y="1081716"/>
            <a:ext cx="1628079" cy="15723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60588" y="1914525"/>
            <a:ext cx="1737360" cy="2931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29A8F0-E0CA-4B76-B9D4-13F8FAB0666B}"/>
                  </a:ext>
                </a:extLst>
              </p:cNvPr>
              <p:cNvSpPr txBox="1"/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/>
                  <a:t>: set of properties of concern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29A8F0-E0CA-4B76-B9D4-13F8FAB0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AD0FF-A357-487B-AC4F-46AD36DEE823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E481E4-BC1B-4FD8-AEC2-DDAEF8C90A1E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77A33E-0D13-4AFA-B059-C26210B1C9C3}"/>
                </a:ext>
              </a:extLst>
            </p:cNvPr>
            <p:cNvSpPr txBox="1"/>
            <p:nvPr/>
          </p:nvSpPr>
          <p:spPr>
            <a:xfrm rot="16200000">
              <a:off x="-864128" y="3634114"/>
              <a:ext cx="2329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CPS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3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Configuration of the CPS</a:t>
                </a:r>
              </a:p>
              <a:p>
                <a:pPr lvl="1"/>
                <a:r>
                  <a:rPr lang="en-US" dirty="0"/>
                  <a:t>Provides us with the </a:t>
                </a:r>
                <a:r>
                  <a:rPr lang="en-US" b="1" dirty="0"/>
                  <a:t>truth value of atomic statements</a:t>
                </a:r>
              </a:p>
              <a:p>
                <a:pPr lvl="2"/>
                <a:r>
                  <a:rPr lang="en-US" dirty="0"/>
                  <a:t>“Basic camera is in use”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𝑏𝑎𝑠𝑖𝑐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𝑐𝑓𝑔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“Basic camera is currently using encrypted memory and recording at 50 fps”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Constraints, dependencies, trade-offs</a:t>
                </a:r>
              </a:p>
              <a:p>
                <a:pPr lvl="1"/>
                <a:r>
                  <a:rPr lang="en-US" dirty="0"/>
                  <a:t>Provide us with </a:t>
                </a:r>
                <a:r>
                  <a:rPr lang="en-US" b="1" dirty="0"/>
                  <a:t>dependencies among atomic statements</a:t>
                </a:r>
                <a:r>
                  <a:rPr lang="en-US" dirty="0"/>
                  <a:t> (properties + configuration)</a:t>
                </a:r>
                <a:endParaRPr lang="en-US" b="1" dirty="0"/>
              </a:p>
              <a:p>
                <a:pPr lvl="2"/>
                <a:r>
                  <a:rPr lang="en-US" dirty="0"/>
                  <a:t>“It is impossible for basic camera to use encrypted memory while recording at 50 fps”</a:t>
                </a:r>
              </a:p>
              <a:p>
                <a:pPr lvl="2"/>
                <a:r>
                  <a:rPr lang="en-US" dirty="0"/>
                  <a:t>“If basic camera uses encrypted memory while recording at 30+ fps, average frame drop rate is 25%” or “…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𝑟𝑒𝑐𝑜𝑑𝑖𝑛𝑔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Describe how </a:t>
                </a:r>
                <a:r>
                  <a:rPr lang="en-US" b="1" dirty="0"/>
                  <a:t>actions affect the configuration of the CPS</a:t>
                </a:r>
              </a:p>
              <a:p>
                <a:pPr lvl="1"/>
                <a:r>
                  <a:rPr lang="en-US" b="1" dirty="0"/>
                  <a:t>Recursively affect satisfaction of concerns, aspects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𝑓𝑢𝑛𝑐𝑡𝑖𝑜𝑛𝑎𝑙𝑖𝑡𝑦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236"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9B360-E6D9-4C1F-9427-1B600FDF2325}"/>
                  </a:ext>
                </a:extLst>
              </p:cNvPr>
              <p:cNvSpPr txBox="1"/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200" u="sng" dirty="0">
                    <a:latin typeface="Cambria Math" panose="02040503050406030204" pitchFamily="18" charset="0"/>
                  </a:rPr>
                  <a:t>Possible general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𝑐𝑜𝑛𝑗𝑢𝑛𝑐𝑡𝑖𝑜𝑛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𝑠𝑡𝑎𝑡𝑒𝑚𝑒𝑛𝑡𝑠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𝑰𝑴𝑷𝑨𝑪𝑻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𝒏𝒆𝒈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9B360-E6D9-4C1F-9427-1B600FDF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blipFill>
                <a:blip r:embed="rId3"/>
                <a:stretch>
                  <a:fillRect l="-3546" r="-4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1947A49-D717-4A6B-985D-F5C3A21B2D85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2C313-F137-4150-B967-BE5F4DE18FDD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CF8F4A-CF52-4EF4-94DB-658B27F07964}"/>
                </a:ext>
              </a:extLst>
            </p:cNvPr>
            <p:cNvSpPr txBox="1"/>
            <p:nvPr/>
          </p:nvSpPr>
          <p:spPr>
            <a:xfrm rot="16200000">
              <a:off x="-901317" y="3634114"/>
              <a:ext cx="24038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Beyond CPS Framework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8057" y="6534903"/>
            <a:ext cx="5070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One conclusion: negative interaction between confidentiality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598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Generalized Diagram</a:t>
            </a:r>
            <a:br>
              <a:rPr lang="en-US" b="1" dirty="0"/>
            </a:br>
            <a:r>
              <a:rPr lang="en-US" sz="2400" b="1" dirty="0"/>
              <a:t>Integrated Monitoring &amp; Control System</a:t>
            </a:r>
            <a:endParaRPr lang="en-US" sz="32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input1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input2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26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monitoring &amp; control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6F0C4-EBB2-408D-9930-586E3E332343}"/>
              </a:ext>
            </a:extLst>
          </p:cNvPr>
          <p:cNvSpPr txBox="1"/>
          <p:nvPr/>
        </p:nvSpPr>
        <p:spPr>
          <a:xfrm>
            <a:off x="1448002" y="4171262"/>
            <a:ext cx="110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f2a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f1a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1849737" y="3973409"/>
            <a:ext cx="395245" cy="30433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f2b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feed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f1b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689279"/>
            <a:ext cx="178524" cy="11079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f1a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TBD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540783"/>
            <a:ext cx="385996" cy="38002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f1b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TBD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8" y="2494087"/>
            <a:ext cx="679222" cy="6925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combof1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input feeds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f2a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f2b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station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notification1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notification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notification, timestamp, location, user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100" dirty="0"/>
              <a:t>configurable</a:t>
            </a:r>
          </a:p>
          <a:p>
            <a:pPr algn="ctr" defTabSz="914400"/>
            <a:r>
              <a:rPr lang="en-US" sz="1100" dirty="0"/>
              <a:t>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 err="1">
                <a:solidFill>
                  <a:prstClr val="white"/>
                </a:solidFill>
                <a:latin typeface="Calibri" panose="020F0502020204030204"/>
              </a:rPr>
              <a:t>reconfig</a:t>
            </a:r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config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new config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3287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monitoring &amp; control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9000"/>
                </a:schemeClr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user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us1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user signal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3"/>
            <a:ext cx="1468386" cy="172924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recipient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92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combof2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audio, video, other signals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076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D4BE6-CA31-49FE-AE9B-9DEFE392340F}"/>
              </a:ext>
            </a:extLst>
          </p:cNvPr>
          <p:cNvSpPr txBox="1"/>
          <p:nvPr/>
        </p:nvSpPr>
        <p:spPr>
          <a:xfrm>
            <a:off x="97390" y="1588849"/>
            <a:ext cx="317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Generalization of the diagrams for Examples 1-3</a:t>
            </a:r>
          </a:p>
          <a:p>
            <a:r>
              <a:rPr lang="en-US" sz="1200" dirty="0"/>
              <a:t>“Parametrized” components circled in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18191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2927</Words>
  <Application>Microsoft Office PowerPoint</Application>
  <PresentationFormat>On-screen Show (4:3)</PresentationFormat>
  <Paragraphs>810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Progress</vt:lpstr>
      <vt:lpstr>Progress</vt:lpstr>
      <vt:lpstr>Goals</vt:lpstr>
      <vt:lpstr>Formalization</vt:lpstr>
      <vt:lpstr>Goals of the Formalization</vt:lpstr>
      <vt:lpstr>Proposed Formalization Components</vt:lpstr>
      <vt:lpstr>Proposed Formalization Components</vt:lpstr>
      <vt:lpstr>Generalized Diagram Integrated Monitoring &amp; Control System</vt:lpstr>
      <vt:lpstr>Summary of Examples</vt:lpstr>
      <vt:lpstr>Example 1 Body Camera</vt:lpstr>
      <vt:lpstr>Example 1 “BodyCam” Diagram</vt:lpstr>
      <vt:lpstr>Example 1 Simplified “BodyCam”</vt:lpstr>
      <vt:lpstr>Aspects, Concerns, Properties</vt:lpstr>
      <vt:lpstr>Formalization</vt:lpstr>
      <vt:lpstr>Formalization</vt:lpstr>
      <vt:lpstr>Formalization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 – Step 2</vt:lpstr>
      <vt:lpstr>Example 1 – Step 2</vt:lpstr>
      <vt:lpstr>Example 1 – Step 2</vt:lpstr>
      <vt:lpstr>Example 1 – Step 2</vt:lpstr>
      <vt:lpstr>Example 1 – Step 3</vt:lpstr>
      <vt:lpstr>Example 1 – Step 3</vt:lpstr>
      <vt:lpstr>Example 2 Self-Driving Car (a)</vt:lpstr>
      <vt:lpstr>Example 2 Self-Driving Car (a)</vt:lpstr>
      <vt:lpstr>Example 2: Self-Driving Car (a)</vt:lpstr>
      <vt:lpstr>Example 2: Self-Driving Car (a)</vt:lpstr>
      <vt:lpstr>Example 3 Self-Driving Car (b)</vt:lpstr>
      <vt:lpstr>Example 2 Self-Driving Car (b)</vt:lpstr>
      <vt:lpstr>Example 3: Self-Driving Car (b)</vt:lpstr>
      <vt:lpstr>Example 3: Self-Driving Car (b)</vt:lpstr>
      <vt:lpstr>Example 3 – Step 2</vt:lpstr>
      <vt:lpstr>Example 3 – Step 3</vt:lpstr>
      <vt:lpstr>Example 3 (Variant) Multiple Possible Mitigations</vt:lpstr>
      <vt:lpstr>Example 3 – Step 3 (Extended)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Marcy</cp:lastModifiedBy>
  <cp:revision>79</cp:revision>
  <dcterms:created xsi:type="dcterms:W3CDTF">2017-09-15T15:03:55Z</dcterms:created>
  <dcterms:modified xsi:type="dcterms:W3CDTF">2017-11-05T13:55:04Z</dcterms:modified>
</cp:coreProperties>
</file>