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72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B9385-FC9D-43B6-AEC4-BDECA216ED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0577F3-70C9-4F82-950C-424BC8195E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6CC862-ADF0-4614-987C-A57567F56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99A39-A1A6-4993-AF09-1A7354DFA44A}" type="datetimeFigureOut">
              <a:rPr lang="en-PH" smtClean="0"/>
              <a:t>13/01/2022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8F4572-C191-4376-9B94-27B06B2CF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BAD10B-8967-46D3-BB46-088CD15FE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5821A-C4CE-4651-A1B5-40DFA0AEFCE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16240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BE0C3-0306-41BF-861D-3B891C550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9C12C8-E006-49A5-9362-E9A6E3ED7F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175472-706A-4F89-99AA-C9EC9D8AB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99A39-A1A6-4993-AF09-1A7354DFA44A}" type="datetimeFigureOut">
              <a:rPr lang="en-PH" smtClean="0"/>
              <a:t>13/01/2022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80D82C-4FF7-4399-BCBE-6E03EF410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7CDA4E-2799-4524-9B66-E8E9EFEA7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5821A-C4CE-4651-A1B5-40DFA0AEFCE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92421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59C74C-A940-474E-8F71-F8C21715F4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0CE8E5-238A-4849-9F82-F4EFB46685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81A3E-6F19-4D12-B6B8-8F53B9F39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99A39-A1A6-4993-AF09-1A7354DFA44A}" type="datetimeFigureOut">
              <a:rPr lang="en-PH" smtClean="0"/>
              <a:t>13/01/2022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D032D-A302-4120-8F68-B2494CD24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7CDA75-3BD6-4271-99FB-8363974F9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5821A-C4CE-4651-A1B5-40DFA0AEFCE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2104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39865-4F8C-4D04-81BE-BE710B6E3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BB83E7-2615-44BC-ADB2-C86B41ED39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DF12F-98B2-40F4-B21D-738392FDF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99A39-A1A6-4993-AF09-1A7354DFA44A}" type="datetimeFigureOut">
              <a:rPr lang="en-PH" smtClean="0"/>
              <a:t>13/01/2022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927A14-1C5B-4488-B662-851FBFF2D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09351F-A5A1-44B7-BBA5-35F17EC22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5821A-C4CE-4651-A1B5-40DFA0AEFCE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18258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8F733-D3CA-4E93-9B9F-A1A030A45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BE3FA2-7BEE-49FA-8319-8023A0C5F1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F0DF75-2E3B-42FC-9BE9-6D0FB6612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99A39-A1A6-4993-AF09-1A7354DFA44A}" type="datetimeFigureOut">
              <a:rPr lang="en-PH" smtClean="0"/>
              <a:t>13/01/2022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6BFF6E-2DEF-439D-90EC-FC433EDFA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C2B43D-DEF2-4B0F-884A-8EC7B41C3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5821A-C4CE-4651-A1B5-40DFA0AEFCE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44081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F8D76-61E2-41FB-89DA-31B890BA7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3B81F-1236-43F6-8C9E-70178F621C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9E935F-BC54-49AC-B111-A767F90E79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25D004-728C-4D6C-8593-2FA2A4902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99A39-A1A6-4993-AF09-1A7354DFA44A}" type="datetimeFigureOut">
              <a:rPr lang="en-PH" smtClean="0"/>
              <a:t>13/01/2022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27F2B4-9641-40FC-A9D9-9DAFF9B47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BC2852-BDDC-4FE9-9F3D-45CA803F5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5821A-C4CE-4651-A1B5-40DFA0AEFCE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19964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0C3DD-A8A9-47E3-9361-EC072EA06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0B3FFC-4E55-4124-A9BE-31E6E17434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5DA934-3933-462F-BD6C-E0C31F9161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224A93-F57F-4892-B4EA-369EA328B7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D8ED27-3E55-41F7-914E-96D7C29D57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3F4B47-206B-4861-9903-2BDF45287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99A39-A1A6-4993-AF09-1A7354DFA44A}" type="datetimeFigureOut">
              <a:rPr lang="en-PH" smtClean="0"/>
              <a:t>13/01/2022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223407-38D1-4849-AC8E-9D19356A3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606604-2B85-44EE-B4F1-E8FC85EC2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5821A-C4CE-4651-A1B5-40DFA0AEFCE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60785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B2A65-D472-485B-9F63-B03BD936B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AB3089-505E-4330-B532-62B9D97E6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99A39-A1A6-4993-AF09-1A7354DFA44A}" type="datetimeFigureOut">
              <a:rPr lang="en-PH" smtClean="0"/>
              <a:t>13/01/2022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6B210E-19E6-439E-86C2-647CCE358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2DA699-9644-4AF9-A626-7A5826ABE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5821A-C4CE-4651-A1B5-40DFA0AEFCE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41536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EC8938-BD40-4A95-A943-8D96FF591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99A39-A1A6-4993-AF09-1A7354DFA44A}" type="datetimeFigureOut">
              <a:rPr lang="en-PH" smtClean="0"/>
              <a:t>13/01/2022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818192-D36C-45DE-A20D-9598A3970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3DBA87-1091-4F60-8338-D207C2603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5821A-C4CE-4651-A1B5-40DFA0AEFCE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31032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EC25D-9BB0-4EA1-9B36-18725CC87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692CE-9AB3-46C0-8C57-458E376DF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4F2438-DA37-4A15-9791-5C5402D0E3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74BD89-6F40-40EA-BBEF-7DE0CE0A7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99A39-A1A6-4993-AF09-1A7354DFA44A}" type="datetimeFigureOut">
              <a:rPr lang="en-PH" smtClean="0"/>
              <a:t>13/01/2022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C59009-BC40-44F3-89B9-781D78983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97C272-1684-41C7-A892-1EFC9649F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5821A-C4CE-4651-A1B5-40DFA0AEFCE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01008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A30B6-BDB4-4F87-9939-F7726AB60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635901-D943-4238-BD54-657E3E21D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C91447-F57D-4B5B-985A-4EC22CF496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27AEDB-2254-4E19-A695-5D64BAC27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99A39-A1A6-4993-AF09-1A7354DFA44A}" type="datetimeFigureOut">
              <a:rPr lang="en-PH" smtClean="0"/>
              <a:t>13/01/2022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BBD5AB-64B5-4E99-888D-5C66B5A46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6F466D-5C78-401A-ABDA-D4B619C33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5821A-C4CE-4651-A1B5-40DFA0AEFCE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38378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016D4A-F5F9-4C50-A849-1F00C6289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E590B7-BE81-4E45-8EB5-4C81766B7D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2BEA16-F99C-491C-AB35-C540F3E030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499A39-A1A6-4993-AF09-1A7354DFA44A}" type="datetimeFigureOut">
              <a:rPr lang="en-PH" smtClean="0"/>
              <a:t>13/01/2022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8E0D5-F072-4F03-8D18-9F47AAAB34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26AC52-F395-412D-AC1E-0510768427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5821A-C4CE-4651-A1B5-40DFA0AEFCE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17521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mailto:marwin.alejo@eee.upd.edu.ph" TargetMode="External"/><Relationship Id="rId2" Type="http://schemas.openxmlformats.org/officeDocument/2006/relationships/hyperlink" Target="mailto:mbalejo.cpe@gmail.co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mbalejo/CS284/tree/main/MiniProject" TargetMode="External"/><Relationship Id="rId4" Type="http://schemas.openxmlformats.org/officeDocument/2006/relationships/hyperlink" Target="mailto:mbalejo1@up.edu.ph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4F003-6A4D-4D66-BE47-B48E8A20C0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9170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Unconstrained Ear Recognition through State-of-the-Art Machine Learning Models:</a:t>
            </a:r>
            <a:br>
              <a:rPr lang="en-US" b="1" dirty="0"/>
            </a:br>
            <a:r>
              <a:rPr lang="en-US" b="1" dirty="0"/>
              <a:t>A Survey</a:t>
            </a:r>
            <a:endParaRPr lang="en-PH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6E3B34-E06E-482A-A5FB-99A5718968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90998"/>
            <a:ext cx="9144000" cy="863600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Marwin B. Alejo</a:t>
            </a:r>
          </a:p>
          <a:p>
            <a:r>
              <a:rPr lang="en-US" i="1" dirty="0"/>
              <a:t>2020-20221</a:t>
            </a:r>
            <a:endParaRPr lang="en-PH" i="1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D790DD2-4CC4-4FD1-94EC-EA9CDE4707FA}"/>
              </a:ext>
            </a:extLst>
          </p:cNvPr>
          <p:cNvSpPr txBox="1">
            <a:spLocks/>
          </p:cNvSpPr>
          <p:nvPr/>
        </p:nvSpPr>
        <p:spPr>
          <a:xfrm>
            <a:off x="567265" y="5562596"/>
            <a:ext cx="11226801" cy="63023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i="1" dirty="0"/>
              <a:t>Disclaimer: Due to time and computing resource constraints, this topic yielded and presented only the preliminary results. Further executions are still needed for this to be a perfect paper and realized for journal publications or presentations.</a:t>
            </a:r>
            <a:endParaRPr lang="en-PH" sz="1800" i="1" dirty="0"/>
          </a:p>
        </p:txBody>
      </p:sp>
    </p:spTree>
    <p:extLst>
      <p:ext uri="{BB962C8B-B14F-4D97-AF65-F5344CB8AC3E}">
        <p14:creationId xmlns:p14="http://schemas.microsoft.com/office/powerpoint/2010/main" val="40112639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CBE9C-A613-4955-B109-40F2C715C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Generalization</a:t>
            </a:r>
            <a:endParaRPr lang="en-PH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540C1-6ACC-4835-AFF5-01E73BB0F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On the given configurations, ResNet50 performed optimally for ear biometrics.</a:t>
            </a:r>
          </a:p>
          <a:p>
            <a:r>
              <a:rPr lang="en-US" dirty="0"/>
              <a:t>As </a:t>
            </a:r>
            <a:r>
              <a:rPr lang="en-US" dirty="0" err="1"/>
              <a:t>ResNets</a:t>
            </a:r>
            <a:r>
              <a:rPr lang="en-US" dirty="0"/>
              <a:t> become deeper, it suffers from </a:t>
            </a:r>
            <a:r>
              <a:rPr lang="en-US" dirty="0" err="1"/>
              <a:t>degeneralization</a:t>
            </a:r>
            <a:r>
              <a:rPr lang="en-US" dirty="0"/>
              <a:t>.</a:t>
            </a:r>
          </a:p>
          <a:p>
            <a:r>
              <a:rPr lang="en-US" dirty="0" err="1"/>
              <a:t>ViT</a:t>
            </a:r>
            <a:r>
              <a:rPr lang="en-US" dirty="0"/>
              <a:t> performed better than its variants regardless of modeling time and utilized memory.</a:t>
            </a:r>
          </a:p>
          <a:p>
            <a:r>
              <a:rPr lang="en-US" dirty="0" err="1"/>
              <a:t>ConViT</a:t>
            </a:r>
            <a:r>
              <a:rPr lang="en-US" dirty="0"/>
              <a:t> performed approximately on par with </a:t>
            </a:r>
            <a:r>
              <a:rPr lang="en-US" dirty="0" err="1"/>
              <a:t>ViT</a:t>
            </a:r>
            <a:r>
              <a:rPr lang="en-US" dirty="0"/>
              <a:t>.</a:t>
            </a:r>
          </a:p>
          <a:p>
            <a:r>
              <a:rPr lang="en-US" dirty="0"/>
              <a:t>Despite the performance of </a:t>
            </a:r>
            <a:r>
              <a:rPr lang="en-US" dirty="0" err="1"/>
              <a:t>ResMLP</a:t>
            </a:r>
            <a:r>
              <a:rPr lang="en-US" dirty="0"/>
              <a:t> and MLP-Mixer with ImageNet, it suffers greatly with ear biometrics.</a:t>
            </a:r>
          </a:p>
          <a:p>
            <a:pPr lvl="1"/>
            <a:r>
              <a:rPr lang="en-US" dirty="0"/>
              <a:t>Due to the low statistics of the used dataset despite transfer learning.</a:t>
            </a:r>
          </a:p>
          <a:p>
            <a:pPr lvl="1"/>
            <a:r>
              <a:rPr lang="en-US" dirty="0"/>
              <a:t>Due to the lack of data augmentation processes.</a:t>
            </a:r>
          </a:p>
          <a:p>
            <a:r>
              <a:rPr lang="en-PH" dirty="0"/>
              <a:t>Overall, Transformers perform better generalization for ear biometrics over CNN and MLP.</a:t>
            </a:r>
          </a:p>
        </p:txBody>
      </p:sp>
    </p:spTree>
    <p:extLst>
      <p:ext uri="{BB962C8B-B14F-4D97-AF65-F5344CB8AC3E}">
        <p14:creationId xmlns:p14="http://schemas.microsoft.com/office/powerpoint/2010/main" val="24780410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754C8-37A0-4B59-8366-A92421DC3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</a:t>
            </a:r>
            <a:endParaRPr lang="en-PH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DF46A-A81D-4A16-91F6-BDB82822C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study explored the Ear Biometrics on selected SOTA Transformer-based and Transformer-inspired models and compared each other and on CNN-based models.</a:t>
            </a:r>
          </a:p>
          <a:p>
            <a:pPr lvl="1"/>
            <a:r>
              <a:rPr lang="en-US" dirty="0"/>
              <a:t>Determined that Transformer-inspired models like </a:t>
            </a:r>
            <a:r>
              <a:rPr lang="en-US" dirty="0" err="1"/>
              <a:t>ResMLP</a:t>
            </a:r>
            <a:r>
              <a:rPr lang="en-US" dirty="0"/>
              <a:t> and MLP-Mixer performed lesser on Ear Biometrics over Transformer-based models, specially </a:t>
            </a:r>
            <a:r>
              <a:rPr lang="en-US" dirty="0" err="1"/>
              <a:t>ViT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Provided a deep learning pipeline with Transfer Learning in its core.</a:t>
            </a:r>
          </a:p>
          <a:p>
            <a:pPr lvl="1"/>
            <a:r>
              <a:rPr lang="en-US" dirty="0"/>
              <a:t>Compared the performance of these models with each other and on CNN-based models and also determined that Transformer still outperform </a:t>
            </a:r>
            <a:r>
              <a:rPr lang="en-US" dirty="0" err="1"/>
              <a:t>ResNets</a:t>
            </a:r>
            <a:r>
              <a:rPr lang="en-US" dirty="0"/>
              <a:t>/</a:t>
            </a:r>
            <a:r>
              <a:rPr lang="en-US" dirty="0" err="1"/>
              <a:t>ResNeXt</a:t>
            </a:r>
            <a:r>
              <a:rPr lang="en-US" dirty="0"/>
              <a:t>.</a:t>
            </a:r>
          </a:p>
          <a:p>
            <a:r>
              <a:rPr lang="en-US" dirty="0"/>
              <a:t>For future, consider </a:t>
            </a:r>
            <a:r>
              <a:rPr lang="en-US" dirty="0" err="1"/>
              <a:t>ConvNeXt</a:t>
            </a:r>
            <a:r>
              <a:rPr lang="en-US" dirty="0"/>
              <a:t> for ear biometrics.</a:t>
            </a:r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618981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E5284-35F9-419C-A8A3-4F0CD8A0F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End-of-Presentation</a:t>
            </a:r>
            <a:endParaRPr lang="en-PH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CBBC0-A736-4BFE-B030-DE3922019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inquiries:</a:t>
            </a:r>
          </a:p>
          <a:p>
            <a:pPr marL="457200" lvl="1" indent="0">
              <a:buNone/>
            </a:pPr>
            <a:r>
              <a:rPr lang="en-US" dirty="0">
                <a:hlinkClick r:id="rId2"/>
              </a:rPr>
              <a:t>mbalejo.cpe@gmail.com</a:t>
            </a:r>
            <a:r>
              <a:rPr lang="en-US" dirty="0"/>
              <a:t> (default)</a:t>
            </a:r>
          </a:p>
          <a:p>
            <a:pPr marL="457200" lvl="1" indent="0">
              <a:buNone/>
            </a:pPr>
            <a:r>
              <a:rPr lang="en-US" dirty="0">
                <a:hlinkClick r:id="rId3"/>
              </a:rPr>
              <a:t>marwin.alejo@eee.upd.edu.ph</a:t>
            </a:r>
            <a:endParaRPr lang="en-US" dirty="0"/>
          </a:p>
          <a:p>
            <a:pPr marL="457200" lvl="1" indent="0">
              <a:buNone/>
            </a:pPr>
            <a:r>
              <a:rPr lang="en-US" dirty="0">
                <a:hlinkClick r:id="rId4"/>
              </a:rPr>
              <a:t>mbalejo1@up.edu.ph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Codes and other materials are in my </a:t>
            </a:r>
            <a:r>
              <a:rPr lang="en-US" dirty="0" err="1"/>
              <a:t>Github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>
                <a:hlinkClick r:id="rId5"/>
              </a:rPr>
              <a:t>https://github.com/mbalejo/CS284/tree/main/MiniProject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39353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2110D-2E8F-4FA0-BCA6-DE349B6AB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Biometric Recognition and the Ears</a:t>
            </a:r>
            <a:endParaRPr lang="en-PH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B6AA0-9C4E-48AA-8C62-ED43646AD8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0666" y="1825625"/>
            <a:ext cx="5173133" cy="4351338"/>
          </a:xfrm>
        </p:spPr>
        <p:txBody>
          <a:bodyPr/>
          <a:lstStyle/>
          <a:p>
            <a:r>
              <a:rPr lang="en-US" dirty="0"/>
              <a:t>Advantages of Ear for Biometrics</a:t>
            </a:r>
          </a:p>
          <a:p>
            <a:pPr lvl="1"/>
            <a:r>
              <a:rPr lang="en-US" dirty="0"/>
              <a:t>Ear does not change until the age of 60.</a:t>
            </a:r>
          </a:p>
          <a:p>
            <a:pPr lvl="1"/>
            <a:r>
              <a:rPr lang="en-US" dirty="0"/>
              <a:t>Color distribution is more uniform in ear than in face, iris, retina.</a:t>
            </a:r>
          </a:p>
          <a:p>
            <a:pPr lvl="1"/>
            <a:r>
              <a:rPr lang="en-US" dirty="0"/>
              <a:t>Ear images are smaller than face images, thus more efficient when computed.</a:t>
            </a:r>
          </a:p>
          <a:p>
            <a:pPr lvl="1"/>
            <a:r>
              <a:rPr lang="en-US" dirty="0"/>
              <a:t>Ear images are not normally affected by facial accessories except for hair and earrings.</a:t>
            </a:r>
            <a:endParaRPr lang="en-PH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404817-DF77-409C-B856-392AD29314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378" t="15845" r="8378" b="7826"/>
          <a:stretch/>
        </p:blipFill>
        <p:spPr>
          <a:xfrm>
            <a:off x="848140" y="1383989"/>
            <a:ext cx="5247860" cy="5234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379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789CB-95C0-4F46-9577-A7FEB3EE8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Selected Notable Works in Ear Biometrics</a:t>
            </a:r>
            <a:endParaRPr lang="en-PH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8FCD0-05A0-4125-9BEB-9A6A68D85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Most papers utilize image processing and statistical techniques in realizing ear biometrics:</a:t>
            </a:r>
          </a:p>
          <a:p>
            <a:pPr lvl="1"/>
            <a:r>
              <a:rPr lang="en-US" dirty="0"/>
              <a:t>Canny edge algorithm, PCA, genetic algorithm</a:t>
            </a:r>
          </a:p>
          <a:p>
            <a:r>
              <a:rPr lang="en-PH" dirty="0"/>
              <a:t>Recent paper suggested the use of ML and CNN due to its advantage over traditional computing methods:</a:t>
            </a:r>
          </a:p>
          <a:p>
            <a:pPr lvl="1"/>
            <a:r>
              <a:rPr lang="en-PH" dirty="0"/>
              <a:t>Deep unsupervised learning with GAN</a:t>
            </a:r>
          </a:p>
          <a:p>
            <a:pPr lvl="1"/>
            <a:r>
              <a:rPr lang="en-PH" dirty="0"/>
              <a:t>SSD-</a:t>
            </a:r>
            <a:r>
              <a:rPr lang="en-PH" dirty="0" err="1"/>
              <a:t>MobileNet</a:t>
            </a:r>
            <a:endParaRPr lang="en-PH" dirty="0"/>
          </a:p>
          <a:p>
            <a:pPr lvl="1"/>
            <a:r>
              <a:rPr lang="en-PH" dirty="0"/>
              <a:t>Deep Convolutional Neural Network and handcrafted NN</a:t>
            </a:r>
          </a:p>
          <a:p>
            <a:pPr lvl="1"/>
            <a:r>
              <a:rPr lang="en-PH" dirty="0"/>
              <a:t>Transfer Learning of pre-trained SOTA CNN models</a:t>
            </a:r>
          </a:p>
          <a:p>
            <a:r>
              <a:rPr lang="en-PH" dirty="0"/>
              <a:t>However, no existing study that present ear biometric solutions that utilizes SOTA Transformer-based and Transformer-inspired networks.</a:t>
            </a:r>
          </a:p>
          <a:p>
            <a:pPr lvl="1"/>
            <a:r>
              <a:rPr lang="en-PH" dirty="0"/>
              <a:t>An open-opportunity.</a:t>
            </a:r>
          </a:p>
        </p:txBody>
      </p:sp>
    </p:spTree>
    <p:extLst>
      <p:ext uri="{BB962C8B-B14F-4D97-AF65-F5344CB8AC3E}">
        <p14:creationId xmlns:p14="http://schemas.microsoft.com/office/powerpoint/2010/main" val="1463662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84AAF-6AF9-493B-8417-DAA8ABE46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Objectives</a:t>
            </a:r>
            <a:endParaRPr lang="en-PH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C07F7-8836-4A92-9E84-9D7B3D9D4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study aim to:</a:t>
            </a:r>
          </a:p>
          <a:p>
            <a:pPr lvl="1"/>
            <a:r>
              <a:rPr lang="en-PH" dirty="0"/>
              <a:t>Explore ear biometrics on SOTA Transformer-based and Transformer-inspired networks such as </a:t>
            </a:r>
            <a:r>
              <a:rPr lang="en-PH" b="1" dirty="0" err="1"/>
              <a:t>ViT</a:t>
            </a:r>
            <a:r>
              <a:rPr lang="en-PH" dirty="0"/>
              <a:t>, </a:t>
            </a:r>
            <a:r>
              <a:rPr lang="en-PH" b="1" dirty="0" err="1"/>
              <a:t>DeiT</a:t>
            </a:r>
            <a:r>
              <a:rPr lang="en-PH" dirty="0"/>
              <a:t>, </a:t>
            </a:r>
            <a:r>
              <a:rPr lang="en-PH" b="1" dirty="0" err="1"/>
              <a:t>CaiT</a:t>
            </a:r>
            <a:r>
              <a:rPr lang="en-PH" dirty="0"/>
              <a:t>, </a:t>
            </a:r>
            <a:r>
              <a:rPr lang="en-PH" b="1" dirty="0" err="1"/>
              <a:t>ConViT</a:t>
            </a:r>
            <a:r>
              <a:rPr lang="en-PH" dirty="0"/>
              <a:t>, </a:t>
            </a:r>
            <a:r>
              <a:rPr lang="en-PH" b="1" dirty="0" err="1"/>
              <a:t>CrossViT</a:t>
            </a:r>
            <a:r>
              <a:rPr lang="en-PH" dirty="0"/>
              <a:t>, </a:t>
            </a:r>
            <a:r>
              <a:rPr lang="en-PH" b="1" dirty="0" err="1"/>
              <a:t>PiT</a:t>
            </a:r>
            <a:r>
              <a:rPr lang="en-PH" b="1" dirty="0"/>
              <a:t>,</a:t>
            </a:r>
            <a:r>
              <a:rPr lang="en-PH" dirty="0"/>
              <a:t> </a:t>
            </a:r>
            <a:r>
              <a:rPr lang="en-PH" b="1" dirty="0" err="1"/>
              <a:t>XCiT</a:t>
            </a:r>
            <a:r>
              <a:rPr lang="en-PH" dirty="0"/>
              <a:t>, </a:t>
            </a:r>
            <a:r>
              <a:rPr lang="en-PH" b="1" dirty="0" err="1"/>
              <a:t>Swin</a:t>
            </a:r>
            <a:r>
              <a:rPr lang="en-PH" b="1" dirty="0"/>
              <a:t> Transformer</a:t>
            </a:r>
            <a:r>
              <a:rPr lang="en-PH" dirty="0"/>
              <a:t>, </a:t>
            </a:r>
            <a:r>
              <a:rPr lang="en-PH" b="1" dirty="0" err="1"/>
              <a:t>ResMLP</a:t>
            </a:r>
            <a:r>
              <a:rPr lang="en-PH" dirty="0"/>
              <a:t>, and </a:t>
            </a:r>
            <a:r>
              <a:rPr lang="en-PH" b="1" dirty="0"/>
              <a:t>MLP-Mixer.</a:t>
            </a:r>
          </a:p>
          <a:p>
            <a:pPr lvl="2"/>
            <a:r>
              <a:rPr lang="en-PH" dirty="0"/>
              <a:t>Determine the performance of these models in terms of their recognition accuracy and memory utilization on ear biometrics task.</a:t>
            </a:r>
          </a:p>
          <a:p>
            <a:pPr lvl="2"/>
            <a:r>
              <a:rPr lang="en-PH" dirty="0"/>
              <a:t>Provided a straightforward deep learning pipeline for ear recognition through Transfer Learning.</a:t>
            </a:r>
          </a:p>
          <a:p>
            <a:pPr lvl="2"/>
            <a:r>
              <a:rPr lang="en-PH" dirty="0"/>
              <a:t>Compare the performance of these models with each other and the selected SOTA CNN models – </a:t>
            </a:r>
            <a:r>
              <a:rPr lang="en-PH" b="1" dirty="0" err="1"/>
              <a:t>ResNets</a:t>
            </a:r>
            <a:r>
              <a:rPr lang="en-PH" dirty="0"/>
              <a:t> and </a:t>
            </a:r>
            <a:r>
              <a:rPr lang="en-PH" b="1" dirty="0" err="1"/>
              <a:t>ResNeXt</a:t>
            </a:r>
            <a:r>
              <a:rPr lang="en-PH" dirty="0"/>
              <a:t>.</a:t>
            </a:r>
          </a:p>
          <a:p>
            <a:pPr lvl="2"/>
            <a:endParaRPr lang="en-PH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52D975A-E134-42C8-A9F6-AD85F0E4DBA5}"/>
              </a:ext>
            </a:extLst>
          </p:cNvPr>
          <p:cNvSpPr txBox="1">
            <a:spLocks/>
          </p:cNvSpPr>
          <p:nvPr/>
        </p:nvSpPr>
        <p:spPr>
          <a:xfrm>
            <a:off x="482599" y="5996783"/>
            <a:ext cx="11226801" cy="6302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i="1" dirty="0"/>
              <a:t>Note: Everyone are encouraged to read the original paper of these models to fully understand their novel features among each other.</a:t>
            </a:r>
            <a:endParaRPr lang="en-PH" sz="1800" i="1" dirty="0"/>
          </a:p>
        </p:txBody>
      </p:sp>
    </p:spTree>
    <p:extLst>
      <p:ext uri="{BB962C8B-B14F-4D97-AF65-F5344CB8AC3E}">
        <p14:creationId xmlns:p14="http://schemas.microsoft.com/office/powerpoint/2010/main" val="1203893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CCED8-DEE1-43B1-8C91-F5C5093EC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Deep Learning Pipeline</a:t>
            </a:r>
            <a:endParaRPr lang="en-PH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2F3B1-33B8-46E5-9600-685C72167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Google </a:t>
            </a:r>
            <a:r>
              <a:rPr lang="en-US" dirty="0" err="1"/>
              <a:t>Colab</a:t>
            </a:r>
            <a:r>
              <a:rPr lang="en-US" dirty="0"/>
              <a:t> GPU</a:t>
            </a:r>
          </a:p>
          <a:p>
            <a:r>
              <a:rPr lang="en-US" dirty="0" err="1"/>
              <a:t>PyTorch</a:t>
            </a:r>
            <a:endParaRPr lang="en-US" dirty="0"/>
          </a:p>
          <a:p>
            <a:r>
              <a:rPr lang="en-US" dirty="0" err="1"/>
              <a:t>PyTorch</a:t>
            </a:r>
            <a:r>
              <a:rPr lang="en-US" dirty="0"/>
              <a:t> Image Models (TIMM)</a:t>
            </a:r>
            <a:endParaRPr lang="en-PH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ACD818-222C-41DD-B806-733766373C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387" y="-83345"/>
            <a:ext cx="3963403" cy="702468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50589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CCED8-DEE1-43B1-8C91-F5C5093EC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Deep Learning Pipeline</a:t>
            </a:r>
            <a:endParaRPr lang="en-PH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2F3B1-33B8-46E5-9600-685C72167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158" y="1855368"/>
            <a:ext cx="6055895" cy="4351338"/>
          </a:xfrm>
        </p:spPr>
        <p:txBody>
          <a:bodyPr/>
          <a:lstStyle/>
          <a:p>
            <a:r>
              <a:rPr lang="en-US" dirty="0"/>
              <a:t>EarVN1.0</a:t>
            </a:r>
          </a:p>
          <a:p>
            <a:pPr lvl="1"/>
            <a:r>
              <a:rPr lang="en-US" dirty="0"/>
              <a:t>World’s largest collection of er images.</a:t>
            </a:r>
          </a:p>
          <a:p>
            <a:pPr lvl="1"/>
            <a:r>
              <a:rPr lang="en-US" dirty="0"/>
              <a:t>164 individuals with each having 180 images</a:t>
            </a:r>
          </a:p>
          <a:p>
            <a:pPr lvl="1"/>
            <a:r>
              <a:rPr lang="en-US" dirty="0"/>
              <a:t>28412 ear images.</a:t>
            </a:r>
          </a:p>
          <a:p>
            <a:r>
              <a:rPr lang="en-US" dirty="0"/>
              <a:t>Data Trimming and Splitting</a:t>
            </a:r>
          </a:p>
          <a:p>
            <a:pPr lvl="1"/>
            <a:r>
              <a:rPr lang="en-US" dirty="0"/>
              <a:t>Trimmed to 20 individuals</a:t>
            </a:r>
          </a:p>
          <a:p>
            <a:pPr lvl="1"/>
            <a:r>
              <a:rPr lang="en-US" dirty="0"/>
              <a:t>Total of 4000 ear images</a:t>
            </a:r>
          </a:p>
          <a:p>
            <a:pPr lvl="1"/>
            <a:r>
              <a:rPr lang="en-US" dirty="0"/>
              <a:t>80% Training dataset</a:t>
            </a:r>
          </a:p>
          <a:p>
            <a:pPr lvl="1"/>
            <a:r>
              <a:rPr lang="en-US" dirty="0"/>
              <a:t>20% Testing dataset</a:t>
            </a:r>
          </a:p>
          <a:p>
            <a:pPr lvl="1"/>
            <a:endParaRPr lang="en-PH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ACD818-222C-41DD-B806-733766373C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410"/>
          <a:stretch/>
        </p:blipFill>
        <p:spPr bwMode="auto">
          <a:xfrm>
            <a:off x="6644906" y="529805"/>
            <a:ext cx="5286410" cy="3147261"/>
          </a:xfrm>
          <a:prstGeom prst="rect">
            <a:avLst/>
          </a:prstGeom>
          <a:noFill/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1DD386-F813-4728-BAC4-89BB17FFC6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3633" y="3742342"/>
            <a:ext cx="5048955" cy="302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764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CCED8-DEE1-43B1-8C91-F5C5093EC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Deep Learning Pipeline</a:t>
            </a:r>
            <a:endParaRPr lang="en-PH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2F3B1-33B8-46E5-9600-685C72167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158" y="1855368"/>
            <a:ext cx="6055895" cy="4351338"/>
          </a:xfrm>
        </p:spPr>
        <p:txBody>
          <a:bodyPr>
            <a:normAutofit/>
          </a:bodyPr>
          <a:lstStyle/>
          <a:p>
            <a:r>
              <a:rPr lang="en-US" dirty="0"/>
              <a:t>Preprocessing</a:t>
            </a:r>
          </a:p>
          <a:p>
            <a:pPr lvl="1"/>
            <a:r>
              <a:rPr lang="en-US" dirty="0"/>
              <a:t>3200 ear images undergone augmentation</a:t>
            </a:r>
          </a:p>
          <a:p>
            <a:pPr lvl="2"/>
            <a:r>
              <a:rPr lang="en-US" dirty="0"/>
              <a:t>Resizing</a:t>
            </a:r>
          </a:p>
          <a:p>
            <a:pPr lvl="2"/>
            <a:r>
              <a:rPr lang="en-US" dirty="0"/>
              <a:t>Flipping</a:t>
            </a:r>
          </a:p>
          <a:p>
            <a:pPr lvl="2"/>
            <a:r>
              <a:rPr lang="en-US" dirty="0"/>
              <a:t>Rotation by 30 degrees</a:t>
            </a:r>
          </a:p>
          <a:p>
            <a:pPr lvl="2"/>
            <a:r>
              <a:rPr lang="en-US" dirty="0"/>
              <a:t>Normalize using the standard ImageNet normalization values</a:t>
            </a:r>
          </a:p>
          <a:p>
            <a:pPr lvl="1"/>
            <a:r>
              <a:rPr lang="en-US" dirty="0"/>
              <a:t>800 ear images undergone</a:t>
            </a:r>
          </a:p>
          <a:p>
            <a:pPr lvl="2"/>
            <a:r>
              <a:rPr lang="en-US" dirty="0"/>
              <a:t>Resizing</a:t>
            </a:r>
          </a:p>
          <a:p>
            <a:pPr lvl="2"/>
            <a:r>
              <a:rPr lang="en-US" dirty="0"/>
              <a:t>Image Normalization (ImageNet standard)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95B923-A0F5-41B9-B656-13EB08CCD8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634"/>
          <a:stretch/>
        </p:blipFill>
        <p:spPr bwMode="auto">
          <a:xfrm>
            <a:off x="6672544" y="235815"/>
            <a:ext cx="5281581" cy="47148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93115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CCED8-DEE1-43B1-8C91-F5C5093EC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Deep Learning Pipeline</a:t>
            </a:r>
            <a:endParaRPr lang="en-PH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95B923-A0F5-41B9-B656-13EB08CCD8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847" b="15703"/>
          <a:stretch/>
        </p:blipFill>
        <p:spPr bwMode="auto">
          <a:xfrm>
            <a:off x="6723344" y="78317"/>
            <a:ext cx="5281581" cy="3224742"/>
          </a:xfrm>
          <a:prstGeom prst="rect">
            <a:avLst/>
          </a:prstGeom>
          <a:noFill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1688220-825D-4B0F-ABB1-765E0D554B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8108" y="1519190"/>
            <a:ext cx="4660801" cy="5055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702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CCED8-DEE1-43B1-8C91-F5C5093EC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Deep Learning Pipeline</a:t>
            </a:r>
            <a:endParaRPr lang="en-PH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95B923-A0F5-41B9-B656-13EB08CCD8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562" b="-2647"/>
          <a:stretch/>
        </p:blipFill>
        <p:spPr bwMode="auto">
          <a:xfrm>
            <a:off x="6655610" y="211667"/>
            <a:ext cx="5281581" cy="1786466"/>
          </a:xfrm>
          <a:prstGeom prst="rect">
            <a:avLst/>
          </a:prstGeom>
          <a:noFill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08256A4-085A-4180-8DC0-E3DB05C243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647" y="2522190"/>
            <a:ext cx="5674936" cy="16351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54E581B-95EA-4897-8A9C-F71FAA6AA2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9128" y="2291738"/>
            <a:ext cx="5674937" cy="209605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07B9442-0FFA-4B82-A349-83100A6146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34924" y="4617578"/>
            <a:ext cx="5688408" cy="1635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694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642</TotalTime>
  <Words>659</Words>
  <Application>Microsoft Office PowerPoint</Application>
  <PresentationFormat>Widescreen</PresentationFormat>
  <Paragraphs>76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Unconstrained Ear Recognition through State-of-the-Art Machine Learning Models: A Survey</vt:lpstr>
      <vt:lpstr>Biometric Recognition and the Ears</vt:lpstr>
      <vt:lpstr>Selected Notable Works in Ear Biometrics</vt:lpstr>
      <vt:lpstr>Objectives</vt:lpstr>
      <vt:lpstr>Deep Learning Pipeline</vt:lpstr>
      <vt:lpstr>Deep Learning Pipeline</vt:lpstr>
      <vt:lpstr>Deep Learning Pipeline</vt:lpstr>
      <vt:lpstr>Deep Learning Pipeline</vt:lpstr>
      <vt:lpstr>Deep Learning Pipeline</vt:lpstr>
      <vt:lpstr>Generalization</vt:lpstr>
      <vt:lpstr>Conclusion</vt:lpstr>
      <vt:lpstr>End-of-Presentation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Unconstrained Ear Recognition through State-of-the-Art Machine Learning Models: A Survey</dc:title>
  <dc:creator>Marwin Alejo</dc:creator>
  <cp:lastModifiedBy>Marwin Alejo</cp:lastModifiedBy>
  <cp:revision>7</cp:revision>
  <dcterms:created xsi:type="dcterms:W3CDTF">2022-01-12T18:13:52Z</dcterms:created>
  <dcterms:modified xsi:type="dcterms:W3CDTF">2022-01-13T14:37:29Z</dcterms:modified>
</cp:coreProperties>
</file>