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59F8614-61EB-4214-BE8D-530EB769122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3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Rectangle 4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Rectangle 5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Rectangle 6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32F3E18D-A5C0-4335-B3C0-CA2DED1860C4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Text Box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2C66F5CA-3C8B-41ED-8618-E998C079371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3_11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Rectangle 4_6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Rectangle 5_6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Rectangle 6_1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80D45D7-EF2A-433E-BC9A-98AA74F89348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5" name="Text Box 3_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DDB61154-D5F1-4086-BCC6-CDE6B1A5A15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3_13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Rectangle 4_7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Rectangle 5_7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Rectangle 6_13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C04C1B03-E5C6-45C6-B425-8D9C9BF0D3FE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2" name="Text Box 3_7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3C934F8B-FE27-4632-BF49-7636FC23932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_15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Rectangle 4_8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Rectangle 5_8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Rectangle 6_15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229B952-4FEF-4C47-9E06-709C96E744C1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Text Box 3_8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7C0EF364-0F78-4CFE-94C8-67235129699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3_17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Rectangle 4_9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Rectangle 5_9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Rectangle 6_17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6044216-F255-4A5F-94DE-7339FBDB3C55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6" name="Text Box 3_9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CDF54B21-DA31-4656-AE06-AC99756D857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3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Rectangle 4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Rectangle 5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Rectangle 6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8D6FC09-8417-4502-A024-43EE086091FD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3" name="Text Box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4D19D33E-A925-482A-9759-5C1AEDC5987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3_5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Rectangle 4_3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Rectangle 5_3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Rectangle 6_5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DE9384A0-C49D-449C-85F9-B9F43DBB1023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Text Box 3_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9D8AB553-974C-4C12-B783-3461C2B81B3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3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Rectangle 4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Rectangle 5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Rectangle 6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C66DD7EE-1FDC-4C30-8F74-D531DD605868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7" name="Text Box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FFDBEBBD-A2A1-45BD-B6AE-2DBCEE3F8A2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3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Rectangle 4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Rectangle 5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Rectangle 6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9A8511B-5C16-43DF-8021-16D1634230B7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Text Box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884DA490-3406-4709-89B7-7D99E49F4F0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3_2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Rectangle 4_1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Rectangle 5_1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Rectangle 6_2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312C2809-7681-482B-B6AC-EA1AD2173E01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Text Box 3_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FBF5E395-20CB-443A-8262-9B6E8F779EE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3_3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Rectangle 4_2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Rectangle 5_2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Rectangle 6_3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06B81A79-60B4-4C2A-BE75-D48DF868F135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Text Box 3_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89804661-155A-480D-9A0A-341CB7D4748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3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Rectangle 4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Rectangle 5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Rectangle 6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81773056-21DA-4DF8-BA2F-455F9D8EA142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Text Box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9EC7546D-CD11-49D5-B5EF-2A63EF5AC61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3_1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Rectangle 4_0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Rectangle 5_0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Rectangle 6_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21BE5CC3-B64D-4AF0-97E9-36CA14ED7AEB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Text Box 3_0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F57367BC-5990-4632-84B6-42477CA2B6D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3_9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Rectangle 4_5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Rectangle 5_5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Rectangle 6_9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39746E7D-10AE-4E22-9AF2-2211C31215E7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Text Box 3_5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D52CD15F-CF25-494A-AFAE-78A48C41A92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3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Rectangle 4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Rectangle 5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Rectangle 6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2C3BDE75-F6AB-4136-AF47-B36AC395FEFE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Text Box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65B4BD33-31CC-4327-B044-BFCA966FD55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3_7"/>
          <p:cNvSpPr/>
          <p:nvPr/>
        </p:nvSpPr>
        <p:spPr>
          <a:xfrm>
            <a:off x="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Rectangle 4_4"/>
          <p:cNvSpPr/>
          <p:nvPr/>
        </p:nvSpPr>
        <p:spPr>
          <a:xfrm>
            <a:off x="4278240" y="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Rectangle 5_4"/>
          <p:cNvSpPr/>
          <p:nvPr/>
        </p:nvSpPr>
        <p:spPr>
          <a:xfrm>
            <a:off x="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Rectangle 6_7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A1A32C64-7BBE-493F-871D-5DD298D5C27C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Text Box 3_4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</a:tabLst>
            </a:pPr>
            <a:fld id="{3A7E3C9A-DE42-4F73-A15D-3C007C6F99A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Microsoft YaHe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"/>
          <p:cNvSpPr/>
          <p:nvPr/>
        </p:nvSpPr>
        <p:spPr>
          <a:xfrm>
            <a:off x="0" y="0"/>
            <a:ext cx="12191040" cy="104040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Rectangle 2"/>
          <p:cNvSpPr/>
          <p:nvPr/>
        </p:nvSpPr>
        <p:spPr>
          <a:xfrm>
            <a:off x="1658880" y="3501000"/>
            <a:ext cx="88729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 Black"/>
                <a:ea typeface="Microsoft YaHei"/>
              </a:rPr>
              <a:t>SUZANO’O: APLICAÇÃO WEB IMOBILIÁRIO AO PÚBLICO DO ESTADO DO RIO GRANDE DO SUL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Rectangle 6"/>
          <p:cNvSpPr/>
          <p:nvPr/>
        </p:nvSpPr>
        <p:spPr>
          <a:xfrm>
            <a:off x="2813040" y="4840200"/>
            <a:ext cx="656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Aluno: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Israel da Cunha Pereira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Rectangle 7"/>
          <p:cNvSpPr/>
          <p:nvPr/>
        </p:nvSpPr>
        <p:spPr>
          <a:xfrm>
            <a:off x="2813040" y="5524560"/>
            <a:ext cx="6564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Porto Alegre – RS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2021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914640" y="1260000"/>
            <a:ext cx="4446360" cy="178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utoShape 1_4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 Box 2_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4" name="Rectangle 3_10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Rectangle 6_10"/>
          <p:cNvSpPr/>
          <p:nvPr/>
        </p:nvSpPr>
        <p:spPr>
          <a:xfrm>
            <a:off x="4701240" y="71280"/>
            <a:ext cx="278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Sistema Suzano’o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6" name="Rectangle 10_0"/>
          <p:cNvSpPr/>
          <p:nvPr/>
        </p:nvSpPr>
        <p:spPr>
          <a:xfrm>
            <a:off x="480960" y="1149840"/>
            <a:ext cx="1121904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Banco de Dados</a:t>
            </a:r>
            <a:endParaRPr b="0" lang="pt-BR" sz="18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Modelo Lógico e Físico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4140000" y="1333440"/>
            <a:ext cx="4680000" cy="489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utoShape 1_5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 Box 2_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0" name="Rectangle 3_12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Rectangle 6_12"/>
          <p:cNvSpPr/>
          <p:nvPr/>
        </p:nvSpPr>
        <p:spPr>
          <a:xfrm>
            <a:off x="4701240" y="71280"/>
            <a:ext cx="278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Sistema Suzano’o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2" name="Rectangle 10_2"/>
          <p:cNvSpPr/>
          <p:nvPr/>
        </p:nvSpPr>
        <p:spPr>
          <a:xfrm>
            <a:off x="480960" y="1149840"/>
            <a:ext cx="112190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Estrutura do Projeto</a:t>
            </a:r>
            <a:endParaRPr b="0" lang="pt-BR" sz="18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Diagrama de Caso de Uso</a:t>
            </a:r>
            <a:endParaRPr b="0" lang="pt-BR" sz="18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Requisitos</a:t>
            </a:r>
            <a:endParaRPr b="0" lang="pt-BR" sz="1800" spc="-1" strike="noStrike">
              <a:latin typeface="Arial"/>
            </a:endParaRPr>
          </a:p>
          <a:p>
            <a:pPr lvl="2" marL="648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Funcionais</a:t>
            </a:r>
            <a:endParaRPr b="0" lang="pt-BR" sz="1800" spc="-1" strike="noStrike">
              <a:latin typeface="Arial"/>
            </a:endParaRPr>
          </a:p>
          <a:p>
            <a:pPr lvl="2" marL="648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Não Funcionais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utoShape 1_6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ext Box 2_5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5" name="Rectangle 3_14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Rectangle 6_14"/>
          <p:cNvSpPr/>
          <p:nvPr/>
        </p:nvSpPr>
        <p:spPr>
          <a:xfrm>
            <a:off x="4701240" y="71280"/>
            <a:ext cx="278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Sistema Suzano’o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7" name="Rectangle 10_3"/>
          <p:cNvSpPr/>
          <p:nvPr/>
        </p:nvSpPr>
        <p:spPr>
          <a:xfrm>
            <a:off x="480960" y="1149840"/>
            <a:ext cx="112190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Demonstração do Projeto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utoShape 1_7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 Box 2_6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0" name="Rectangle 3_16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Rectangle 6_16"/>
          <p:cNvSpPr/>
          <p:nvPr/>
        </p:nvSpPr>
        <p:spPr>
          <a:xfrm>
            <a:off x="4701240" y="71280"/>
            <a:ext cx="278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Sistema Suzano’o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2" name="Rectangle 10_4"/>
          <p:cNvSpPr/>
          <p:nvPr/>
        </p:nvSpPr>
        <p:spPr>
          <a:xfrm>
            <a:off x="480960" y="1149840"/>
            <a:ext cx="112190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Principais Dificuldades</a:t>
            </a:r>
            <a:endParaRPr b="0" lang="pt-BR" sz="18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Maior conhecimento prático em e-commerce</a:t>
            </a:r>
            <a:endParaRPr b="0" lang="pt-BR" sz="18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Regras de Negócios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utoShape 1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 Box 2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5" name="Rectangle 3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Rectangle 6"/>
          <p:cNvSpPr/>
          <p:nvPr/>
        </p:nvSpPr>
        <p:spPr>
          <a:xfrm>
            <a:off x="5099040" y="71280"/>
            <a:ext cx="1990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Cronograma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197" name="Tabela 2"/>
          <p:cNvGraphicFramePr/>
          <p:nvPr/>
        </p:nvGraphicFramePr>
        <p:xfrm>
          <a:off x="455400" y="1025640"/>
          <a:ext cx="11213640" cy="4238280"/>
        </p:xfrm>
        <a:graphic>
          <a:graphicData uri="http://schemas.openxmlformats.org/drawingml/2006/table">
            <a:tbl>
              <a:tblPr/>
              <a:tblGrid>
                <a:gridCol w="1247760"/>
                <a:gridCol w="648000"/>
                <a:gridCol w="792000"/>
                <a:gridCol w="762120"/>
                <a:gridCol w="862560"/>
                <a:gridCol w="862560"/>
                <a:gridCol w="862560"/>
                <a:gridCol w="862560"/>
                <a:gridCol w="862560"/>
                <a:gridCol w="862560"/>
                <a:gridCol w="862560"/>
                <a:gridCol w="862560"/>
                <a:gridCol w="863640"/>
              </a:tblGrid>
              <a:tr h="426240">
                <a:tc>
                  <a:tcPr marL="91440" marR="9144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janeiro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fevereiro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março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abril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maio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junho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julho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agosto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setembro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outubro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novembro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dezembro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2021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26240">
                <a:tc>
                  <a:txBody>
                    <a:bodyPr lIns="9360" rIns="93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REFERENCIAL TÉCNICO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7280">
                <a:tc>
                  <a:txBody>
                    <a:bodyPr lIns="9360" rIns="93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DESENVOLVIMENTO DA FERRAMENTA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xBody>
                    <a:bodyPr lIns="9360" rIns="93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Banco de Dados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 rowSpan="3">
                  <a:txBody>
                    <a:bodyPr lIns="9360" rIns="93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CRUD’s: usuarrio, funcionario, cliente e respectivos tipos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xBody>
                    <a:bodyPr lIns="9360" rIns="936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Melhoras nas regras de negócio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utoShape 1_1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Rectangle 3_4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Rectangle 6_4"/>
          <p:cNvSpPr/>
          <p:nvPr/>
        </p:nvSpPr>
        <p:spPr>
          <a:xfrm>
            <a:off x="5531040" y="71280"/>
            <a:ext cx="1128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948400" y="1281600"/>
            <a:ext cx="6411600" cy="519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utoShape 1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 Box 2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4" name="Rectangle 6"/>
          <p:cNvSpPr/>
          <p:nvPr/>
        </p:nvSpPr>
        <p:spPr>
          <a:xfrm>
            <a:off x="1152360" y="2287440"/>
            <a:ext cx="98841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</a:tabLst>
            </a:pPr>
            <a:r>
              <a:rPr b="0" lang="pt-BR" sz="7200" spc="-1" strike="noStrike">
                <a:solidFill>
                  <a:srgbClr val="000000"/>
                </a:solidFill>
                <a:latin typeface="Arial"/>
                <a:ea typeface="Microsoft YaHei"/>
              </a:rPr>
              <a:t>Obrigado</a:t>
            </a:r>
            <a:endParaRPr b="0" lang="pt-BR" sz="7200" spc="-1" strike="noStrike">
              <a:latin typeface="Arial"/>
            </a:endParaRPr>
          </a:p>
        </p:txBody>
      </p:sp>
      <p:pic>
        <p:nvPicPr>
          <p:cNvPr id="205" name="Imagem 2" descr=""/>
          <p:cNvPicPr/>
          <p:nvPr/>
        </p:nvPicPr>
        <p:blipFill>
          <a:blip r:embed="rId1"/>
          <a:stretch/>
        </p:blipFill>
        <p:spPr>
          <a:xfrm>
            <a:off x="8400240" y="3703680"/>
            <a:ext cx="3268440" cy="25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AutoShape 4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 Box 5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8" name="Rectangle 7"/>
          <p:cNvSpPr/>
          <p:nvPr/>
        </p:nvSpPr>
        <p:spPr>
          <a:xfrm>
            <a:off x="5416560" y="73080"/>
            <a:ext cx="1311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Roteiro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9" name="Espaço Reservado para Conteúdo 3"/>
          <p:cNvSpPr/>
          <p:nvPr/>
        </p:nvSpPr>
        <p:spPr>
          <a:xfrm>
            <a:off x="522360" y="1360800"/>
            <a:ext cx="11146320" cy="48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noAutofit/>
          </a:bodyPr>
          <a:p>
            <a:pPr marL="343080" indent="-342000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Apresentação</a:t>
            </a:r>
            <a:endParaRPr b="0" lang="pt-BR" sz="2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Introdução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26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_1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AutoShape 4_0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 Box 5_0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3" name="Rectangle 7_0"/>
          <p:cNvSpPr/>
          <p:nvPr/>
        </p:nvSpPr>
        <p:spPr>
          <a:xfrm>
            <a:off x="5416560" y="73080"/>
            <a:ext cx="1311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Roteiro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4" name="Espaço Reservado para Conteúdo 3_0"/>
          <p:cNvSpPr/>
          <p:nvPr/>
        </p:nvSpPr>
        <p:spPr>
          <a:xfrm>
            <a:off x="522360" y="1360800"/>
            <a:ext cx="11146320" cy="48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noAutofit/>
          </a:bodyPr>
          <a:p>
            <a:pPr marL="343080" indent="-342000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Sistema Suzano’o</a:t>
            </a:r>
            <a:endParaRPr b="0" lang="pt-BR" sz="24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Ferramentas Utilizadas</a:t>
            </a:r>
            <a:endParaRPr b="0" lang="pt-BR" sz="24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Banco de Dados</a:t>
            </a:r>
            <a:endParaRPr b="0" lang="pt-BR" sz="24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Estrutura de Projetos</a:t>
            </a:r>
            <a:endParaRPr b="0" lang="pt-BR" sz="24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Demonstração do Projeto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26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_0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AutoShape 4_1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 Box 5_1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8" name="Rectangle 7_1"/>
          <p:cNvSpPr/>
          <p:nvPr/>
        </p:nvSpPr>
        <p:spPr>
          <a:xfrm>
            <a:off x="5416560" y="73080"/>
            <a:ext cx="1311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Roteiro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9" name="Espaço Reservado para Conteúdo 3_1"/>
          <p:cNvSpPr/>
          <p:nvPr/>
        </p:nvSpPr>
        <p:spPr>
          <a:xfrm>
            <a:off x="522360" y="1360800"/>
            <a:ext cx="11146320" cy="48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noAutofit/>
          </a:bodyPr>
          <a:p>
            <a:pPr marL="343080" indent="-342000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Principais Dificuldades</a:t>
            </a:r>
            <a:endParaRPr b="0" lang="pt-BR" sz="2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Cronograma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26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Shape 1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 Box 2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2" name="Rectangle 3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Rectangle 6"/>
          <p:cNvSpPr/>
          <p:nvPr/>
        </p:nvSpPr>
        <p:spPr>
          <a:xfrm>
            <a:off x="5000400" y="71280"/>
            <a:ext cx="2192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Apresentação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4" name="Espaço Reservado para Conteúdo 2"/>
          <p:cNvSpPr/>
          <p:nvPr/>
        </p:nvSpPr>
        <p:spPr>
          <a:xfrm>
            <a:off x="522360" y="1604880"/>
            <a:ext cx="1105740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noAutofit/>
          </a:bodyPr>
          <a:p>
            <a:pPr marL="343080" indent="-342000" algn="just">
              <a:lnSpc>
                <a:spcPct val="115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i="1" lang="pt-BR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Apresentação do Aluno</a:t>
            </a:r>
            <a:endParaRPr b="0" lang="pt-BR" sz="2000" spc="-1" strike="noStrike">
              <a:latin typeface="Arial"/>
            </a:endParaRPr>
          </a:p>
          <a:p>
            <a:pPr lvl="1" marL="864000" indent="-32328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Nome: Israel da Cunha Pereira</a:t>
            </a:r>
            <a:endParaRPr b="0" lang="pt-BR" sz="2000" spc="-1" strike="noStrike">
              <a:latin typeface="Arial"/>
            </a:endParaRPr>
          </a:p>
          <a:p>
            <a:pPr lvl="1" marL="864000" indent="-32328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Segundo Módulo, à noite, do curso Técnico em Informática para Internet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34"/>
              </a:spcBef>
            </a:pPr>
            <a:endParaRPr b="0" lang="pt-BR" sz="2000" spc="-1" strike="noStrike">
              <a:latin typeface="Arial"/>
            </a:endParaRPr>
          </a:p>
          <a:p>
            <a:pPr lvl="1" marL="864000" indent="-32328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Técnico em Informática, desde 2010.</a:t>
            </a:r>
            <a:endParaRPr b="0" lang="pt-BR" sz="2000" spc="-1" strike="noStrike">
              <a:latin typeface="Arial"/>
            </a:endParaRPr>
          </a:p>
          <a:p>
            <a:pPr lvl="1" marL="864000" indent="-32328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Bacharel em Sistemas de Informações, desde 2018.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34"/>
              </a:spcBef>
            </a:pPr>
            <a:endParaRPr b="0" lang="pt-BR" sz="2000" spc="-1" strike="noStrike">
              <a:latin typeface="Arial"/>
            </a:endParaRPr>
          </a:p>
          <a:p>
            <a:pPr lvl="1" marL="864000" indent="-32328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Estagiário de T.I na empresa Sangiogo Advogados.</a:t>
            </a:r>
            <a:endParaRPr b="0" lang="pt-BR" sz="2000" spc="-1" strike="noStrike">
              <a:latin typeface="Arial"/>
            </a:endParaRPr>
          </a:p>
          <a:p>
            <a:pPr lvl="1" marL="864000" indent="-32328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Prestador de Serviços como Técnico em Informática na Bragatto Advogados.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utoShape 1_0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 Box 2_0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Rectangle 3_0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Rectangle 6_0"/>
          <p:cNvSpPr/>
          <p:nvPr/>
        </p:nvSpPr>
        <p:spPr>
          <a:xfrm>
            <a:off x="5218920" y="71280"/>
            <a:ext cx="1755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Introdução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9" name="Espaço Reservado para Conteúdo 2_0"/>
          <p:cNvSpPr/>
          <p:nvPr/>
        </p:nvSpPr>
        <p:spPr>
          <a:xfrm>
            <a:off x="522360" y="1604880"/>
            <a:ext cx="1105740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noAutofit/>
          </a:bodyPr>
          <a:p>
            <a:pPr marL="343080" indent="-342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Sistema imobiliário, para venda e administração, ao público do estado do Rio Grande do Sul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Sistemas imobiliários atuais:</a:t>
            </a:r>
            <a:endParaRPr b="0" lang="pt-BR" sz="20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Complexos</a:t>
            </a:r>
            <a:endParaRPr b="0" lang="pt-BR" sz="20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Não há muita UX / UI</a:t>
            </a:r>
            <a:endParaRPr b="0" lang="pt-BR" sz="20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No geral, sistemas voltados para desktop’s</a:t>
            </a:r>
            <a:endParaRPr b="0" lang="pt-BR" sz="2000" spc="-1" strike="noStrike">
              <a:latin typeface="Arial"/>
            </a:endParaRPr>
          </a:p>
          <a:p>
            <a:pPr lvl="2" marL="648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Custo menor</a:t>
            </a:r>
            <a:endParaRPr b="0" lang="pt-BR" sz="2000" spc="-1" strike="noStrike">
              <a:latin typeface="Arial"/>
            </a:endParaRPr>
          </a:p>
          <a:p>
            <a:pPr lvl="2" marL="648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Fácil implementação &amp; difícil manutenção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oShape 1_3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 Box 2_2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Rectangle 3_8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Rectangle 6_8"/>
          <p:cNvSpPr/>
          <p:nvPr/>
        </p:nvSpPr>
        <p:spPr>
          <a:xfrm>
            <a:off x="4703760" y="71280"/>
            <a:ext cx="278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Sistema Suzano’o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4" name="Espaço Reservado para Conteúdo 2_1"/>
          <p:cNvSpPr/>
          <p:nvPr/>
        </p:nvSpPr>
        <p:spPr>
          <a:xfrm>
            <a:off x="522360" y="1604880"/>
            <a:ext cx="1105740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noAutofit/>
          </a:bodyPr>
          <a:p>
            <a:pPr marL="343080" indent="-342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Sistema imobiliário, para venda e administração, ao público do estado do Rio Grande do Sul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Sistemas imobiliários atuais:</a:t>
            </a:r>
            <a:endParaRPr b="0" lang="pt-BR" sz="20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Complexos</a:t>
            </a:r>
            <a:endParaRPr b="0" lang="pt-BR" sz="20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Não há muita UX / UI</a:t>
            </a:r>
            <a:endParaRPr b="0" lang="pt-BR" sz="20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No geral, sistemas voltados para desktop’s</a:t>
            </a:r>
            <a:endParaRPr b="0" lang="pt-BR" sz="2000" spc="-1" strike="noStrike">
              <a:latin typeface="Arial"/>
            </a:endParaRPr>
          </a:p>
          <a:p>
            <a:pPr lvl="2" marL="648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Custo menor</a:t>
            </a:r>
            <a:endParaRPr b="0" lang="pt-BR" sz="2000" spc="-1" strike="noStrike">
              <a:latin typeface="Arial"/>
            </a:endParaRPr>
          </a:p>
          <a:p>
            <a:pPr lvl="2" marL="648000" indent="-216000" algn="just">
              <a:lnSpc>
                <a:spcPct val="15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Fácil implementação &amp; difícil manutenção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utoShape 1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 Box 2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7" name="Rectangle 3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Rectangle 6"/>
          <p:cNvSpPr/>
          <p:nvPr/>
        </p:nvSpPr>
        <p:spPr>
          <a:xfrm>
            <a:off x="4701240" y="71280"/>
            <a:ext cx="278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Sistema Suzano’o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9" name="Rectangle 10"/>
          <p:cNvSpPr/>
          <p:nvPr/>
        </p:nvSpPr>
        <p:spPr>
          <a:xfrm>
            <a:off x="6813720" y="1460880"/>
            <a:ext cx="4896360" cy="15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front-end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0" name="Picture 6" descr="Resultado de imagem para apache"/>
          <p:cNvPicPr/>
          <p:nvPr/>
        </p:nvPicPr>
        <p:blipFill>
          <a:blip r:embed="rId1"/>
          <a:stretch/>
        </p:blipFill>
        <p:spPr>
          <a:xfrm>
            <a:off x="2520000" y="3060000"/>
            <a:ext cx="2380320" cy="131004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8" descr="Resultado de imagem para mysql"/>
          <p:cNvPicPr/>
          <p:nvPr/>
        </p:nvPicPr>
        <p:blipFill>
          <a:blip r:embed="rId2"/>
          <a:stretch/>
        </p:blipFill>
        <p:spPr>
          <a:xfrm>
            <a:off x="3199680" y="4860000"/>
            <a:ext cx="2380320" cy="12304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10" descr="Resultado de imagem para php"/>
          <p:cNvPicPr/>
          <p:nvPr/>
        </p:nvPicPr>
        <p:blipFill>
          <a:blip r:embed="rId3"/>
          <a:stretch/>
        </p:blipFill>
        <p:spPr>
          <a:xfrm>
            <a:off x="685440" y="4680000"/>
            <a:ext cx="2374560" cy="1524600"/>
          </a:xfrm>
          <a:prstGeom prst="rect">
            <a:avLst/>
          </a:prstGeom>
          <a:ln w="0">
            <a:noFill/>
          </a:ln>
        </p:spPr>
      </p:pic>
      <p:pic>
        <p:nvPicPr>
          <p:cNvPr id="163" name="Imagem 1" descr=""/>
          <p:cNvPicPr/>
          <p:nvPr/>
        </p:nvPicPr>
        <p:blipFill>
          <a:blip r:embed="rId4"/>
          <a:stretch/>
        </p:blipFill>
        <p:spPr>
          <a:xfrm>
            <a:off x="480960" y="3110040"/>
            <a:ext cx="1275120" cy="1361160"/>
          </a:xfrm>
          <a:prstGeom prst="rect">
            <a:avLst/>
          </a:prstGeom>
          <a:ln w="0">
            <a:noFill/>
          </a:ln>
        </p:spPr>
      </p:pic>
      <p:sp>
        <p:nvSpPr>
          <p:cNvPr id="164" name="Rectangle 10"/>
          <p:cNvSpPr/>
          <p:nvPr/>
        </p:nvSpPr>
        <p:spPr>
          <a:xfrm>
            <a:off x="480960" y="1149840"/>
            <a:ext cx="48963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Ferramentas Utilizadas</a:t>
            </a:r>
            <a:endParaRPr b="0" lang="pt-BR" sz="1800" spc="-1" strike="noStrike">
              <a:latin typeface="Arial"/>
            </a:endParaRPr>
          </a:p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back-end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5" name="Picture 14" descr="Resultado de imagem para bootstrap"/>
          <p:cNvPicPr/>
          <p:nvPr/>
        </p:nvPicPr>
        <p:blipFill>
          <a:blip r:embed="rId5"/>
          <a:stretch/>
        </p:blipFill>
        <p:spPr>
          <a:xfrm>
            <a:off x="8059680" y="4285080"/>
            <a:ext cx="2380320" cy="165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utoShape 1_2"/>
          <p:cNvSpPr/>
          <p:nvPr/>
        </p:nvSpPr>
        <p:spPr>
          <a:xfrm>
            <a:off x="522360" y="6345360"/>
            <a:ext cx="11146320" cy="45000"/>
          </a:xfrm>
          <a:custGeom>
            <a:avLst/>
            <a:gdLst/>
            <a:ahLst/>
            <a:rect l="l" t="t" r="r" b="b"/>
            <a:pathLst>
              <a:path w="11147425" h="46037">
                <a:moveTo>
                  <a:pt x="0" y="64"/>
                </a:moveTo>
                <a:lnTo>
                  <a:pt x="15483" y="64"/>
                </a:lnTo>
                <a:lnTo>
                  <a:pt x="180" y="90"/>
                </a:lnTo>
                <a:lnTo>
                  <a:pt x="15483" y="64"/>
                </a:lnTo>
                <a:lnTo>
                  <a:pt x="270" y="90"/>
                </a:lnTo>
                <a:lnTo>
                  <a:pt x="0" y="64"/>
                </a:lnTo>
                <a:close/>
              </a:path>
            </a:pathLst>
          </a:custGeom>
          <a:solidFill>
            <a:srgbClr val="1838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 Box 2_1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</a:tabLst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Microsoft YaHei"/>
              </a:rPr>
              <a:t>Porto Alegre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8" name="Rectangle 3_6"/>
          <p:cNvSpPr/>
          <p:nvPr/>
        </p:nvSpPr>
        <p:spPr>
          <a:xfrm>
            <a:off x="0" y="0"/>
            <a:ext cx="12191040" cy="815040"/>
          </a:xfrm>
          <a:prstGeom prst="rect">
            <a:avLst/>
          </a:prstGeom>
          <a:gradFill rotWithShape="0">
            <a:gsLst>
              <a:gs pos="0">
                <a:srgbClr val="214fb5"/>
              </a:gs>
              <a:gs pos="100000">
                <a:srgbClr val="183883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Rectangle 6_6"/>
          <p:cNvSpPr/>
          <p:nvPr/>
        </p:nvSpPr>
        <p:spPr>
          <a:xfrm>
            <a:off x="4701240" y="71280"/>
            <a:ext cx="278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Sistema Suzano’o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0" name="Rectangle 10_1"/>
          <p:cNvSpPr/>
          <p:nvPr/>
        </p:nvSpPr>
        <p:spPr>
          <a:xfrm>
            <a:off x="480960" y="1149840"/>
            <a:ext cx="1121904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Banco de Dados</a:t>
            </a:r>
            <a:endParaRPr b="0" lang="pt-BR" sz="1800" spc="-1" strike="noStrike">
              <a:latin typeface="Arial"/>
            </a:endParaRPr>
          </a:p>
          <a:p>
            <a:pPr lvl="1" marL="432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Modelo Conceitual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401120" y="2160000"/>
            <a:ext cx="9038880" cy="383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7515</TotalTime>
  <Application>LibreOffice/7.1.4.2$Windows_X86_64 LibreOffice_project/a529a4fab45b75fefc5b6226684193eb000654f6</Application>
  <AppVersion>15.0000</AppVersion>
  <Words>5077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2015-05-03T04:07:03Z</dcterms:created>
  <dc:creator>Israel Pereira</dc:creator>
  <dc:description/>
  <dc:language>pt-BR</dc:language>
  <cp:lastModifiedBy/>
  <cp:lastPrinted>1601-01-01T00:00:00Z</cp:lastPrinted>
  <dcterms:modified xsi:type="dcterms:W3CDTF">2021-07-15T18:55:37Z</dcterms:modified>
  <cp:revision>304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55</vt:i4>
  </property>
</Properties>
</file>