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360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2" r:id="rId10"/>
    <p:sldId id="393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8" r:id="rId21"/>
    <p:sldId id="409" r:id="rId22"/>
    <p:sldId id="410" r:id="rId23"/>
    <p:sldId id="411" r:id="rId24"/>
    <p:sldId id="345" r:id="rId25"/>
    <p:sldId id="359" r:id="rId26"/>
    <p:sldId id="346" r:id="rId27"/>
    <p:sldId id="352" r:id="rId28"/>
    <p:sldId id="351" r:id="rId29"/>
    <p:sldId id="350" r:id="rId30"/>
    <p:sldId id="370" r:id="rId31"/>
    <p:sldId id="371" r:id="rId32"/>
    <p:sldId id="372" r:id="rId33"/>
    <p:sldId id="373" r:id="rId34"/>
    <p:sldId id="374" r:id="rId35"/>
    <p:sldId id="375" r:id="rId36"/>
    <p:sldId id="377" r:id="rId37"/>
    <p:sldId id="378" r:id="rId3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FF9900"/>
    <a:srgbClr val="FF9966"/>
    <a:srgbClr val="FF7C80"/>
    <a:srgbClr val="FFFFFF"/>
    <a:srgbClr val="0000FF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 autoAdjust="0"/>
    <p:restoredTop sz="94660" autoAdjust="0"/>
  </p:normalViewPr>
  <p:slideViewPr>
    <p:cSldViewPr>
      <p:cViewPr varScale="1">
        <p:scale>
          <a:sx n="125" d="100"/>
          <a:sy n="125" d="100"/>
        </p:scale>
        <p:origin x="124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8.xml"/><Relationship Id="rId2" Type="http://schemas.openxmlformats.org/officeDocument/2006/relationships/slide" Target="slides/slide26.xml"/><Relationship Id="rId1" Type="http://schemas.openxmlformats.org/officeDocument/2006/relationships/slide" Target="slides/slide24.xml"/><Relationship Id="rId5" Type="http://schemas.openxmlformats.org/officeDocument/2006/relationships/slide" Target="slides/slide34.xml"/><Relationship Id="rId4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6A4DF9F-1A89-734C-83FF-1A3C057D35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88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59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6A5A92F-8645-AD4C-81F1-78D953CF3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08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9FC381-676A-8640-848F-10AEF4223D7C}" type="slidenum">
              <a:rPr lang="en-US"/>
              <a:pPr/>
              <a:t>1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EFC2D7-A6CF-1943-928C-1E1A5EF4AA60}" type="slidenum">
              <a:rPr lang="en-US"/>
              <a:pPr/>
              <a:t>10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7B0DE5-9B7B-0846-8B88-68113520B655}" type="slidenum">
              <a:rPr lang="en-US"/>
              <a:pPr/>
              <a:t>11</a:t>
            </a:fld>
            <a:endParaRPr lang="en-US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66F83-8B24-D34B-BDA2-B9EABB26829F}" type="slidenum">
              <a:rPr lang="en-US"/>
              <a:pPr/>
              <a:t>12</a:t>
            </a:fld>
            <a:endParaRPr lang="en-US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ADACA0-F479-7549-9A31-D22569C6276F}" type="slidenum">
              <a:rPr lang="en-US"/>
              <a:pPr/>
              <a:t>13</a:t>
            </a:fld>
            <a:endParaRPr lang="en-US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2C595-C1EA-5B46-9953-EC889A4F102F}" type="slidenum">
              <a:rPr lang="en-US"/>
              <a:pPr/>
              <a:t>14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0BA295-45FC-E84B-9BB3-22D7DE776DCC}" type="slidenum">
              <a:rPr lang="en-US"/>
              <a:pPr/>
              <a:t>15</a:t>
            </a:fld>
            <a:endParaRPr 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105AB-DF81-7D48-9299-F0FF55592FA0}" type="slidenum">
              <a:rPr lang="en-US"/>
              <a:pPr/>
              <a:t>16</a:t>
            </a:fld>
            <a:endParaRPr 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CE134-C74D-C34E-AB65-D56886EE2394}" type="slidenum">
              <a:rPr lang="en-US"/>
              <a:pPr/>
              <a:t>17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C88A2-95D5-794A-9C98-4BC4AC7AA6B2}" type="slidenum">
              <a:rPr lang="en-US"/>
              <a:pPr/>
              <a:t>18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3D68-3BBE-BD42-B6D9-2E7304CF4120}" type="slidenum">
              <a:rPr lang="en-US"/>
              <a:pPr/>
              <a:t>19</a:t>
            </a:fld>
            <a:endParaRPr lang="en-US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FC7F13-6113-C34F-8311-A1E31062BAF6}" type="slidenum">
              <a:rPr lang="en-US"/>
              <a:pPr/>
              <a:t>2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653637-7FD1-1D44-9ECD-958F541658B8}" type="slidenum">
              <a:rPr lang="en-US"/>
              <a:pPr/>
              <a:t>20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33BB29-DA3A-FD45-B9B9-32ED2497884F}" type="slidenum">
              <a:rPr lang="en-US"/>
              <a:pPr/>
              <a:t>21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9F7F8C-D03F-E04D-A571-597ED9211992}" type="slidenum">
              <a:rPr lang="en-US"/>
              <a:pPr/>
              <a:t>22</a:t>
            </a:fld>
            <a:endParaRPr lang="en-US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21E639-D534-A54A-8A57-1DA3F0C60BE4}" type="slidenum">
              <a:rPr lang="en-US"/>
              <a:pPr/>
              <a:t>23</a:t>
            </a:fld>
            <a:endParaRPr lang="en-US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771EE-B939-DC48-957D-665EF5664EA1}" type="slidenum">
              <a:rPr lang="en-US"/>
              <a:pPr/>
              <a:t>24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1BEFC3-A354-C24B-A0BF-ADB717BFFE50}" type="slidenum">
              <a:rPr lang="en-US"/>
              <a:pPr/>
              <a:t>25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712A39-C12D-D940-925E-3DB08B9E91D6}" type="slidenum">
              <a:rPr lang="en-US"/>
              <a:pPr/>
              <a:t>26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14191C-3664-394E-87C9-BDA038550FD9}" type="slidenum">
              <a:rPr lang="en-US"/>
              <a:pPr/>
              <a:t>27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04084C-8B4F-5842-99A1-67A6BD94A006}" type="slidenum">
              <a:rPr lang="en-US"/>
              <a:pPr/>
              <a:t>28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788C2-BCFB-8647-B49F-CE5BF5BF75BE}" type="slidenum">
              <a:rPr lang="en-US"/>
              <a:pPr/>
              <a:t>29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F52CE9-867C-2F4E-B198-71D54495B504}" type="slidenum">
              <a:rPr lang="en-US"/>
              <a:pPr/>
              <a:t>3</a:t>
            </a:fld>
            <a:endParaRPr lang="en-U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74350A-4A7D-7C42-A576-F7B15DA8FFD3}" type="slidenum">
              <a:rPr lang="en-US"/>
              <a:pPr/>
              <a:t>30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01B0E-3A3C-2A42-87EA-92E9FC3A5967}" type="slidenum">
              <a:rPr lang="en-US"/>
              <a:pPr/>
              <a:t>31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523197-981F-B74E-9F92-1D9C7687AC4F}" type="slidenum">
              <a:rPr lang="en-US"/>
              <a:pPr/>
              <a:t>32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A066E-C767-9246-ADA8-84DDD36AB59C}" type="slidenum">
              <a:rPr lang="en-US"/>
              <a:pPr/>
              <a:t>33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6DE10B-4E2D-9844-8634-E0A63B9C35E8}" type="slidenum">
              <a:rPr lang="en-US"/>
              <a:pPr/>
              <a:t>34</a:t>
            </a:fld>
            <a:endParaRPr 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43D772-3FB4-FB48-9895-5EE37B0EF7B9}" type="slidenum">
              <a:rPr lang="en-US"/>
              <a:pPr/>
              <a:t>35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E0B70F-C35F-E54E-A9F9-E3A50F28827D}" type="slidenum">
              <a:rPr lang="en-US"/>
              <a:pPr/>
              <a:t>36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2098A0-CBF7-0941-99BF-385274FD0A76}" type="slidenum">
              <a:rPr lang="en-US"/>
              <a:pPr/>
              <a:t>37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3E0F16-3643-504E-8B31-7560BF1F9C92}" type="slidenum">
              <a:rPr lang="en-US"/>
              <a:pPr/>
              <a:t>4</a:t>
            </a:fld>
            <a:endParaRPr 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1A179-38E3-624F-BA4A-7B57E42C6F3B}" type="slidenum">
              <a:rPr lang="en-US"/>
              <a:pPr/>
              <a:t>5</a:t>
            </a:fld>
            <a:endParaRPr 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D9A191-9891-7848-8D7B-67786CA44592}" type="slidenum">
              <a:rPr lang="en-US"/>
              <a:pPr/>
              <a:t>6</a:t>
            </a:fld>
            <a:endParaRPr 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32E0A6-E6DC-E24F-A9E9-5B0F2CD9A1A4}" type="slidenum">
              <a:rPr lang="en-US"/>
              <a:pPr/>
              <a:t>7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DE4B18-A9DA-FF40-B90C-43EA2A4B822E}" type="slidenum">
              <a:rPr lang="en-US"/>
              <a:pPr/>
              <a:t>8</a:t>
            </a:fld>
            <a:endParaRPr 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A6F86-F319-394C-885F-73D8731C507B}" type="slidenum">
              <a:rPr lang="en-US"/>
              <a:pPr/>
              <a:t>9</a:t>
            </a:fld>
            <a:endParaRPr lang="en-US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Canvas"/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1" lang="en-US" sz="2400" b="0"/>
          </a:p>
        </p:txBody>
      </p:sp>
      <p:pic>
        <p:nvPicPr>
          <p:cNvPr id="4099" name="Picture 3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Rectangle 4" descr="Canvas"/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 sz="2400" b="0"/>
          </a:p>
        </p:txBody>
      </p:sp>
      <p:pic>
        <p:nvPicPr>
          <p:cNvPr id="4101" name="Picture 5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CDD0A10-A5E7-2946-B2C6-D52D7F12A7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55C5B4-4C6B-A04F-9E7C-37FBD57A81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7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EE134-3A7F-2248-BB20-6C0BA60BC2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DA13CB-FE7A-D349-AA70-270C1EF37F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2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CB9A-B0FE-9E46-9752-22BF3BC930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7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19594-4B1D-A94B-995C-5945789AE4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9DB68-8C97-0E40-938D-78C542D533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2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A994F-FD20-F841-B2FA-EA7CAC4387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8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D9BD25-F24E-8A4F-B170-9E3C360D69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7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A80CD-C88F-CE4B-9526-498E3AA774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2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5EE318-93C8-3D48-8195-3B638FFA54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4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Line 3"/>
          <p:cNvSpPr>
            <a:spLocks noChangeShapeType="1"/>
          </p:cNvSpPr>
          <p:nvPr/>
        </p:nvSpPr>
        <p:spPr bwMode="ltGray">
          <a:xfrm>
            <a:off x="1016000" y="1600200"/>
            <a:ext cx="76708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2813" y="61071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EE9CBDA2-36A1-8242-8A0E-6B5BBA4FBEB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7721600" cy="1143000"/>
          </a:xfrm>
        </p:spPr>
        <p:txBody>
          <a:bodyPr/>
          <a:lstStyle/>
          <a:p>
            <a:r>
              <a:rPr lang="en-US"/>
              <a:t>CDA 3101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00400"/>
            <a:ext cx="7086600" cy="1771650"/>
          </a:xfrm>
        </p:spPr>
        <p:txBody>
          <a:bodyPr/>
          <a:lstStyle/>
          <a:p>
            <a:pPr eaLnBrk="0" hangingPunct="0"/>
            <a:r>
              <a:rPr lang="en-US"/>
              <a:t>Basic Processor Design: Datapaths</a:t>
            </a:r>
          </a:p>
        </p:txBody>
      </p:sp>
      <p:pic>
        <p:nvPicPr>
          <p:cNvPr id="247812" name="Picture 4" descr="classic2-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648200"/>
            <a:ext cx="1543050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ChangeArrowheads="1"/>
          </p:cNvSpPr>
          <p:nvPr/>
        </p:nvSpPr>
        <p:spPr bwMode="auto">
          <a:xfrm>
            <a:off x="-762000" y="-381000"/>
            <a:ext cx="11049000" cy="7391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25635" name="Rectangle 3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PC</a:t>
            </a:r>
          </a:p>
        </p:txBody>
      </p:sp>
      <p:sp>
        <p:nvSpPr>
          <p:cNvPr id="325636" name="Rectangle 4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Instruction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325637" name="Rectangle 5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Register</a:t>
            </a:r>
          </a:p>
          <a:p>
            <a:r>
              <a:rPr lang="en-US" sz="1400" b="0"/>
              <a:t>file</a:t>
            </a:r>
          </a:p>
        </p:txBody>
      </p:sp>
      <p:sp>
        <p:nvSpPr>
          <p:cNvPr id="325638" name="Rectangle 6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Data 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325639" name="Line 7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40" name="Line 8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41" name="Line 9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42" name="Rectangle 10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25643" name="Line 11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44" name="Line 12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45" name="Line 13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46" name="Line 14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47" name="Line 15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48" name="Line 16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49" name="Line 17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50" name="Line 18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51" name="Line 19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52" name="Line 20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53" name="Line 21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54" name="Line 22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55" name="Line 23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56" name="Line 24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57" name="Line 25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58" name="Line 26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59" name="AutoShape 27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25660" name="AutoShape 28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25661" name="AutoShape 29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25662" name="AutoShape 30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grpSp>
        <p:nvGrpSpPr>
          <p:cNvPr id="325663" name="Group 31"/>
          <p:cNvGrpSpPr>
            <a:grpSpLocks/>
          </p:cNvGrpSpPr>
          <p:nvPr/>
        </p:nvGrpSpPr>
        <p:grpSpPr bwMode="auto">
          <a:xfrm>
            <a:off x="1828800" y="1295400"/>
            <a:ext cx="5775325" cy="3429000"/>
            <a:chOff x="1152" y="816"/>
            <a:chExt cx="3638" cy="2160"/>
          </a:xfrm>
        </p:grpSpPr>
        <p:sp>
          <p:nvSpPr>
            <p:cNvPr id="325664" name="Rectangle 32"/>
            <p:cNvSpPr>
              <a:spLocks noChangeArrowheads="1"/>
            </p:cNvSpPr>
            <p:nvPr/>
          </p:nvSpPr>
          <p:spPr bwMode="auto">
            <a:xfrm>
              <a:off x="2784" y="1392"/>
              <a:ext cx="768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Sign extend</a:t>
              </a:r>
            </a:p>
          </p:txBody>
        </p:sp>
        <p:grpSp>
          <p:nvGrpSpPr>
            <p:cNvPr id="325665" name="Group 33"/>
            <p:cNvGrpSpPr>
              <a:grpSpLocks/>
            </p:cNvGrpSpPr>
            <p:nvPr/>
          </p:nvGrpSpPr>
          <p:grpSpPr bwMode="auto">
            <a:xfrm>
              <a:off x="1536" y="816"/>
              <a:ext cx="278" cy="624"/>
              <a:chOff x="2304" y="480"/>
              <a:chExt cx="251" cy="624"/>
            </a:xfrm>
          </p:grpSpPr>
          <p:sp>
            <p:nvSpPr>
              <p:cNvPr id="325666" name="Freeform 34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480 w 672"/>
                  <a:gd name="T1" fmla="*/ 288 h 288"/>
                  <a:gd name="T2" fmla="*/ 672 w 672"/>
                  <a:gd name="T3" fmla="*/ 0 h 288"/>
                  <a:gd name="T4" fmla="*/ 432 w 672"/>
                  <a:gd name="T5" fmla="*/ 0 h 288"/>
                  <a:gd name="T6" fmla="*/ 384 w 672"/>
                  <a:gd name="T7" fmla="*/ 96 h 288"/>
                  <a:gd name="T8" fmla="*/ 288 w 672"/>
                  <a:gd name="T9" fmla="*/ 96 h 288"/>
                  <a:gd name="T10" fmla="*/ 240 w 672"/>
                  <a:gd name="T11" fmla="*/ 0 h 288"/>
                  <a:gd name="T12" fmla="*/ 0 w 672"/>
                  <a:gd name="T13" fmla="*/ 0 h 288"/>
                  <a:gd name="T14" fmla="*/ 192 w 672"/>
                  <a:gd name="T15" fmla="*/ 288 h 288"/>
                  <a:gd name="T16" fmla="*/ 480 w 672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5667" name="Text Box 35"/>
              <p:cNvSpPr txBox="1">
                <a:spLocks noChangeArrowheads="1"/>
              </p:cNvSpPr>
              <p:nvPr/>
            </p:nvSpPr>
            <p:spPr bwMode="auto">
              <a:xfrm>
                <a:off x="2352" y="672"/>
                <a:ext cx="2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/>
                  <a:t>+</a:t>
                </a:r>
              </a:p>
            </p:txBody>
          </p:sp>
        </p:grpSp>
        <p:sp>
          <p:nvSpPr>
            <p:cNvPr id="325668" name="Rectangle 36"/>
            <p:cNvSpPr>
              <a:spLocks noChangeArrowheads="1"/>
            </p:cNvSpPr>
            <p:nvPr/>
          </p:nvSpPr>
          <p:spPr bwMode="auto">
            <a:xfrm>
              <a:off x="1152" y="816"/>
              <a:ext cx="192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1</a:t>
              </a:r>
            </a:p>
          </p:txBody>
        </p:sp>
        <p:grpSp>
          <p:nvGrpSpPr>
            <p:cNvPr id="325669" name="Group 37"/>
            <p:cNvGrpSpPr>
              <a:grpSpLocks/>
            </p:cNvGrpSpPr>
            <p:nvPr/>
          </p:nvGrpSpPr>
          <p:grpSpPr bwMode="auto">
            <a:xfrm>
              <a:off x="4512" y="1008"/>
              <a:ext cx="278" cy="624"/>
              <a:chOff x="2304" y="480"/>
              <a:chExt cx="251" cy="624"/>
            </a:xfrm>
          </p:grpSpPr>
          <p:sp>
            <p:nvSpPr>
              <p:cNvPr id="325670" name="Freeform 38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480 w 672"/>
                  <a:gd name="T1" fmla="*/ 288 h 288"/>
                  <a:gd name="T2" fmla="*/ 672 w 672"/>
                  <a:gd name="T3" fmla="*/ 0 h 288"/>
                  <a:gd name="T4" fmla="*/ 432 w 672"/>
                  <a:gd name="T5" fmla="*/ 0 h 288"/>
                  <a:gd name="T6" fmla="*/ 384 w 672"/>
                  <a:gd name="T7" fmla="*/ 96 h 288"/>
                  <a:gd name="T8" fmla="*/ 288 w 672"/>
                  <a:gd name="T9" fmla="*/ 96 h 288"/>
                  <a:gd name="T10" fmla="*/ 240 w 672"/>
                  <a:gd name="T11" fmla="*/ 0 h 288"/>
                  <a:gd name="T12" fmla="*/ 0 w 672"/>
                  <a:gd name="T13" fmla="*/ 0 h 288"/>
                  <a:gd name="T14" fmla="*/ 192 w 672"/>
                  <a:gd name="T15" fmla="*/ 288 h 288"/>
                  <a:gd name="T16" fmla="*/ 480 w 672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5671" name="Text Box 39"/>
              <p:cNvSpPr txBox="1">
                <a:spLocks noChangeArrowheads="1"/>
              </p:cNvSpPr>
              <p:nvPr/>
            </p:nvSpPr>
            <p:spPr bwMode="auto">
              <a:xfrm>
                <a:off x="2352" y="672"/>
                <a:ext cx="2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/>
                  <a:t>+</a:t>
                </a:r>
              </a:p>
            </p:txBody>
          </p:sp>
        </p:grpSp>
        <p:grpSp>
          <p:nvGrpSpPr>
            <p:cNvPr id="325672" name="Group 40"/>
            <p:cNvGrpSpPr>
              <a:grpSpLocks/>
            </p:cNvGrpSpPr>
            <p:nvPr/>
          </p:nvGrpSpPr>
          <p:grpSpPr bwMode="auto">
            <a:xfrm>
              <a:off x="4224" y="1920"/>
              <a:ext cx="384" cy="1056"/>
              <a:chOff x="-72" y="2365"/>
              <a:chExt cx="390" cy="1056"/>
            </a:xfrm>
          </p:grpSpPr>
          <p:sp>
            <p:nvSpPr>
              <p:cNvPr id="325673" name="Freeform 41"/>
              <p:cNvSpPr>
                <a:spLocks/>
              </p:cNvSpPr>
              <p:nvPr/>
            </p:nvSpPr>
            <p:spPr bwMode="auto">
              <a:xfrm rot="-5400000">
                <a:off x="-421" y="2714"/>
                <a:ext cx="1056" cy="358"/>
              </a:xfrm>
              <a:custGeom>
                <a:avLst/>
                <a:gdLst>
                  <a:gd name="T0" fmla="*/ 480 w 672"/>
                  <a:gd name="T1" fmla="*/ 288 h 288"/>
                  <a:gd name="T2" fmla="*/ 672 w 672"/>
                  <a:gd name="T3" fmla="*/ 0 h 288"/>
                  <a:gd name="T4" fmla="*/ 432 w 672"/>
                  <a:gd name="T5" fmla="*/ 0 h 288"/>
                  <a:gd name="T6" fmla="*/ 384 w 672"/>
                  <a:gd name="T7" fmla="*/ 96 h 288"/>
                  <a:gd name="T8" fmla="*/ 288 w 672"/>
                  <a:gd name="T9" fmla="*/ 96 h 288"/>
                  <a:gd name="T10" fmla="*/ 240 w 672"/>
                  <a:gd name="T11" fmla="*/ 0 h 288"/>
                  <a:gd name="T12" fmla="*/ 0 w 672"/>
                  <a:gd name="T13" fmla="*/ 0 h 288"/>
                  <a:gd name="T14" fmla="*/ 192 w 672"/>
                  <a:gd name="T15" fmla="*/ 288 h 288"/>
                  <a:gd name="T16" fmla="*/ 480 w 672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5674" name="Text Box 42"/>
              <p:cNvSpPr txBox="1">
                <a:spLocks noChangeArrowheads="1"/>
              </p:cNvSpPr>
              <p:nvPr/>
            </p:nvSpPr>
            <p:spPr bwMode="auto">
              <a:xfrm>
                <a:off x="96" y="2592"/>
                <a:ext cx="222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A</a:t>
                </a:r>
              </a:p>
              <a:p>
                <a:pPr algn="l"/>
                <a:r>
                  <a:rPr lang="en-US" sz="1800"/>
                  <a:t>L</a:t>
                </a:r>
              </a:p>
              <a:p>
                <a:pPr algn="l"/>
                <a:r>
                  <a:rPr lang="en-US" sz="1800"/>
                  <a:t>U</a:t>
                </a:r>
              </a:p>
            </p:txBody>
          </p:sp>
        </p:grpSp>
      </p:grpSp>
      <p:sp>
        <p:nvSpPr>
          <p:cNvPr id="325675" name="Line 43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76" name="Line 44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77" name="Line 45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78" name="Line 46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79" name="Line 47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80" name="Line 48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81" name="Line 49"/>
          <p:cNvSpPr>
            <a:spLocks noChangeShapeType="1"/>
          </p:cNvSpPr>
          <p:nvPr/>
        </p:nvSpPr>
        <p:spPr bwMode="auto">
          <a:xfrm>
            <a:off x="3810000" y="4267200"/>
            <a:ext cx="0" cy="1828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82" name="Line 50"/>
          <p:cNvSpPr>
            <a:spLocks noChangeShapeType="1"/>
          </p:cNvSpPr>
          <p:nvPr/>
        </p:nvSpPr>
        <p:spPr bwMode="auto">
          <a:xfrm>
            <a:off x="4343400" y="5105400"/>
            <a:ext cx="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83" name="Line 51"/>
          <p:cNvSpPr>
            <a:spLocks noChangeShapeType="1"/>
          </p:cNvSpPr>
          <p:nvPr/>
        </p:nvSpPr>
        <p:spPr bwMode="auto">
          <a:xfrm>
            <a:off x="6248400" y="4800600"/>
            <a:ext cx="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84" name="Line 52"/>
          <p:cNvSpPr>
            <a:spLocks noChangeShapeType="1"/>
          </p:cNvSpPr>
          <p:nvPr/>
        </p:nvSpPr>
        <p:spPr bwMode="auto">
          <a:xfrm>
            <a:off x="7010400" y="4419600"/>
            <a:ext cx="0" cy="1676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85" name="Line 53"/>
          <p:cNvSpPr>
            <a:spLocks noChangeShapeType="1"/>
          </p:cNvSpPr>
          <p:nvPr/>
        </p:nvSpPr>
        <p:spPr bwMode="auto">
          <a:xfrm>
            <a:off x="8001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86" name="Line 54"/>
          <p:cNvSpPr>
            <a:spLocks noChangeShapeType="1"/>
          </p:cNvSpPr>
          <p:nvPr/>
        </p:nvSpPr>
        <p:spPr bwMode="auto">
          <a:xfrm>
            <a:off x="8382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87" name="Line 55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88" name="Rectangle 56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3x8</a:t>
            </a:r>
          </a:p>
          <a:p>
            <a:r>
              <a:rPr lang="en-US" sz="1000" b="0"/>
              <a:t>decoder</a:t>
            </a:r>
          </a:p>
        </p:txBody>
      </p:sp>
      <p:sp>
        <p:nvSpPr>
          <p:cNvPr id="325689" name="Line 57"/>
          <p:cNvSpPr>
            <a:spLocks noChangeShapeType="1"/>
          </p:cNvSpPr>
          <p:nvPr/>
        </p:nvSpPr>
        <p:spPr bwMode="auto">
          <a:xfrm>
            <a:off x="5029200" y="5181600"/>
            <a:ext cx="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90" name="Rectangle 58"/>
          <p:cNvSpPr>
            <a:spLocks noChangeArrowheads="1"/>
          </p:cNvSpPr>
          <p:nvPr/>
        </p:nvSpPr>
        <p:spPr bwMode="auto">
          <a:xfrm>
            <a:off x="381000" y="5867400"/>
            <a:ext cx="1905000" cy="609600"/>
          </a:xfrm>
          <a:prstGeom prst="rect">
            <a:avLst/>
          </a:prstGeom>
          <a:solidFill>
            <a:srgbClr val="FF9900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/>
              <a:t>add   1  2  3</a:t>
            </a:r>
          </a:p>
        </p:txBody>
      </p:sp>
      <p:sp>
        <p:nvSpPr>
          <p:cNvPr id="325691" name="Text Box 59"/>
          <p:cNvSpPr txBox="1">
            <a:spLocks noChangeArrowheads="1"/>
          </p:cNvSpPr>
          <p:nvPr/>
        </p:nvSpPr>
        <p:spPr bwMode="auto">
          <a:xfrm>
            <a:off x="4038600" y="26670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0 0 1</a:t>
            </a:r>
          </a:p>
        </p:txBody>
      </p:sp>
      <p:sp>
        <p:nvSpPr>
          <p:cNvPr id="325692" name="Text Box 60"/>
          <p:cNvSpPr txBox="1">
            <a:spLocks noChangeArrowheads="1"/>
          </p:cNvSpPr>
          <p:nvPr/>
        </p:nvSpPr>
        <p:spPr bwMode="auto">
          <a:xfrm>
            <a:off x="4038600" y="29718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0 1 0</a:t>
            </a:r>
          </a:p>
        </p:txBody>
      </p:sp>
      <p:sp>
        <p:nvSpPr>
          <p:cNvPr id="325693" name="Text Box 61"/>
          <p:cNvSpPr txBox="1">
            <a:spLocks noChangeArrowheads="1"/>
          </p:cNvSpPr>
          <p:nvPr/>
        </p:nvSpPr>
        <p:spPr bwMode="auto">
          <a:xfrm>
            <a:off x="36576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1</a:t>
            </a:r>
          </a:p>
        </p:txBody>
      </p:sp>
      <p:sp>
        <p:nvSpPr>
          <p:cNvPr id="325694" name="Text Box 62"/>
          <p:cNvSpPr txBox="1">
            <a:spLocks noChangeArrowheads="1"/>
          </p:cNvSpPr>
          <p:nvPr/>
        </p:nvSpPr>
        <p:spPr bwMode="auto">
          <a:xfrm>
            <a:off x="41910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1</a:t>
            </a:r>
          </a:p>
        </p:txBody>
      </p:sp>
      <p:sp>
        <p:nvSpPr>
          <p:cNvPr id="325695" name="Text Box 63"/>
          <p:cNvSpPr txBox="1">
            <a:spLocks noChangeArrowheads="1"/>
          </p:cNvSpPr>
          <p:nvPr/>
        </p:nvSpPr>
        <p:spPr bwMode="auto">
          <a:xfrm>
            <a:off x="48768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1</a:t>
            </a:r>
          </a:p>
        </p:txBody>
      </p:sp>
      <p:sp>
        <p:nvSpPr>
          <p:cNvPr id="325696" name="Text Box 64"/>
          <p:cNvSpPr txBox="1">
            <a:spLocks noChangeArrowheads="1"/>
          </p:cNvSpPr>
          <p:nvPr/>
        </p:nvSpPr>
        <p:spPr bwMode="auto">
          <a:xfrm>
            <a:off x="60960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1</a:t>
            </a:r>
          </a:p>
        </p:txBody>
      </p:sp>
      <p:sp>
        <p:nvSpPr>
          <p:cNvPr id="325697" name="Text Box 65"/>
          <p:cNvSpPr txBox="1">
            <a:spLocks noChangeArrowheads="1"/>
          </p:cNvSpPr>
          <p:nvPr/>
        </p:nvSpPr>
        <p:spPr bwMode="auto">
          <a:xfrm>
            <a:off x="68580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0</a:t>
            </a:r>
          </a:p>
        </p:txBody>
      </p:sp>
      <p:sp>
        <p:nvSpPr>
          <p:cNvPr id="325698" name="Text Box 66"/>
          <p:cNvSpPr txBox="1">
            <a:spLocks noChangeArrowheads="1"/>
          </p:cNvSpPr>
          <p:nvPr/>
        </p:nvSpPr>
        <p:spPr bwMode="auto">
          <a:xfrm>
            <a:off x="78486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0</a:t>
            </a:r>
          </a:p>
        </p:txBody>
      </p:sp>
      <p:sp>
        <p:nvSpPr>
          <p:cNvPr id="325699" name="Text Box 67"/>
          <p:cNvSpPr txBox="1">
            <a:spLocks noChangeArrowheads="1"/>
          </p:cNvSpPr>
          <p:nvPr/>
        </p:nvSpPr>
        <p:spPr bwMode="auto">
          <a:xfrm>
            <a:off x="4038600" y="35814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33CC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0 1 1</a:t>
            </a:r>
          </a:p>
        </p:txBody>
      </p:sp>
      <p:sp>
        <p:nvSpPr>
          <p:cNvPr id="325700" name="Line 68"/>
          <p:cNvSpPr>
            <a:spLocks noChangeShapeType="1"/>
          </p:cNvSpPr>
          <p:nvPr/>
        </p:nvSpPr>
        <p:spPr bwMode="auto">
          <a:xfrm flipV="1">
            <a:off x="3352800" y="2971800"/>
            <a:ext cx="0" cy="2743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701" name="Line 69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702" name="Line 70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703" name="Line 71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704" name="Line 72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705" name="Line 73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706" name="Line 74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707" name="Line 75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708" name="Line 76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709" name="Line 77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710" name="Line 78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711" name="Line 79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712" name="Line 80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713" name="Line 81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714" name="Line 82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715" name="Line 83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716" name="Line 84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717" name="Line 85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718" name="Line 86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719" name="Line 87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720" name="Line 88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721" name="Line 89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722" name="Line 90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723" name="Line 91"/>
          <p:cNvSpPr>
            <a:spLocks noChangeShapeType="1"/>
          </p:cNvSpPr>
          <p:nvPr/>
        </p:nvSpPr>
        <p:spPr bwMode="auto">
          <a:xfrm>
            <a:off x="2819400" y="1752600"/>
            <a:ext cx="3810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724" name="Line 92"/>
          <p:cNvSpPr>
            <a:spLocks noChangeShapeType="1"/>
          </p:cNvSpPr>
          <p:nvPr/>
        </p:nvSpPr>
        <p:spPr bwMode="auto">
          <a:xfrm flipV="1">
            <a:off x="7239000" y="3810000"/>
            <a:ext cx="2286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725" name="Text Box 93"/>
          <p:cNvSpPr txBox="1">
            <a:spLocks noChangeArrowheads="1"/>
          </p:cNvSpPr>
          <p:nvPr/>
        </p:nvSpPr>
        <p:spPr bwMode="auto">
          <a:xfrm>
            <a:off x="2667000" y="54102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33CC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0 0 0</a:t>
            </a:r>
          </a:p>
        </p:txBody>
      </p:sp>
      <p:sp>
        <p:nvSpPr>
          <p:cNvPr id="325726" name="Text Box 94"/>
          <p:cNvSpPr txBox="1">
            <a:spLocks noChangeArrowheads="1"/>
          </p:cNvSpPr>
          <p:nvPr/>
        </p:nvSpPr>
        <p:spPr bwMode="auto">
          <a:xfrm>
            <a:off x="8137525" y="4989513"/>
            <a:ext cx="520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R/W</a:t>
            </a:r>
          </a:p>
        </p:txBody>
      </p:sp>
      <p:sp>
        <p:nvSpPr>
          <p:cNvPr id="325727" name="Text Box 95"/>
          <p:cNvSpPr txBox="1">
            <a:spLocks noChangeArrowheads="1"/>
          </p:cNvSpPr>
          <p:nvPr/>
        </p:nvSpPr>
        <p:spPr bwMode="auto">
          <a:xfrm>
            <a:off x="7810500" y="5003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sp>
        <p:nvSpPr>
          <p:cNvPr id="325728" name="Text Box 96"/>
          <p:cNvSpPr txBox="1">
            <a:spLocks noChangeArrowheads="1"/>
          </p:cNvSpPr>
          <p:nvPr/>
        </p:nvSpPr>
        <p:spPr bwMode="auto">
          <a:xfrm>
            <a:off x="4851400" y="49403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sp>
        <p:nvSpPr>
          <p:cNvPr id="325729" name="Rectangle 97"/>
          <p:cNvSpPr>
            <a:spLocks noChangeArrowheads="1"/>
          </p:cNvSpPr>
          <p:nvPr/>
        </p:nvSpPr>
        <p:spPr bwMode="auto">
          <a:xfrm>
            <a:off x="8153400" y="6019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>
                <a:sym typeface="Webdings" charset="0"/>
              </a:rPr>
              <a:t></a:t>
            </a:r>
          </a:p>
        </p:txBody>
      </p:sp>
      <p:sp>
        <p:nvSpPr>
          <p:cNvPr id="325730" name="Text Box 98"/>
          <p:cNvSpPr txBox="1">
            <a:spLocks noChangeArrowheads="1"/>
          </p:cNvSpPr>
          <p:nvPr/>
        </p:nvSpPr>
        <p:spPr bwMode="auto">
          <a:xfrm>
            <a:off x="1479550" y="0"/>
            <a:ext cx="6215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Executing an </a:t>
            </a:r>
            <a:r>
              <a:rPr lang="en-US">
                <a:solidFill>
                  <a:srgbClr val="FF0000"/>
                </a:solidFill>
              </a:rPr>
              <a:t>ADD</a:t>
            </a:r>
            <a:r>
              <a:rPr lang="en-US"/>
              <a:t> instruction on this LC3101 datapath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ChangeArrowheads="1"/>
          </p:cNvSpPr>
          <p:nvPr/>
        </p:nvSpPr>
        <p:spPr bwMode="auto">
          <a:xfrm>
            <a:off x="-762000" y="-381000"/>
            <a:ext cx="11049000" cy="7391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35875" name="Rectangle 3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PC</a:t>
            </a:r>
          </a:p>
        </p:txBody>
      </p:sp>
      <p:sp>
        <p:nvSpPr>
          <p:cNvPr id="335876" name="Rectangle 4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Instruction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335877" name="Rectangle 5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Register</a:t>
            </a:r>
          </a:p>
          <a:p>
            <a:r>
              <a:rPr lang="en-US" sz="1400" b="0"/>
              <a:t>file</a:t>
            </a:r>
          </a:p>
        </p:txBody>
      </p:sp>
      <p:sp>
        <p:nvSpPr>
          <p:cNvPr id="335878" name="Rectangle 6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Data 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335879" name="Line 7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880" name="Line 8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881" name="Line 9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882" name="Line 10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883" name="Line 11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884" name="Line 12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885" name="Rectangle 13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Control ROM</a:t>
            </a:r>
          </a:p>
        </p:txBody>
      </p:sp>
      <p:sp>
        <p:nvSpPr>
          <p:cNvPr id="335886" name="Line 14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887" name="Line 15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888" name="Line 16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889" name="Line 17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890" name="Line 18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891" name="Line 19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892" name="Line 20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893" name="Line 21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894" name="Line 22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895" name="Line 23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896" name="Line 24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897" name="Line 25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898" name="Line 26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899" name="Line 27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900" name="Line 28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901" name="Line 29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902" name="Line 30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903" name="Line 31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904" name="Line 32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905" name="Line 33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906" name="Line 34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907" name="Line 35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908" name="Line 36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909" name="Line 37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910" name="Line 38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911" name="Line 39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912" name="Line 40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913" name="Line 41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914" name="Line 42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915" name="Line 43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916" name="Line 44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917" name="AutoShape 45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35918" name="AutoShape 46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35919" name="AutoShape 47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35920" name="AutoShape 48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35921" name="Rectangle 49"/>
          <p:cNvSpPr>
            <a:spLocks noChangeArrowheads="1"/>
          </p:cNvSpPr>
          <p:nvPr/>
        </p:nvSpPr>
        <p:spPr bwMode="auto">
          <a:xfrm>
            <a:off x="4419600" y="2209800"/>
            <a:ext cx="12192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Sign extend</a:t>
            </a:r>
          </a:p>
        </p:txBody>
      </p:sp>
      <p:grpSp>
        <p:nvGrpSpPr>
          <p:cNvPr id="335922" name="Group 50"/>
          <p:cNvGrpSpPr>
            <a:grpSpLocks/>
          </p:cNvGrpSpPr>
          <p:nvPr/>
        </p:nvGrpSpPr>
        <p:grpSpPr bwMode="auto">
          <a:xfrm>
            <a:off x="2438400" y="1295400"/>
            <a:ext cx="441325" cy="990600"/>
            <a:chOff x="2304" y="480"/>
            <a:chExt cx="251" cy="624"/>
          </a:xfrm>
        </p:grpSpPr>
        <p:sp>
          <p:nvSpPr>
            <p:cNvPr id="335923" name="Freeform 51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480 w 672"/>
                <a:gd name="T1" fmla="*/ 288 h 288"/>
                <a:gd name="T2" fmla="*/ 672 w 672"/>
                <a:gd name="T3" fmla="*/ 0 h 288"/>
                <a:gd name="T4" fmla="*/ 432 w 672"/>
                <a:gd name="T5" fmla="*/ 0 h 288"/>
                <a:gd name="T6" fmla="*/ 384 w 672"/>
                <a:gd name="T7" fmla="*/ 96 h 288"/>
                <a:gd name="T8" fmla="*/ 288 w 672"/>
                <a:gd name="T9" fmla="*/ 96 h 288"/>
                <a:gd name="T10" fmla="*/ 240 w 672"/>
                <a:gd name="T11" fmla="*/ 0 h 288"/>
                <a:gd name="T12" fmla="*/ 0 w 672"/>
                <a:gd name="T13" fmla="*/ 0 h 288"/>
                <a:gd name="T14" fmla="*/ 192 w 672"/>
                <a:gd name="T15" fmla="*/ 288 h 288"/>
                <a:gd name="T16" fmla="*/ 480 w 672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5924" name="Text Box 52"/>
            <p:cNvSpPr txBox="1">
              <a:spLocks noChangeArrowheads="1"/>
            </p:cNvSpPr>
            <p:nvPr/>
          </p:nvSpPr>
          <p:spPr bwMode="auto">
            <a:xfrm>
              <a:off x="2352" y="672"/>
              <a:ext cx="2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+</a:t>
              </a:r>
            </a:p>
          </p:txBody>
        </p:sp>
      </p:grpSp>
      <p:sp>
        <p:nvSpPr>
          <p:cNvPr id="335925" name="Rectangle 53"/>
          <p:cNvSpPr>
            <a:spLocks noChangeArrowheads="1"/>
          </p:cNvSpPr>
          <p:nvPr/>
        </p:nvSpPr>
        <p:spPr bwMode="auto">
          <a:xfrm>
            <a:off x="1828800" y="1295400"/>
            <a:ext cx="3048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/>
              <a:t>1</a:t>
            </a:r>
          </a:p>
        </p:txBody>
      </p:sp>
      <p:grpSp>
        <p:nvGrpSpPr>
          <p:cNvPr id="335926" name="Group 54"/>
          <p:cNvGrpSpPr>
            <a:grpSpLocks/>
          </p:cNvGrpSpPr>
          <p:nvPr/>
        </p:nvGrpSpPr>
        <p:grpSpPr bwMode="auto">
          <a:xfrm>
            <a:off x="7162800" y="1600200"/>
            <a:ext cx="441325" cy="990600"/>
            <a:chOff x="2304" y="480"/>
            <a:chExt cx="251" cy="624"/>
          </a:xfrm>
        </p:grpSpPr>
        <p:sp>
          <p:nvSpPr>
            <p:cNvPr id="335927" name="Freeform 55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480 w 672"/>
                <a:gd name="T1" fmla="*/ 288 h 288"/>
                <a:gd name="T2" fmla="*/ 672 w 672"/>
                <a:gd name="T3" fmla="*/ 0 h 288"/>
                <a:gd name="T4" fmla="*/ 432 w 672"/>
                <a:gd name="T5" fmla="*/ 0 h 288"/>
                <a:gd name="T6" fmla="*/ 384 w 672"/>
                <a:gd name="T7" fmla="*/ 96 h 288"/>
                <a:gd name="T8" fmla="*/ 288 w 672"/>
                <a:gd name="T9" fmla="*/ 96 h 288"/>
                <a:gd name="T10" fmla="*/ 240 w 672"/>
                <a:gd name="T11" fmla="*/ 0 h 288"/>
                <a:gd name="T12" fmla="*/ 0 w 672"/>
                <a:gd name="T13" fmla="*/ 0 h 288"/>
                <a:gd name="T14" fmla="*/ 192 w 672"/>
                <a:gd name="T15" fmla="*/ 288 h 288"/>
                <a:gd name="T16" fmla="*/ 480 w 672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5928" name="Text Box 56"/>
            <p:cNvSpPr txBox="1">
              <a:spLocks noChangeArrowheads="1"/>
            </p:cNvSpPr>
            <p:nvPr/>
          </p:nvSpPr>
          <p:spPr bwMode="auto">
            <a:xfrm>
              <a:off x="2352" y="672"/>
              <a:ext cx="2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+</a:t>
              </a:r>
            </a:p>
          </p:txBody>
        </p:sp>
      </p:grpSp>
      <p:grpSp>
        <p:nvGrpSpPr>
          <p:cNvPr id="335929" name="Group 57"/>
          <p:cNvGrpSpPr>
            <a:grpSpLocks/>
          </p:cNvGrpSpPr>
          <p:nvPr/>
        </p:nvGrpSpPr>
        <p:grpSpPr bwMode="auto">
          <a:xfrm>
            <a:off x="6705600" y="3048000"/>
            <a:ext cx="609600" cy="1676400"/>
            <a:chOff x="-72" y="2365"/>
            <a:chExt cx="390" cy="1056"/>
          </a:xfrm>
        </p:grpSpPr>
        <p:sp>
          <p:nvSpPr>
            <p:cNvPr id="335930" name="Freeform 58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80 w 672"/>
                <a:gd name="T1" fmla="*/ 288 h 288"/>
                <a:gd name="T2" fmla="*/ 672 w 672"/>
                <a:gd name="T3" fmla="*/ 0 h 288"/>
                <a:gd name="T4" fmla="*/ 432 w 672"/>
                <a:gd name="T5" fmla="*/ 0 h 288"/>
                <a:gd name="T6" fmla="*/ 384 w 672"/>
                <a:gd name="T7" fmla="*/ 96 h 288"/>
                <a:gd name="T8" fmla="*/ 288 w 672"/>
                <a:gd name="T9" fmla="*/ 96 h 288"/>
                <a:gd name="T10" fmla="*/ 240 w 672"/>
                <a:gd name="T11" fmla="*/ 0 h 288"/>
                <a:gd name="T12" fmla="*/ 0 w 672"/>
                <a:gd name="T13" fmla="*/ 0 h 288"/>
                <a:gd name="T14" fmla="*/ 192 w 672"/>
                <a:gd name="T15" fmla="*/ 288 h 288"/>
                <a:gd name="T16" fmla="*/ 480 w 672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5931" name="Text Box 59"/>
            <p:cNvSpPr txBox="1">
              <a:spLocks noChangeArrowheads="1"/>
            </p:cNvSpPr>
            <p:nvPr/>
          </p:nvSpPr>
          <p:spPr bwMode="auto">
            <a:xfrm>
              <a:off x="96" y="2592"/>
              <a:ext cx="222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A</a:t>
              </a:r>
            </a:p>
            <a:p>
              <a:pPr algn="l"/>
              <a:r>
                <a:rPr lang="en-US" sz="1800"/>
                <a:t>L</a:t>
              </a:r>
            </a:p>
            <a:p>
              <a:pPr algn="l"/>
              <a:r>
                <a:rPr lang="en-US" sz="1800"/>
                <a:t>U</a:t>
              </a:r>
            </a:p>
          </p:txBody>
        </p:sp>
      </p:grpSp>
      <p:sp>
        <p:nvSpPr>
          <p:cNvPr id="335932" name="Line 60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933" name="Line 61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934" name="Line 62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935" name="Line 63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936" name="Line 64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937" name="Line 65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938" name="Line 66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939" name="Line 67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940" name="Line 68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941" name="Line 69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942" name="Line 70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5943" name="Rectangle 71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3x8</a:t>
            </a:r>
          </a:p>
          <a:p>
            <a:r>
              <a:rPr lang="en-US" sz="1000" b="0"/>
              <a:t>decoder</a:t>
            </a:r>
          </a:p>
        </p:txBody>
      </p:sp>
      <p:grpSp>
        <p:nvGrpSpPr>
          <p:cNvPr id="335944" name="Group 72"/>
          <p:cNvGrpSpPr>
            <a:grpSpLocks/>
          </p:cNvGrpSpPr>
          <p:nvPr/>
        </p:nvGrpSpPr>
        <p:grpSpPr bwMode="auto">
          <a:xfrm>
            <a:off x="3810000" y="4267200"/>
            <a:ext cx="4572000" cy="1828800"/>
            <a:chOff x="2400" y="2688"/>
            <a:chExt cx="2880" cy="1152"/>
          </a:xfrm>
        </p:grpSpPr>
        <p:sp>
          <p:nvSpPr>
            <p:cNvPr id="335945" name="Line 73"/>
            <p:cNvSpPr>
              <a:spLocks noChangeShapeType="1"/>
            </p:cNvSpPr>
            <p:nvPr/>
          </p:nvSpPr>
          <p:spPr bwMode="auto">
            <a:xfrm>
              <a:off x="2400" y="2688"/>
              <a:ext cx="0" cy="115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5946" name="Line 74"/>
            <p:cNvSpPr>
              <a:spLocks noChangeShapeType="1"/>
            </p:cNvSpPr>
            <p:nvPr/>
          </p:nvSpPr>
          <p:spPr bwMode="auto">
            <a:xfrm>
              <a:off x="2736" y="3216"/>
              <a:ext cx="0" cy="6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5947" name="Line 75"/>
            <p:cNvSpPr>
              <a:spLocks noChangeShapeType="1"/>
            </p:cNvSpPr>
            <p:nvPr/>
          </p:nvSpPr>
          <p:spPr bwMode="auto">
            <a:xfrm>
              <a:off x="3936" y="3024"/>
              <a:ext cx="0" cy="8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5948" name="Line 76"/>
            <p:cNvSpPr>
              <a:spLocks noChangeShapeType="1"/>
            </p:cNvSpPr>
            <p:nvPr/>
          </p:nvSpPr>
          <p:spPr bwMode="auto">
            <a:xfrm>
              <a:off x="4416" y="2784"/>
              <a:ext cx="0" cy="10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5949" name="Line 77"/>
            <p:cNvSpPr>
              <a:spLocks noChangeShapeType="1"/>
            </p:cNvSpPr>
            <p:nvPr/>
          </p:nvSpPr>
          <p:spPr bwMode="auto">
            <a:xfrm>
              <a:off x="504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5950" name="Line 78"/>
            <p:cNvSpPr>
              <a:spLocks noChangeShapeType="1"/>
            </p:cNvSpPr>
            <p:nvPr/>
          </p:nvSpPr>
          <p:spPr bwMode="auto">
            <a:xfrm>
              <a:off x="528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5951" name="Line 79"/>
            <p:cNvSpPr>
              <a:spLocks noChangeShapeType="1"/>
            </p:cNvSpPr>
            <p:nvPr/>
          </p:nvSpPr>
          <p:spPr bwMode="auto">
            <a:xfrm>
              <a:off x="3168" y="3264"/>
              <a:ext cx="0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35952" name="Text Box 80"/>
          <p:cNvSpPr txBox="1">
            <a:spLocks noChangeArrowheads="1"/>
          </p:cNvSpPr>
          <p:nvPr/>
        </p:nvSpPr>
        <p:spPr bwMode="auto">
          <a:xfrm>
            <a:off x="8137525" y="4989513"/>
            <a:ext cx="520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R/W</a:t>
            </a:r>
          </a:p>
        </p:txBody>
      </p:sp>
      <p:sp>
        <p:nvSpPr>
          <p:cNvPr id="335953" name="Text Box 81"/>
          <p:cNvSpPr txBox="1">
            <a:spLocks noChangeArrowheads="1"/>
          </p:cNvSpPr>
          <p:nvPr/>
        </p:nvSpPr>
        <p:spPr bwMode="auto">
          <a:xfrm>
            <a:off x="7810500" y="5003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sp>
        <p:nvSpPr>
          <p:cNvPr id="335954" name="Text Box 82"/>
          <p:cNvSpPr txBox="1">
            <a:spLocks noChangeArrowheads="1"/>
          </p:cNvSpPr>
          <p:nvPr/>
        </p:nvSpPr>
        <p:spPr bwMode="auto">
          <a:xfrm>
            <a:off x="4851400" y="49403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grpSp>
        <p:nvGrpSpPr>
          <p:cNvPr id="335955" name="Group 83"/>
          <p:cNvGrpSpPr>
            <a:grpSpLocks/>
          </p:cNvGrpSpPr>
          <p:nvPr/>
        </p:nvGrpSpPr>
        <p:grpSpPr bwMode="auto">
          <a:xfrm>
            <a:off x="441325" y="2057400"/>
            <a:ext cx="4043363" cy="3657600"/>
            <a:chOff x="278" y="1296"/>
            <a:chExt cx="2547" cy="2304"/>
          </a:xfrm>
        </p:grpSpPr>
        <p:sp>
          <p:nvSpPr>
            <p:cNvPr id="335956" name="Text Box 84"/>
            <p:cNvSpPr txBox="1">
              <a:spLocks noChangeArrowheads="1"/>
            </p:cNvSpPr>
            <p:nvPr/>
          </p:nvSpPr>
          <p:spPr bwMode="auto">
            <a:xfrm rot="-5400000">
              <a:off x="1620" y="1836"/>
              <a:ext cx="7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Instruction bits</a:t>
              </a:r>
            </a:p>
          </p:txBody>
        </p:sp>
        <p:sp>
          <p:nvSpPr>
            <p:cNvPr id="335957" name="Text Box 85"/>
            <p:cNvSpPr txBox="1">
              <a:spLocks noChangeArrowheads="1"/>
            </p:cNvSpPr>
            <p:nvPr/>
          </p:nvSpPr>
          <p:spPr bwMode="auto">
            <a:xfrm>
              <a:off x="2400" y="1296"/>
              <a:ext cx="32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15-0</a:t>
              </a:r>
            </a:p>
          </p:txBody>
        </p:sp>
        <p:sp>
          <p:nvSpPr>
            <p:cNvPr id="335958" name="Text Box 86"/>
            <p:cNvSpPr txBox="1">
              <a:spLocks noChangeArrowheads="1"/>
            </p:cNvSpPr>
            <p:nvPr/>
          </p:nvSpPr>
          <p:spPr bwMode="auto">
            <a:xfrm>
              <a:off x="2448" y="1680"/>
              <a:ext cx="3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21-19</a:t>
              </a:r>
            </a:p>
          </p:txBody>
        </p:sp>
        <p:sp>
          <p:nvSpPr>
            <p:cNvPr id="335959" name="Text Box 87"/>
            <p:cNvSpPr txBox="1">
              <a:spLocks noChangeArrowheads="1"/>
            </p:cNvSpPr>
            <p:nvPr/>
          </p:nvSpPr>
          <p:spPr bwMode="auto">
            <a:xfrm>
              <a:off x="2448" y="1872"/>
              <a:ext cx="3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18-16</a:t>
              </a:r>
            </a:p>
          </p:txBody>
        </p:sp>
        <p:sp>
          <p:nvSpPr>
            <p:cNvPr id="335960" name="Text Box 88"/>
            <p:cNvSpPr txBox="1">
              <a:spLocks noChangeArrowheads="1"/>
            </p:cNvSpPr>
            <p:nvPr/>
          </p:nvSpPr>
          <p:spPr bwMode="auto">
            <a:xfrm>
              <a:off x="1680" y="3408"/>
              <a:ext cx="3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24-22</a:t>
              </a:r>
            </a:p>
          </p:txBody>
        </p:sp>
        <p:sp>
          <p:nvSpPr>
            <p:cNvPr id="335961" name="Text Box 89"/>
            <p:cNvSpPr txBox="1">
              <a:spLocks noChangeArrowheads="1"/>
            </p:cNvSpPr>
            <p:nvPr/>
          </p:nvSpPr>
          <p:spPr bwMode="auto">
            <a:xfrm>
              <a:off x="278" y="2983"/>
              <a:ext cx="377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18-16</a:t>
              </a:r>
            </a:p>
            <a:p>
              <a:pPr algn="l"/>
              <a:endParaRPr lang="en-US" sz="1400" b="0"/>
            </a:p>
            <a:p>
              <a:pPr algn="l"/>
              <a:r>
                <a:rPr lang="en-US" sz="1400" b="0"/>
                <a:t>  2-0</a:t>
              </a:r>
            </a:p>
          </p:txBody>
        </p:sp>
        <p:sp>
          <p:nvSpPr>
            <p:cNvPr id="335962" name="Line 90"/>
            <p:cNvSpPr>
              <a:spLocks noChangeShapeType="1"/>
            </p:cNvSpPr>
            <p:nvPr/>
          </p:nvSpPr>
          <p:spPr bwMode="auto">
            <a:xfrm flipV="1">
              <a:off x="624" y="2304"/>
              <a:ext cx="153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5963" name="Line 91"/>
            <p:cNvSpPr>
              <a:spLocks noChangeShapeType="1"/>
            </p:cNvSpPr>
            <p:nvPr/>
          </p:nvSpPr>
          <p:spPr bwMode="auto">
            <a:xfrm flipV="1">
              <a:off x="576" y="2592"/>
              <a:ext cx="15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35964" name="Text Box 92"/>
          <p:cNvSpPr txBox="1">
            <a:spLocks noChangeArrowheads="1"/>
          </p:cNvSpPr>
          <p:nvPr/>
        </p:nvSpPr>
        <p:spPr bwMode="auto">
          <a:xfrm>
            <a:off x="990600" y="0"/>
            <a:ext cx="71501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 b="0"/>
              <a:t>Executing a </a:t>
            </a:r>
            <a:r>
              <a:rPr lang="en-US" sz="4400" b="0">
                <a:solidFill>
                  <a:srgbClr val="FF0000"/>
                </a:solidFill>
              </a:rPr>
              <a:t>NAND</a:t>
            </a:r>
            <a:r>
              <a:rPr lang="en-US" sz="4400" b="0"/>
              <a:t> Instruction</a:t>
            </a:r>
          </a:p>
        </p:txBody>
      </p:sp>
      <p:sp>
        <p:nvSpPr>
          <p:cNvPr id="335965" name="Text Box 93"/>
          <p:cNvSpPr txBox="1">
            <a:spLocks noChangeArrowheads="1"/>
          </p:cNvSpPr>
          <p:nvPr/>
        </p:nvSpPr>
        <p:spPr bwMode="auto">
          <a:xfrm>
            <a:off x="457200" y="5486400"/>
            <a:ext cx="2200275" cy="854075"/>
          </a:xfrm>
          <a:prstGeom prst="rect">
            <a:avLst/>
          </a:prstGeom>
          <a:solidFill>
            <a:srgbClr val="33CC33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0" u="sng"/>
              <a:t>nand regA, regB, destR</a:t>
            </a:r>
          </a:p>
          <a:p>
            <a:pPr algn="l"/>
            <a:r>
              <a:rPr lang="en-US" sz="1600" b="0"/>
              <a:t>destR = ~(regA &amp; regB)</a:t>
            </a:r>
          </a:p>
          <a:p>
            <a:pPr algn="l"/>
            <a:r>
              <a:rPr lang="en-US" sz="1600" b="0"/>
              <a:t>PC = PC + 1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ChangeArrowheads="1"/>
          </p:cNvSpPr>
          <p:nvPr/>
        </p:nvSpPr>
        <p:spPr bwMode="auto">
          <a:xfrm>
            <a:off x="-762000" y="-381000"/>
            <a:ext cx="11049000" cy="7391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37923" name="Rectangle 3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PC</a:t>
            </a:r>
          </a:p>
        </p:txBody>
      </p:sp>
      <p:sp>
        <p:nvSpPr>
          <p:cNvPr id="337924" name="Rectangle 4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Instruction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337925" name="Rectangle 5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Register</a:t>
            </a:r>
          </a:p>
          <a:p>
            <a:r>
              <a:rPr lang="en-US" sz="1400" b="0"/>
              <a:t>file</a:t>
            </a:r>
          </a:p>
        </p:txBody>
      </p:sp>
      <p:sp>
        <p:nvSpPr>
          <p:cNvPr id="337926" name="Rectangle 6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Data 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337927" name="Line 7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28" name="Line 8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29" name="Line 9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30" name="Rectangle 10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37931" name="Line 11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32" name="Line 12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33" name="Line 13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34" name="Line 14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35" name="Line 15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36" name="Line 16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37" name="Line 17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38" name="Line 18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39" name="Line 19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40" name="Line 20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41" name="Line 21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42" name="Line 22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43" name="Line 23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44" name="Line 24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45" name="Line 25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46" name="AutoShape 26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37947" name="AutoShape 27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37948" name="AutoShape 28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37949" name="AutoShape 29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grpSp>
        <p:nvGrpSpPr>
          <p:cNvPr id="337950" name="Group 30"/>
          <p:cNvGrpSpPr>
            <a:grpSpLocks/>
          </p:cNvGrpSpPr>
          <p:nvPr/>
        </p:nvGrpSpPr>
        <p:grpSpPr bwMode="auto">
          <a:xfrm>
            <a:off x="1828800" y="1295400"/>
            <a:ext cx="5775325" cy="3429000"/>
            <a:chOff x="1152" y="816"/>
            <a:chExt cx="3638" cy="2160"/>
          </a:xfrm>
        </p:grpSpPr>
        <p:sp>
          <p:nvSpPr>
            <p:cNvPr id="337951" name="Rectangle 31"/>
            <p:cNvSpPr>
              <a:spLocks noChangeArrowheads="1"/>
            </p:cNvSpPr>
            <p:nvPr/>
          </p:nvSpPr>
          <p:spPr bwMode="auto">
            <a:xfrm>
              <a:off x="2784" y="1392"/>
              <a:ext cx="768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Sign extend</a:t>
              </a:r>
            </a:p>
          </p:txBody>
        </p:sp>
        <p:grpSp>
          <p:nvGrpSpPr>
            <p:cNvPr id="337952" name="Group 32"/>
            <p:cNvGrpSpPr>
              <a:grpSpLocks/>
            </p:cNvGrpSpPr>
            <p:nvPr/>
          </p:nvGrpSpPr>
          <p:grpSpPr bwMode="auto">
            <a:xfrm>
              <a:off x="1536" y="816"/>
              <a:ext cx="278" cy="624"/>
              <a:chOff x="2304" y="480"/>
              <a:chExt cx="251" cy="624"/>
            </a:xfrm>
          </p:grpSpPr>
          <p:sp>
            <p:nvSpPr>
              <p:cNvPr id="337953" name="Freeform 33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480 w 672"/>
                  <a:gd name="T1" fmla="*/ 288 h 288"/>
                  <a:gd name="T2" fmla="*/ 672 w 672"/>
                  <a:gd name="T3" fmla="*/ 0 h 288"/>
                  <a:gd name="T4" fmla="*/ 432 w 672"/>
                  <a:gd name="T5" fmla="*/ 0 h 288"/>
                  <a:gd name="T6" fmla="*/ 384 w 672"/>
                  <a:gd name="T7" fmla="*/ 96 h 288"/>
                  <a:gd name="T8" fmla="*/ 288 w 672"/>
                  <a:gd name="T9" fmla="*/ 96 h 288"/>
                  <a:gd name="T10" fmla="*/ 240 w 672"/>
                  <a:gd name="T11" fmla="*/ 0 h 288"/>
                  <a:gd name="T12" fmla="*/ 0 w 672"/>
                  <a:gd name="T13" fmla="*/ 0 h 288"/>
                  <a:gd name="T14" fmla="*/ 192 w 672"/>
                  <a:gd name="T15" fmla="*/ 288 h 288"/>
                  <a:gd name="T16" fmla="*/ 480 w 672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7954" name="Text Box 34"/>
              <p:cNvSpPr txBox="1">
                <a:spLocks noChangeArrowheads="1"/>
              </p:cNvSpPr>
              <p:nvPr/>
            </p:nvSpPr>
            <p:spPr bwMode="auto">
              <a:xfrm>
                <a:off x="2352" y="672"/>
                <a:ext cx="2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/>
                  <a:t>+</a:t>
                </a:r>
              </a:p>
            </p:txBody>
          </p:sp>
        </p:grpSp>
        <p:sp>
          <p:nvSpPr>
            <p:cNvPr id="337955" name="Rectangle 35"/>
            <p:cNvSpPr>
              <a:spLocks noChangeArrowheads="1"/>
            </p:cNvSpPr>
            <p:nvPr/>
          </p:nvSpPr>
          <p:spPr bwMode="auto">
            <a:xfrm>
              <a:off x="1152" y="816"/>
              <a:ext cx="192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1</a:t>
              </a:r>
            </a:p>
          </p:txBody>
        </p:sp>
        <p:grpSp>
          <p:nvGrpSpPr>
            <p:cNvPr id="337956" name="Group 36"/>
            <p:cNvGrpSpPr>
              <a:grpSpLocks/>
            </p:cNvGrpSpPr>
            <p:nvPr/>
          </p:nvGrpSpPr>
          <p:grpSpPr bwMode="auto">
            <a:xfrm>
              <a:off x="4512" y="1008"/>
              <a:ext cx="278" cy="624"/>
              <a:chOff x="2304" y="480"/>
              <a:chExt cx="251" cy="624"/>
            </a:xfrm>
          </p:grpSpPr>
          <p:sp>
            <p:nvSpPr>
              <p:cNvPr id="337957" name="Freeform 37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480 w 672"/>
                  <a:gd name="T1" fmla="*/ 288 h 288"/>
                  <a:gd name="T2" fmla="*/ 672 w 672"/>
                  <a:gd name="T3" fmla="*/ 0 h 288"/>
                  <a:gd name="T4" fmla="*/ 432 w 672"/>
                  <a:gd name="T5" fmla="*/ 0 h 288"/>
                  <a:gd name="T6" fmla="*/ 384 w 672"/>
                  <a:gd name="T7" fmla="*/ 96 h 288"/>
                  <a:gd name="T8" fmla="*/ 288 w 672"/>
                  <a:gd name="T9" fmla="*/ 96 h 288"/>
                  <a:gd name="T10" fmla="*/ 240 w 672"/>
                  <a:gd name="T11" fmla="*/ 0 h 288"/>
                  <a:gd name="T12" fmla="*/ 0 w 672"/>
                  <a:gd name="T13" fmla="*/ 0 h 288"/>
                  <a:gd name="T14" fmla="*/ 192 w 672"/>
                  <a:gd name="T15" fmla="*/ 288 h 288"/>
                  <a:gd name="T16" fmla="*/ 480 w 672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7958" name="Text Box 38"/>
              <p:cNvSpPr txBox="1">
                <a:spLocks noChangeArrowheads="1"/>
              </p:cNvSpPr>
              <p:nvPr/>
            </p:nvSpPr>
            <p:spPr bwMode="auto">
              <a:xfrm>
                <a:off x="2352" y="672"/>
                <a:ext cx="2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/>
                  <a:t>+</a:t>
                </a:r>
              </a:p>
            </p:txBody>
          </p:sp>
        </p:grpSp>
        <p:grpSp>
          <p:nvGrpSpPr>
            <p:cNvPr id="337959" name="Group 39"/>
            <p:cNvGrpSpPr>
              <a:grpSpLocks/>
            </p:cNvGrpSpPr>
            <p:nvPr/>
          </p:nvGrpSpPr>
          <p:grpSpPr bwMode="auto">
            <a:xfrm>
              <a:off x="4224" y="1920"/>
              <a:ext cx="384" cy="1056"/>
              <a:chOff x="-72" y="2365"/>
              <a:chExt cx="390" cy="1056"/>
            </a:xfrm>
          </p:grpSpPr>
          <p:sp>
            <p:nvSpPr>
              <p:cNvPr id="337960" name="Freeform 40"/>
              <p:cNvSpPr>
                <a:spLocks/>
              </p:cNvSpPr>
              <p:nvPr/>
            </p:nvSpPr>
            <p:spPr bwMode="auto">
              <a:xfrm rot="-5400000">
                <a:off x="-421" y="2714"/>
                <a:ext cx="1056" cy="358"/>
              </a:xfrm>
              <a:custGeom>
                <a:avLst/>
                <a:gdLst>
                  <a:gd name="T0" fmla="*/ 480 w 672"/>
                  <a:gd name="T1" fmla="*/ 288 h 288"/>
                  <a:gd name="T2" fmla="*/ 672 w 672"/>
                  <a:gd name="T3" fmla="*/ 0 h 288"/>
                  <a:gd name="T4" fmla="*/ 432 w 672"/>
                  <a:gd name="T5" fmla="*/ 0 h 288"/>
                  <a:gd name="T6" fmla="*/ 384 w 672"/>
                  <a:gd name="T7" fmla="*/ 96 h 288"/>
                  <a:gd name="T8" fmla="*/ 288 w 672"/>
                  <a:gd name="T9" fmla="*/ 96 h 288"/>
                  <a:gd name="T10" fmla="*/ 240 w 672"/>
                  <a:gd name="T11" fmla="*/ 0 h 288"/>
                  <a:gd name="T12" fmla="*/ 0 w 672"/>
                  <a:gd name="T13" fmla="*/ 0 h 288"/>
                  <a:gd name="T14" fmla="*/ 192 w 672"/>
                  <a:gd name="T15" fmla="*/ 288 h 288"/>
                  <a:gd name="T16" fmla="*/ 480 w 672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7961" name="Text Box 41"/>
              <p:cNvSpPr txBox="1">
                <a:spLocks noChangeArrowheads="1"/>
              </p:cNvSpPr>
              <p:nvPr/>
            </p:nvSpPr>
            <p:spPr bwMode="auto">
              <a:xfrm>
                <a:off x="96" y="2592"/>
                <a:ext cx="222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A</a:t>
                </a:r>
              </a:p>
              <a:p>
                <a:pPr algn="l"/>
                <a:r>
                  <a:rPr lang="en-US" sz="1800"/>
                  <a:t>L</a:t>
                </a:r>
              </a:p>
              <a:p>
                <a:pPr algn="l"/>
                <a:r>
                  <a:rPr lang="en-US" sz="1800"/>
                  <a:t>U</a:t>
                </a:r>
              </a:p>
            </p:txBody>
          </p:sp>
        </p:grpSp>
      </p:grpSp>
      <p:sp>
        <p:nvSpPr>
          <p:cNvPr id="337962" name="Line 42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63" name="Line 43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64" name="Line 44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65" name="Line 45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66" name="Line 46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67" name="Line 47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68" name="Line 48"/>
          <p:cNvSpPr>
            <a:spLocks noChangeShapeType="1"/>
          </p:cNvSpPr>
          <p:nvPr/>
        </p:nvSpPr>
        <p:spPr bwMode="auto">
          <a:xfrm>
            <a:off x="3810000" y="4267200"/>
            <a:ext cx="0" cy="1828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69" name="Line 49"/>
          <p:cNvSpPr>
            <a:spLocks noChangeShapeType="1"/>
          </p:cNvSpPr>
          <p:nvPr/>
        </p:nvSpPr>
        <p:spPr bwMode="auto">
          <a:xfrm>
            <a:off x="4343400" y="5105400"/>
            <a:ext cx="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70" name="Line 50"/>
          <p:cNvSpPr>
            <a:spLocks noChangeShapeType="1"/>
          </p:cNvSpPr>
          <p:nvPr/>
        </p:nvSpPr>
        <p:spPr bwMode="auto">
          <a:xfrm>
            <a:off x="6248400" y="4800600"/>
            <a:ext cx="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71" name="Line 51"/>
          <p:cNvSpPr>
            <a:spLocks noChangeShapeType="1"/>
          </p:cNvSpPr>
          <p:nvPr/>
        </p:nvSpPr>
        <p:spPr bwMode="auto">
          <a:xfrm>
            <a:off x="7010400" y="4419600"/>
            <a:ext cx="0" cy="1676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72" name="Line 52"/>
          <p:cNvSpPr>
            <a:spLocks noChangeShapeType="1"/>
          </p:cNvSpPr>
          <p:nvPr/>
        </p:nvSpPr>
        <p:spPr bwMode="auto">
          <a:xfrm>
            <a:off x="8001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73" name="Line 53"/>
          <p:cNvSpPr>
            <a:spLocks noChangeShapeType="1"/>
          </p:cNvSpPr>
          <p:nvPr/>
        </p:nvSpPr>
        <p:spPr bwMode="auto">
          <a:xfrm>
            <a:off x="8382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74" name="Line 54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75" name="Rectangle 55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3x8</a:t>
            </a:r>
          </a:p>
          <a:p>
            <a:r>
              <a:rPr lang="en-US" sz="1000" b="0"/>
              <a:t>decoder</a:t>
            </a:r>
          </a:p>
        </p:txBody>
      </p:sp>
      <p:sp>
        <p:nvSpPr>
          <p:cNvPr id="337976" name="Line 56"/>
          <p:cNvSpPr>
            <a:spLocks noChangeShapeType="1"/>
          </p:cNvSpPr>
          <p:nvPr/>
        </p:nvSpPr>
        <p:spPr bwMode="auto">
          <a:xfrm>
            <a:off x="5029200" y="5181600"/>
            <a:ext cx="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77" name="Rectangle 57"/>
          <p:cNvSpPr>
            <a:spLocks noChangeArrowheads="1"/>
          </p:cNvSpPr>
          <p:nvPr/>
        </p:nvSpPr>
        <p:spPr bwMode="auto">
          <a:xfrm>
            <a:off x="381000" y="5867400"/>
            <a:ext cx="1905000" cy="609600"/>
          </a:xfrm>
          <a:prstGeom prst="rect">
            <a:avLst/>
          </a:prstGeom>
          <a:solidFill>
            <a:srgbClr val="FF9900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/>
              <a:t>nand   1  2  3</a:t>
            </a:r>
          </a:p>
        </p:txBody>
      </p:sp>
      <p:sp>
        <p:nvSpPr>
          <p:cNvPr id="337978" name="Text Box 58"/>
          <p:cNvSpPr txBox="1">
            <a:spLocks noChangeArrowheads="1"/>
          </p:cNvSpPr>
          <p:nvPr/>
        </p:nvSpPr>
        <p:spPr bwMode="auto">
          <a:xfrm>
            <a:off x="36576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1</a:t>
            </a:r>
          </a:p>
        </p:txBody>
      </p:sp>
      <p:sp>
        <p:nvSpPr>
          <p:cNvPr id="337979" name="Text Box 59"/>
          <p:cNvSpPr txBox="1">
            <a:spLocks noChangeArrowheads="1"/>
          </p:cNvSpPr>
          <p:nvPr/>
        </p:nvSpPr>
        <p:spPr bwMode="auto">
          <a:xfrm>
            <a:off x="41910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1</a:t>
            </a:r>
          </a:p>
        </p:txBody>
      </p:sp>
      <p:sp>
        <p:nvSpPr>
          <p:cNvPr id="337980" name="Text Box 60"/>
          <p:cNvSpPr txBox="1">
            <a:spLocks noChangeArrowheads="1"/>
          </p:cNvSpPr>
          <p:nvPr/>
        </p:nvSpPr>
        <p:spPr bwMode="auto">
          <a:xfrm>
            <a:off x="48768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1</a:t>
            </a:r>
          </a:p>
        </p:txBody>
      </p:sp>
      <p:sp>
        <p:nvSpPr>
          <p:cNvPr id="337981" name="Text Box 61"/>
          <p:cNvSpPr txBox="1">
            <a:spLocks noChangeArrowheads="1"/>
          </p:cNvSpPr>
          <p:nvPr/>
        </p:nvSpPr>
        <p:spPr bwMode="auto">
          <a:xfrm>
            <a:off x="60960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1</a:t>
            </a:r>
          </a:p>
        </p:txBody>
      </p:sp>
      <p:sp>
        <p:nvSpPr>
          <p:cNvPr id="337982" name="Text Box 62"/>
          <p:cNvSpPr txBox="1">
            <a:spLocks noChangeArrowheads="1"/>
          </p:cNvSpPr>
          <p:nvPr/>
        </p:nvSpPr>
        <p:spPr bwMode="auto">
          <a:xfrm>
            <a:off x="68580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u="sng"/>
              <a:t>1</a:t>
            </a:r>
          </a:p>
        </p:txBody>
      </p:sp>
      <p:sp>
        <p:nvSpPr>
          <p:cNvPr id="337983" name="Text Box 63"/>
          <p:cNvSpPr txBox="1">
            <a:spLocks noChangeArrowheads="1"/>
          </p:cNvSpPr>
          <p:nvPr/>
        </p:nvSpPr>
        <p:spPr bwMode="auto">
          <a:xfrm>
            <a:off x="78486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0</a:t>
            </a:r>
          </a:p>
        </p:txBody>
      </p:sp>
      <p:sp>
        <p:nvSpPr>
          <p:cNvPr id="337984" name="Line 64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85" name="Text Box 65"/>
          <p:cNvSpPr txBox="1">
            <a:spLocks noChangeArrowheads="1"/>
          </p:cNvSpPr>
          <p:nvPr/>
        </p:nvSpPr>
        <p:spPr bwMode="auto">
          <a:xfrm>
            <a:off x="4038600" y="26670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0 0 1</a:t>
            </a:r>
          </a:p>
        </p:txBody>
      </p:sp>
      <p:sp>
        <p:nvSpPr>
          <p:cNvPr id="337986" name="Text Box 66"/>
          <p:cNvSpPr txBox="1">
            <a:spLocks noChangeArrowheads="1"/>
          </p:cNvSpPr>
          <p:nvPr/>
        </p:nvSpPr>
        <p:spPr bwMode="auto">
          <a:xfrm>
            <a:off x="4038600" y="29718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0 1 0</a:t>
            </a:r>
          </a:p>
        </p:txBody>
      </p:sp>
      <p:sp>
        <p:nvSpPr>
          <p:cNvPr id="337987" name="Text Box 67"/>
          <p:cNvSpPr txBox="1">
            <a:spLocks noChangeArrowheads="1"/>
          </p:cNvSpPr>
          <p:nvPr/>
        </p:nvSpPr>
        <p:spPr bwMode="auto">
          <a:xfrm>
            <a:off x="4038600" y="35814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33CC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0 1 1</a:t>
            </a:r>
          </a:p>
        </p:txBody>
      </p:sp>
      <p:sp>
        <p:nvSpPr>
          <p:cNvPr id="337988" name="Line 68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89" name="Line 69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90" name="Line 70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91" name="Line 71"/>
          <p:cNvSpPr>
            <a:spLocks noChangeShapeType="1"/>
          </p:cNvSpPr>
          <p:nvPr/>
        </p:nvSpPr>
        <p:spPr bwMode="auto">
          <a:xfrm flipV="1">
            <a:off x="3352800" y="3657600"/>
            <a:ext cx="0" cy="2057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92" name="Line 72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93" name="Line 73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94" name="Line 74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95" name="Line 75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96" name="Line 76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97" name="Line 77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98" name="Line 78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99" name="Line 79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00" name="Line 80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01" name="Line 81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02" name="Line 82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03" name="Line 83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04" name="Line 84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05" name="Line 85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06" name="Line 86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07" name="Line 87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08" name="Line 88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09" name="Line 89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10" name="Line 90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11" name="Line 91"/>
          <p:cNvSpPr>
            <a:spLocks noChangeShapeType="1"/>
          </p:cNvSpPr>
          <p:nvPr/>
        </p:nvSpPr>
        <p:spPr bwMode="auto">
          <a:xfrm>
            <a:off x="2819400" y="1752600"/>
            <a:ext cx="3810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12" name="Line 92"/>
          <p:cNvSpPr>
            <a:spLocks noChangeShapeType="1"/>
          </p:cNvSpPr>
          <p:nvPr/>
        </p:nvSpPr>
        <p:spPr bwMode="auto">
          <a:xfrm flipV="1">
            <a:off x="7239000" y="3810000"/>
            <a:ext cx="2286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13" name="Text Box 93"/>
          <p:cNvSpPr txBox="1">
            <a:spLocks noChangeArrowheads="1"/>
          </p:cNvSpPr>
          <p:nvPr/>
        </p:nvSpPr>
        <p:spPr bwMode="auto">
          <a:xfrm>
            <a:off x="2667000" y="54102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33CC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0 0 1</a:t>
            </a:r>
          </a:p>
        </p:txBody>
      </p:sp>
      <p:sp>
        <p:nvSpPr>
          <p:cNvPr id="338014" name="Line 94"/>
          <p:cNvSpPr>
            <a:spLocks noChangeShapeType="1"/>
          </p:cNvSpPr>
          <p:nvPr/>
        </p:nvSpPr>
        <p:spPr bwMode="auto">
          <a:xfrm flipV="1">
            <a:off x="3352800" y="2971800"/>
            <a:ext cx="0" cy="6858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15" name="Text Box 95"/>
          <p:cNvSpPr txBox="1">
            <a:spLocks noChangeArrowheads="1"/>
          </p:cNvSpPr>
          <p:nvPr/>
        </p:nvSpPr>
        <p:spPr bwMode="auto">
          <a:xfrm>
            <a:off x="8137525" y="4989513"/>
            <a:ext cx="520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R/W</a:t>
            </a:r>
          </a:p>
        </p:txBody>
      </p:sp>
      <p:sp>
        <p:nvSpPr>
          <p:cNvPr id="338016" name="Text Box 96"/>
          <p:cNvSpPr txBox="1">
            <a:spLocks noChangeArrowheads="1"/>
          </p:cNvSpPr>
          <p:nvPr/>
        </p:nvSpPr>
        <p:spPr bwMode="auto">
          <a:xfrm>
            <a:off x="7810500" y="5003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sp>
        <p:nvSpPr>
          <p:cNvPr id="338017" name="Text Box 97"/>
          <p:cNvSpPr txBox="1">
            <a:spLocks noChangeArrowheads="1"/>
          </p:cNvSpPr>
          <p:nvPr/>
        </p:nvSpPr>
        <p:spPr bwMode="auto">
          <a:xfrm>
            <a:off x="4851400" y="49403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sp>
        <p:nvSpPr>
          <p:cNvPr id="338018" name="Rectangle 98"/>
          <p:cNvSpPr>
            <a:spLocks noChangeArrowheads="1"/>
          </p:cNvSpPr>
          <p:nvPr/>
        </p:nvSpPr>
        <p:spPr bwMode="auto">
          <a:xfrm>
            <a:off x="8153400" y="6019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>
                <a:sym typeface="Webdings" charset="0"/>
              </a:rPr>
              <a:t></a:t>
            </a:r>
          </a:p>
        </p:txBody>
      </p:sp>
      <p:sp>
        <p:nvSpPr>
          <p:cNvPr id="338019" name="Text Box 99"/>
          <p:cNvSpPr txBox="1">
            <a:spLocks noChangeArrowheads="1"/>
          </p:cNvSpPr>
          <p:nvPr/>
        </p:nvSpPr>
        <p:spPr bwMode="auto">
          <a:xfrm>
            <a:off x="1457325" y="0"/>
            <a:ext cx="6257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Executing a </a:t>
            </a:r>
            <a:r>
              <a:rPr lang="en-US">
                <a:solidFill>
                  <a:srgbClr val="FF0000"/>
                </a:solidFill>
              </a:rPr>
              <a:t>NAND </a:t>
            </a:r>
            <a:r>
              <a:rPr lang="en-US"/>
              <a:t>instruction on this LC3101 datapath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ChangeArrowheads="1"/>
          </p:cNvSpPr>
          <p:nvPr/>
        </p:nvSpPr>
        <p:spPr bwMode="auto">
          <a:xfrm>
            <a:off x="-762000" y="-381000"/>
            <a:ext cx="11049000" cy="7391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PC</a:t>
            </a: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Instruction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Register</a:t>
            </a:r>
          </a:p>
          <a:p>
            <a:r>
              <a:rPr lang="en-US" sz="1400" b="0"/>
              <a:t>file</a:t>
            </a:r>
          </a:p>
        </p:txBody>
      </p:sp>
      <p:sp>
        <p:nvSpPr>
          <p:cNvPr id="339974" name="Rectangle 6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Data 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339975" name="Line 7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9976" name="Line 8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9977" name="Line 9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9978" name="Line 10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9979" name="Line 11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9980" name="Line 12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9981" name="Rectangle 13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Control ROM</a:t>
            </a:r>
          </a:p>
        </p:txBody>
      </p:sp>
      <p:sp>
        <p:nvSpPr>
          <p:cNvPr id="339982" name="Line 14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9983" name="Line 15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9984" name="Line 16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9985" name="Line 17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9986" name="Line 18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9987" name="Line 19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9988" name="Line 20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9989" name="Line 21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9990" name="Line 22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9991" name="Line 23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9992" name="Line 24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9993" name="Line 25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9994" name="Line 26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9995" name="Line 27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9996" name="Line 28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9997" name="Line 29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9998" name="Line 30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9999" name="Line 31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0000" name="Line 32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0001" name="Line 33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0002" name="Line 34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0003" name="Line 35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0004" name="Line 36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0005" name="Line 37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0006" name="Line 38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0007" name="Line 39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0008" name="Line 40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0009" name="Line 41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0010" name="Line 42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0011" name="Line 43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0012" name="Line 44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0013" name="AutoShape 45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40014" name="AutoShape 46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40015" name="AutoShape 47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40016" name="AutoShape 48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40017" name="Rectangle 49"/>
          <p:cNvSpPr>
            <a:spLocks noChangeArrowheads="1"/>
          </p:cNvSpPr>
          <p:nvPr/>
        </p:nvSpPr>
        <p:spPr bwMode="auto">
          <a:xfrm>
            <a:off x="4419600" y="2209800"/>
            <a:ext cx="12192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Sign extend</a:t>
            </a:r>
          </a:p>
        </p:txBody>
      </p:sp>
      <p:grpSp>
        <p:nvGrpSpPr>
          <p:cNvPr id="340018" name="Group 50"/>
          <p:cNvGrpSpPr>
            <a:grpSpLocks/>
          </p:cNvGrpSpPr>
          <p:nvPr/>
        </p:nvGrpSpPr>
        <p:grpSpPr bwMode="auto">
          <a:xfrm>
            <a:off x="2438400" y="1295400"/>
            <a:ext cx="441325" cy="990600"/>
            <a:chOff x="2304" y="480"/>
            <a:chExt cx="251" cy="624"/>
          </a:xfrm>
        </p:grpSpPr>
        <p:sp>
          <p:nvSpPr>
            <p:cNvPr id="340019" name="Freeform 51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480 w 672"/>
                <a:gd name="T1" fmla="*/ 288 h 288"/>
                <a:gd name="T2" fmla="*/ 672 w 672"/>
                <a:gd name="T3" fmla="*/ 0 h 288"/>
                <a:gd name="T4" fmla="*/ 432 w 672"/>
                <a:gd name="T5" fmla="*/ 0 h 288"/>
                <a:gd name="T6" fmla="*/ 384 w 672"/>
                <a:gd name="T7" fmla="*/ 96 h 288"/>
                <a:gd name="T8" fmla="*/ 288 w 672"/>
                <a:gd name="T9" fmla="*/ 96 h 288"/>
                <a:gd name="T10" fmla="*/ 240 w 672"/>
                <a:gd name="T11" fmla="*/ 0 h 288"/>
                <a:gd name="T12" fmla="*/ 0 w 672"/>
                <a:gd name="T13" fmla="*/ 0 h 288"/>
                <a:gd name="T14" fmla="*/ 192 w 672"/>
                <a:gd name="T15" fmla="*/ 288 h 288"/>
                <a:gd name="T16" fmla="*/ 480 w 672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0020" name="Text Box 52"/>
            <p:cNvSpPr txBox="1">
              <a:spLocks noChangeArrowheads="1"/>
            </p:cNvSpPr>
            <p:nvPr/>
          </p:nvSpPr>
          <p:spPr bwMode="auto">
            <a:xfrm>
              <a:off x="2352" y="672"/>
              <a:ext cx="2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+</a:t>
              </a:r>
            </a:p>
          </p:txBody>
        </p:sp>
      </p:grpSp>
      <p:sp>
        <p:nvSpPr>
          <p:cNvPr id="340021" name="Rectangle 53"/>
          <p:cNvSpPr>
            <a:spLocks noChangeArrowheads="1"/>
          </p:cNvSpPr>
          <p:nvPr/>
        </p:nvSpPr>
        <p:spPr bwMode="auto">
          <a:xfrm>
            <a:off x="1828800" y="1295400"/>
            <a:ext cx="3048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/>
              <a:t>1</a:t>
            </a:r>
          </a:p>
        </p:txBody>
      </p:sp>
      <p:grpSp>
        <p:nvGrpSpPr>
          <p:cNvPr id="340022" name="Group 54"/>
          <p:cNvGrpSpPr>
            <a:grpSpLocks/>
          </p:cNvGrpSpPr>
          <p:nvPr/>
        </p:nvGrpSpPr>
        <p:grpSpPr bwMode="auto">
          <a:xfrm>
            <a:off x="7162800" y="1600200"/>
            <a:ext cx="441325" cy="990600"/>
            <a:chOff x="2304" y="480"/>
            <a:chExt cx="251" cy="624"/>
          </a:xfrm>
        </p:grpSpPr>
        <p:sp>
          <p:nvSpPr>
            <p:cNvPr id="340023" name="Freeform 55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480 w 672"/>
                <a:gd name="T1" fmla="*/ 288 h 288"/>
                <a:gd name="T2" fmla="*/ 672 w 672"/>
                <a:gd name="T3" fmla="*/ 0 h 288"/>
                <a:gd name="T4" fmla="*/ 432 w 672"/>
                <a:gd name="T5" fmla="*/ 0 h 288"/>
                <a:gd name="T6" fmla="*/ 384 w 672"/>
                <a:gd name="T7" fmla="*/ 96 h 288"/>
                <a:gd name="T8" fmla="*/ 288 w 672"/>
                <a:gd name="T9" fmla="*/ 96 h 288"/>
                <a:gd name="T10" fmla="*/ 240 w 672"/>
                <a:gd name="T11" fmla="*/ 0 h 288"/>
                <a:gd name="T12" fmla="*/ 0 w 672"/>
                <a:gd name="T13" fmla="*/ 0 h 288"/>
                <a:gd name="T14" fmla="*/ 192 w 672"/>
                <a:gd name="T15" fmla="*/ 288 h 288"/>
                <a:gd name="T16" fmla="*/ 480 w 672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0024" name="Text Box 56"/>
            <p:cNvSpPr txBox="1">
              <a:spLocks noChangeArrowheads="1"/>
            </p:cNvSpPr>
            <p:nvPr/>
          </p:nvSpPr>
          <p:spPr bwMode="auto">
            <a:xfrm>
              <a:off x="2352" y="672"/>
              <a:ext cx="2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+</a:t>
              </a:r>
            </a:p>
          </p:txBody>
        </p:sp>
      </p:grpSp>
      <p:grpSp>
        <p:nvGrpSpPr>
          <p:cNvPr id="340025" name="Group 57"/>
          <p:cNvGrpSpPr>
            <a:grpSpLocks/>
          </p:cNvGrpSpPr>
          <p:nvPr/>
        </p:nvGrpSpPr>
        <p:grpSpPr bwMode="auto">
          <a:xfrm>
            <a:off x="6705600" y="3048000"/>
            <a:ext cx="609600" cy="1676400"/>
            <a:chOff x="-72" y="2365"/>
            <a:chExt cx="390" cy="1056"/>
          </a:xfrm>
        </p:grpSpPr>
        <p:sp>
          <p:nvSpPr>
            <p:cNvPr id="340026" name="Freeform 58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80 w 672"/>
                <a:gd name="T1" fmla="*/ 288 h 288"/>
                <a:gd name="T2" fmla="*/ 672 w 672"/>
                <a:gd name="T3" fmla="*/ 0 h 288"/>
                <a:gd name="T4" fmla="*/ 432 w 672"/>
                <a:gd name="T5" fmla="*/ 0 h 288"/>
                <a:gd name="T6" fmla="*/ 384 w 672"/>
                <a:gd name="T7" fmla="*/ 96 h 288"/>
                <a:gd name="T8" fmla="*/ 288 w 672"/>
                <a:gd name="T9" fmla="*/ 96 h 288"/>
                <a:gd name="T10" fmla="*/ 240 w 672"/>
                <a:gd name="T11" fmla="*/ 0 h 288"/>
                <a:gd name="T12" fmla="*/ 0 w 672"/>
                <a:gd name="T13" fmla="*/ 0 h 288"/>
                <a:gd name="T14" fmla="*/ 192 w 672"/>
                <a:gd name="T15" fmla="*/ 288 h 288"/>
                <a:gd name="T16" fmla="*/ 480 w 672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0027" name="Text Box 59"/>
            <p:cNvSpPr txBox="1">
              <a:spLocks noChangeArrowheads="1"/>
            </p:cNvSpPr>
            <p:nvPr/>
          </p:nvSpPr>
          <p:spPr bwMode="auto">
            <a:xfrm>
              <a:off x="96" y="2592"/>
              <a:ext cx="222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A</a:t>
              </a:r>
            </a:p>
            <a:p>
              <a:pPr algn="l"/>
              <a:r>
                <a:rPr lang="en-US" sz="1800"/>
                <a:t>L</a:t>
              </a:r>
            </a:p>
            <a:p>
              <a:pPr algn="l"/>
              <a:r>
                <a:rPr lang="en-US" sz="1800"/>
                <a:t>U</a:t>
              </a:r>
            </a:p>
          </p:txBody>
        </p:sp>
      </p:grpSp>
      <p:sp>
        <p:nvSpPr>
          <p:cNvPr id="340028" name="Line 60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0029" name="Line 61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0030" name="Line 62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0031" name="Line 63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0032" name="Line 64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0033" name="Line 65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0034" name="Line 66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0035" name="Line 67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0036" name="Line 68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0037" name="Line 69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0038" name="Line 70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0039" name="Rectangle 71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3x8</a:t>
            </a:r>
          </a:p>
          <a:p>
            <a:r>
              <a:rPr lang="en-US" sz="1000" b="0"/>
              <a:t>decoder</a:t>
            </a:r>
          </a:p>
        </p:txBody>
      </p:sp>
      <p:grpSp>
        <p:nvGrpSpPr>
          <p:cNvPr id="340040" name="Group 72"/>
          <p:cNvGrpSpPr>
            <a:grpSpLocks/>
          </p:cNvGrpSpPr>
          <p:nvPr/>
        </p:nvGrpSpPr>
        <p:grpSpPr bwMode="auto">
          <a:xfrm>
            <a:off x="3810000" y="4267200"/>
            <a:ext cx="4572000" cy="1828800"/>
            <a:chOff x="2400" y="2688"/>
            <a:chExt cx="2880" cy="1152"/>
          </a:xfrm>
        </p:grpSpPr>
        <p:sp>
          <p:nvSpPr>
            <p:cNvPr id="340041" name="Line 73"/>
            <p:cNvSpPr>
              <a:spLocks noChangeShapeType="1"/>
            </p:cNvSpPr>
            <p:nvPr/>
          </p:nvSpPr>
          <p:spPr bwMode="auto">
            <a:xfrm>
              <a:off x="2400" y="2688"/>
              <a:ext cx="0" cy="115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0042" name="Line 74"/>
            <p:cNvSpPr>
              <a:spLocks noChangeShapeType="1"/>
            </p:cNvSpPr>
            <p:nvPr/>
          </p:nvSpPr>
          <p:spPr bwMode="auto">
            <a:xfrm>
              <a:off x="2736" y="3216"/>
              <a:ext cx="0" cy="6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0043" name="Line 75"/>
            <p:cNvSpPr>
              <a:spLocks noChangeShapeType="1"/>
            </p:cNvSpPr>
            <p:nvPr/>
          </p:nvSpPr>
          <p:spPr bwMode="auto">
            <a:xfrm>
              <a:off x="3936" y="3024"/>
              <a:ext cx="0" cy="8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0044" name="Line 76"/>
            <p:cNvSpPr>
              <a:spLocks noChangeShapeType="1"/>
            </p:cNvSpPr>
            <p:nvPr/>
          </p:nvSpPr>
          <p:spPr bwMode="auto">
            <a:xfrm>
              <a:off x="4416" y="2784"/>
              <a:ext cx="0" cy="10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0045" name="Line 77"/>
            <p:cNvSpPr>
              <a:spLocks noChangeShapeType="1"/>
            </p:cNvSpPr>
            <p:nvPr/>
          </p:nvSpPr>
          <p:spPr bwMode="auto">
            <a:xfrm>
              <a:off x="504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0046" name="Line 78"/>
            <p:cNvSpPr>
              <a:spLocks noChangeShapeType="1"/>
            </p:cNvSpPr>
            <p:nvPr/>
          </p:nvSpPr>
          <p:spPr bwMode="auto">
            <a:xfrm>
              <a:off x="528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0047" name="Line 79"/>
            <p:cNvSpPr>
              <a:spLocks noChangeShapeType="1"/>
            </p:cNvSpPr>
            <p:nvPr/>
          </p:nvSpPr>
          <p:spPr bwMode="auto">
            <a:xfrm>
              <a:off x="3168" y="3264"/>
              <a:ext cx="0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40048" name="Text Box 80"/>
          <p:cNvSpPr txBox="1">
            <a:spLocks noChangeArrowheads="1"/>
          </p:cNvSpPr>
          <p:nvPr/>
        </p:nvSpPr>
        <p:spPr bwMode="auto">
          <a:xfrm>
            <a:off x="8137525" y="4989513"/>
            <a:ext cx="520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R/W</a:t>
            </a:r>
          </a:p>
        </p:txBody>
      </p:sp>
      <p:sp>
        <p:nvSpPr>
          <p:cNvPr id="340049" name="Text Box 81"/>
          <p:cNvSpPr txBox="1">
            <a:spLocks noChangeArrowheads="1"/>
          </p:cNvSpPr>
          <p:nvPr/>
        </p:nvSpPr>
        <p:spPr bwMode="auto">
          <a:xfrm>
            <a:off x="7810500" y="5003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sp>
        <p:nvSpPr>
          <p:cNvPr id="340050" name="Text Box 82"/>
          <p:cNvSpPr txBox="1">
            <a:spLocks noChangeArrowheads="1"/>
          </p:cNvSpPr>
          <p:nvPr/>
        </p:nvSpPr>
        <p:spPr bwMode="auto">
          <a:xfrm>
            <a:off x="4851400" y="49403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grpSp>
        <p:nvGrpSpPr>
          <p:cNvPr id="340051" name="Group 83"/>
          <p:cNvGrpSpPr>
            <a:grpSpLocks/>
          </p:cNvGrpSpPr>
          <p:nvPr/>
        </p:nvGrpSpPr>
        <p:grpSpPr bwMode="auto">
          <a:xfrm>
            <a:off x="441325" y="2057400"/>
            <a:ext cx="4043363" cy="3657600"/>
            <a:chOff x="278" y="1296"/>
            <a:chExt cx="2547" cy="2304"/>
          </a:xfrm>
        </p:grpSpPr>
        <p:sp>
          <p:nvSpPr>
            <p:cNvPr id="340052" name="Text Box 84"/>
            <p:cNvSpPr txBox="1">
              <a:spLocks noChangeArrowheads="1"/>
            </p:cNvSpPr>
            <p:nvPr/>
          </p:nvSpPr>
          <p:spPr bwMode="auto">
            <a:xfrm rot="-5400000">
              <a:off x="1620" y="1836"/>
              <a:ext cx="7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Instruction bits</a:t>
              </a:r>
            </a:p>
          </p:txBody>
        </p:sp>
        <p:sp>
          <p:nvSpPr>
            <p:cNvPr id="340053" name="Text Box 85"/>
            <p:cNvSpPr txBox="1">
              <a:spLocks noChangeArrowheads="1"/>
            </p:cNvSpPr>
            <p:nvPr/>
          </p:nvSpPr>
          <p:spPr bwMode="auto">
            <a:xfrm>
              <a:off x="2400" y="1296"/>
              <a:ext cx="32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15-0</a:t>
              </a:r>
            </a:p>
          </p:txBody>
        </p:sp>
        <p:sp>
          <p:nvSpPr>
            <p:cNvPr id="340054" name="Text Box 86"/>
            <p:cNvSpPr txBox="1">
              <a:spLocks noChangeArrowheads="1"/>
            </p:cNvSpPr>
            <p:nvPr/>
          </p:nvSpPr>
          <p:spPr bwMode="auto">
            <a:xfrm>
              <a:off x="2448" y="1680"/>
              <a:ext cx="3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21-19</a:t>
              </a:r>
            </a:p>
          </p:txBody>
        </p:sp>
        <p:sp>
          <p:nvSpPr>
            <p:cNvPr id="340055" name="Text Box 87"/>
            <p:cNvSpPr txBox="1">
              <a:spLocks noChangeArrowheads="1"/>
            </p:cNvSpPr>
            <p:nvPr/>
          </p:nvSpPr>
          <p:spPr bwMode="auto">
            <a:xfrm>
              <a:off x="2448" y="1872"/>
              <a:ext cx="3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18-16</a:t>
              </a:r>
            </a:p>
          </p:txBody>
        </p:sp>
        <p:sp>
          <p:nvSpPr>
            <p:cNvPr id="340056" name="Text Box 88"/>
            <p:cNvSpPr txBox="1">
              <a:spLocks noChangeArrowheads="1"/>
            </p:cNvSpPr>
            <p:nvPr/>
          </p:nvSpPr>
          <p:spPr bwMode="auto">
            <a:xfrm>
              <a:off x="1680" y="3408"/>
              <a:ext cx="3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24-22</a:t>
              </a:r>
            </a:p>
          </p:txBody>
        </p:sp>
        <p:sp>
          <p:nvSpPr>
            <p:cNvPr id="340057" name="Text Box 89"/>
            <p:cNvSpPr txBox="1">
              <a:spLocks noChangeArrowheads="1"/>
            </p:cNvSpPr>
            <p:nvPr/>
          </p:nvSpPr>
          <p:spPr bwMode="auto">
            <a:xfrm>
              <a:off x="278" y="2983"/>
              <a:ext cx="377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18-16</a:t>
              </a:r>
            </a:p>
            <a:p>
              <a:pPr algn="l"/>
              <a:endParaRPr lang="en-US" sz="1400" b="0"/>
            </a:p>
            <a:p>
              <a:pPr algn="l"/>
              <a:r>
                <a:rPr lang="en-US" sz="1400" b="0"/>
                <a:t>  2-0</a:t>
              </a:r>
            </a:p>
          </p:txBody>
        </p:sp>
        <p:sp>
          <p:nvSpPr>
            <p:cNvPr id="340058" name="Line 90"/>
            <p:cNvSpPr>
              <a:spLocks noChangeShapeType="1"/>
            </p:cNvSpPr>
            <p:nvPr/>
          </p:nvSpPr>
          <p:spPr bwMode="auto">
            <a:xfrm flipV="1">
              <a:off x="624" y="2304"/>
              <a:ext cx="153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0059" name="Line 91"/>
            <p:cNvSpPr>
              <a:spLocks noChangeShapeType="1"/>
            </p:cNvSpPr>
            <p:nvPr/>
          </p:nvSpPr>
          <p:spPr bwMode="auto">
            <a:xfrm flipV="1">
              <a:off x="576" y="2592"/>
              <a:ext cx="15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40060" name="Text Box 92"/>
          <p:cNvSpPr txBox="1">
            <a:spLocks noChangeArrowheads="1"/>
          </p:cNvSpPr>
          <p:nvPr/>
        </p:nvSpPr>
        <p:spPr bwMode="auto">
          <a:xfrm>
            <a:off x="1295400" y="0"/>
            <a:ext cx="64055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 b="0"/>
              <a:t>Executing a </a:t>
            </a:r>
            <a:r>
              <a:rPr lang="en-US" sz="4400" b="0">
                <a:solidFill>
                  <a:srgbClr val="FF0000"/>
                </a:solidFill>
              </a:rPr>
              <a:t>LW</a:t>
            </a:r>
            <a:r>
              <a:rPr lang="en-US" sz="4400" b="0"/>
              <a:t> Instruction</a:t>
            </a:r>
          </a:p>
        </p:txBody>
      </p:sp>
      <p:sp>
        <p:nvSpPr>
          <p:cNvPr id="340061" name="Text Box 93"/>
          <p:cNvSpPr txBox="1">
            <a:spLocks noChangeArrowheads="1"/>
          </p:cNvSpPr>
          <p:nvPr/>
        </p:nvSpPr>
        <p:spPr bwMode="auto">
          <a:xfrm>
            <a:off x="533400" y="5638800"/>
            <a:ext cx="2127250" cy="854075"/>
          </a:xfrm>
          <a:prstGeom prst="rect">
            <a:avLst/>
          </a:prstGeom>
          <a:solidFill>
            <a:srgbClr val="33CC33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0" u="sng"/>
              <a:t>lw regA, regB, offset</a:t>
            </a:r>
          </a:p>
          <a:p>
            <a:pPr algn="l"/>
            <a:r>
              <a:rPr lang="en-US" sz="1600" b="0"/>
              <a:t>regB = M[regA+offset]</a:t>
            </a:r>
          </a:p>
          <a:p>
            <a:pPr algn="l"/>
            <a:r>
              <a:rPr lang="en-US" sz="1600" b="0"/>
              <a:t>PC = PC + 1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ChangeArrowheads="1"/>
          </p:cNvSpPr>
          <p:nvPr/>
        </p:nvSpPr>
        <p:spPr bwMode="auto">
          <a:xfrm>
            <a:off x="-762000" y="-381000"/>
            <a:ext cx="11049000" cy="7391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42019" name="Rectangle 3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PC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Instruction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342021" name="Rectangle 5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Register</a:t>
            </a:r>
          </a:p>
          <a:p>
            <a:r>
              <a:rPr lang="en-US" sz="1400" b="0"/>
              <a:t>file</a:t>
            </a:r>
          </a:p>
        </p:txBody>
      </p:sp>
      <p:sp>
        <p:nvSpPr>
          <p:cNvPr id="342022" name="Rectangle 6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Data 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342023" name="Line 7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24" name="Line 8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25" name="Line 9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26" name="Rectangle 10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42027" name="Line 11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28" name="Line 12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29" name="Line 13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30" name="Line 14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31" name="Line 15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32" name="Line 16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33" name="Line 17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34" name="Line 18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35" name="Line 19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36" name="Line 20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37" name="Line 21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38" name="Line 22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39" name="Line 23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40" name="Line 24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41" name="Line 25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42" name="AutoShape 26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42043" name="AutoShape 27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42044" name="AutoShape 28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42045" name="AutoShape 29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grpSp>
        <p:nvGrpSpPr>
          <p:cNvPr id="342046" name="Group 30"/>
          <p:cNvGrpSpPr>
            <a:grpSpLocks/>
          </p:cNvGrpSpPr>
          <p:nvPr/>
        </p:nvGrpSpPr>
        <p:grpSpPr bwMode="auto">
          <a:xfrm>
            <a:off x="1828800" y="1295400"/>
            <a:ext cx="5775325" cy="3429000"/>
            <a:chOff x="1152" y="816"/>
            <a:chExt cx="3638" cy="2160"/>
          </a:xfrm>
        </p:grpSpPr>
        <p:sp>
          <p:nvSpPr>
            <p:cNvPr id="342047" name="Rectangle 31"/>
            <p:cNvSpPr>
              <a:spLocks noChangeArrowheads="1"/>
            </p:cNvSpPr>
            <p:nvPr/>
          </p:nvSpPr>
          <p:spPr bwMode="auto">
            <a:xfrm>
              <a:off x="2784" y="1392"/>
              <a:ext cx="768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Sign extend</a:t>
              </a:r>
            </a:p>
          </p:txBody>
        </p:sp>
        <p:grpSp>
          <p:nvGrpSpPr>
            <p:cNvPr id="342048" name="Group 32"/>
            <p:cNvGrpSpPr>
              <a:grpSpLocks/>
            </p:cNvGrpSpPr>
            <p:nvPr/>
          </p:nvGrpSpPr>
          <p:grpSpPr bwMode="auto">
            <a:xfrm>
              <a:off x="1536" y="816"/>
              <a:ext cx="278" cy="624"/>
              <a:chOff x="2304" y="480"/>
              <a:chExt cx="251" cy="624"/>
            </a:xfrm>
          </p:grpSpPr>
          <p:sp>
            <p:nvSpPr>
              <p:cNvPr id="342049" name="Freeform 33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480 w 672"/>
                  <a:gd name="T1" fmla="*/ 288 h 288"/>
                  <a:gd name="T2" fmla="*/ 672 w 672"/>
                  <a:gd name="T3" fmla="*/ 0 h 288"/>
                  <a:gd name="T4" fmla="*/ 432 w 672"/>
                  <a:gd name="T5" fmla="*/ 0 h 288"/>
                  <a:gd name="T6" fmla="*/ 384 w 672"/>
                  <a:gd name="T7" fmla="*/ 96 h 288"/>
                  <a:gd name="T8" fmla="*/ 288 w 672"/>
                  <a:gd name="T9" fmla="*/ 96 h 288"/>
                  <a:gd name="T10" fmla="*/ 240 w 672"/>
                  <a:gd name="T11" fmla="*/ 0 h 288"/>
                  <a:gd name="T12" fmla="*/ 0 w 672"/>
                  <a:gd name="T13" fmla="*/ 0 h 288"/>
                  <a:gd name="T14" fmla="*/ 192 w 672"/>
                  <a:gd name="T15" fmla="*/ 288 h 288"/>
                  <a:gd name="T16" fmla="*/ 480 w 672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2050" name="Text Box 34"/>
              <p:cNvSpPr txBox="1">
                <a:spLocks noChangeArrowheads="1"/>
              </p:cNvSpPr>
              <p:nvPr/>
            </p:nvSpPr>
            <p:spPr bwMode="auto">
              <a:xfrm>
                <a:off x="2352" y="672"/>
                <a:ext cx="2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/>
                  <a:t>+</a:t>
                </a:r>
              </a:p>
            </p:txBody>
          </p:sp>
        </p:grpSp>
        <p:sp>
          <p:nvSpPr>
            <p:cNvPr id="342051" name="Rectangle 35"/>
            <p:cNvSpPr>
              <a:spLocks noChangeArrowheads="1"/>
            </p:cNvSpPr>
            <p:nvPr/>
          </p:nvSpPr>
          <p:spPr bwMode="auto">
            <a:xfrm>
              <a:off x="1152" y="816"/>
              <a:ext cx="192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1</a:t>
              </a:r>
            </a:p>
          </p:txBody>
        </p:sp>
        <p:grpSp>
          <p:nvGrpSpPr>
            <p:cNvPr id="342052" name="Group 36"/>
            <p:cNvGrpSpPr>
              <a:grpSpLocks/>
            </p:cNvGrpSpPr>
            <p:nvPr/>
          </p:nvGrpSpPr>
          <p:grpSpPr bwMode="auto">
            <a:xfrm>
              <a:off x="4512" y="1008"/>
              <a:ext cx="278" cy="624"/>
              <a:chOff x="2304" y="480"/>
              <a:chExt cx="251" cy="624"/>
            </a:xfrm>
          </p:grpSpPr>
          <p:sp>
            <p:nvSpPr>
              <p:cNvPr id="342053" name="Freeform 37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480 w 672"/>
                  <a:gd name="T1" fmla="*/ 288 h 288"/>
                  <a:gd name="T2" fmla="*/ 672 w 672"/>
                  <a:gd name="T3" fmla="*/ 0 h 288"/>
                  <a:gd name="T4" fmla="*/ 432 w 672"/>
                  <a:gd name="T5" fmla="*/ 0 h 288"/>
                  <a:gd name="T6" fmla="*/ 384 w 672"/>
                  <a:gd name="T7" fmla="*/ 96 h 288"/>
                  <a:gd name="T8" fmla="*/ 288 w 672"/>
                  <a:gd name="T9" fmla="*/ 96 h 288"/>
                  <a:gd name="T10" fmla="*/ 240 w 672"/>
                  <a:gd name="T11" fmla="*/ 0 h 288"/>
                  <a:gd name="T12" fmla="*/ 0 w 672"/>
                  <a:gd name="T13" fmla="*/ 0 h 288"/>
                  <a:gd name="T14" fmla="*/ 192 w 672"/>
                  <a:gd name="T15" fmla="*/ 288 h 288"/>
                  <a:gd name="T16" fmla="*/ 480 w 672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2054" name="Text Box 38"/>
              <p:cNvSpPr txBox="1">
                <a:spLocks noChangeArrowheads="1"/>
              </p:cNvSpPr>
              <p:nvPr/>
            </p:nvSpPr>
            <p:spPr bwMode="auto">
              <a:xfrm>
                <a:off x="2352" y="672"/>
                <a:ext cx="2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/>
                  <a:t>+</a:t>
                </a:r>
              </a:p>
            </p:txBody>
          </p:sp>
        </p:grpSp>
        <p:grpSp>
          <p:nvGrpSpPr>
            <p:cNvPr id="342055" name="Group 39"/>
            <p:cNvGrpSpPr>
              <a:grpSpLocks/>
            </p:cNvGrpSpPr>
            <p:nvPr/>
          </p:nvGrpSpPr>
          <p:grpSpPr bwMode="auto">
            <a:xfrm>
              <a:off x="4224" y="1920"/>
              <a:ext cx="384" cy="1056"/>
              <a:chOff x="-72" y="2365"/>
              <a:chExt cx="390" cy="1056"/>
            </a:xfrm>
          </p:grpSpPr>
          <p:sp>
            <p:nvSpPr>
              <p:cNvPr id="342056" name="Freeform 40"/>
              <p:cNvSpPr>
                <a:spLocks/>
              </p:cNvSpPr>
              <p:nvPr/>
            </p:nvSpPr>
            <p:spPr bwMode="auto">
              <a:xfrm rot="-5400000">
                <a:off x="-421" y="2714"/>
                <a:ext cx="1056" cy="358"/>
              </a:xfrm>
              <a:custGeom>
                <a:avLst/>
                <a:gdLst>
                  <a:gd name="T0" fmla="*/ 480 w 672"/>
                  <a:gd name="T1" fmla="*/ 288 h 288"/>
                  <a:gd name="T2" fmla="*/ 672 w 672"/>
                  <a:gd name="T3" fmla="*/ 0 h 288"/>
                  <a:gd name="T4" fmla="*/ 432 w 672"/>
                  <a:gd name="T5" fmla="*/ 0 h 288"/>
                  <a:gd name="T6" fmla="*/ 384 w 672"/>
                  <a:gd name="T7" fmla="*/ 96 h 288"/>
                  <a:gd name="T8" fmla="*/ 288 w 672"/>
                  <a:gd name="T9" fmla="*/ 96 h 288"/>
                  <a:gd name="T10" fmla="*/ 240 w 672"/>
                  <a:gd name="T11" fmla="*/ 0 h 288"/>
                  <a:gd name="T12" fmla="*/ 0 w 672"/>
                  <a:gd name="T13" fmla="*/ 0 h 288"/>
                  <a:gd name="T14" fmla="*/ 192 w 672"/>
                  <a:gd name="T15" fmla="*/ 288 h 288"/>
                  <a:gd name="T16" fmla="*/ 480 w 672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2057" name="Text Box 41"/>
              <p:cNvSpPr txBox="1">
                <a:spLocks noChangeArrowheads="1"/>
              </p:cNvSpPr>
              <p:nvPr/>
            </p:nvSpPr>
            <p:spPr bwMode="auto">
              <a:xfrm>
                <a:off x="96" y="2592"/>
                <a:ext cx="222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A</a:t>
                </a:r>
              </a:p>
              <a:p>
                <a:pPr algn="l"/>
                <a:r>
                  <a:rPr lang="en-US" sz="1800"/>
                  <a:t>L</a:t>
                </a:r>
              </a:p>
              <a:p>
                <a:pPr algn="l"/>
                <a:r>
                  <a:rPr lang="en-US" sz="1800"/>
                  <a:t>U</a:t>
                </a:r>
              </a:p>
            </p:txBody>
          </p:sp>
        </p:grpSp>
      </p:grpSp>
      <p:sp>
        <p:nvSpPr>
          <p:cNvPr id="342058" name="Line 42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59" name="Line 43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60" name="Line 44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61" name="Line 45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62" name="Line 46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63" name="Line 47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64" name="Line 48"/>
          <p:cNvSpPr>
            <a:spLocks noChangeShapeType="1"/>
          </p:cNvSpPr>
          <p:nvPr/>
        </p:nvSpPr>
        <p:spPr bwMode="auto">
          <a:xfrm>
            <a:off x="3810000" y="4267200"/>
            <a:ext cx="0" cy="1828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65" name="Line 49"/>
          <p:cNvSpPr>
            <a:spLocks noChangeShapeType="1"/>
          </p:cNvSpPr>
          <p:nvPr/>
        </p:nvSpPr>
        <p:spPr bwMode="auto">
          <a:xfrm>
            <a:off x="4343400" y="5105400"/>
            <a:ext cx="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66" name="Line 50"/>
          <p:cNvSpPr>
            <a:spLocks noChangeShapeType="1"/>
          </p:cNvSpPr>
          <p:nvPr/>
        </p:nvSpPr>
        <p:spPr bwMode="auto">
          <a:xfrm>
            <a:off x="6248400" y="4800600"/>
            <a:ext cx="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67" name="Line 51"/>
          <p:cNvSpPr>
            <a:spLocks noChangeShapeType="1"/>
          </p:cNvSpPr>
          <p:nvPr/>
        </p:nvSpPr>
        <p:spPr bwMode="auto">
          <a:xfrm>
            <a:off x="7010400" y="4419600"/>
            <a:ext cx="0" cy="1676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68" name="Line 52"/>
          <p:cNvSpPr>
            <a:spLocks noChangeShapeType="1"/>
          </p:cNvSpPr>
          <p:nvPr/>
        </p:nvSpPr>
        <p:spPr bwMode="auto">
          <a:xfrm>
            <a:off x="8001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69" name="Line 53"/>
          <p:cNvSpPr>
            <a:spLocks noChangeShapeType="1"/>
          </p:cNvSpPr>
          <p:nvPr/>
        </p:nvSpPr>
        <p:spPr bwMode="auto">
          <a:xfrm>
            <a:off x="8382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70" name="Line 54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71" name="Rectangle 55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3x8</a:t>
            </a:r>
          </a:p>
          <a:p>
            <a:r>
              <a:rPr lang="en-US" sz="1000" b="0"/>
              <a:t>decoder</a:t>
            </a:r>
          </a:p>
        </p:txBody>
      </p:sp>
      <p:sp>
        <p:nvSpPr>
          <p:cNvPr id="342072" name="Line 56"/>
          <p:cNvSpPr>
            <a:spLocks noChangeShapeType="1"/>
          </p:cNvSpPr>
          <p:nvPr/>
        </p:nvSpPr>
        <p:spPr bwMode="auto">
          <a:xfrm>
            <a:off x="5029200" y="5181600"/>
            <a:ext cx="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73" name="Rectangle 57"/>
          <p:cNvSpPr>
            <a:spLocks noChangeArrowheads="1"/>
          </p:cNvSpPr>
          <p:nvPr/>
        </p:nvSpPr>
        <p:spPr bwMode="auto">
          <a:xfrm>
            <a:off x="381000" y="5867400"/>
            <a:ext cx="1905000" cy="609600"/>
          </a:xfrm>
          <a:prstGeom prst="rect">
            <a:avLst/>
          </a:prstGeom>
          <a:solidFill>
            <a:srgbClr val="FF9900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/>
              <a:t>lw   1  2  25</a:t>
            </a:r>
          </a:p>
        </p:txBody>
      </p:sp>
      <p:sp>
        <p:nvSpPr>
          <p:cNvPr id="342074" name="Text Box 58"/>
          <p:cNvSpPr txBox="1">
            <a:spLocks noChangeArrowheads="1"/>
          </p:cNvSpPr>
          <p:nvPr/>
        </p:nvSpPr>
        <p:spPr bwMode="auto">
          <a:xfrm>
            <a:off x="36576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0</a:t>
            </a:r>
          </a:p>
        </p:txBody>
      </p:sp>
      <p:sp>
        <p:nvSpPr>
          <p:cNvPr id="342075" name="Text Box 59"/>
          <p:cNvSpPr txBox="1">
            <a:spLocks noChangeArrowheads="1"/>
          </p:cNvSpPr>
          <p:nvPr/>
        </p:nvSpPr>
        <p:spPr bwMode="auto">
          <a:xfrm>
            <a:off x="41910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0</a:t>
            </a:r>
          </a:p>
        </p:txBody>
      </p:sp>
      <p:sp>
        <p:nvSpPr>
          <p:cNvPr id="342076" name="Text Box 60"/>
          <p:cNvSpPr txBox="1">
            <a:spLocks noChangeArrowheads="1"/>
          </p:cNvSpPr>
          <p:nvPr/>
        </p:nvSpPr>
        <p:spPr bwMode="auto">
          <a:xfrm>
            <a:off x="48768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1</a:t>
            </a:r>
          </a:p>
        </p:txBody>
      </p:sp>
      <p:sp>
        <p:nvSpPr>
          <p:cNvPr id="342077" name="Text Box 61"/>
          <p:cNvSpPr txBox="1">
            <a:spLocks noChangeArrowheads="1"/>
          </p:cNvSpPr>
          <p:nvPr/>
        </p:nvSpPr>
        <p:spPr bwMode="auto">
          <a:xfrm>
            <a:off x="60960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0</a:t>
            </a:r>
          </a:p>
        </p:txBody>
      </p:sp>
      <p:sp>
        <p:nvSpPr>
          <p:cNvPr id="342078" name="Text Box 62"/>
          <p:cNvSpPr txBox="1">
            <a:spLocks noChangeArrowheads="1"/>
          </p:cNvSpPr>
          <p:nvPr/>
        </p:nvSpPr>
        <p:spPr bwMode="auto">
          <a:xfrm>
            <a:off x="68580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0</a:t>
            </a:r>
          </a:p>
        </p:txBody>
      </p:sp>
      <p:sp>
        <p:nvSpPr>
          <p:cNvPr id="342079" name="Text Box 63"/>
          <p:cNvSpPr txBox="1">
            <a:spLocks noChangeArrowheads="1"/>
          </p:cNvSpPr>
          <p:nvPr/>
        </p:nvSpPr>
        <p:spPr bwMode="auto">
          <a:xfrm>
            <a:off x="78486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1</a:t>
            </a:r>
          </a:p>
        </p:txBody>
      </p:sp>
      <p:sp>
        <p:nvSpPr>
          <p:cNvPr id="342080" name="Text Box 64"/>
          <p:cNvSpPr txBox="1">
            <a:spLocks noChangeArrowheads="1"/>
          </p:cNvSpPr>
          <p:nvPr/>
        </p:nvSpPr>
        <p:spPr bwMode="auto">
          <a:xfrm>
            <a:off x="82296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0</a:t>
            </a:r>
          </a:p>
        </p:txBody>
      </p:sp>
      <p:sp>
        <p:nvSpPr>
          <p:cNvPr id="342081" name="Line 65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82" name="Text Box 66"/>
          <p:cNvSpPr txBox="1">
            <a:spLocks noChangeArrowheads="1"/>
          </p:cNvSpPr>
          <p:nvPr/>
        </p:nvSpPr>
        <p:spPr bwMode="auto">
          <a:xfrm>
            <a:off x="4038600" y="26670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0 0 1</a:t>
            </a:r>
          </a:p>
        </p:txBody>
      </p:sp>
      <p:sp>
        <p:nvSpPr>
          <p:cNvPr id="342083" name="Text Box 67"/>
          <p:cNvSpPr txBox="1">
            <a:spLocks noChangeArrowheads="1"/>
          </p:cNvSpPr>
          <p:nvPr/>
        </p:nvSpPr>
        <p:spPr bwMode="auto">
          <a:xfrm>
            <a:off x="4038600" y="35814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33CC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0 1 0</a:t>
            </a:r>
          </a:p>
        </p:txBody>
      </p:sp>
      <p:sp>
        <p:nvSpPr>
          <p:cNvPr id="342084" name="Line 68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85" name="Line 69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86" name="Line 70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87" name="Line 71"/>
          <p:cNvSpPr>
            <a:spLocks noChangeShapeType="1"/>
          </p:cNvSpPr>
          <p:nvPr/>
        </p:nvSpPr>
        <p:spPr bwMode="auto">
          <a:xfrm flipV="1">
            <a:off x="3352800" y="3657600"/>
            <a:ext cx="0" cy="2057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88" name="Line 72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89" name="Line 73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90" name="Line 74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91" name="Line 75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92" name="Line 76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93" name="Line 77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94" name="Line 78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95" name="Line 79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96" name="Line 80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97" name="Line 81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98" name="Line 82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99" name="Line 83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100" name="Line 84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101" name="Line 85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102" name="Line 86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103" name="Line 87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104" name="Line 88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105" name="Line 89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106" name="Line 90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107" name="Line 91"/>
          <p:cNvSpPr>
            <a:spLocks noChangeShapeType="1"/>
          </p:cNvSpPr>
          <p:nvPr/>
        </p:nvSpPr>
        <p:spPr bwMode="auto">
          <a:xfrm>
            <a:off x="2819400" y="1752600"/>
            <a:ext cx="3810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108" name="Text Box 92"/>
          <p:cNvSpPr txBox="1">
            <a:spLocks noChangeArrowheads="1"/>
          </p:cNvSpPr>
          <p:nvPr/>
        </p:nvSpPr>
        <p:spPr bwMode="auto">
          <a:xfrm>
            <a:off x="2667000" y="54102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33CC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0 1 0</a:t>
            </a:r>
          </a:p>
        </p:txBody>
      </p:sp>
      <p:sp>
        <p:nvSpPr>
          <p:cNvPr id="342109" name="Line 93"/>
          <p:cNvSpPr>
            <a:spLocks noChangeShapeType="1"/>
          </p:cNvSpPr>
          <p:nvPr/>
        </p:nvSpPr>
        <p:spPr bwMode="auto">
          <a:xfrm flipV="1">
            <a:off x="3352800" y="2971800"/>
            <a:ext cx="0" cy="6858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110" name="Text Box 94"/>
          <p:cNvSpPr txBox="1">
            <a:spLocks noChangeArrowheads="1"/>
          </p:cNvSpPr>
          <p:nvPr/>
        </p:nvSpPr>
        <p:spPr bwMode="auto">
          <a:xfrm>
            <a:off x="3276600" y="2057400"/>
            <a:ext cx="984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0…011001</a:t>
            </a:r>
          </a:p>
        </p:txBody>
      </p:sp>
      <p:sp>
        <p:nvSpPr>
          <p:cNvPr id="342111" name="Line 95"/>
          <p:cNvSpPr>
            <a:spLocks noChangeShapeType="1"/>
          </p:cNvSpPr>
          <p:nvPr/>
        </p:nvSpPr>
        <p:spPr bwMode="auto">
          <a:xfrm>
            <a:off x="5638800" y="2362200"/>
            <a:ext cx="1524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112" name="Text Box 96"/>
          <p:cNvSpPr txBox="1">
            <a:spLocks noChangeArrowheads="1"/>
          </p:cNvSpPr>
          <p:nvPr/>
        </p:nvSpPr>
        <p:spPr bwMode="auto">
          <a:xfrm>
            <a:off x="8137525" y="4989513"/>
            <a:ext cx="520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R/W</a:t>
            </a:r>
          </a:p>
        </p:txBody>
      </p:sp>
      <p:sp>
        <p:nvSpPr>
          <p:cNvPr id="342113" name="Text Box 97"/>
          <p:cNvSpPr txBox="1">
            <a:spLocks noChangeArrowheads="1"/>
          </p:cNvSpPr>
          <p:nvPr/>
        </p:nvSpPr>
        <p:spPr bwMode="auto">
          <a:xfrm>
            <a:off x="7810500" y="5003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sp>
        <p:nvSpPr>
          <p:cNvPr id="342114" name="Text Box 98"/>
          <p:cNvSpPr txBox="1">
            <a:spLocks noChangeArrowheads="1"/>
          </p:cNvSpPr>
          <p:nvPr/>
        </p:nvSpPr>
        <p:spPr bwMode="auto">
          <a:xfrm>
            <a:off x="4851400" y="49403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sp>
        <p:nvSpPr>
          <p:cNvPr id="342115" name="Text Box 99"/>
          <p:cNvSpPr txBox="1">
            <a:spLocks noChangeArrowheads="1"/>
          </p:cNvSpPr>
          <p:nvPr/>
        </p:nvSpPr>
        <p:spPr bwMode="auto">
          <a:xfrm>
            <a:off x="1612900" y="0"/>
            <a:ext cx="594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Executing a </a:t>
            </a:r>
            <a:r>
              <a:rPr lang="en-US">
                <a:solidFill>
                  <a:srgbClr val="FF0000"/>
                </a:solidFill>
              </a:rPr>
              <a:t>LW </a:t>
            </a:r>
            <a:r>
              <a:rPr lang="en-US"/>
              <a:t>instruction on this LC3101 datapath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ChangeArrowheads="1"/>
          </p:cNvSpPr>
          <p:nvPr/>
        </p:nvSpPr>
        <p:spPr bwMode="auto">
          <a:xfrm>
            <a:off x="-762000" y="-381000"/>
            <a:ext cx="11049000" cy="7391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PC</a:t>
            </a:r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Instruction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344069" name="Rectangle 5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Register</a:t>
            </a:r>
          </a:p>
          <a:p>
            <a:r>
              <a:rPr lang="en-US" sz="1400" b="0"/>
              <a:t>file</a:t>
            </a:r>
          </a:p>
        </p:txBody>
      </p:sp>
      <p:sp>
        <p:nvSpPr>
          <p:cNvPr id="344070" name="Rectangle 6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Data 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344071" name="Line 7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072" name="Line 8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073" name="Line 9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074" name="Line 10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075" name="Line 11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076" name="Line 12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077" name="Rectangle 13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Control ROM</a:t>
            </a:r>
          </a:p>
        </p:txBody>
      </p:sp>
      <p:sp>
        <p:nvSpPr>
          <p:cNvPr id="344078" name="Line 14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079" name="Line 15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080" name="Line 16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081" name="Line 17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082" name="Line 18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083" name="Line 19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084" name="Line 20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085" name="Line 21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086" name="Line 22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087" name="Line 23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088" name="Line 24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089" name="Line 25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090" name="Line 26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091" name="Line 27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092" name="Line 28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093" name="Line 29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094" name="Line 30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095" name="Line 31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096" name="Line 32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097" name="Line 33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098" name="Line 34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099" name="Line 35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100" name="Line 36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101" name="Line 37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102" name="Line 38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103" name="Line 39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104" name="Line 40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105" name="Line 41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106" name="Line 42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107" name="Line 43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108" name="Line 44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109" name="AutoShape 45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44110" name="AutoShape 46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44111" name="AutoShape 47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44112" name="AutoShape 48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44113" name="Rectangle 49"/>
          <p:cNvSpPr>
            <a:spLocks noChangeArrowheads="1"/>
          </p:cNvSpPr>
          <p:nvPr/>
        </p:nvSpPr>
        <p:spPr bwMode="auto">
          <a:xfrm>
            <a:off x="4419600" y="2209800"/>
            <a:ext cx="12192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Sign extend</a:t>
            </a:r>
          </a:p>
        </p:txBody>
      </p:sp>
      <p:grpSp>
        <p:nvGrpSpPr>
          <p:cNvPr id="344114" name="Group 50"/>
          <p:cNvGrpSpPr>
            <a:grpSpLocks/>
          </p:cNvGrpSpPr>
          <p:nvPr/>
        </p:nvGrpSpPr>
        <p:grpSpPr bwMode="auto">
          <a:xfrm>
            <a:off x="2438400" y="1295400"/>
            <a:ext cx="441325" cy="990600"/>
            <a:chOff x="2304" y="480"/>
            <a:chExt cx="251" cy="624"/>
          </a:xfrm>
        </p:grpSpPr>
        <p:sp>
          <p:nvSpPr>
            <p:cNvPr id="344115" name="Freeform 51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480 w 672"/>
                <a:gd name="T1" fmla="*/ 288 h 288"/>
                <a:gd name="T2" fmla="*/ 672 w 672"/>
                <a:gd name="T3" fmla="*/ 0 h 288"/>
                <a:gd name="T4" fmla="*/ 432 w 672"/>
                <a:gd name="T5" fmla="*/ 0 h 288"/>
                <a:gd name="T6" fmla="*/ 384 w 672"/>
                <a:gd name="T7" fmla="*/ 96 h 288"/>
                <a:gd name="T8" fmla="*/ 288 w 672"/>
                <a:gd name="T9" fmla="*/ 96 h 288"/>
                <a:gd name="T10" fmla="*/ 240 w 672"/>
                <a:gd name="T11" fmla="*/ 0 h 288"/>
                <a:gd name="T12" fmla="*/ 0 w 672"/>
                <a:gd name="T13" fmla="*/ 0 h 288"/>
                <a:gd name="T14" fmla="*/ 192 w 672"/>
                <a:gd name="T15" fmla="*/ 288 h 288"/>
                <a:gd name="T16" fmla="*/ 480 w 672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4116" name="Text Box 52"/>
            <p:cNvSpPr txBox="1">
              <a:spLocks noChangeArrowheads="1"/>
            </p:cNvSpPr>
            <p:nvPr/>
          </p:nvSpPr>
          <p:spPr bwMode="auto">
            <a:xfrm>
              <a:off x="2352" y="672"/>
              <a:ext cx="2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+</a:t>
              </a:r>
            </a:p>
          </p:txBody>
        </p:sp>
      </p:grpSp>
      <p:sp>
        <p:nvSpPr>
          <p:cNvPr id="344117" name="Rectangle 53"/>
          <p:cNvSpPr>
            <a:spLocks noChangeArrowheads="1"/>
          </p:cNvSpPr>
          <p:nvPr/>
        </p:nvSpPr>
        <p:spPr bwMode="auto">
          <a:xfrm>
            <a:off x="1828800" y="1295400"/>
            <a:ext cx="3048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/>
              <a:t>1</a:t>
            </a:r>
          </a:p>
        </p:txBody>
      </p:sp>
      <p:grpSp>
        <p:nvGrpSpPr>
          <p:cNvPr id="344118" name="Group 54"/>
          <p:cNvGrpSpPr>
            <a:grpSpLocks/>
          </p:cNvGrpSpPr>
          <p:nvPr/>
        </p:nvGrpSpPr>
        <p:grpSpPr bwMode="auto">
          <a:xfrm>
            <a:off x="7162800" y="1600200"/>
            <a:ext cx="441325" cy="990600"/>
            <a:chOff x="2304" y="480"/>
            <a:chExt cx="251" cy="624"/>
          </a:xfrm>
        </p:grpSpPr>
        <p:sp>
          <p:nvSpPr>
            <p:cNvPr id="344119" name="Freeform 55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480 w 672"/>
                <a:gd name="T1" fmla="*/ 288 h 288"/>
                <a:gd name="T2" fmla="*/ 672 w 672"/>
                <a:gd name="T3" fmla="*/ 0 h 288"/>
                <a:gd name="T4" fmla="*/ 432 w 672"/>
                <a:gd name="T5" fmla="*/ 0 h 288"/>
                <a:gd name="T6" fmla="*/ 384 w 672"/>
                <a:gd name="T7" fmla="*/ 96 h 288"/>
                <a:gd name="T8" fmla="*/ 288 w 672"/>
                <a:gd name="T9" fmla="*/ 96 h 288"/>
                <a:gd name="T10" fmla="*/ 240 w 672"/>
                <a:gd name="T11" fmla="*/ 0 h 288"/>
                <a:gd name="T12" fmla="*/ 0 w 672"/>
                <a:gd name="T13" fmla="*/ 0 h 288"/>
                <a:gd name="T14" fmla="*/ 192 w 672"/>
                <a:gd name="T15" fmla="*/ 288 h 288"/>
                <a:gd name="T16" fmla="*/ 480 w 672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4120" name="Text Box 56"/>
            <p:cNvSpPr txBox="1">
              <a:spLocks noChangeArrowheads="1"/>
            </p:cNvSpPr>
            <p:nvPr/>
          </p:nvSpPr>
          <p:spPr bwMode="auto">
            <a:xfrm>
              <a:off x="2352" y="672"/>
              <a:ext cx="2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+</a:t>
              </a:r>
            </a:p>
          </p:txBody>
        </p:sp>
      </p:grpSp>
      <p:grpSp>
        <p:nvGrpSpPr>
          <p:cNvPr id="344121" name="Group 57"/>
          <p:cNvGrpSpPr>
            <a:grpSpLocks/>
          </p:cNvGrpSpPr>
          <p:nvPr/>
        </p:nvGrpSpPr>
        <p:grpSpPr bwMode="auto">
          <a:xfrm>
            <a:off x="6705600" y="3048000"/>
            <a:ext cx="609600" cy="1676400"/>
            <a:chOff x="-72" y="2365"/>
            <a:chExt cx="390" cy="1056"/>
          </a:xfrm>
        </p:grpSpPr>
        <p:sp>
          <p:nvSpPr>
            <p:cNvPr id="344122" name="Freeform 58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80 w 672"/>
                <a:gd name="T1" fmla="*/ 288 h 288"/>
                <a:gd name="T2" fmla="*/ 672 w 672"/>
                <a:gd name="T3" fmla="*/ 0 h 288"/>
                <a:gd name="T4" fmla="*/ 432 w 672"/>
                <a:gd name="T5" fmla="*/ 0 h 288"/>
                <a:gd name="T6" fmla="*/ 384 w 672"/>
                <a:gd name="T7" fmla="*/ 96 h 288"/>
                <a:gd name="T8" fmla="*/ 288 w 672"/>
                <a:gd name="T9" fmla="*/ 96 h 288"/>
                <a:gd name="T10" fmla="*/ 240 w 672"/>
                <a:gd name="T11" fmla="*/ 0 h 288"/>
                <a:gd name="T12" fmla="*/ 0 w 672"/>
                <a:gd name="T13" fmla="*/ 0 h 288"/>
                <a:gd name="T14" fmla="*/ 192 w 672"/>
                <a:gd name="T15" fmla="*/ 288 h 288"/>
                <a:gd name="T16" fmla="*/ 480 w 672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4123" name="Text Box 59"/>
            <p:cNvSpPr txBox="1">
              <a:spLocks noChangeArrowheads="1"/>
            </p:cNvSpPr>
            <p:nvPr/>
          </p:nvSpPr>
          <p:spPr bwMode="auto">
            <a:xfrm>
              <a:off x="96" y="2592"/>
              <a:ext cx="222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A</a:t>
              </a:r>
            </a:p>
            <a:p>
              <a:pPr algn="l"/>
              <a:r>
                <a:rPr lang="en-US" sz="1800"/>
                <a:t>L</a:t>
              </a:r>
            </a:p>
            <a:p>
              <a:pPr algn="l"/>
              <a:r>
                <a:rPr lang="en-US" sz="1800"/>
                <a:t>U</a:t>
              </a:r>
            </a:p>
          </p:txBody>
        </p:sp>
      </p:grpSp>
      <p:sp>
        <p:nvSpPr>
          <p:cNvPr id="344124" name="Line 60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125" name="Line 61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126" name="Line 62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127" name="Line 63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128" name="Line 64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129" name="Line 65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130" name="Line 66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131" name="Line 67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132" name="Line 68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133" name="Line 69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134" name="Line 70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135" name="Rectangle 71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3x8</a:t>
            </a:r>
          </a:p>
          <a:p>
            <a:r>
              <a:rPr lang="en-US" sz="1000" b="0"/>
              <a:t>decoder</a:t>
            </a:r>
          </a:p>
        </p:txBody>
      </p:sp>
      <p:grpSp>
        <p:nvGrpSpPr>
          <p:cNvPr id="344136" name="Group 72"/>
          <p:cNvGrpSpPr>
            <a:grpSpLocks/>
          </p:cNvGrpSpPr>
          <p:nvPr/>
        </p:nvGrpSpPr>
        <p:grpSpPr bwMode="auto">
          <a:xfrm>
            <a:off x="3810000" y="4267200"/>
            <a:ext cx="4572000" cy="1828800"/>
            <a:chOff x="2400" y="2688"/>
            <a:chExt cx="2880" cy="1152"/>
          </a:xfrm>
        </p:grpSpPr>
        <p:sp>
          <p:nvSpPr>
            <p:cNvPr id="344137" name="Line 73"/>
            <p:cNvSpPr>
              <a:spLocks noChangeShapeType="1"/>
            </p:cNvSpPr>
            <p:nvPr/>
          </p:nvSpPr>
          <p:spPr bwMode="auto">
            <a:xfrm>
              <a:off x="2400" y="2688"/>
              <a:ext cx="0" cy="115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4138" name="Line 74"/>
            <p:cNvSpPr>
              <a:spLocks noChangeShapeType="1"/>
            </p:cNvSpPr>
            <p:nvPr/>
          </p:nvSpPr>
          <p:spPr bwMode="auto">
            <a:xfrm>
              <a:off x="2736" y="3216"/>
              <a:ext cx="0" cy="6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4139" name="Line 75"/>
            <p:cNvSpPr>
              <a:spLocks noChangeShapeType="1"/>
            </p:cNvSpPr>
            <p:nvPr/>
          </p:nvSpPr>
          <p:spPr bwMode="auto">
            <a:xfrm>
              <a:off x="3936" y="3024"/>
              <a:ext cx="0" cy="8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4140" name="Line 76"/>
            <p:cNvSpPr>
              <a:spLocks noChangeShapeType="1"/>
            </p:cNvSpPr>
            <p:nvPr/>
          </p:nvSpPr>
          <p:spPr bwMode="auto">
            <a:xfrm>
              <a:off x="4416" y="2784"/>
              <a:ext cx="0" cy="10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4141" name="Line 77"/>
            <p:cNvSpPr>
              <a:spLocks noChangeShapeType="1"/>
            </p:cNvSpPr>
            <p:nvPr/>
          </p:nvSpPr>
          <p:spPr bwMode="auto">
            <a:xfrm>
              <a:off x="504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4142" name="Line 78"/>
            <p:cNvSpPr>
              <a:spLocks noChangeShapeType="1"/>
            </p:cNvSpPr>
            <p:nvPr/>
          </p:nvSpPr>
          <p:spPr bwMode="auto">
            <a:xfrm>
              <a:off x="528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4143" name="Line 79"/>
            <p:cNvSpPr>
              <a:spLocks noChangeShapeType="1"/>
            </p:cNvSpPr>
            <p:nvPr/>
          </p:nvSpPr>
          <p:spPr bwMode="auto">
            <a:xfrm>
              <a:off x="3168" y="3264"/>
              <a:ext cx="0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44144" name="Text Box 80"/>
          <p:cNvSpPr txBox="1">
            <a:spLocks noChangeArrowheads="1"/>
          </p:cNvSpPr>
          <p:nvPr/>
        </p:nvSpPr>
        <p:spPr bwMode="auto">
          <a:xfrm>
            <a:off x="8137525" y="4989513"/>
            <a:ext cx="520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R/W</a:t>
            </a:r>
          </a:p>
        </p:txBody>
      </p:sp>
      <p:sp>
        <p:nvSpPr>
          <p:cNvPr id="344145" name="Text Box 81"/>
          <p:cNvSpPr txBox="1">
            <a:spLocks noChangeArrowheads="1"/>
          </p:cNvSpPr>
          <p:nvPr/>
        </p:nvSpPr>
        <p:spPr bwMode="auto">
          <a:xfrm>
            <a:off x="7810500" y="5003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sp>
        <p:nvSpPr>
          <p:cNvPr id="344146" name="Text Box 82"/>
          <p:cNvSpPr txBox="1">
            <a:spLocks noChangeArrowheads="1"/>
          </p:cNvSpPr>
          <p:nvPr/>
        </p:nvSpPr>
        <p:spPr bwMode="auto">
          <a:xfrm>
            <a:off x="4851400" y="49403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grpSp>
        <p:nvGrpSpPr>
          <p:cNvPr id="344147" name="Group 83"/>
          <p:cNvGrpSpPr>
            <a:grpSpLocks/>
          </p:cNvGrpSpPr>
          <p:nvPr/>
        </p:nvGrpSpPr>
        <p:grpSpPr bwMode="auto">
          <a:xfrm>
            <a:off x="441325" y="2057400"/>
            <a:ext cx="4043363" cy="3657600"/>
            <a:chOff x="278" y="1296"/>
            <a:chExt cx="2547" cy="2304"/>
          </a:xfrm>
        </p:grpSpPr>
        <p:sp>
          <p:nvSpPr>
            <p:cNvPr id="344148" name="Text Box 84"/>
            <p:cNvSpPr txBox="1">
              <a:spLocks noChangeArrowheads="1"/>
            </p:cNvSpPr>
            <p:nvPr/>
          </p:nvSpPr>
          <p:spPr bwMode="auto">
            <a:xfrm rot="-5400000">
              <a:off x="1620" y="1836"/>
              <a:ext cx="7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Instruction bits</a:t>
              </a:r>
            </a:p>
          </p:txBody>
        </p:sp>
        <p:sp>
          <p:nvSpPr>
            <p:cNvPr id="344149" name="Text Box 85"/>
            <p:cNvSpPr txBox="1">
              <a:spLocks noChangeArrowheads="1"/>
            </p:cNvSpPr>
            <p:nvPr/>
          </p:nvSpPr>
          <p:spPr bwMode="auto">
            <a:xfrm>
              <a:off x="2400" y="1296"/>
              <a:ext cx="32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15-0</a:t>
              </a:r>
            </a:p>
          </p:txBody>
        </p:sp>
        <p:sp>
          <p:nvSpPr>
            <p:cNvPr id="344150" name="Text Box 86"/>
            <p:cNvSpPr txBox="1">
              <a:spLocks noChangeArrowheads="1"/>
            </p:cNvSpPr>
            <p:nvPr/>
          </p:nvSpPr>
          <p:spPr bwMode="auto">
            <a:xfrm>
              <a:off x="2448" y="1680"/>
              <a:ext cx="3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21-19</a:t>
              </a:r>
            </a:p>
          </p:txBody>
        </p:sp>
        <p:sp>
          <p:nvSpPr>
            <p:cNvPr id="344151" name="Text Box 87"/>
            <p:cNvSpPr txBox="1">
              <a:spLocks noChangeArrowheads="1"/>
            </p:cNvSpPr>
            <p:nvPr/>
          </p:nvSpPr>
          <p:spPr bwMode="auto">
            <a:xfrm>
              <a:off x="2448" y="1872"/>
              <a:ext cx="3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18-16</a:t>
              </a:r>
            </a:p>
          </p:txBody>
        </p:sp>
        <p:sp>
          <p:nvSpPr>
            <p:cNvPr id="344152" name="Text Box 88"/>
            <p:cNvSpPr txBox="1">
              <a:spLocks noChangeArrowheads="1"/>
            </p:cNvSpPr>
            <p:nvPr/>
          </p:nvSpPr>
          <p:spPr bwMode="auto">
            <a:xfrm>
              <a:off x="1680" y="3408"/>
              <a:ext cx="3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24-22</a:t>
              </a:r>
            </a:p>
          </p:txBody>
        </p:sp>
        <p:sp>
          <p:nvSpPr>
            <p:cNvPr id="344153" name="Text Box 89"/>
            <p:cNvSpPr txBox="1">
              <a:spLocks noChangeArrowheads="1"/>
            </p:cNvSpPr>
            <p:nvPr/>
          </p:nvSpPr>
          <p:spPr bwMode="auto">
            <a:xfrm>
              <a:off x="278" y="2983"/>
              <a:ext cx="377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18-16</a:t>
              </a:r>
            </a:p>
            <a:p>
              <a:pPr algn="l"/>
              <a:endParaRPr lang="en-US" sz="1400" b="0"/>
            </a:p>
            <a:p>
              <a:pPr algn="l"/>
              <a:r>
                <a:rPr lang="en-US" sz="1400" b="0"/>
                <a:t>  2-0</a:t>
              </a:r>
            </a:p>
          </p:txBody>
        </p:sp>
        <p:sp>
          <p:nvSpPr>
            <p:cNvPr id="344154" name="Line 90"/>
            <p:cNvSpPr>
              <a:spLocks noChangeShapeType="1"/>
            </p:cNvSpPr>
            <p:nvPr/>
          </p:nvSpPr>
          <p:spPr bwMode="auto">
            <a:xfrm flipV="1">
              <a:off x="624" y="2304"/>
              <a:ext cx="153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4155" name="Line 91"/>
            <p:cNvSpPr>
              <a:spLocks noChangeShapeType="1"/>
            </p:cNvSpPr>
            <p:nvPr/>
          </p:nvSpPr>
          <p:spPr bwMode="auto">
            <a:xfrm flipV="1">
              <a:off x="576" y="2592"/>
              <a:ext cx="15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44156" name="Text Box 92"/>
          <p:cNvSpPr txBox="1">
            <a:spLocks noChangeArrowheads="1"/>
          </p:cNvSpPr>
          <p:nvPr/>
        </p:nvSpPr>
        <p:spPr bwMode="auto">
          <a:xfrm>
            <a:off x="1371600" y="0"/>
            <a:ext cx="637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 b="0"/>
              <a:t>Executing a </a:t>
            </a:r>
            <a:r>
              <a:rPr lang="en-US" sz="4400" b="0">
                <a:solidFill>
                  <a:srgbClr val="FF0000"/>
                </a:solidFill>
              </a:rPr>
              <a:t>SW</a:t>
            </a:r>
            <a:r>
              <a:rPr lang="en-US" sz="4400" b="0"/>
              <a:t> Instruction</a:t>
            </a:r>
          </a:p>
        </p:txBody>
      </p:sp>
      <p:sp>
        <p:nvSpPr>
          <p:cNvPr id="344157" name="Text Box 93"/>
          <p:cNvSpPr txBox="1">
            <a:spLocks noChangeArrowheads="1"/>
          </p:cNvSpPr>
          <p:nvPr/>
        </p:nvSpPr>
        <p:spPr bwMode="auto">
          <a:xfrm>
            <a:off x="533400" y="5562600"/>
            <a:ext cx="2127250" cy="854075"/>
          </a:xfrm>
          <a:prstGeom prst="rect">
            <a:avLst/>
          </a:prstGeom>
          <a:solidFill>
            <a:srgbClr val="33CC33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0" u="sng"/>
              <a:t>sw regA, regB, offset</a:t>
            </a:r>
          </a:p>
          <a:p>
            <a:pPr algn="l"/>
            <a:r>
              <a:rPr lang="en-US" sz="1600" b="0"/>
              <a:t>M[regA+offset] = regB</a:t>
            </a:r>
          </a:p>
          <a:p>
            <a:pPr algn="l"/>
            <a:r>
              <a:rPr lang="en-US" sz="1600" b="0"/>
              <a:t>PC = PC + 1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ChangeArrowheads="1"/>
          </p:cNvSpPr>
          <p:nvPr/>
        </p:nvSpPr>
        <p:spPr bwMode="auto">
          <a:xfrm>
            <a:off x="-762000" y="-381000"/>
            <a:ext cx="11049000" cy="7391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46115" name="Rectangle 3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PC</a:t>
            </a:r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Instruction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346117" name="Rectangle 5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Register</a:t>
            </a:r>
          </a:p>
          <a:p>
            <a:r>
              <a:rPr lang="en-US" sz="1400" b="0"/>
              <a:t>file</a:t>
            </a:r>
          </a:p>
        </p:txBody>
      </p:sp>
      <p:sp>
        <p:nvSpPr>
          <p:cNvPr id="346118" name="Rectangle 6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Data 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346119" name="Line 7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20" name="Line 8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21" name="Line 9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22" name="Rectangle 10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46123" name="Line 11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24" name="Line 12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25" name="Line 13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26" name="Line 14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27" name="Line 15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28" name="Line 16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29" name="Line 17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30" name="Line 18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31" name="Line 19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32" name="Line 20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33" name="Line 21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34" name="Line 22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35" name="Line 23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36" name="Line 24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37" name="Line 25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57150">
            <a:solidFill>
              <a:srgbClr val="99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38" name="AutoShape 26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46139" name="AutoShape 27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46140" name="AutoShape 28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46141" name="AutoShape 29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grpSp>
        <p:nvGrpSpPr>
          <p:cNvPr id="346142" name="Group 30"/>
          <p:cNvGrpSpPr>
            <a:grpSpLocks/>
          </p:cNvGrpSpPr>
          <p:nvPr/>
        </p:nvGrpSpPr>
        <p:grpSpPr bwMode="auto">
          <a:xfrm>
            <a:off x="1828800" y="1295400"/>
            <a:ext cx="5775325" cy="3429000"/>
            <a:chOff x="1152" y="816"/>
            <a:chExt cx="3638" cy="2160"/>
          </a:xfrm>
        </p:grpSpPr>
        <p:sp>
          <p:nvSpPr>
            <p:cNvPr id="346143" name="Rectangle 31"/>
            <p:cNvSpPr>
              <a:spLocks noChangeArrowheads="1"/>
            </p:cNvSpPr>
            <p:nvPr/>
          </p:nvSpPr>
          <p:spPr bwMode="auto">
            <a:xfrm>
              <a:off x="2784" y="1392"/>
              <a:ext cx="768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Sign extend</a:t>
              </a:r>
            </a:p>
          </p:txBody>
        </p:sp>
        <p:grpSp>
          <p:nvGrpSpPr>
            <p:cNvPr id="346144" name="Group 32"/>
            <p:cNvGrpSpPr>
              <a:grpSpLocks/>
            </p:cNvGrpSpPr>
            <p:nvPr/>
          </p:nvGrpSpPr>
          <p:grpSpPr bwMode="auto">
            <a:xfrm>
              <a:off x="1536" y="816"/>
              <a:ext cx="278" cy="624"/>
              <a:chOff x="2304" y="480"/>
              <a:chExt cx="251" cy="624"/>
            </a:xfrm>
          </p:grpSpPr>
          <p:sp>
            <p:nvSpPr>
              <p:cNvPr id="346145" name="Freeform 33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480 w 672"/>
                  <a:gd name="T1" fmla="*/ 288 h 288"/>
                  <a:gd name="T2" fmla="*/ 672 w 672"/>
                  <a:gd name="T3" fmla="*/ 0 h 288"/>
                  <a:gd name="T4" fmla="*/ 432 w 672"/>
                  <a:gd name="T5" fmla="*/ 0 h 288"/>
                  <a:gd name="T6" fmla="*/ 384 w 672"/>
                  <a:gd name="T7" fmla="*/ 96 h 288"/>
                  <a:gd name="T8" fmla="*/ 288 w 672"/>
                  <a:gd name="T9" fmla="*/ 96 h 288"/>
                  <a:gd name="T10" fmla="*/ 240 w 672"/>
                  <a:gd name="T11" fmla="*/ 0 h 288"/>
                  <a:gd name="T12" fmla="*/ 0 w 672"/>
                  <a:gd name="T13" fmla="*/ 0 h 288"/>
                  <a:gd name="T14" fmla="*/ 192 w 672"/>
                  <a:gd name="T15" fmla="*/ 288 h 288"/>
                  <a:gd name="T16" fmla="*/ 480 w 672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6146" name="Text Box 34"/>
              <p:cNvSpPr txBox="1">
                <a:spLocks noChangeArrowheads="1"/>
              </p:cNvSpPr>
              <p:nvPr/>
            </p:nvSpPr>
            <p:spPr bwMode="auto">
              <a:xfrm>
                <a:off x="2352" y="672"/>
                <a:ext cx="2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/>
                  <a:t>+</a:t>
                </a:r>
              </a:p>
            </p:txBody>
          </p:sp>
        </p:grpSp>
        <p:sp>
          <p:nvSpPr>
            <p:cNvPr id="346147" name="Rectangle 35"/>
            <p:cNvSpPr>
              <a:spLocks noChangeArrowheads="1"/>
            </p:cNvSpPr>
            <p:nvPr/>
          </p:nvSpPr>
          <p:spPr bwMode="auto">
            <a:xfrm>
              <a:off x="1152" y="816"/>
              <a:ext cx="192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1</a:t>
              </a:r>
            </a:p>
          </p:txBody>
        </p:sp>
        <p:grpSp>
          <p:nvGrpSpPr>
            <p:cNvPr id="346148" name="Group 36"/>
            <p:cNvGrpSpPr>
              <a:grpSpLocks/>
            </p:cNvGrpSpPr>
            <p:nvPr/>
          </p:nvGrpSpPr>
          <p:grpSpPr bwMode="auto">
            <a:xfrm>
              <a:off x="4512" y="1008"/>
              <a:ext cx="278" cy="624"/>
              <a:chOff x="2304" y="480"/>
              <a:chExt cx="251" cy="624"/>
            </a:xfrm>
          </p:grpSpPr>
          <p:sp>
            <p:nvSpPr>
              <p:cNvPr id="346149" name="Freeform 37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480 w 672"/>
                  <a:gd name="T1" fmla="*/ 288 h 288"/>
                  <a:gd name="T2" fmla="*/ 672 w 672"/>
                  <a:gd name="T3" fmla="*/ 0 h 288"/>
                  <a:gd name="T4" fmla="*/ 432 w 672"/>
                  <a:gd name="T5" fmla="*/ 0 h 288"/>
                  <a:gd name="T6" fmla="*/ 384 w 672"/>
                  <a:gd name="T7" fmla="*/ 96 h 288"/>
                  <a:gd name="T8" fmla="*/ 288 w 672"/>
                  <a:gd name="T9" fmla="*/ 96 h 288"/>
                  <a:gd name="T10" fmla="*/ 240 w 672"/>
                  <a:gd name="T11" fmla="*/ 0 h 288"/>
                  <a:gd name="T12" fmla="*/ 0 w 672"/>
                  <a:gd name="T13" fmla="*/ 0 h 288"/>
                  <a:gd name="T14" fmla="*/ 192 w 672"/>
                  <a:gd name="T15" fmla="*/ 288 h 288"/>
                  <a:gd name="T16" fmla="*/ 480 w 672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6150" name="Text Box 38"/>
              <p:cNvSpPr txBox="1">
                <a:spLocks noChangeArrowheads="1"/>
              </p:cNvSpPr>
              <p:nvPr/>
            </p:nvSpPr>
            <p:spPr bwMode="auto">
              <a:xfrm>
                <a:off x="2352" y="672"/>
                <a:ext cx="2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/>
                  <a:t>+</a:t>
                </a:r>
              </a:p>
            </p:txBody>
          </p:sp>
        </p:grpSp>
        <p:grpSp>
          <p:nvGrpSpPr>
            <p:cNvPr id="346151" name="Group 39"/>
            <p:cNvGrpSpPr>
              <a:grpSpLocks/>
            </p:cNvGrpSpPr>
            <p:nvPr/>
          </p:nvGrpSpPr>
          <p:grpSpPr bwMode="auto">
            <a:xfrm>
              <a:off x="4224" y="1920"/>
              <a:ext cx="384" cy="1056"/>
              <a:chOff x="-72" y="2365"/>
              <a:chExt cx="390" cy="1056"/>
            </a:xfrm>
          </p:grpSpPr>
          <p:sp>
            <p:nvSpPr>
              <p:cNvPr id="346152" name="Freeform 40"/>
              <p:cNvSpPr>
                <a:spLocks/>
              </p:cNvSpPr>
              <p:nvPr/>
            </p:nvSpPr>
            <p:spPr bwMode="auto">
              <a:xfrm rot="-5400000">
                <a:off x="-421" y="2714"/>
                <a:ext cx="1056" cy="358"/>
              </a:xfrm>
              <a:custGeom>
                <a:avLst/>
                <a:gdLst>
                  <a:gd name="T0" fmla="*/ 480 w 672"/>
                  <a:gd name="T1" fmla="*/ 288 h 288"/>
                  <a:gd name="T2" fmla="*/ 672 w 672"/>
                  <a:gd name="T3" fmla="*/ 0 h 288"/>
                  <a:gd name="T4" fmla="*/ 432 w 672"/>
                  <a:gd name="T5" fmla="*/ 0 h 288"/>
                  <a:gd name="T6" fmla="*/ 384 w 672"/>
                  <a:gd name="T7" fmla="*/ 96 h 288"/>
                  <a:gd name="T8" fmla="*/ 288 w 672"/>
                  <a:gd name="T9" fmla="*/ 96 h 288"/>
                  <a:gd name="T10" fmla="*/ 240 w 672"/>
                  <a:gd name="T11" fmla="*/ 0 h 288"/>
                  <a:gd name="T12" fmla="*/ 0 w 672"/>
                  <a:gd name="T13" fmla="*/ 0 h 288"/>
                  <a:gd name="T14" fmla="*/ 192 w 672"/>
                  <a:gd name="T15" fmla="*/ 288 h 288"/>
                  <a:gd name="T16" fmla="*/ 480 w 672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6153" name="Text Box 41"/>
              <p:cNvSpPr txBox="1">
                <a:spLocks noChangeArrowheads="1"/>
              </p:cNvSpPr>
              <p:nvPr/>
            </p:nvSpPr>
            <p:spPr bwMode="auto">
              <a:xfrm>
                <a:off x="96" y="2592"/>
                <a:ext cx="222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A</a:t>
                </a:r>
              </a:p>
              <a:p>
                <a:pPr algn="l"/>
                <a:r>
                  <a:rPr lang="en-US" sz="1800"/>
                  <a:t>L</a:t>
                </a:r>
              </a:p>
              <a:p>
                <a:pPr algn="l"/>
                <a:r>
                  <a:rPr lang="en-US" sz="1800"/>
                  <a:t>U</a:t>
                </a:r>
              </a:p>
            </p:txBody>
          </p:sp>
        </p:grpSp>
      </p:grpSp>
      <p:sp>
        <p:nvSpPr>
          <p:cNvPr id="346154" name="Line 42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55" name="Line 43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76200">
            <a:solidFill>
              <a:srgbClr val="99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56" name="Line 44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57" name="Line 45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58" name="Line 46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59" name="Line 47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60" name="Line 48"/>
          <p:cNvSpPr>
            <a:spLocks noChangeShapeType="1"/>
          </p:cNvSpPr>
          <p:nvPr/>
        </p:nvSpPr>
        <p:spPr bwMode="auto">
          <a:xfrm>
            <a:off x="3810000" y="4267200"/>
            <a:ext cx="0" cy="1828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61" name="Line 49"/>
          <p:cNvSpPr>
            <a:spLocks noChangeShapeType="1"/>
          </p:cNvSpPr>
          <p:nvPr/>
        </p:nvSpPr>
        <p:spPr bwMode="auto">
          <a:xfrm>
            <a:off x="4343400" y="5105400"/>
            <a:ext cx="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62" name="Line 50"/>
          <p:cNvSpPr>
            <a:spLocks noChangeShapeType="1"/>
          </p:cNvSpPr>
          <p:nvPr/>
        </p:nvSpPr>
        <p:spPr bwMode="auto">
          <a:xfrm>
            <a:off x="6248400" y="4800600"/>
            <a:ext cx="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63" name="Line 51"/>
          <p:cNvSpPr>
            <a:spLocks noChangeShapeType="1"/>
          </p:cNvSpPr>
          <p:nvPr/>
        </p:nvSpPr>
        <p:spPr bwMode="auto">
          <a:xfrm>
            <a:off x="7010400" y="4419600"/>
            <a:ext cx="0" cy="1676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64" name="Line 52"/>
          <p:cNvSpPr>
            <a:spLocks noChangeShapeType="1"/>
          </p:cNvSpPr>
          <p:nvPr/>
        </p:nvSpPr>
        <p:spPr bwMode="auto">
          <a:xfrm>
            <a:off x="8001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65" name="Line 53"/>
          <p:cNvSpPr>
            <a:spLocks noChangeShapeType="1"/>
          </p:cNvSpPr>
          <p:nvPr/>
        </p:nvSpPr>
        <p:spPr bwMode="auto">
          <a:xfrm>
            <a:off x="8382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66" name="Line 54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67" name="Rectangle 55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3x8</a:t>
            </a:r>
          </a:p>
          <a:p>
            <a:r>
              <a:rPr lang="en-US" sz="1000" b="0"/>
              <a:t>decoder</a:t>
            </a:r>
          </a:p>
        </p:txBody>
      </p:sp>
      <p:sp>
        <p:nvSpPr>
          <p:cNvPr id="346168" name="Line 56"/>
          <p:cNvSpPr>
            <a:spLocks noChangeShapeType="1"/>
          </p:cNvSpPr>
          <p:nvPr/>
        </p:nvSpPr>
        <p:spPr bwMode="auto">
          <a:xfrm>
            <a:off x="5029200" y="5181600"/>
            <a:ext cx="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69" name="Rectangle 57"/>
          <p:cNvSpPr>
            <a:spLocks noChangeArrowheads="1"/>
          </p:cNvSpPr>
          <p:nvPr/>
        </p:nvSpPr>
        <p:spPr bwMode="auto">
          <a:xfrm>
            <a:off x="381000" y="5867400"/>
            <a:ext cx="1905000" cy="609600"/>
          </a:xfrm>
          <a:prstGeom prst="rect">
            <a:avLst/>
          </a:prstGeom>
          <a:solidFill>
            <a:srgbClr val="FF9900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/>
              <a:t>sw   1  2  25</a:t>
            </a:r>
          </a:p>
        </p:txBody>
      </p:sp>
      <p:sp>
        <p:nvSpPr>
          <p:cNvPr id="346170" name="Text Box 58"/>
          <p:cNvSpPr txBox="1">
            <a:spLocks noChangeArrowheads="1"/>
          </p:cNvSpPr>
          <p:nvPr/>
        </p:nvSpPr>
        <p:spPr bwMode="auto">
          <a:xfrm>
            <a:off x="3581400" y="6019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>
                <a:sym typeface="Webdings" charset="0"/>
              </a:rPr>
              <a:t></a:t>
            </a:r>
            <a:endParaRPr lang="en-US" sz="2800" b="0"/>
          </a:p>
        </p:txBody>
      </p:sp>
      <p:sp>
        <p:nvSpPr>
          <p:cNvPr id="346171" name="Text Box 59"/>
          <p:cNvSpPr txBox="1">
            <a:spLocks noChangeArrowheads="1"/>
          </p:cNvSpPr>
          <p:nvPr/>
        </p:nvSpPr>
        <p:spPr bwMode="auto">
          <a:xfrm>
            <a:off x="48768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0</a:t>
            </a:r>
          </a:p>
        </p:txBody>
      </p:sp>
      <p:sp>
        <p:nvSpPr>
          <p:cNvPr id="346172" name="Text Box 60"/>
          <p:cNvSpPr txBox="1">
            <a:spLocks noChangeArrowheads="1"/>
          </p:cNvSpPr>
          <p:nvPr/>
        </p:nvSpPr>
        <p:spPr bwMode="auto">
          <a:xfrm>
            <a:off x="60960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0</a:t>
            </a:r>
          </a:p>
        </p:txBody>
      </p:sp>
      <p:sp>
        <p:nvSpPr>
          <p:cNvPr id="346173" name="Text Box 61"/>
          <p:cNvSpPr txBox="1">
            <a:spLocks noChangeArrowheads="1"/>
          </p:cNvSpPr>
          <p:nvPr/>
        </p:nvSpPr>
        <p:spPr bwMode="auto">
          <a:xfrm>
            <a:off x="68580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0</a:t>
            </a:r>
          </a:p>
        </p:txBody>
      </p:sp>
      <p:sp>
        <p:nvSpPr>
          <p:cNvPr id="346174" name="Text Box 62"/>
          <p:cNvSpPr txBox="1">
            <a:spLocks noChangeArrowheads="1"/>
          </p:cNvSpPr>
          <p:nvPr/>
        </p:nvSpPr>
        <p:spPr bwMode="auto">
          <a:xfrm>
            <a:off x="78486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1</a:t>
            </a:r>
          </a:p>
        </p:txBody>
      </p:sp>
      <p:sp>
        <p:nvSpPr>
          <p:cNvPr id="346175" name="Text Box 63"/>
          <p:cNvSpPr txBox="1">
            <a:spLocks noChangeArrowheads="1"/>
          </p:cNvSpPr>
          <p:nvPr/>
        </p:nvSpPr>
        <p:spPr bwMode="auto">
          <a:xfrm>
            <a:off x="82296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1</a:t>
            </a:r>
          </a:p>
        </p:txBody>
      </p:sp>
      <p:sp>
        <p:nvSpPr>
          <p:cNvPr id="346176" name="Line 64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77" name="Text Box 65"/>
          <p:cNvSpPr txBox="1">
            <a:spLocks noChangeArrowheads="1"/>
          </p:cNvSpPr>
          <p:nvPr/>
        </p:nvSpPr>
        <p:spPr bwMode="auto">
          <a:xfrm>
            <a:off x="4038600" y="26670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0 0 1</a:t>
            </a:r>
          </a:p>
        </p:txBody>
      </p:sp>
      <p:sp>
        <p:nvSpPr>
          <p:cNvPr id="346178" name="Text Box 66"/>
          <p:cNvSpPr txBox="1">
            <a:spLocks noChangeArrowheads="1"/>
          </p:cNvSpPr>
          <p:nvPr/>
        </p:nvSpPr>
        <p:spPr bwMode="auto">
          <a:xfrm>
            <a:off x="4038600" y="29718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33CC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0 1 0</a:t>
            </a:r>
          </a:p>
        </p:txBody>
      </p:sp>
      <p:sp>
        <p:nvSpPr>
          <p:cNvPr id="346179" name="Line 67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80" name="Line 68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81" name="Line 69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82" name="Line 70"/>
          <p:cNvSpPr>
            <a:spLocks noChangeShapeType="1"/>
          </p:cNvSpPr>
          <p:nvPr/>
        </p:nvSpPr>
        <p:spPr bwMode="auto">
          <a:xfrm flipV="1">
            <a:off x="3352800" y="3657600"/>
            <a:ext cx="0" cy="2057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83" name="Line 71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84" name="Line 72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85" name="Line 73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86" name="Line 74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87" name="Line 75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88" name="Line 76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89" name="Line 77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90" name="Line 78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91" name="Line 79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92" name="Line 80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93" name="Line 81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94" name="Line 82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95" name="Line 83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96" name="Line 84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97" name="Line 85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98" name="Line 86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199" name="Line 87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200" name="Line 88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201" name="Line 89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202" name="Line 90"/>
          <p:cNvSpPr>
            <a:spLocks noChangeShapeType="1"/>
          </p:cNvSpPr>
          <p:nvPr/>
        </p:nvSpPr>
        <p:spPr bwMode="auto">
          <a:xfrm>
            <a:off x="2819400" y="1752600"/>
            <a:ext cx="3810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203" name="Text Box 91"/>
          <p:cNvSpPr txBox="1">
            <a:spLocks noChangeArrowheads="1"/>
          </p:cNvSpPr>
          <p:nvPr/>
        </p:nvSpPr>
        <p:spPr bwMode="auto">
          <a:xfrm>
            <a:off x="2667000" y="54102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33CC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0 1 1</a:t>
            </a:r>
          </a:p>
        </p:txBody>
      </p:sp>
      <p:sp>
        <p:nvSpPr>
          <p:cNvPr id="346204" name="Line 92"/>
          <p:cNvSpPr>
            <a:spLocks noChangeShapeType="1"/>
          </p:cNvSpPr>
          <p:nvPr/>
        </p:nvSpPr>
        <p:spPr bwMode="auto">
          <a:xfrm flipV="1">
            <a:off x="3352800" y="2971800"/>
            <a:ext cx="0" cy="6858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205" name="Text Box 93"/>
          <p:cNvSpPr txBox="1">
            <a:spLocks noChangeArrowheads="1"/>
          </p:cNvSpPr>
          <p:nvPr/>
        </p:nvSpPr>
        <p:spPr bwMode="auto">
          <a:xfrm>
            <a:off x="3276600" y="2057400"/>
            <a:ext cx="984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0…011001</a:t>
            </a:r>
          </a:p>
        </p:txBody>
      </p:sp>
      <p:sp>
        <p:nvSpPr>
          <p:cNvPr id="346206" name="Line 94"/>
          <p:cNvSpPr>
            <a:spLocks noChangeShapeType="1"/>
          </p:cNvSpPr>
          <p:nvPr/>
        </p:nvSpPr>
        <p:spPr bwMode="auto">
          <a:xfrm>
            <a:off x="5638800" y="2362200"/>
            <a:ext cx="152400" cy="0"/>
          </a:xfrm>
          <a:prstGeom prst="line">
            <a:avLst/>
          </a:prstGeom>
          <a:noFill/>
          <a:ln w="76200">
            <a:solidFill>
              <a:srgbClr val="99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207" name="Text Box 95"/>
          <p:cNvSpPr txBox="1">
            <a:spLocks noChangeArrowheads="1"/>
          </p:cNvSpPr>
          <p:nvPr/>
        </p:nvSpPr>
        <p:spPr bwMode="auto">
          <a:xfrm>
            <a:off x="8137525" y="4989513"/>
            <a:ext cx="520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R/W</a:t>
            </a:r>
          </a:p>
        </p:txBody>
      </p:sp>
      <p:sp>
        <p:nvSpPr>
          <p:cNvPr id="346208" name="Text Box 96"/>
          <p:cNvSpPr txBox="1">
            <a:spLocks noChangeArrowheads="1"/>
          </p:cNvSpPr>
          <p:nvPr/>
        </p:nvSpPr>
        <p:spPr bwMode="auto">
          <a:xfrm>
            <a:off x="7810500" y="5003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sp>
        <p:nvSpPr>
          <p:cNvPr id="346209" name="Text Box 97"/>
          <p:cNvSpPr txBox="1">
            <a:spLocks noChangeArrowheads="1"/>
          </p:cNvSpPr>
          <p:nvPr/>
        </p:nvSpPr>
        <p:spPr bwMode="auto">
          <a:xfrm>
            <a:off x="4851400" y="49403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sp>
        <p:nvSpPr>
          <p:cNvPr id="346210" name="Text Box 98"/>
          <p:cNvSpPr txBox="1">
            <a:spLocks noChangeArrowheads="1"/>
          </p:cNvSpPr>
          <p:nvPr/>
        </p:nvSpPr>
        <p:spPr bwMode="auto">
          <a:xfrm>
            <a:off x="4114800" y="6019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>
                <a:sym typeface="Webdings" charset="0"/>
              </a:rPr>
              <a:t></a:t>
            </a:r>
            <a:endParaRPr lang="en-US" sz="2800" b="0"/>
          </a:p>
        </p:txBody>
      </p:sp>
      <p:sp>
        <p:nvSpPr>
          <p:cNvPr id="346211" name="Line 99"/>
          <p:cNvSpPr>
            <a:spLocks noChangeShapeType="1"/>
          </p:cNvSpPr>
          <p:nvPr/>
        </p:nvSpPr>
        <p:spPr bwMode="auto">
          <a:xfrm>
            <a:off x="5638800" y="4724400"/>
            <a:ext cx="1524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6212" name="Text Box 100"/>
          <p:cNvSpPr txBox="1">
            <a:spLocks noChangeArrowheads="1"/>
          </p:cNvSpPr>
          <p:nvPr/>
        </p:nvSpPr>
        <p:spPr bwMode="auto">
          <a:xfrm>
            <a:off x="1627188" y="0"/>
            <a:ext cx="5916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Executing a </a:t>
            </a:r>
            <a:r>
              <a:rPr lang="en-US">
                <a:solidFill>
                  <a:srgbClr val="FF0000"/>
                </a:solidFill>
              </a:rPr>
              <a:t>SW </a:t>
            </a:r>
            <a:r>
              <a:rPr lang="en-US"/>
              <a:t>instruction on this LC3101 datapath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ChangeArrowheads="1"/>
          </p:cNvSpPr>
          <p:nvPr/>
        </p:nvSpPr>
        <p:spPr bwMode="auto">
          <a:xfrm>
            <a:off x="-762000" y="-381000"/>
            <a:ext cx="11049000" cy="7391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48163" name="Rectangle 3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PC</a:t>
            </a:r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Instruction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348165" name="Rectangle 5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Register</a:t>
            </a:r>
          </a:p>
          <a:p>
            <a:r>
              <a:rPr lang="en-US" sz="1400" b="0"/>
              <a:t>file</a:t>
            </a:r>
          </a:p>
        </p:txBody>
      </p:sp>
      <p:sp>
        <p:nvSpPr>
          <p:cNvPr id="348166" name="Rectangle 6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Data 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348167" name="Line 7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68" name="Line 8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69" name="Line 9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70" name="Line 10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71" name="Line 11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72" name="Line 12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73" name="Rectangle 13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Control ROM</a:t>
            </a:r>
          </a:p>
        </p:txBody>
      </p:sp>
      <p:sp>
        <p:nvSpPr>
          <p:cNvPr id="348174" name="Line 14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75" name="Line 15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76" name="Line 16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77" name="Line 17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78" name="Line 18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79" name="Line 19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80" name="Line 20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81" name="Line 21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82" name="Line 22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83" name="Line 23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84" name="Line 24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85" name="Line 25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86" name="Line 26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87" name="Line 27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88" name="Line 28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89" name="Line 29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90" name="Line 30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91" name="Line 31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92" name="Line 32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93" name="Line 33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94" name="Line 34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95" name="Line 35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96" name="Line 36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97" name="Line 37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98" name="Line 38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99" name="Line 39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00" name="Line 40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01" name="Line 41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02" name="Line 42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03" name="Line 43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04" name="Line 44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05" name="AutoShape 45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48206" name="AutoShape 46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48207" name="AutoShape 47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48208" name="AutoShape 48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48209" name="Rectangle 49"/>
          <p:cNvSpPr>
            <a:spLocks noChangeArrowheads="1"/>
          </p:cNvSpPr>
          <p:nvPr/>
        </p:nvSpPr>
        <p:spPr bwMode="auto">
          <a:xfrm>
            <a:off x="4419600" y="2209800"/>
            <a:ext cx="12192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Sign extend</a:t>
            </a:r>
          </a:p>
        </p:txBody>
      </p:sp>
      <p:grpSp>
        <p:nvGrpSpPr>
          <p:cNvPr id="348210" name="Group 50"/>
          <p:cNvGrpSpPr>
            <a:grpSpLocks/>
          </p:cNvGrpSpPr>
          <p:nvPr/>
        </p:nvGrpSpPr>
        <p:grpSpPr bwMode="auto">
          <a:xfrm>
            <a:off x="2438400" y="1295400"/>
            <a:ext cx="441325" cy="990600"/>
            <a:chOff x="2304" y="480"/>
            <a:chExt cx="251" cy="624"/>
          </a:xfrm>
        </p:grpSpPr>
        <p:sp>
          <p:nvSpPr>
            <p:cNvPr id="348211" name="Freeform 51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480 w 672"/>
                <a:gd name="T1" fmla="*/ 288 h 288"/>
                <a:gd name="T2" fmla="*/ 672 w 672"/>
                <a:gd name="T3" fmla="*/ 0 h 288"/>
                <a:gd name="T4" fmla="*/ 432 w 672"/>
                <a:gd name="T5" fmla="*/ 0 h 288"/>
                <a:gd name="T6" fmla="*/ 384 w 672"/>
                <a:gd name="T7" fmla="*/ 96 h 288"/>
                <a:gd name="T8" fmla="*/ 288 w 672"/>
                <a:gd name="T9" fmla="*/ 96 h 288"/>
                <a:gd name="T10" fmla="*/ 240 w 672"/>
                <a:gd name="T11" fmla="*/ 0 h 288"/>
                <a:gd name="T12" fmla="*/ 0 w 672"/>
                <a:gd name="T13" fmla="*/ 0 h 288"/>
                <a:gd name="T14" fmla="*/ 192 w 672"/>
                <a:gd name="T15" fmla="*/ 288 h 288"/>
                <a:gd name="T16" fmla="*/ 480 w 672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212" name="Text Box 52"/>
            <p:cNvSpPr txBox="1">
              <a:spLocks noChangeArrowheads="1"/>
            </p:cNvSpPr>
            <p:nvPr/>
          </p:nvSpPr>
          <p:spPr bwMode="auto">
            <a:xfrm>
              <a:off x="2352" y="672"/>
              <a:ext cx="2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+</a:t>
              </a:r>
            </a:p>
          </p:txBody>
        </p:sp>
      </p:grpSp>
      <p:sp>
        <p:nvSpPr>
          <p:cNvPr id="348213" name="Rectangle 53"/>
          <p:cNvSpPr>
            <a:spLocks noChangeArrowheads="1"/>
          </p:cNvSpPr>
          <p:nvPr/>
        </p:nvSpPr>
        <p:spPr bwMode="auto">
          <a:xfrm>
            <a:off x="1828800" y="1295400"/>
            <a:ext cx="3048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/>
              <a:t>1</a:t>
            </a:r>
          </a:p>
        </p:txBody>
      </p:sp>
      <p:grpSp>
        <p:nvGrpSpPr>
          <p:cNvPr id="348214" name="Group 54"/>
          <p:cNvGrpSpPr>
            <a:grpSpLocks/>
          </p:cNvGrpSpPr>
          <p:nvPr/>
        </p:nvGrpSpPr>
        <p:grpSpPr bwMode="auto">
          <a:xfrm>
            <a:off x="7162800" y="1600200"/>
            <a:ext cx="441325" cy="990600"/>
            <a:chOff x="2304" y="480"/>
            <a:chExt cx="251" cy="624"/>
          </a:xfrm>
        </p:grpSpPr>
        <p:sp>
          <p:nvSpPr>
            <p:cNvPr id="348215" name="Freeform 55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480 w 672"/>
                <a:gd name="T1" fmla="*/ 288 h 288"/>
                <a:gd name="T2" fmla="*/ 672 w 672"/>
                <a:gd name="T3" fmla="*/ 0 h 288"/>
                <a:gd name="T4" fmla="*/ 432 w 672"/>
                <a:gd name="T5" fmla="*/ 0 h 288"/>
                <a:gd name="T6" fmla="*/ 384 w 672"/>
                <a:gd name="T7" fmla="*/ 96 h 288"/>
                <a:gd name="T8" fmla="*/ 288 w 672"/>
                <a:gd name="T9" fmla="*/ 96 h 288"/>
                <a:gd name="T10" fmla="*/ 240 w 672"/>
                <a:gd name="T11" fmla="*/ 0 h 288"/>
                <a:gd name="T12" fmla="*/ 0 w 672"/>
                <a:gd name="T13" fmla="*/ 0 h 288"/>
                <a:gd name="T14" fmla="*/ 192 w 672"/>
                <a:gd name="T15" fmla="*/ 288 h 288"/>
                <a:gd name="T16" fmla="*/ 480 w 672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216" name="Text Box 56"/>
            <p:cNvSpPr txBox="1">
              <a:spLocks noChangeArrowheads="1"/>
            </p:cNvSpPr>
            <p:nvPr/>
          </p:nvSpPr>
          <p:spPr bwMode="auto">
            <a:xfrm>
              <a:off x="2352" y="672"/>
              <a:ext cx="2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+</a:t>
              </a:r>
            </a:p>
          </p:txBody>
        </p:sp>
      </p:grpSp>
      <p:grpSp>
        <p:nvGrpSpPr>
          <p:cNvPr id="348217" name="Group 57"/>
          <p:cNvGrpSpPr>
            <a:grpSpLocks/>
          </p:cNvGrpSpPr>
          <p:nvPr/>
        </p:nvGrpSpPr>
        <p:grpSpPr bwMode="auto">
          <a:xfrm>
            <a:off x="6705600" y="3048000"/>
            <a:ext cx="609600" cy="1676400"/>
            <a:chOff x="-72" y="2365"/>
            <a:chExt cx="390" cy="1056"/>
          </a:xfrm>
        </p:grpSpPr>
        <p:sp>
          <p:nvSpPr>
            <p:cNvPr id="348218" name="Freeform 58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80 w 672"/>
                <a:gd name="T1" fmla="*/ 288 h 288"/>
                <a:gd name="T2" fmla="*/ 672 w 672"/>
                <a:gd name="T3" fmla="*/ 0 h 288"/>
                <a:gd name="T4" fmla="*/ 432 w 672"/>
                <a:gd name="T5" fmla="*/ 0 h 288"/>
                <a:gd name="T6" fmla="*/ 384 w 672"/>
                <a:gd name="T7" fmla="*/ 96 h 288"/>
                <a:gd name="T8" fmla="*/ 288 w 672"/>
                <a:gd name="T9" fmla="*/ 96 h 288"/>
                <a:gd name="T10" fmla="*/ 240 w 672"/>
                <a:gd name="T11" fmla="*/ 0 h 288"/>
                <a:gd name="T12" fmla="*/ 0 w 672"/>
                <a:gd name="T13" fmla="*/ 0 h 288"/>
                <a:gd name="T14" fmla="*/ 192 w 672"/>
                <a:gd name="T15" fmla="*/ 288 h 288"/>
                <a:gd name="T16" fmla="*/ 480 w 672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219" name="Text Box 59"/>
            <p:cNvSpPr txBox="1">
              <a:spLocks noChangeArrowheads="1"/>
            </p:cNvSpPr>
            <p:nvPr/>
          </p:nvSpPr>
          <p:spPr bwMode="auto">
            <a:xfrm>
              <a:off x="96" y="2592"/>
              <a:ext cx="222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A</a:t>
              </a:r>
            </a:p>
            <a:p>
              <a:pPr algn="l"/>
              <a:r>
                <a:rPr lang="en-US" sz="1800"/>
                <a:t>L</a:t>
              </a:r>
            </a:p>
            <a:p>
              <a:pPr algn="l"/>
              <a:r>
                <a:rPr lang="en-US" sz="1800"/>
                <a:t>U</a:t>
              </a:r>
            </a:p>
          </p:txBody>
        </p:sp>
      </p:grpSp>
      <p:sp>
        <p:nvSpPr>
          <p:cNvPr id="348220" name="Line 60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21" name="Line 61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22" name="Line 62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23" name="Line 63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24" name="Line 64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25" name="Line 65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26" name="Line 66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27" name="Line 67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28" name="Line 68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29" name="Line 69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30" name="Line 70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31" name="Rectangle 71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3x8</a:t>
            </a:r>
          </a:p>
          <a:p>
            <a:r>
              <a:rPr lang="en-US" sz="1000" b="0"/>
              <a:t>decoder</a:t>
            </a:r>
          </a:p>
        </p:txBody>
      </p:sp>
      <p:grpSp>
        <p:nvGrpSpPr>
          <p:cNvPr id="348232" name="Group 72"/>
          <p:cNvGrpSpPr>
            <a:grpSpLocks/>
          </p:cNvGrpSpPr>
          <p:nvPr/>
        </p:nvGrpSpPr>
        <p:grpSpPr bwMode="auto">
          <a:xfrm>
            <a:off x="3810000" y="4267200"/>
            <a:ext cx="4572000" cy="1828800"/>
            <a:chOff x="2400" y="2688"/>
            <a:chExt cx="2880" cy="1152"/>
          </a:xfrm>
        </p:grpSpPr>
        <p:sp>
          <p:nvSpPr>
            <p:cNvPr id="348233" name="Line 73"/>
            <p:cNvSpPr>
              <a:spLocks noChangeShapeType="1"/>
            </p:cNvSpPr>
            <p:nvPr/>
          </p:nvSpPr>
          <p:spPr bwMode="auto">
            <a:xfrm>
              <a:off x="2400" y="2688"/>
              <a:ext cx="0" cy="115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234" name="Line 74"/>
            <p:cNvSpPr>
              <a:spLocks noChangeShapeType="1"/>
            </p:cNvSpPr>
            <p:nvPr/>
          </p:nvSpPr>
          <p:spPr bwMode="auto">
            <a:xfrm>
              <a:off x="2736" y="3216"/>
              <a:ext cx="0" cy="6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235" name="Line 75"/>
            <p:cNvSpPr>
              <a:spLocks noChangeShapeType="1"/>
            </p:cNvSpPr>
            <p:nvPr/>
          </p:nvSpPr>
          <p:spPr bwMode="auto">
            <a:xfrm>
              <a:off x="3936" y="3024"/>
              <a:ext cx="0" cy="8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236" name="Line 76"/>
            <p:cNvSpPr>
              <a:spLocks noChangeShapeType="1"/>
            </p:cNvSpPr>
            <p:nvPr/>
          </p:nvSpPr>
          <p:spPr bwMode="auto">
            <a:xfrm>
              <a:off x="4416" y="2784"/>
              <a:ext cx="0" cy="10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237" name="Line 77"/>
            <p:cNvSpPr>
              <a:spLocks noChangeShapeType="1"/>
            </p:cNvSpPr>
            <p:nvPr/>
          </p:nvSpPr>
          <p:spPr bwMode="auto">
            <a:xfrm>
              <a:off x="504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238" name="Line 78"/>
            <p:cNvSpPr>
              <a:spLocks noChangeShapeType="1"/>
            </p:cNvSpPr>
            <p:nvPr/>
          </p:nvSpPr>
          <p:spPr bwMode="auto">
            <a:xfrm>
              <a:off x="528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239" name="Line 79"/>
            <p:cNvSpPr>
              <a:spLocks noChangeShapeType="1"/>
            </p:cNvSpPr>
            <p:nvPr/>
          </p:nvSpPr>
          <p:spPr bwMode="auto">
            <a:xfrm>
              <a:off x="3168" y="3264"/>
              <a:ext cx="0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48240" name="Text Box 80"/>
          <p:cNvSpPr txBox="1">
            <a:spLocks noChangeArrowheads="1"/>
          </p:cNvSpPr>
          <p:nvPr/>
        </p:nvSpPr>
        <p:spPr bwMode="auto">
          <a:xfrm>
            <a:off x="8137525" y="4989513"/>
            <a:ext cx="520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R/W</a:t>
            </a:r>
          </a:p>
        </p:txBody>
      </p:sp>
      <p:sp>
        <p:nvSpPr>
          <p:cNvPr id="348241" name="Text Box 81"/>
          <p:cNvSpPr txBox="1">
            <a:spLocks noChangeArrowheads="1"/>
          </p:cNvSpPr>
          <p:nvPr/>
        </p:nvSpPr>
        <p:spPr bwMode="auto">
          <a:xfrm>
            <a:off x="7810500" y="5003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sp>
        <p:nvSpPr>
          <p:cNvPr id="348242" name="Text Box 82"/>
          <p:cNvSpPr txBox="1">
            <a:spLocks noChangeArrowheads="1"/>
          </p:cNvSpPr>
          <p:nvPr/>
        </p:nvSpPr>
        <p:spPr bwMode="auto">
          <a:xfrm>
            <a:off x="4851400" y="49403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grpSp>
        <p:nvGrpSpPr>
          <p:cNvPr id="348243" name="Group 83"/>
          <p:cNvGrpSpPr>
            <a:grpSpLocks/>
          </p:cNvGrpSpPr>
          <p:nvPr/>
        </p:nvGrpSpPr>
        <p:grpSpPr bwMode="auto">
          <a:xfrm>
            <a:off x="441325" y="2057400"/>
            <a:ext cx="4043363" cy="3657600"/>
            <a:chOff x="278" y="1296"/>
            <a:chExt cx="2547" cy="2304"/>
          </a:xfrm>
        </p:grpSpPr>
        <p:sp>
          <p:nvSpPr>
            <p:cNvPr id="348244" name="Text Box 84"/>
            <p:cNvSpPr txBox="1">
              <a:spLocks noChangeArrowheads="1"/>
            </p:cNvSpPr>
            <p:nvPr/>
          </p:nvSpPr>
          <p:spPr bwMode="auto">
            <a:xfrm rot="-5400000">
              <a:off x="1620" y="1836"/>
              <a:ext cx="7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Instruction bits</a:t>
              </a:r>
            </a:p>
          </p:txBody>
        </p:sp>
        <p:sp>
          <p:nvSpPr>
            <p:cNvPr id="348245" name="Text Box 85"/>
            <p:cNvSpPr txBox="1">
              <a:spLocks noChangeArrowheads="1"/>
            </p:cNvSpPr>
            <p:nvPr/>
          </p:nvSpPr>
          <p:spPr bwMode="auto">
            <a:xfrm>
              <a:off x="2400" y="1296"/>
              <a:ext cx="32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15-0</a:t>
              </a:r>
            </a:p>
          </p:txBody>
        </p:sp>
        <p:sp>
          <p:nvSpPr>
            <p:cNvPr id="348246" name="Text Box 86"/>
            <p:cNvSpPr txBox="1">
              <a:spLocks noChangeArrowheads="1"/>
            </p:cNvSpPr>
            <p:nvPr/>
          </p:nvSpPr>
          <p:spPr bwMode="auto">
            <a:xfrm>
              <a:off x="2448" y="1680"/>
              <a:ext cx="3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21-19</a:t>
              </a:r>
            </a:p>
          </p:txBody>
        </p:sp>
        <p:sp>
          <p:nvSpPr>
            <p:cNvPr id="348247" name="Text Box 87"/>
            <p:cNvSpPr txBox="1">
              <a:spLocks noChangeArrowheads="1"/>
            </p:cNvSpPr>
            <p:nvPr/>
          </p:nvSpPr>
          <p:spPr bwMode="auto">
            <a:xfrm>
              <a:off x="2448" y="1872"/>
              <a:ext cx="3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18-16</a:t>
              </a:r>
            </a:p>
          </p:txBody>
        </p:sp>
        <p:sp>
          <p:nvSpPr>
            <p:cNvPr id="348248" name="Text Box 88"/>
            <p:cNvSpPr txBox="1">
              <a:spLocks noChangeArrowheads="1"/>
            </p:cNvSpPr>
            <p:nvPr/>
          </p:nvSpPr>
          <p:spPr bwMode="auto">
            <a:xfrm>
              <a:off x="1680" y="3408"/>
              <a:ext cx="3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24-22</a:t>
              </a:r>
            </a:p>
          </p:txBody>
        </p:sp>
        <p:sp>
          <p:nvSpPr>
            <p:cNvPr id="348249" name="Text Box 89"/>
            <p:cNvSpPr txBox="1">
              <a:spLocks noChangeArrowheads="1"/>
            </p:cNvSpPr>
            <p:nvPr/>
          </p:nvSpPr>
          <p:spPr bwMode="auto">
            <a:xfrm>
              <a:off x="278" y="2983"/>
              <a:ext cx="377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18-16</a:t>
              </a:r>
            </a:p>
            <a:p>
              <a:pPr algn="l"/>
              <a:endParaRPr lang="en-US" sz="1400" b="0"/>
            </a:p>
            <a:p>
              <a:pPr algn="l"/>
              <a:r>
                <a:rPr lang="en-US" sz="1400" b="0"/>
                <a:t>  2-0</a:t>
              </a:r>
            </a:p>
          </p:txBody>
        </p:sp>
        <p:sp>
          <p:nvSpPr>
            <p:cNvPr id="348250" name="Line 90"/>
            <p:cNvSpPr>
              <a:spLocks noChangeShapeType="1"/>
            </p:cNvSpPr>
            <p:nvPr/>
          </p:nvSpPr>
          <p:spPr bwMode="auto">
            <a:xfrm flipV="1">
              <a:off x="624" y="2304"/>
              <a:ext cx="153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251" name="Line 91"/>
            <p:cNvSpPr>
              <a:spLocks noChangeShapeType="1"/>
            </p:cNvSpPr>
            <p:nvPr/>
          </p:nvSpPr>
          <p:spPr bwMode="auto">
            <a:xfrm flipV="1">
              <a:off x="576" y="2592"/>
              <a:ext cx="15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48252" name="Text Box 92"/>
          <p:cNvSpPr txBox="1">
            <a:spLocks noChangeArrowheads="1"/>
          </p:cNvSpPr>
          <p:nvPr/>
        </p:nvSpPr>
        <p:spPr bwMode="auto">
          <a:xfrm>
            <a:off x="1143000" y="0"/>
            <a:ext cx="665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 b="0"/>
              <a:t>Executing a </a:t>
            </a:r>
            <a:r>
              <a:rPr lang="en-US" sz="4400" b="0">
                <a:solidFill>
                  <a:srgbClr val="FF0000"/>
                </a:solidFill>
              </a:rPr>
              <a:t>BEQ</a:t>
            </a:r>
            <a:r>
              <a:rPr lang="en-US" sz="4400" b="0"/>
              <a:t> Instruction</a:t>
            </a:r>
          </a:p>
        </p:txBody>
      </p:sp>
      <p:sp>
        <p:nvSpPr>
          <p:cNvPr id="348253" name="Text Box 93"/>
          <p:cNvSpPr txBox="1">
            <a:spLocks noChangeArrowheads="1"/>
          </p:cNvSpPr>
          <p:nvPr/>
        </p:nvSpPr>
        <p:spPr bwMode="auto">
          <a:xfrm>
            <a:off x="609600" y="5562600"/>
            <a:ext cx="2027238" cy="1098550"/>
          </a:xfrm>
          <a:prstGeom prst="rect">
            <a:avLst/>
          </a:prstGeom>
          <a:solidFill>
            <a:srgbClr val="33CC33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0" u="sng"/>
              <a:t>beq regA, regB, offset</a:t>
            </a:r>
          </a:p>
          <a:p>
            <a:pPr algn="l"/>
            <a:r>
              <a:rPr lang="en-US" sz="1600" b="0"/>
              <a:t>if (regA == regB)</a:t>
            </a:r>
          </a:p>
          <a:p>
            <a:pPr algn="l"/>
            <a:r>
              <a:rPr lang="en-US" sz="1600" b="0"/>
              <a:t>    PC = PC+1+offset</a:t>
            </a:r>
          </a:p>
          <a:p>
            <a:pPr algn="l"/>
            <a:r>
              <a:rPr lang="en-US" sz="1600" b="0"/>
              <a:t>else PC = PC + 1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-762000" y="-381000"/>
            <a:ext cx="11049000" cy="7391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0211" name="Rectangle 3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PC</a:t>
            </a:r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Instruction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350213" name="Rectangle 5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Register</a:t>
            </a:r>
          </a:p>
          <a:p>
            <a:r>
              <a:rPr lang="en-US" sz="1400" b="0"/>
              <a:t>file</a:t>
            </a:r>
          </a:p>
        </p:txBody>
      </p:sp>
      <p:sp>
        <p:nvSpPr>
          <p:cNvPr id="350214" name="Rectangle 6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Data 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350215" name="Line 7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16" name="Line 8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17" name="Line 9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18" name="Rectangle 10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0219" name="Line 11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20" name="Line 12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21" name="Line 13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22" name="Line 14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23" name="Line 15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24" name="Line 16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25" name="Line 17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26" name="Line 18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27" name="Line 19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28" name="Line 20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29" name="Line 21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30" name="Line 22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31" name="Line 23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32" name="Line 24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33" name="Line 25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34" name="Line 26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35" name="AutoShape 27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50236" name="AutoShape 28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50237" name="AutoShape 29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50238" name="AutoShape 30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grpSp>
        <p:nvGrpSpPr>
          <p:cNvPr id="350239" name="Group 31"/>
          <p:cNvGrpSpPr>
            <a:grpSpLocks/>
          </p:cNvGrpSpPr>
          <p:nvPr/>
        </p:nvGrpSpPr>
        <p:grpSpPr bwMode="auto">
          <a:xfrm>
            <a:off x="1828800" y="1295400"/>
            <a:ext cx="5775325" cy="3429000"/>
            <a:chOff x="1152" y="816"/>
            <a:chExt cx="3638" cy="2160"/>
          </a:xfrm>
        </p:grpSpPr>
        <p:sp>
          <p:nvSpPr>
            <p:cNvPr id="350240" name="Rectangle 32"/>
            <p:cNvSpPr>
              <a:spLocks noChangeArrowheads="1"/>
            </p:cNvSpPr>
            <p:nvPr/>
          </p:nvSpPr>
          <p:spPr bwMode="auto">
            <a:xfrm>
              <a:off x="2784" y="1392"/>
              <a:ext cx="768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Sign extend</a:t>
              </a:r>
            </a:p>
          </p:txBody>
        </p:sp>
        <p:grpSp>
          <p:nvGrpSpPr>
            <p:cNvPr id="350241" name="Group 33"/>
            <p:cNvGrpSpPr>
              <a:grpSpLocks/>
            </p:cNvGrpSpPr>
            <p:nvPr/>
          </p:nvGrpSpPr>
          <p:grpSpPr bwMode="auto">
            <a:xfrm>
              <a:off x="1536" y="816"/>
              <a:ext cx="278" cy="624"/>
              <a:chOff x="2304" y="480"/>
              <a:chExt cx="251" cy="624"/>
            </a:xfrm>
          </p:grpSpPr>
          <p:sp>
            <p:nvSpPr>
              <p:cNvPr id="350242" name="Freeform 34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480 w 672"/>
                  <a:gd name="T1" fmla="*/ 288 h 288"/>
                  <a:gd name="T2" fmla="*/ 672 w 672"/>
                  <a:gd name="T3" fmla="*/ 0 h 288"/>
                  <a:gd name="T4" fmla="*/ 432 w 672"/>
                  <a:gd name="T5" fmla="*/ 0 h 288"/>
                  <a:gd name="T6" fmla="*/ 384 w 672"/>
                  <a:gd name="T7" fmla="*/ 96 h 288"/>
                  <a:gd name="T8" fmla="*/ 288 w 672"/>
                  <a:gd name="T9" fmla="*/ 96 h 288"/>
                  <a:gd name="T10" fmla="*/ 240 w 672"/>
                  <a:gd name="T11" fmla="*/ 0 h 288"/>
                  <a:gd name="T12" fmla="*/ 0 w 672"/>
                  <a:gd name="T13" fmla="*/ 0 h 288"/>
                  <a:gd name="T14" fmla="*/ 192 w 672"/>
                  <a:gd name="T15" fmla="*/ 288 h 288"/>
                  <a:gd name="T16" fmla="*/ 480 w 672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0243" name="Text Box 35"/>
              <p:cNvSpPr txBox="1">
                <a:spLocks noChangeArrowheads="1"/>
              </p:cNvSpPr>
              <p:nvPr/>
            </p:nvSpPr>
            <p:spPr bwMode="auto">
              <a:xfrm>
                <a:off x="2352" y="672"/>
                <a:ext cx="2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/>
                  <a:t>+</a:t>
                </a:r>
              </a:p>
            </p:txBody>
          </p:sp>
        </p:grpSp>
        <p:sp>
          <p:nvSpPr>
            <p:cNvPr id="350244" name="Rectangle 36"/>
            <p:cNvSpPr>
              <a:spLocks noChangeArrowheads="1"/>
            </p:cNvSpPr>
            <p:nvPr/>
          </p:nvSpPr>
          <p:spPr bwMode="auto">
            <a:xfrm>
              <a:off x="1152" y="816"/>
              <a:ext cx="192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1</a:t>
              </a:r>
            </a:p>
          </p:txBody>
        </p:sp>
        <p:grpSp>
          <p:nvGrpSpPr>
            <p:cNvPr id="350245" name="Group 37"/>
            <p:cNvGrpSpPr>
              <a:grpSpLocks/>
            </p:cNvGrpSpPr>
            <p:nvPr/>
          </p:nvGrpSpPr>
          <p:grpSpPr bwMode="auto">
            <a:xfrm>
              <a:off x="4512" y="1008"/>
              <a:ext cx="278" cy="624"/>
              <a:chOff x="2304" y="480"/>
              <a:chExt cx="251" cy="624"/>
            </a:xfrm>
          </p:grpSpPr>
          <p:sp>
            <p:nvSpPr>
              <p:cNvPr id="350246" name="Freeform 38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480 w 672"/>
                  <a:gd name="T1" fmla="*/ 288 h 288"/>
                  <a:gd name="T2" fmla="*/ 672 w 672"/>
                  <a:gd name="T3" fmla="*/ 0 h 288"/>
                  <a:gd name="T4" fmla="*/ 432 w 672"/>
                  <a:gd name="T5" fmla="*/ 0 h 288"/>
                  <a:gd name="T6" fmla="*/ 384 w 672"/>
                  <a:gd name="T7" fmla="*/ 96 h 288"/>
                  <a:gd name="T8" fmla="*/ 288 w 672"/>
                  <a:gd name="T9" fmla="*/ 96 h 288"/>
                  <a:gd name="T10" fmla="*/ 240 w 672"/>
                  <a:gd name="T11" fmla="*/ 0 h 288"/>
                  <a:gd name="T12" fmla="*/ 0 w 672"/>
                  <a:gd name="T13" fmla="*/ 0 h 288"/>
                  <a:gd name="T14" fmla="*/ 192 w 672"/>
                  <a:gd name="T15" fmla="*/ 288 h 288"/>
                  <a:gd name="T16" fmla="*/ 480 w 672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0247" name="Text Box 39"/>
              <p:cNvSpPr txBox="1">
                <a:spLocks noChangeArrowheads="1"/>
              </p:cNvSpPr>
              <p:nvPr/>
            </p:nvSpPr>
            <p:spPr bwMode="auto">
              <a:xfrm>
                <a:off x="2352" y="672"/>
                <a:ext cx="2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/>
                  <a:t>+</a:t>
                </a:r>
              </a:p>
            </p:txBody>
          </p:sp>
        </p:grpSp>
        <p:grpSp>
          <p:nvGrpSpPr>
            <p:cNvPr id="350248" name="Group 40"/>
            <p:cNvGrpSpPr>
              <a:grpSpLocks/>
            </p:cNvGrpSpPr>
            <p:nvPr/>
          </p:nvGrpSpPr>
          <p:grpSpPr bwMode="auto">
            <a:xfrm>
              <a:off x="4224" y="1920"/>
              <a:ext cx="384" cy="1056"/>
              <a:chOff x="-72" y="2365"/>
              <a:chExt cx="390" cy="1056"/>
            </a:xfrm>
          </p:grpSpPr>
          <p:sp>
            <p:nvSpPr>
              <p:cNvPr id="350249" name="Freeform 41"/>
              <p:cNvSpPr>
                <a:spLocks/>
              </p:cNvSpPr>
              <p:nvPr/>
            </p:nvSpPr>
            <p:spPr bwMode="auto">
              <a:xfrm rot="-5400000">
                <a:off x="-421" y="2714"/>
                <a:ext cx="1056" cy="358"/>
              </a:xfrm>
              <a:custGeom>
                <a:avLst/>
                <a:gdLst>
                  <a:gd name="T0" fmla="*/ 480 w 672"/>
                  <a:gd name="T1" fmla="*/ 288 h 288"/>
                  <a:gd name="T2" fmla="*/ 672 w 672"/>
                  <a:gd name="T3" fmla="*/ 0 h 288"/>
                  <a:gd name="T4" fmla="*/ 432 w 672"/>
                  <a:gd name="T5" fmla="*/ 0 h 288"/>
                  <a:gd name="T6" fmla="*/ 384 w 672"/>
                  <a:gd name="T7" fmla="*/ 96 h 288"/>
                  <a:gd name="T8" fmla="*/ 288 w 672"/>
                  <a:gd name="T9" fmla="*/ 96 h 288"/>
                  <a:gd name="T10" fmla="*/ 240 w 672"/>
                  <a:gd name="T11" fmla="*/ 0 h 288"/>
                  <a:gd name="T12" fmla="*/ 0 w 672"/>
                  <a:gd name="T13" fmla="*/ 0 h 288"/>
                  <a:gd name="T14" fmla="*/ 192 w 672"/>
                  <a:gd name="T15" fmla="*/ 288 h 288"/>
                  <a:gd name="T16" fmla="*/ 480 w 672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0250" name="Text Box 42"/>
              <p:cNvSpPr txBox="1">
                <a:spLocks noChangeArrowheads="1"/>
              </p:cNvSpPr>
              <p:nvPr/>
            </p:nvSpPr>
            <p:spPr bwMode="auto">
              <a:xfrm>
                <a:off x="96" y="2592"/>
                <a:ext cx="222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A</a:t>
                </a:r>
              </a:p>
              <a:p>
                <a:pPr algn="l"/>
                <a:r>
                  <a:rPr lang="en-US" sz="1800"/>
                  <a:t>L</a:t>
                </a:r>
              </a:p>
              <a:p>
                <a:pPr algn="l"/>
                <a:r>
                  <a:rPr lang="en-US" sz="1800"/>
                  <a:t>U</a:t>
                </a:r>
              </a:p>
            </p:txBody>
          </p:sp>
        </p:grpSp>
      </p:grpSp>
      <p:sp>
        <p:nvSpPr>
          <p:cNvPr id="350251" name="Line 43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52" name="Line 44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53" name="Line 45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54" name="Line 46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55" name="Line 47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56" name="Line 48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57" name="Line 49"/>
          <p:cNvSpPr>
            <a:spLocks noChangeShapeType="1"/>
          </p:cNvSpPr>
          <p:nvPr/>
        </p:nvSpPr>
        <p:spPr bwMode="auto">
          <a:xfrm>
            <a:off x="3810000" y="4267200"/>
            <a:ext cx="0" cy="1828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58" name="Line 50"/>
          <p:cNvSpPr>
            <a:spLocks noChangeShapeType="1"/>
          </p:cNvSpPr>
          <p:nvPr/>
        </p:nvSpPr>
        <p:spPr bwMode="auto">
          <a:xfrm>
            <a:off x="4343400" y="5105400"/>
            <a:ext cx="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59" name="Line 51"/>
          <p:cNvSpPr>
            <a:spLocks noChangeShapeType="1"/>
          </p:cNvSpPr>
          <p:nvPr/>
        </p:nvSpPr>
        <p:spPr bwMode="auto">
          <a:xfrm>
            <a:off x="6248400" y="4800600"/>
            <a:ext cx="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60" name="Line 52"/>
          <p:cNvSpPr>
            <a:spLocks noChangeShapeType="1"/>
          </p:cNvSpPr>
          <p:nvPr/>
        </p:nvSpPr>
        <p:spPr bwMode="auto">
          <a:xfrm>
            <a:off x="7010400" y="4419600"/>
            <a:ext cx="0" cy="1676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61" name="Line 53"/>
          <p:cNvSpPr>
            <a:spLocks noChangeShapeType="1"/>
          </p:cNvSpPr>
          <p:nvPr/>
        </p:nvSpPr>
        <p:spPr bwMode="auto">
          <a:xfrm>
            <a:off x="8001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62" name="Line 54"/>
          <p:cNvSpPr>
            <a:spLocks noChangeShapeType="1"/>
          </p:cNvSpPr>
          <p:nvPr/>
        </p:nvSpPr>
        <p:spPr bwMode="auto">
          <a:xfrm>
            <a:off x="8382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63" name="Line 55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64" name="Rectangle 56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3x8</a:t>
            </a:r>
          </a:p>
          <a:p>
            <a:r>
              <a:rPr lang="en-US" sz="1000" b="0"/>
              <a:t>decoder</a:t>
            </a:r>
          </a:p>
        </p:txBody>
      </p:sp>
      <p:sp>
        <p:nvSpPr>
          <p:cNvPr id="350265" name="Line 57"/>
          <p:cNvSpPr>
            <a:spLocks noChangeShapeType="1"/>
          </p:cNvSpPr>
          <p:nvPr/>
        </p:nvSpPr>
        <p:spPr bwMode="auto">
          <a:xfrm>
            <a:off x="5029200" y="5181600"/>
            <a:ext cx="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66" name="Rectangle 58"/>
          <p:cNvSpPr>
            <a:spLocks noChangeArrowheads="1"/>
          </p:cNvSpPr>
          <p:nvPr/>
        </p:nvSpPr>
        <p:spPr bwMode="auto">
          <a:xfrm>
            <a:off x="381000" y="5867400"/>
            <a:ext cx="1905000" cy="609600"/>
          </a:xfrm>
          <a:prstGeom prst="rect">
            <a:avLst/>
          </a:prstGeom>
          <a:solidFill>
            <a:srgbClr val="FF9900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/>
              <a:t>beq   1  2  25</a:t>
            </a:r>
          </a:p>
        </p:txBody>
      </p:sp>
      <p:sp>
        <p:nvSpPr>
          <p:cNvPr id="350267" name="Text Box 59"/>
          <p:cNvSpPr txBox="1">
            <a:spLocks noChangeArrowheads="1"/>
          </p:cNvSpPr>
          <p:nvPr/>
        </p:nvSpPr>
        <p:spPr bwMode="auto">
          <a:xfrm>
            <a:off x="4038600" y="26670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0 0 1</a:t>
            </a:r>
          </a:p>
        </p:txBody>
      </p:sp>
      <p:sp>
        <p:nvSpPr>
          <p:cNvPr id="350268" name="Text Box 60"/>
          <p:cNvSpPr txBox="1">
            <a:spLocks noChangeArrowheads="1"/>
          </p:cNvSpPr>
          <p:nvPr/>
        </p:nvSpPr>
        <p:spPr bwMode="auto">
          <a:xfrm>
            <a:off x="4038600" y="29718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0 1 0</a:t>
            </a:r>
          </a:p>
        </p:txBody>
      </p:sp>
      <p:sp>
        <p:nvSpPr>
          <p:cNvPr id="350269" name="Text Box 61"/>
          <p:cNvSpPr txBox="1">
            <a:spLocks noChangeArrowheads="1"/>
          </p:cNvSpPr>
          <p:nvPr/>
        </p:nvSpPr>
        <p:spPr bwMode="auto">
          <a:xfrm>
            <a:off x="3581400" y="6019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>
                <a:sym typeface="Webdings" charset="0"/>
              </a:rPr>
              <a:t></a:t>
            </a:r>
          </a:p>
        </p:txBody>
      </p:sp>
      <p:sp>
        <p:nvSpPr>
          <p:cNvPr id="350270" name="Text Box 62"/>
          <p:cNvSpPr txBox="1">
            <a:spLocks noChangeArrowheads="1"/>
          </p:cNvSpPr>
          <p:nvPr/>
        </p:nvSpPr>
        <p:spPr bwMode="auto">
          <a:xfrm>
            <a:off x="4114800" y="6019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>
                <a:sym typeface="Webdings" charset="0"/>
              </a:rPr>
              <a:t></a:t>
            </a:r>
          </a:p>
        </p:txBody>
      </p:sp>
      <p:sp>
        <p:nvSpPr>
          <p:cNvPr id="350271" name="Text Box 63"/>
          <p:cNvSpPr txBox="1">
            <a:spLocks noChangeArrowheads="1"/>
          </p:cNvSpPr>
          <p:nvPr/>
        </p:nvSpPr>
        <p:spPr bwMode="auto">
          <a:xfrm>
            <a:off x="48768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0</a:t>
            </a:r>
          </a:p>
        </p:txBody>
      </p:sp>
      <p:sp>
        <p:nvSpPr>
          <p:cNvPr id="350272" name="Text Box 64"/>
          <p:cNvSpPr txBox="1">
            <a:spLocks noChangeArrowheads="1"/>
          </p:cNvSpPr>
          <p:nvPr/>
        </p:nvSpPr>
        <p:spPr bwMode="auto">
          <a:xfrm>
            <a:off x="60960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1</a:t>
            </a:r>
          </a:p>
        </p:txBody>
      </p:sp>
      <p:sp>
        <p:nvSpPr>
          <p:cNvPr id="350273" name="Text Box 65"/>
          <p:cNvSpPr txBox="1">
            <a:spLocks noChangeArrowheads="1"/>
          </p:cNvSpPr>
          <p:nvPr/>
        </p:nvSpPr>
        <p:spPr bwMode="auto">
          <a:xfrm>
            <a:off x="6781800" y="6019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>
                <a:sym typeface="Webdings" charset="0"/>
              </a:rPr>
              <a:t></a:t>
            </a:r>
          </a:p>
        </p:txBody>
      </p:sp>
      <p:sp>
        <p:nvSpPr>
          <p:cNvPr id="350274" name="Text Box 66"/>
          <p:cNvSpPr txBox="1">
            <a:spLocks noChangeArrowheads="1"/>
          </p:cNvSpPr>
          <p:nvPr/>
        </p:nvSpPr>
        <p:spPr bwMode="auto">
          <a:xfrm>
            <a:off x="78486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0</a:t>
            </a:r>
          </a:p>
        </p:txBody>
      </p:sp>
      <p:sp>
        <p:nvSpPr>
          <p:cNvPr id="350275" name="Line 67"/>
          <p:cNvSpPr>
            <a:spLocks noChangeShapeType="1"/>
          </p:cNvSpPr>
          <p:nvPr/>
        </p:nvSpPr>
        <p:spPr bwMode="auto">
          <a:xfrm flipV="1">
            <a:off x="3352800" y="2971800"/>
            <a:ext cx="0" cy="2743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76" name="Line 68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77" name="Line 69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78" name="Line 70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79" name="Line 71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80" name="Line 72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81" name="Line 73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82" name="Line 74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83" name="Line 75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84" name="Line 76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85" name="Line 77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86" name="Line 78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87" name="Line 79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88" name="Line 80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89" name="Line 81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90" name="Line 82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91" name="Line 83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92" name="Line 84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93" name="Line 85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94" name="Line 86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95" name="Line 87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96" name="Line 88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97" name="Line 89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98" name="Line 90"/>
          <p:cNvSpPr>
            <a:spLocks noChangeShapeType="1"/>
          </p:cNvSpPr>
          <p:nvPr/>
        </p:nvSpPr>
        <p:spPr bwMode="auto">
          <a:xfrm>
            <a:off x="2819400" y="1752600"/>
            <a:ext cx="3810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99" name="Line 91"/>
          <p:cNvSpPr>
            <a:spLocks noChangeShapeType="1"/>
          </p:cNvSpPr>
          <p:nvPr/>
        </p:nvSpPr>
        <p:spPr bwMode="auto">
          <a:xfrm flipV="1">
            <a:off x="7239000" y="3810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300" name="Text Box 92"/>
          <p:cNvSpPr txBox="1">
            <a:spLocks noChangeArrowheads="1"/>
          </p:cNvSpPr>
          <p:nvPr/>
        </p:nvSpPr>
        <p:spPr bwMode="auto">
          <a:xfrm>
            <a:off x="2667000" y="54102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33CC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1 0 0</a:t>
            </a:r>
          </a:p>
        </p:txBody>
      </p:sp>
      <p:sp>
        <p:nvSpPr>
          <p:cNvPr id="350301" name="Text Box 93"/>
          <p:cNvSpPr txBox="1">
            <a:spLocks noChangeArrowheads="1"/>
          </p:cNvSpPr>
          <p:nvPr/>
        </p:nvSpPr>
        <p:spPr bwMode="auto">
          <a:xfrm>
            <a:off x="8137525" y="4989513"/>
            <a:ext cx="520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R/W</a:t>
            </a:r>
          </a:p>
        </p:txBody>
      </p:sp>
      <p:sp>
        <p:nvSpPr>
          <p:cNvPr id="350302" name="Text Box 94"/>
          <p:cNvSpPr txBox="1">
            <a:spLocks noChangeArrowheads="1"/>
          </p:cNvSpPr>
          <p:nvPr/>
        </p:nvSpPr>
        <p:spPr bwMode="auto">
          <a:xfrm>
            <a:off x="7810500" y="5003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sp>
        <p:nvSpPr>
          <p:cNvPr id="350303" name="Text Box 95"/>
          <p:cNvSpPr txBox="1">
            <a:spLocks noChangeArrowheads="1"/>
          </p:cNvSpPr>
          <p:nvPr/>
        </p:nvSpPr>
        <p:spPr bwMode="auto">
          <a:xfrm>
            <a:off x="4851400" y="49403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sp>
        <p:nvSpPr>
          <p:cNvPr id="350304" name="Rectangle 96"/>
          <p:cNvSpPr>
            <a:spLocks noChangeArrowheads="1"/>
          </p:cNvSpPr>
          <p:nvPr/>
        </p:nvSpPr>
        <p:spPr bwMode="auto">
          <a:xfrm>
            <a:off x="8153400" y="6019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>
                <a:sym typeface="Webdings" charset="0"/>
              </a:rPr>
              <a:t></a:t>
            </a:r>
          </a:p>
        </p:txBody>
      </p:sp>
      <p:sp>
        <p:nvSpPr>
          <p:cNvPr id="350305" name="Text Box 97"/>
          <p:cNvSpPr txBox="1">
            <a:spLocks noChangeArrowheads="1"/>
          </p:cNvSpPr>
          <p:nvPr/>
        </p:nvSpPr>
        <p:spPr bwMode="auto">
          <a:xfrm>
            <a:off x="3276600" y="2057400"/>
            <a:ext cx="984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0…011001</a:t>
            </a:r>
          </a:p>
        </p:txBody>
      </p:sp>
      <p:grpSp>
        <p:nvGrpSpPr>
          <p:cNvPr id="350306" name="Group 98"/>
          <p:cNvGrpSpPr>
            <a:grpSpLocks/>
          </p:cNvGrpSpPr>
          <p:nvPr/>
        </p:nvGrpSpPr>
        <p:grpSpPr bwMode="auto">
          <a:xfrm>
            <a:off x="660400" y="2754313"/>
            <a:ext cx="6932613" cy="2960687"/>
            <a:chOff x="416" y="1735"/>
            <a:chExt cx="4367" cy="1865"/>
          </a:xfrm>
        </p:grpSpPr>
        <p:grpSp>
          <p:nvGrpSpPr>
            <p:cNvPr id="350307" name="Group 99"/>
            <p:cNvGrpSpPr>
              <a:grpSpLocks/>
            </p:cNvGrpSpPr>
            <p:nvPr/>
          </p:nvGrpSpPr>
          <p:grpSpPr bwMode="auto">
            <a:xfrm>
              <a:off x="416" y="1735"/>
              <a:ext cx="4367" cy="1865"/>
              <a:chOff x="416" y="1735"/>
              <a:chExt cx="4367" cy="1865"/>
            </a:xfrm>
          </p:grpSpPr>
          <p:sp>
            <p:nvSpPr>
              <p:cNvPr id="350308" name="Line 100"/>
              <p:cNvSpPr>
                <a:spLocks noChangeShapeType="1"/>
              </p:cNvSpPr>
              <p:nvPr/>
            </p:nvSpPr>
            <p:spPr bwMode="auto">
              <a:xfrm flipV="1">
                <a:off x="4464" y="1872"/>
                <a:ext cx="192" cy="24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0309" name="Text Box 101"/>
              <p:cNvSpPr txBox="1">
                <a:spLocks noChangeArrowheads="1"/>
              </p:cNvSpPr>
              <p:nvPr/>
            </p:nvSpPr>
            <p:spPr bwMode="auto">
              <a:xfrm>
                <a:off x="4406" y="1735"/>
                <a:ext cx="37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0"/>
                  <a:t>Equal</a:t>
                </a:r>
              </a:p>
            </p:txBody>
          </p:sp>
          <p:sp>
            <p:nvSpPr>
              <p:cNvPr id="350310" name="Line 102"/>
              <p:cNvSpPr>
                <a:spLocks noChangeShapeType="1"/>
              </p:cNvSpPr>
              <p:nvPr/>
            </p:nvSpPr>
            <p:spPr bwMode="auto">
              <a:xfrm>
                <a:off x="672" y="2448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0311" name="AutoShape 103"/>
              <p:cNvSpPr>
                <a:spLocks noChangeArrowheads="1"/>
              </p:cNvSpPr>
              <p:nvPr/>
            </p:nvSpPr>
            <p:spPr bwMode="auto">
              <a:xfrm rot="16200000" flipV="1">
                <a:off x="528" y="2880"/>
                <a:ext cx="288" cy="384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312" name="Line 104"/>
              <p:cNvSpPr>
                <a:spLocks noChangeShapeType="1"/>
              </p:cNvSpPr>
              <p:nvPr/>
            </p:nvSpPr>
            <p:spPr bwMode="auto">
              <a:xfrm flipH="1">
                <a:off x="624" y="3600"/>
                <a:ext cx="1056" cy="0"/>
              </a:xfrm>
              <a:prstGeom prst="line">
                <a:avLst/>
              </a:prstGeom>
              <a:noFill/>
              <a:ln w="762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0313" name="Line 105"/>
              <p:cNvSpPr>
                <a:spLocks noChangeShapeType="1"/>
              </p:cNvSpPr>
              <p:nvPr/>
            </p:nvSpPr>
            <p:spPr bwMode="auto">
              <a:xfrm flipV="1">
                <a:off x="816" y="3264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0314" name="Line 106"/>
              <p:cNvSpPr>
                <a:spLocks noChangeShapeType="1"/>
              </p:cNvSpPr>
              <p:nvPr/>
            </p:nvSpPr>
            <p:spPr bwMode="auto">
              <a:xfrm flipV="1">
                <a:off x="720" y="3264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0315" name="Line 107"/>
              <p:cNvSpPr>
                <a:spLocks noChangeShapeType="1"/>
              </p:cNvSpPr>
              <p:nvPr/>
            </p:nvSpPr>
            <p:spPr bwMode="auto">
              <a:xfrm flipV="1">
                <a:off x="624" y="3216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0316" name="Oval 108"/>
              <p:cNvSpPr>
                <a:spLocks noChangeArrowheads="1"/>
              </p:cNvSpPr>
              <p:nvPr/>
            </p:nvSpPr>
            <p:spPr bwMode="auto">
              <a:xfrm>
                <a:off x="792" y="3216"/>
                <a:ext cx="48" cy="48"/>
              </a:xfrm>
              <a:prstGeom prst="ellips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317" name="Oval 109"/>
              <p:cNvSpPr>
                <a:spLocks noChangeArrowheads="1"/>
              </p:cNvSpPr>
              <p:nvPr/>
            </p:nvSpPr>
            <p:spPr bwMode="auto">
              <a:xfrm>
                <a:off x="696" y="3216"/>
                <a:ext cx="48" cy="48"/>
              </a:xfrm>
              <a:prstGeom prst="ellips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318" name="Line 110"/>
              <p:cNvSpPr>
                <a:spLocks noChangeShapeType="1"/>
              </p:cNvSpPr>
              <p:nvPr/>
            </p:nvSpPr>
            <p:spPr bwMode="auto">
              <a:xfrm>
                <a:off x="528" y="321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0319" name="Text Box 111"/>
              <p:cNvSpPr txBox="1">
                <a:spLocks noChangeArrowheads="1"/>
              </p:cNvSpPr>
              <p:nvPr/>
            </p:nvSpPr>
            <p:spPr bwMode="auto">
              <a:xfrm>
                <a:off x="422" y="3367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0"/>
                  <a:t>Eq</a:t>
                </a:r>
              </a:p>
            </p:txBody>
          </p:sp>
          <p:sp>
            <p:nvSpPr>
              <p:cNvPr id="350320" name="Text Box 112"/>
              <p:cNvSpPr txBox="1">
                <a:spLocks noChangeArrowheads="1"/>
              </p:cNvSpPr>
              <p:nvPr/>
            </p:nvSpPr>
            <p:spPr bwMode="auto">
              <a:xfrm>
                <a:off x="416" y="3216"/>
                <a:ext cx="4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33CC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0 1 0 0</a:t>
                </a:r>
              </a:p>
            </p:txBody>
          </p:sp>
        </p:grpSp>
        <p:sp>
          <p:nvSpPr>
            <p:cNvPr id="350321" name="Text Box 113"/>
            <p:cNvSpPr txBox="1">
              <a:spLocks noChangeArrowheads="1"/>
            </p:cNvSpPr>
            <p:nvPr/>
          </p:nvSpPr>
          <p:spPr bwMode="auto">
            <a:xfrm>
              <a:off x="528" y="269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0</a:t>
              </a:r>
            </a:p>
          </p:txBody>
        </p:sp>
      </p:grpSp>
      <p:sp>
        <p:nvSpPr>
          <p:cNvPr id="350322" name="Text Box 114"/>
          <p:cNvSpPr txBox="1">
            <a:spLocks noChangeArrowheads="1"/>
          </p:cNvSpPr>
          <p:nvPr/>
        </p:nvSpPr>
        <p:spPr bwMode="auto">
          <a:xfrm>
            <a:off x="1019175" y="0"/>
            <a:ext cx="714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Executing a not taken </a:t>
            </a:r>
            <a:r>
              <a:rPr lang="en-US">
                <a:solidFill>
                  <a:srgbClr val="FF0000"/>
                </a:solidFill>
              </a:rPr>
              <a:t>BEQ </a:t>
            </a:r>
            <a:r>
              <a:rPr lang="en-US"/>
              <a:t>instruction on this LC3101 datapath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ChangeArrowheads="1"/>
          </p:cNvSpPr>
          <p:nvPr/>
        </p:nvSpPr>
        <p:spPr bwMode="auto">
          <a:xfrm>
            <a:off x="-762000" y="-381000"/>
            <a:ext cx="11049000" cy="7391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2259" name="Rectangle 3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PC</a:t>
            </a:r>
          </a:p>
        </p:txBody>
      </p:sp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Instruction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Register</a:t>
            </a:r>
          </a:p>
          <a:p>
            <a:r>
              <a:rPr lang="en-US" sz="1400" b="0"/>
              <a:t>file</a:t>
            </a:r>
          </a:p>
        </p:txBody>
      </p:sp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Data 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352263" name="Line 7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264" name="Line 8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265" name="Line 9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266" name="Rectangle 10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2267" name="Line 11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268" name="Line 12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269" name="Line 13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270" name="Line 14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271" name="Line 15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272" name="Line 16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273" name="Line 17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274" name="Line 18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275" name="Line 19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276" name="Line 20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277" name="Line 21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278" name="Line 22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279" name="Line 23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280" name="Line 24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281" name="Line 25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282" name="Line 26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283" name="AutoShape 27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52284" name="AutoShape 28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52285" name="AutoShape 29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52286" name="AutoShape 30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grpSp>
        <p:nvGrpSpPr>
          <p:cNvPr id="352287" name="Group 31"/>
          <p:cNvGrpSpPr>
            <a:grpSpLocks/>
          </p:cNvGrpSpPr>
          <p:nvPr/>
        </p:nvGrpSpPr>
        <p:grpSpPr bwMode="auto">
          <a:xfrm>
            <a:off x="1828800" y="1295400"/>
            <a:ext cx="5775325" cy="3429000"/>
            <a:chOff x="1152" y="816"/>
            <a:chExt cx="3638" cy="2160"/>
          </a:xfrm>
        </p:grpSpPr>
        <p:sp>
          <p:nvSpPr>
            <p:cNvPr id="352288" name="Rectangle 32"/>
            <p:cNvSpPr>
              <a:spLocks noChangeArrowheads="1"/>
            </p:cNvSpPr>
            <p:nvPr/>
          </p:nvSpPr>
          <p:spPr bwMode="auto">
            <a:xfrm>
              <a:off x="2784" y="1392"/>
              <a:ext cx="768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Sign extend</a:t>
              </a:r>
            </a:p>
          </p:txBody>
        </p:sp>
        <p:grpSp>
          <p:nvGrpSpPr>
            <p:cNvPr id="352289" name="Group 33"/>
            <p:cNvGrpSpPr>
              <a:grpSpLocks/>
            </p:cNvGrpSpPr>
            <p:nvPr/>
          </p:nvGrpSpPr>
          <p:grpSpPr bwMode="auto">
            <a:xfrm>
              <a:off x="1536" y="816"/>
              <a:ext cx="278" cy="624"/>
              <a:chOff x="2304" y="480"/>
              <a:chExt cx="251" cy="624"/>
            </a:xfrm>
          </p:grpSpPr>
          <p:sp>
            <p:nvSpPr>
              <p:cNvPr id="352290" name="Freeform 34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480 w 672"/>
                  <a:gd name="T1" fmla="*/ 288 h 288"/>
                  <a:gd name="T2" fmla="*/ 672 w 672"/>
                  <a:gd name="T3" fmla="*/ 0 h 288"/>
                  <a:gd name="T4" fmla="*/ 432 w 672"/>
                  <a:gd name="T5" fmla="*/ 0 h 288"/>
                  <a:gd name="T6" fmla="*/ 384 w 672"/>
                  <a:gd name="T7" fmla="*/ 96 h 288"/>
                  <a:gd name="T8" fmla="*/ 288 w 672"/>
                  <a:gd name="T9" fmla="*/ 96 h 288"/>
                  <a:gd name="T10" fmla="*/ 240 w 672"/>
                  <a:gd name="T11" fmla="*/ 0 h 288"/>
                  <a:gd name="T12" fmla="*/ 0 w 672"/>
                  <a:gd name="T13" fmla="*/ 0 h 288"/>
                  <a:gd name="T14" fmla="*/ 192 w 672"/>
                  <a:gd name="T15" fmla="*/ 288 h 288"/>
                  <a:gd name="T16" fmla="*/ 480 w 672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2291" name="Text Box 35"/>
              <p:cNvSpPr txBox="1">
                <a:spLocks noChangeArrowheads="1"/>
              </p:cNvSpPr>
              <p:nvPr/>
            </p:nvSpPr>
            <p:spPr bwMode="auto">
              <a:xfrm>
                <a:off x="2352" y="672"/>
                <a:ext cx="2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/>
                  <a:t>+</a:t>
                </a:r>
              </a:p>
            </p:txBody>
          </p:sp>
        </p:grpSp>
        <p:sp>
          <p:nvSpPr>
            <p:cNvPr id="352292" name="Rectangle 36"/>
            <p:cNvSpPr>
              <a:spLocks noChangeArrowheads="1"/>
            </p:cNvSpPr>
            <p:nvPr/>
          </p:nvSpPr>
          <p:spPr bwMode="auto">
            <a:xfrm>
              <a:off x="1152" y="816"/>
              <a:ext cx="192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1</a:t>
              </a:r>
            </a:p>
          </p:txBody>
        </p:sp>
        <p:grpSp>
          <p:nvGrpSpPr>
            <p:cNvPr id="352293" name="Group 37"/>
            <p:cNvGrpSpPr>
              <a:grpSpLocks/>
            </p:cNvGrpSpPr>
            <p:nvPr/>
          </p:nvGrpSpPr>
          <p:grpSpPr bwMode="auto">
            <a:xfrm>
              <a:off x="4512" y="1008"/>
              <a:ext cx="278" cy="624"/>
              <a:chOff x="2304" y="480"/>
              <a:chExt cx="251" cy="624"/>
            </a:xfrm>
          </p:grpSpPr>
          <p:sp>
            <p:nvSpPr>
              <p:cNvPr id="352294" name="Freeform 38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480 w 672"/>
                  <a:gd name="T1" fmla="*/ 288 h 288"/>
                  <a:gd name="T2" fmla="*/ 672 w 672"/>
                  <a:gd name="T3" fmla="*/ 0 h 288"/>
                  <a:gd name="T4" fmla="*/ 432 w 672"/>
                  <a:gd name="T5" fmla="*/ 0 h 288"/>
                  <a:gd name="T6" fmla="*/ 384 w 672"/>
                  <a:gd name="T7" fmla="*/ 96 h 288"/>
                  <a:gd name="T8" fmla="*/ 288 w 672"/>
                  <a:gd name="T9" fmla="*/ 96 h 288"/>
                  <a:gd name="T10" fmla="*/ 240 w 672"/>
                  <a:gd name="T11" fmla="*/ 0 h 288"/>
                  <a:gd name="T12" fmla="*/ 0 w 672"/>
                  <a:gd name="T13" fmla="*/ 0 h 288"/>
                  <a:gd name="T14" fmla="*/ 192 w 672"/>
                  <a:gd name="T15" fmla="*/ 288 h 288"/>
                  <a:gd name="T16" fmla="*/ 480 w 672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2295" name="Text Box 39"/>
              <p:cNvSpPr txBox="1">
                <a:spLocks noChangeArrowheads="1"/>
              </p:cNvSpPr>
              <p:nvPr/>
            </p:nvSpPr>
            <p:spPr bwMode="auto">
              <a:xfrm>
                <a:off x="2352" y="672"/>
                <a:ext cx="2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/>
                  <a:t>+</a:t>
                </a:r>
              </a:p>
            </p:txBody>
          </p:sp>
        </p:grpSp>
        <p:grpSp>
          <p:nvGrpSpPr>
            <p:cNvPr id="352296" name="Group 40"/>
            <p:cNvGrpSpPr>
              <a:grpSpLocks/>
            </p:cNvGrpSpPr>
            <p:nvPr/>
          </p:nvGrpSpPr>
          <p:grpSpPr bwMode="auto">
            <a:xfrm>
              <a:off x="4224" y="1920"/>
              <a:ext cx="384" cy="1056"/>
              <a:chOff x="-72" y="2365"/>
              <a:chExt cx="390" cy="1056"/>
            </a:xfrm>
          </p:grpSpPr>
          <p:sp>
            <p:nvSpPr>
              <p:cNvPr id="352297" name="Freeform 41"/>
              <p:cNvSpPr>
                <a:spLocks/>
              </p:cNvSpPr>
              <p:nvPr/>
            </p:nvSpPr>
            <p:spPr bwMode="auto">
              <a:xfrm rot="-5400000">
                <a:off x="-421" y="2714"/>
                <a:ext cx="1056" cy="358"/>
              </a:xfrm>
              <a:custGeom>
                <a:avLst/>
                <a:gdLst>
                  <a:gd name="T0" fmla="*/ 480 w 672"/>
                  <a:gd name="T1" fmla="*/ 288 h 288"/>
                  <a:gd name="T2" fmla="*/ 672 w 672"/>
                  <a:gd name="T3" fmla="*/ 0 h 288"/>
                  <a:gd name="T4" fmla="*/ 432 w 672"/>
                  <a:gd name="T5" fmla="*/ 0 h 288"/>
                  <a:gd name="T6" fmla="*/ 384 w 672"/>
                  <a:gd name="T7" fmla="*/ 96 h 288"/>
                  <a:gd name="T8" fmla="*/ 288 w 672"/>
                  <a:gd name="T9" fmla="*/ 96 h 288"/>
                  <a:gd name="T10" fmla="*/ 240 w 672"/>
                  <a:gd name="T11" fmla="*/ 0 h 288"/>
                  <a:gd name="T12" fmla="*/ 0 w 672"/>
                  <a:gd name="T13" fmla="*/ 0 h 288"/>
                  <a:gd name="T14" fmla="*/ 192 w 672"/>
                  <a:gd name="T15" fmla="*/ 288 h 288"/>
                  <a:gd name="T16" fmla="*/ 480 w 672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2298" name="Text Box 42"/>
              <p:cNvSpPr txBox="1">
                <a:spLocks noChangeArrowheads="1"/>
              </p:cNvSpPr>
              <p:nvPr/>
            </p:nvSpPr>
            <p:spPr bwMode="auto">
              <a:xfrm>
                <a:off x="96" y="2592"/>
                <a:ext cx="222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A</a:t>
                </a:r>
              </a:p>
              <a:p>
                <a:pPr algn="l"/>
                <a:r>
                  <a:rPr lang="en-US" sz="1800"/>
                  <a:t>L</a:t>
                </a:r>
              </a:p>
              <a:p>
                <a:pPr algn="l"/>
                <a:r>
                  <a:rPr lang="en-US" sz="1800"/>
                  <a:t>U</a:t>
                </a:r>
              </a:p>
            </p:txBody>
          </p:sp>
        </p:grpSp>
      </p:grpSp>
      <p:sp>
        <p:nvSpPr>
          <p:cNvPr id="352299" name="Line 43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00" name="Line 44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01" name="Line 45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02" name="Line 46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03" name="Line 47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04" name="Line 48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05" name="Line 49"/>
          <p:cNvSpPr>
            <a:spLocks noChangeShapeType="1"/>
          </p:cNvSpPr>
          <p:nvPr/>
        </p:nvSpPr>
        <p:spPr bwMode="auto">
          <a:xfrm>
            <a:off x="3810000" y="4267200"/>
            <a:ext cx="0" cy="1828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06" name="Line 50"/>
          <p:cNvSpPr>
            <a:spLocks noChangeShapeType="1"/>
          </p:cNvSpPr>
          <p:nvPr/>
        </p:nvSpPr>
        <p:spPr bwMode="auto">
          <a:xfrm>
            <a:off x="4343400" y="5105400"/>
            <a:ext cx="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07" name="Line 51"/>
          <p:cNvSpPr>
            <a:spLocks noChangeShapeType="1"/>
          </p:cNvSpPr>
          <p:nvPr/>
        </p:nvSpPr>
        <p:spPr bwMode="auto">
          <a:xfrm>
            <a:off x="6248400" y="4800600"/>
            <a:ext cx="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08" name="Line 52"/>
          <p:cNvSpPr>
            <a:spLocks noChangeShapeType="1"/>
          </p:cNvSpPr>
          <p:nvPr/>
        </p:nvSpPr>
        <p:spPr bwMode="auto">
          <a:xfrm>
            <a:off x="7010400" y="4419600"/>
            <a:ext cx="0" cy="1676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09" name="Line 53"/>
          <p:cNvSpPr>
            <a:spLocks noChangeShapeType="1"/>
          </p:cNvSpPr>
          <p:nvPr/>
        </p:nvSpPr>
        <p:spPr bwMode="auto">
          <a:xfrm>
            <a:off x="8001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10" name="Line 54"/>
          <p:cNvSpPr>
            <a:spLocks noChangeShapeType="1"/>
          </p:cNvSpPr>
          <p:nvPr/>
        </p:nvSpPr>
        <p:spPr bwMode="auto">
          <a:xfrm>
            <a:off x="8382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11" name="Line 55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12" name="Rectangle 56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3x8</a:t>
            </a:r>
          </a:p>
          <a:p>
            <a:r>
              <a:rPr lang="en-US" sz="1000" b="0"/>
              <a:t>decoder</a:t>
            </a:r>
          </a:p>
        </p:txBody>
      </p:sp>
      <p:sp>
        <p:nvSpPr>
          <p:cNvPr id="352313" name="Line 57"/>
          <p:cNvSpPr>
            <a:spLocks noChangeShapeType="1"/>
          </p:cNvSpPr>
          <p:nvPr/>
        </p:nvSpPr>
        <p:spPr bwMode="auto">
          <a:xfrm>
            <a:off x="5029200" y="5181600"/>
            <a:ext cx="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14" name="Rectangle 58"/>
          <p:cNvSpPr>
            <a:spLocks noChangeArrowheads="1"/>
          </p:cNvSpPr>
          <p:nvPr/>
        </p:nvSpPr>
        <p:spPr bwMode="auto">
          <a:xfrm>
            <a:off x="381000" y="5867400"/>
            <a:ext cx="1905000" cy="609600"/>
          </a:xfrm>
          <a:prstGeom prst="rect">
            <a:avLst/>
          </a:prstGeom>
          <a:solidFill>
            <a:srgbClr val="FF9900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/>
              <a:t>beq   1  3  25</a:t>
            </a:r>
          </a:p>
        </p:txBody>
      </p:sp>
      <p:sp>
        <p:nvSpPr>
          <p:cNvPr id="352315" name="Text Box 59"/>
          <p:cNvSpPr txBox="1">
            <a:spLocks noChangeArrowheads="1"/>
          </p:cNvSpPr>
          <p:nvPr/>
        </p:nvSpPr>
        <p:spPr bwMode="auto">
          <a:xfrm>
            <a:off x="4038600" y="26670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0 0 1</a:t>
            </a:r>
          </a:p>
        </p:txBody>
      </p:sp>
      <p:sp>
        <p:nvSpPr>
          <p:cNvPr id="352316" name="Text Box 60"/>
          <p:cNvSpPr txBox="1">
            <a:spLocks noChangeArrowheads="1"/>
          </p:cNvSpPr>
          <p:nvPr/>
        </p:nvSpPr>
        <p:spPr bwMode="auto">
          <a:xfrm>
            <a:off x="4038600" y="29718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0 1 1</a:t>
            </a:r>
          </a:p>
        </p:txBody>
      </p:sp>
      <p:sp>
        <p:nvSpPr>
          <p:cNvPr id="352317" name="Text Box 61"/>
          <p:cNvSpPr txBox="1">
            <a:spLocks noChangeArrowheads="1"/>
          </p:cNvSpPr>
          <p:nvPr/>
        </p:nvSpPr>
        <p:spPr bwMode="auto">
          <a:xfrm>
            <a:off x="3581400" y="6019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>
                <a:sym typeface="Webdings" charset="0"/>
              </a:rPr>
              <a:t></a:t>
            </a:r>
          </a:p>
        </p:txBody>
      </p:sp>
      <p:sp>
        <p:nvSpPr>
          <p:cNvPr id="352318" name="Text Box 62"/>
          <p:cNvSpPr txBox="1">
            <a:spLocks noChangeArrowheads="1"/>
          </p:cNvSpPr>
          <p:nvPr/>
        </p:nvSpPr>
        <p:spPr bwMode="auto">
          <a:xfrm>
            <a:off x="4114800" y="6019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>
                <a:sym typeface="Webdings" charset="0"/>
              </a:rPr>
              <a:t></a:t>
            </a:r>
          </a:p>
        </p:txBody>
      </p:sp>
      <p:sp>
        <p:nvSpPr>
          <p:cNvPr id="352319" name="Text Box 63"/>
          <p:cNvSpPr txBox="1">
            <a:spLocks noChangeArrowheads="1"/>
          </p:cNvSpPr>
          <p:nvPr/>
        </p:nvSpPr>
        <p:spPr bwMode="auto">
          <a:xfrm>
            <a:off x="48768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0</a:t>
            </a:r>
          </a:p>
        </p:txBody>
      </p:sp>
      <p:sp>
        <p:nvSpPr>
          <p:cNvPr id="352320" name="Text Box 64"/>
          <p:cNvSpPr txBox="1">
            <a:spLocks noChangeArrowheads="1"/>
          </p:cNvSpPr>
          <p:nvPr/>
        </p:nvSpPr>
        <p:spPr bwMode="auto">
          <a:xfrm>
            <a:off x="60960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1</a:t>
            </a:r>
          </a:p>
        </p:txBody>
      </p:sp>
      <p:sp>
        <p:nvSpPr>
          <p:cNvPr id="352321" name="Text Box 65"/>
          <p:cNvSpPr txBox="1">
            <a:spLocks noChangeArrowheads="1"/>
          </p:cNvSpPr>
          <p:nvPr/>
        </p:nvSpPr>
        <p:spPr bwMode="auto">
          <a:xfrm>
            <a:off x="6781800" y="6019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>
                <a:sym typeface="Webdings" charset="0"/>
              </a:rPr>
              <a:t></a:t>
            </a:r>
          </a:p>
        </p:txBody>
      </p:sp>
      <p:sp>
        <p:nvSpPr>
          <p:cNvPr id="352322" name="Text Box 66"/>
          <p:cNvSpPr txBox="1">
            <a:spLocks noChangeArrowheads="1"/>
          </p:cNvSpPr>
          <p:nvPr/>
        </p:nvSpPr>
        <p:spPr bwMode="auto">
          <a:xfrm>
            <a:off x="78486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0</a:t>
            </a:r>
          </a:p>
        </p:txBody>
      </p:sp>
      <p:sp>
        <p:nvSpPr>
          <p:cNvPr id="352323" name="Line 67"/>
          <p:cNvSpPr>
            <a:spLocks noChangeShapeType="1"/>
          </p:cNvSpPr>
          <p:nvPr/>
        </p:nvSpPr>
        <p:spPr bwMode="auto">
          <a:xfrm flipV="1">
            <a:off x="3352800" y="2971800"/>
            <a:ext cx="0" cy="2743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24" name="Line 68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25" name="Line 69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26" name="Line 70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27" name="Line 71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28" name="Line 72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29" name="Line 73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30" name="Line 74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31" name="Line 75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32" name="Line 76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33" name="Line 77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34" name="Line 78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35" name="Line 79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36" name="Line 80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37" name="Line 81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38" name="Line 82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39" name="Line 83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40" name="Line 84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41" name="Line 85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42" name="Line 86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43" name="Line 87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44" name="Line 88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45" name="Line 89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46" name="Line 90"/>
          <p:cNvSpPr>
            <a:spLocks noChangeShapeType="1"/>
          </p:cNvSpPr>
          <p:nvPr/>
        </p:nvSpPr>
        <p:spPr bwMode="auto">
          <a:xfrm>
            <a:off x="2819400" y="1752600"/>
            <a:ext cx="3810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47" name="Line 91"/>
          <p:cNvSpPr>
            <a:spLocks noChangeShapeType="1"/>
          </p:cNvSpPr>
          <p:nvPr/>
        </p:nvSpPr>
        <p:spPr bwMode="auto">
          <a:xfrm flipV="1">
            <a:off x="7239000" y="3810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2348" name="Text Box 92"/>
          <p:cNvSpPr txBox="1">
            <a:spLocks noChangeArrowheads="1"/>
          </p:cNvSpPr>
          <p:nvPr/>
        </p:nvSpPr>
        <p:spPr bwMode="auto">
          <a:xfrm>
            <a:off x="2667000" y="54102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33CC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1 0 0</a:t>
            </a:r>
          </a:p>
        </p:txBody>
      </p:sp>
      <p:sp>
        <p:nvSpPr>
          <p:cNvPr id="352349" name="Text Box 93"/>
          <p:cNvSpPr txBox="1">
            <a:spLocks noChangeArrowheads="1"/>
          </p:cNvSpPr>
          <p:nvPr/>
        </p:nvSpPr>
        <p:spPr bwMode="auto">
          <a:xfrm>
            <a:off x="8137525" y="4989513"/>
            <a:ext cx="520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R/W</a:t>
            </a:r>
          </a:p>
        </p:txBody>
      </p:sp>
      <p:sp>
        <p:nvSpPr>
          <p:cNvPr id="352350" name="Text Box 94"/>
          <p:cNvSpPr txBox="1">
            <a:spLocks noChangeArrowheads="1"/>
          </p:cNvSpPr>
          <p:nvPr/>
        </p:nvSpPr>
        <p:spPr bwMode="auto">
          <a:xfrm>
            <a:off x="7810500" y="5003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sp>
        <p:nvSpPr>
          <p:cNvPr id="352351" name="Text Box 95"/>
          <p:cNvSpPr txBox="1">
            <a:spLocks noChangeArrowheads="1"/>
          </p:cNvSpPr>
          <p:nvPr/>
        </p:nvSpPr>
        <p:spPr bwMode="auto">
          <a:xfrm>
            <a:off x="4851400" y="49403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sp>
        <p:nvSpPr>
          <p:cNvPr id="352352" name="Rectangle 96"/>
          <p:cNvSpPr>
            <a:spLocks noChangeArrowheads="1"/>
          </p:cNvSpPr>
          <p:nvPr/>
        </p:nvSpPr>
        <p:spPr bwMode="auto">
          <a:xfrm>
            <a:off x="8153400" y="6019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>
                <a:sym typeface="Webdings" charset="0"/>
              </a:rPr>
              <a:t></a:t>
            </a:r>
          </a:p>
        </p:txBody>
      </p:sp>
      <p:sp>
        <p:nvSpPr>
          <p:cNvPr id="352353" name="Text Box 97"/>
          <p:cNvSpPr txBox="1">
            <a:spLocks noChangeArrowheads="1"/>
          </p:cNvSpPr>
          <p:nvPr/>
        </p:nvSpPr>
        <p:spPr bwMode="auto">
          <a:xfrm>
            <a:off x="3276600" y="2057400"/>
            <a:ext cx="984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0…011001</a:t>
            </a:r>
          </a:p>
        </p:txBody>
      </p:sp>
      <p:grpSp>
        <p:nvGrpSpPr>
          <p:cNvPr id="352354" name="Group 98"/>
          <p:cNvGrpSpPr>
            <a:grpSpLocks/>
          </p:cNvGrpSpPr>
          <p:nvPr/>
        </p:nvGrpSpPr>
        <p:grpSpPr bwMode="auto">
          <a:xfrm>
            <a:off x="660400" y="2754313"/>
            <a:ext cx="6932613" cy="2960687"/>
            <a:chOff x="416" y="1735"/>
            <a:chExt cx="4367" cy="1865"/>
          </a:xfrm>
        </p:grpSpPr>
        <p:sp>
          <p:nvSpPr>
            <p:cNvPr id="352355" name="Line 99"/>
            <p:cNvSpPr>
              <a:spLocks noChangeShapeType="1"/>
            </p:cNvSpPr>
            <p:nvPr/>
          </p:nvSpPr>
          <p:spPr bwMode="auto">
            <a:xfrm flipV="1">
              <a:off x="4464" y="1872"/>
              <a:ext cx="192" cy="240"/>
            </a:xfrm>
            <a:prstGeom prst="line">
              <a:avLst/>
            </a:prstGeom>
            <a:noFill/>
            <a:ln w="76200">
              <a:solidFill>
                <a:srgbClr val="33CC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2356" name="Text Box 100"/>
            <p:cNvSpPr txBox="1">
              <a:spLocks noChangeArrowheads="1"/>
            </p:cNvSpPr>
            <p:nvPr/>
          </p:nvSpPr>
          <p:spPr bwMode="auto">
            <a:xfrm>
              <a:off x="4406" y="1735"/>
              <a:ext cx="3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Equal</a:t>
              </a:r>
            </a:p>
          </p:txBody>
        </p:sp>
        <p:sp>
          <p:nvSpPr>
            <p:cNvPr id="352357" name="Line 101"/>
            <p:cNvSpPr>
              <a:spLocks noChangeShapeType="1"/>
            </p:cNvSpPr>
            <p:nvPr/>
          </p:nvSpPr>
          <p:spPr bwMode="auto">
            <a:xfrm>
              <a:off x="672" y="244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2358" name="AutoShape 102"/>
            <p:cNvSpPr>
              <a:spLocks noChangeArrowheads="1"/>
            </p:cNvSpPr>
            <p:nvPr/>
          </p:nvSpPr>
          <p:spPr bwMode="auto">
            <a:xfrm rot="16200000" flipV="1">
              <a:off x="528" y="2880"/>
              <a:ext cx="288" cy="384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359" name="Line 103"/>
            <p:cNvSpPr>
              <a:spLocks noChangeShapeType="1"/>
            </p:cNvSpPr>
            <p:nvPr/>
          </p:nvSpPr>
          <p:spPr bwMode="auto">
            <a:xfrm flipH="1">
              <a:off x="624" y="3600"/>
              <a:ext cx="1056" cy="0"/>
            </a:xfrm>
            <a:prstGeom prst="line">
              <a:avLst/>
            </a:prstGeom>
            <a:noFill/>
            <a:ln w="76200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2360" name="Line 104"/>
            <p:cNvSpPr>
              <a:spLocks noChangeShapeType="1"/>
            </p:cNvSpPr>
            <p:nvPr/>
          </p:nvSpPr>
          <p:spPr bwMode="auto">
            <a:xfrm flipV="1">
              <a:off x="816" y="3264"/>
              <a:ext cx="0" cy="33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2361" name="Line 105"/>
            <p:cNvSpPr>
              <a:spLocks noChangeShapeType="1"/>
            </p:cNvSpPr>
            <p:nvPr/>
          </p:nvSpPr>
          <p:spPr bwMode="auto">
            <a:xfrm flipV="1">
              <a:off x="720" y="3264"/>
              <a:ext cx="0" cy="33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2362" name="Line 106"/>
            <p:cNvSpPr>
              <a:spLocks noChangeShapeType="1"/>
            </p:cNvSpPr>
            <p:nvPr/>
          </p:nvSpPr>
          <p:spPr bwMode="auto">
            <a:xfrm flipV="1">
              <a:off x="624" y="3216"/>
              <a:ext cx="0" cy="384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2363" name="Oval 107"/>
            <p:cNvSpPr>
              <a:spLocks noChangeArrowheads="1"/>
            </p:cNvSpPr>
            <p:nvPr/>
          </p:nvSpPr>
          <p:spPr bwMode="auto">
            <a:xfrm>
              <a:off x="792" y="3216"/>
              <a:ext cx="48" cy="48"/>
            </a:xfrm>
            <a:prstGeom prst="ellips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364" name="Oval 108"/>
            <p:cNvSpPr>
              <a:spLocks noChangeArrowheads="1"/>
            </p:cNvSpPr>
            <p:nvPr/>
          </p:nvSpPr>
          <p:spPr bwMode="auto">
            <a:xfrm>
              <a:off x="696" y="3216"/>
              <a:ext cx="48" cy="48"/>
            </a:xfrm>
            <a:prstGeom prst="ellips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365" name="Line 109"/>
            <p:cNvSpPr>
              <a:spLocks noChangeShapeType="1"/>
            </p:cNvSpPr>
            <p:nvPr/>
          </p:nvSpPr>
          <p:spPr bwMode="auto">
            <a:xfrm>
              <a:off x="528" y="3216"/>
              <a:ext cx="0" cy="192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2366" name="Text Box 110"/>
            <p:cNvSpPr txBox="1">
              <a:spLocks noChangeArrowheads="1"/>
            </p:cNvSpPr>
            <p:nvPr/>
          </p:nvSpPr>
          <p:spPr bwMode="auto">
            <a:xfrm>
              <a:off x="422" y="3367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Eq</a:t>
              </a:r>
            </a:p>
          </p:txBody>
        </p:sp>
        <p:sp>
          <p:nvSpPr>
            <p:cNvPr id="352367" name="Text Box 111"/>
            <p:cNvSpPr txBox="1">
              <a:spLocks noChangeArrowheads="1"/>
            </p:cNvSpPr>
            <p:nvPr/>
          </p:nvSpPr>
          <p:spPr bwMode="auto">
            <a:xfrm>
              <a:off x="416" y="3216"/>
              <a:ext cx="4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33CC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1 1 0 0</a:t>
              </a:r>
            </a:p>
          </p:txBody>
        </p:sp>
      </p:grpSp>
      <p:sp>
        <p:nvSpPr>
          <p:cNvPr id="352368" name="Text Box 112"/>
          <p:cNvSpPr txBox="1">
            <a:spLocks noChangeArrowheads="1"/>
          </p:cNvSpPr>
          <p:nvPr/>
        </p:nvSpPr>
        <p:spPr bwMode="auto">
          <a:xfrm>
            <a:off x="838200" y="42703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1</a:t>
            </a:r>
          </a:p>
        </p:txBody>
      </p:sp>
      <p:sp>
        <p:nvSpPr>
          <p:cNvPr id="352369" name="Text Box 113"/>
          <p:cNvSpPr txBox="1">
            <a:spLocks noChangeArrowheads="1"/>
          </p:cNvSpPr>
          <p:nvPr/>
        </p:nvSpPr>
        <p:spPr bwMode="auto">
          <a:xfrm>
            <a:off x="1225550" y="0"/>
            <a:ext cx="6727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Executing a taken </a:t>
            </a:r>
            <a:r>
              <a:rPr lang="en-US">
                <a:solidFill>
                  <a:srgbClr val="FF0000"/>
                </a:solidFill>
              </a:rPr>
              <a:t>BEQ </a:t>
            </a:r>
            <a:r>
              <a:rPr lang="en-US"/>
              <a:t>instruction on this LC3101 datapath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-762000" y="-381000"/>
            <a:ext cx="11049000" cy="7391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PC</a:t>
            </a: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Instruction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Register</a:t>
            </a:r>
          </a:p>
          <a:p>
            <a:r>
              <a:rPr lang="en-US" sz="1400" b="0"/>
              <a:t>file</a:t>
            </a:r>
          </a:p>
        </p:txBody>
      </p:sp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Data 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307207" name="Line 7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09" name="Line 9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10" name="Line 10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11" name="Line 11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12" name="Line 12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Control ROM</a:t>
            </a:r>
          </a:p>
        </p:txBody>
      </p:sp>
      <p:sp>
        <p:nvSpPr>
          <p:cNvPr id="307214" name="Line 14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15" name="Line 15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16" name="Line 16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17" name="Line 17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18" name="Line 18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19" name="Line 19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20" name="Line 20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21" name="Line 21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22" name="Line 22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23" name="Line 23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24" name="Line 24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25" name="Line 25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26" name="Line 26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27" name="Line 27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28" name="Line 28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29" name="Line 29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30" name="Line 30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31" name="Line 31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32" name="Line 32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33" name="Line 33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34" name="Line 34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35" name="Line 35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36" name="Line 36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37" name="Line 37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38" name="Line 38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39" name="Line 39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40" name="Line 40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41" name="Line 41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42" name="Line 42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43" name="Line 43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44" name="Line 44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45" name="AutoShape 45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07246" name="AutoShape 46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07247" name="AutoShape 47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07248" name="AutoShape 48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07249" name="Rectangle 49"/>
          <p:cNvSpPr>
            <a:spLocks noChangeArrowheads="1"/>
          </p:cNvSpPr>
          <p:nvPr/>
        </p:nvSpPr>
        <p:spPr bwMode="auto">
          <a:xfrm>
            <a:off x="4419600" y="2209800"/>
            <a:ext cx="12192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Sign extend</a:t>
            </a:r>
          </a:p>
        </p:txBody>
      </p:sp>
      <p:grpSp>
        <p:nvGrpSpPr>
          <p:cNvPr id="307250" name="Group 50"/>
          <p:cNvGrpSpPr>
            <a:grpSpLocks/>
          </p:cNvGrpSpPr>
          <p:nvPr/>
        </p:nvGrpSpPr>
        <p:grpSpPr bwMode="auto">
          <a:xfrm>
            <a:off x="2438400" y="1295400"/>
            <a:ext cx="441325" cy="990600"/>
            <a:chOff x="2304" y="480"/>
            <a:chExt cx="251" cy="624"/>
          </a:xfrm>
        </p:grpSpPr>
        <p:sp>
          <p:nvSpPr>
            <p:cNvPr id="307251" name="Freeform 51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480 w 672"/>
                <a:gd name="T1" fmla="*/ 288 h 288"/>
                <a:gd name="T2" fmla="*/ 672 w 672"/>
                <a:gd name="T3" fmla="*/ 0 h 288"/>
                <a:gd name="T4" fmla="*/ 432 w 672"/>
                <a:gd name="T5" fmla="*/ 0 h 288"/>
                <a:gd name="T6" fmla="*/ 384 w 672"/>
                <a:gd name="T7" fmla="*/ 96 h 288"/>
                <a:gd name="T8" fmla="*/ 288 w 672"/>
                <a:gd name="T9" fmla="*/ 96 h 288"/>
                <a:gd name="T10" fmla="*/ 240 w 672"/>
                <a:gd name="T11" fmla="*/ 0 h 288"/>
                <a:gd name="T12" fmla="*/ 0 w 672"/>
                <a:gd name="T13" fmla="*/ 0 h 288"/>
                <a:gd name="T14" fmla="*/ 192 w 672"/>
                <a:gd name="T15" fmla="*/ 288 h 288"/>
                <a:gd name="T16" fmla="*/ 480 w 672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252" name="Text Box 52"/>
            <p:cNvSpPr txBox="1">
              <a:spLocks noChangeArrowheads="1"/>
            </p:cNvSpPr>
            <p:nvPr/>
          </p:nvSpPr>
          <p:spPr bwMode="auto">
            <a:xfrm>
              <a:off x="2352" y="672"/>
              <a:ext cx="2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+</a:t>
              </a:r>
            </a:p>
          </p:txBody>
        </p:sp>
      </p:grpSp>
      <p:sp>
        <p:nvSpPr>
          <p:cNvPr id="307253" name="Rectangle 53"/>
          <p:cNvSpPr>
            <a:spLocks noChangeArrowheads="1"/>
          </p:cNvSpPr>
          <p:nvPr/>
        </p:nvSpPr>
        <p:spPr bwMode="auto">
          <a:xfrm>
            <a:off x="1828800" y="1295400"/>
            <a:ext cx="3048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/>
              <a:t>1</a:t>
            </a:r>
          </a:p>
        </p:txBody>
      </p:sp>
      <p:grpSp>
        <p:nvGrpSpPr>
          <p:cNvPr id="307254" name="Group 54"/>
          <p:cNvGrpSpPr>
            <a:grpSpLocks/>
          </p:cNvGrpSpPr>
          <p:nvPr/>
        </p:nvGrpSpPr>
        <p:grpSpPr bwMode="auto">
          <a:xfrm>
            <a:off x="7162800" y="1600200"/>
            <a:ext cx="441325" cy="990600"/>
            <a:chOff x="2304" y="480"/>
            <a:chExt cx="251" cy="624"/>
          </a:xfrm>
        </p:grpSpPr>
        <p:sp>
          <p:nvSpPr>
            <p:cNvPr id="307255" name="Freeform 55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480 w 672"/>
                <a:gd name="T1" fmla="*/ 288 h 288"/>
                <a:gd name="T2" fmla="*/ 672 w 672"/>
                <a:gd name="T3" fmla="*/ 0 h 288"/>
                <a:gd name="T4" fmla="*/ 432 w 672"/>
                <a:gd name="T5" fmla="*/ 0 h 288"/>
                <a:gd name="T6" fmla="*/ 384 w 672"/>
                <a:gd name="T7" fmla="*/ 96 h 288"/>
                <a:gd name="T8" fmla="*/ 288 w 672"/>
                <a:gd name="T9" fmla="*/ 96 h 288"/>
                <a:gd name="T10" fmla="*/ 240 w 672"/>
                <a:gd name="T11" fmla="*/ 0 h 288"/>
                <a:gd name="T12" fmla="*/ 0 w 672"/>
                <a:gd name="T13" fmla="*/ 0 h 288"/>
                <a:gd name="T14" fmla="*/ 192 w 672"/>
                <a:gd name="T15" fmla="*/ 288 h 288"/>
                <a:gd name="T16" fmla="*/ 480 w 672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256" name="Text Box 56"/>
            <p:cNvSpPr txBox="1">
              <a:spLocks noChangeArrowheads="1"/>
            </p:cNvSpPr>
            <p:nvPr/>
          </p:nvSpPr>
          <p:spPr bwMode="auto">
            <a:xfrm>
              <a:off x="2352" y="672"/>
              <a:ext cx="2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+</a:t>
              </a:r>
            </a:p>
          </p:txBody>
        </p:sp>
      </p:grpSp>
      <p:grpSp>
        <p:nvGrpSpPr>
          <p:cNvPr id="307257" name="Group 57"/>
          <p:cNvGrpSpPr>
            <a:grpSpLocks/>
          </p:cNvGrpSpPr>
          <p:nvPr/>
        </p:nvGrpSpPr>
        <p:grpSpPr bwMode="auto">
          <a:xfrm>
            <a:off x="6705600" y="3048000"/>
            <a:ext cx="609600" cy="1676400"/>
            <a:chOff x="-72" y="2365"/>
            <a:chExt cx="390" cy="1056"/>
          </a:xfrm>
        </p:grpSpPr>
        <p:sp>
          <p:nvSpPr>
            <p:cNvPr id="307258" name="Freeform 58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80 w 672"/>
                <a:gd name="T1" fmla="*/ 288 h 288"/>
                <a:gd name="T2" fmla="*/ 672 w 672"/>
                <a:gd name="T3" fmla="*/ 0 h 288"/>
                <a:gd name="T4" fmla="*/ 432 w 672"/>
                <a:gd name="T5" fmla="*/ 0 h 288"/>
                <a:gd name="T6" fmla="*/ 384 w 672"/>
                <a:gd name="T7" fmla="*/ 96 h 288"/>
                <a:gd name="T8" fmla="*/ 288 w 672"/>
                <a:gd name="T9" fmla="*/ 96 h 288"/>
                <a:gd name="T10" fmla="*/ 240 w 672"/>
                <a:gd name="T11" fmla="*/ 0 h 288"/>
                <a:gd name="T12" fmla="*/ 0 w 672"/>
                <a:gd name="T13" fmla="*/ 0 h 288"/>
                <a:gd name="T14" fmla="*/ 192 w 672"/>
                <a:gd name="T15" fmla="*/ 288 h 288"/>
                <a:gd name="T16" fmla="*/ 480 w 672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259" name="Text Box 59"/>
            <p:cNvSpPr txBox="1">
              <a:spLocks noChangeArrowheads="1"/>
            </p:cNvSpPr>
            <p:nvPr/>
          </p:nvSpPr>
          <p:spPr bwMode="auto">
            <a:xfrm>
              <a:off x="96" y="2592"/>
              <a:ext cx="222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A</a:t>
              </a:r>
            </a:p>
            <a:p>
              <a:pPr algn="l"/>
              <a:r>
                <a:rPr lang="en-US" sz="1800"/>
                <a:t>L</a:t>
              </a:r>
            </a:p>
            <a:p>
              <a:pPr algn="l"/>
              <a:r>
                <a:rPr lang="en-US" sz="1800"/>
                <a:t>U</a:t>
              </a:r>
            </a:p>
          </p:txBody>
        </p:sp>
      </p:grpSp>
      <p:sp>
        <p:nvSpPr>
          <p:cNvPr id="307260" name="Line 60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61" name="Line 61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62" name="Line 62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63" name="Line 63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64" name="Line 64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65" name="Line 65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66" name="Line 66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67" name="Line 67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68" name="Line 68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69" name="Line 69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70" name="Line 70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71" name="Rectangle 71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3x8</a:t>
            </a:r>
          </a:p>
          <a:p>
            <a:r>
              <a:rPr lang="en-US" sz="1000" b="0"/>
              <a:t>decoder</a:t>
            </a:r>
          </a:p>
        </p:txBody>
      </p:sp>
      <p:grpSp>
        <p:nvGrpSpPr>
          <p:cNvPr id="307272" name="Group 72"/>
          <p:cNvGrpSpPr>
            <a:grpSpLocks/>
          </p:cNvGrpSpPr>
          <p:nvPr/>
        </p:nvGrpSpPr>
        <p:grpSpPr bwMode="auto">
          <a:xfrm>
            <a:off x="3810000" y="4267200"/>
            <a:ext cx="4572000" cy="1828800"/>
            <a:chOff x="2400" y="2688"/>
            <a:chExt cx="2880" cy="1152"/>
          </a:xfrm>
        </p:grpSpPr>
        <p:sp>
          <p:nvSpPr>
            <p:cNvPr id="307273" name="Line 73"/>
            <p:cNvSpPr>
              <a:spLocks noChangeShapeType="1"/>
            </p:cNvSpPr>
            <p:nvPr/>
          </p:nvSpPr>
          <p:spPr bwMode="auto">
            <a:xfrm>
              <a:off x="2400" y="2688"/>
              <a:ext cx="0" cy="115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274" name="Line 74"/>
            <p:cNvSpPr>
              <a:spLocks noChangeShapeType="1"/>
            </p:cNvSpPr>
            <p:nvPr/>
          </p:nvSpPr>
          <p:spPr bwMode="auto">
            <a:xfrm>
              <a:off x="2736" y="3216"/>
              <a:ext cx="0" cy="6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275" name="Line 75"/>
            <p:cNvSpPr>
              <a:spLocks noChangeShapeType="1"/>
            </p:cNvSpPr>
            <p:nvPr/>
          </p:nvSpPr>
          <p:spPr bwMode="auto">
            <a:xfrm>
              <a:off x="3936" y="3024"/>
              <a:ext cx="0" cy="8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276" name="Line 76"/>
            <p:cNvSpPr>
              <a:spLocks noChangeShapeType="1"/>
            </p:cNvSpPr>
            <p:nvPr/>
          </p:nvSpPr>
          <p:spPr bwMode="auto">
            <a:xfrm>
              <a:off x="4416" y="2784"/>
              <a:ext cx="0" cy="10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277" name="Line 77"/>
            <p:cNvSpPr>
              <a:spLocks noChangeShapeType="1"/>
            </p:cNvSpPr>
            <p:nvPr/>
          </p:nvSpPr>
          <p:spPr bwMode="auto">
            <a:xfrm>
              <a:off x="504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278" name="Line 78"/>
            <p:cNvSpPr>
              <a:spLocks noChangeShapeType="1"/>
            </p:cNvSpPr>
            <p:nvPr/>
          </p:nvSpPr>
          <p:spPr bwMode="auto">
            <a:xfrm>
              <a:off x="528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279" name="Line 79"/>
            <p:cNvSpPr>
              <a:spLocks noChangeShapeType="1"/>
            </p:cNvSpPr>
            <p:nvPr/>
          </p:nvSpPr>
          <p:spPr bwMode="auto">
            <a:xfrm>
              <a:off x="3168" y="3264"/>
              <a:ext cx="0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07280" name="Text Box 80"/>
          <p:cNvSpPr txBox="1">
            <a:spLocks noChangeArrowheads="1"/>
          </p:cNvSpPr>
          <p:nvPr/>
        </p:nvSpPr>
        <p:spPr bwMode="auto">
          <a:xfrm>
            <a:off x="8137525" y="4989513"/>
            <a:ext cx="520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R/W</a:t>
            </a:r>
          </a:p>
        </p:txBody>
      </p:sp>
      <p:sp>
        <p:nvSpPr>
          <p:cNvPr id="307281" name="Text Box 81"/>
          <p:cNvSpPr txBox="1">
            <a:spLocks noChangeArrowheads="1"/>
          </p:cNvSpPr>
          <p:nvPr/>
        </p:nvSpPr>
        <p:spPr bwMode="auto">
          <a:xfrm>
            <a:off x="7810500" y="5003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sp>
        <p:nvSpPr>
          <p:cNvPr id="307282" name="Text Box 82"/>
          <p:cNvSpPr txBox="1">
            <a:spLocks noChangeArrowheads="1"/>
          </p:cNvSpPr>
          <p:nvPr/>
        </p:nvSpPr>
        <p:spPr bwMode="auto">
          <a:xfrm>
            <a:off x="4851400" y="49403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grpSp>
        <p:nvGrpSpPr>
          <p:cNvPr id="307283" name="Group 83"/>
          <p:cNvGrpSpPr>
            <a:grpSpLocks/>
          </p:cNvGrpSpPr>
          <p:nvPr/>
        </p:nvGrpSpPr>
        <p:grpSpPr bwMode="auto">
          <a:xfrm>
            <a:off x="441325" y="2057400"/>
            <a:ext cx="4043363" cy="3657600"/>
            <a:chOff x="278" y="1296"/>
            <a:chExt cx="2547" cy="2304"/>
          </a:xfrm>
        </p:grpSpPr>
        <p:sp>
          <p:nvSpPr>
            <p:cNvPr id="307284" name="Text Box 84"/>
            <p:cNvSpPr txBox="1">
              <a:spLocks noChangeArrowheads="1"/>
            </p:cNvSpPr>
            <p:nvPr/>
          </p:nvSpPr>
          <p:spPr bwMode="auto">
            <a:xfrm rot="-5400000">
              <a:off x="1620" y="1836"/>
              <a:ext cx="7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Instruction bits</a:t>
              </a:r>
            </a:p>
          </p:txBody>
        </p:sp>
        <p:sp>
          <p:nvSpPr>
            <p:cNvPr id="307285" name="Text Box 85"/>
            <p:cNvSpPr txBox="1">
              <a:spLocks noChangeArrowheads="1"/>
            </p:cNvSpPr>
            <p:nvPr/>
          </p:nvSpPr>
          <p:spPr bwMode="auto">
            <a:xfrm>
              <a:off x="2400" y="1296"/>
              <a:ext cx="32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15-0</a:t>
              </a:r>
            </a:p>
          </p:txBody>
        </p:sp>
        <p:sp>
          <p:nvSpPr>
            <p:cNvPr id="307286" name="Text Box 86"/>
            <p:cNvSpPr txBox="1">
              <a:spLocks noChangeArrowheads="1"/>
            </p:cNvSpPr>
            <p:nvPr/>
          </p:nvSpPr>
          <p:spPr bwMode="auto">
            <a:xfrm>
              <a:off x="2448" y="1680"/>
              <a:ext cx="3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21-19</a:t>
              </a:r>
            </a:p>
          </p:txBody>
        </p:sp>
        <p:sp>
          <p:nvSpPr>
            <p:cNvPr id="307287" name="Text Box 87"/>
            <p:cNvSpPr txBox="1">
              <a:spLocks noChangeArrowheads="1"/>
            </p:cNvSpPr>
            <p:nvPr/>
          </p:nvSpPr>
          <p:spPr bwMode="auto">
            <a:xfrm>
              <a:off x="2448" y="1872"/>
              <a:ext cx="3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18-16</a:t>
              </a:r>
            </a:p>
          </p:txBody>
        </p:sp>
        <p:sp>
          <p:nvSpPr>
            <p:cNvPr id="307288" name="Text Box 88"/>
            <p:cNvSpPr txBox="1">
              <a:spLocks noChangeArrowheads="1"/>
            </p:cNvSpPr>
            <p:nvPr/>
          </p:nvSpPr>
          <p:spPr bwMode="auto">
            <a:xfrm>
              <a:off x="1680" y="3408"/>
              <a:ext cx="3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24-22</a:t>
              </a:r>
            </a:p>
          </p:txBody>
        </p:sp>
        <p:sp>
          <p:nvSpPr>
            <p:cNvPr id="307289" name="Text Box 89"/>
            <p:cNvSpPr txBox="1">
              <a:spLocks noChangeArrowheads="1"/>
            </p:cNvSpPr>
            <p:nvPr/>
          </p:nvSpPr>
          <p:spPr bwMode="auto">
            <a:xfrm>
              <a:off x="278" y="2983"/>
              <a:ext cx="377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18-16</a:t>
              </a:r>
            </a:p>
            <a:p>
              <a:pPr algn="l"/>
              <a:endParaRPr lang="en-US" sz="1400" b="0"/>
            </a:p>
            <a:p>
              <a:pPr algn="l"/>
              <a:r>
                <a:rPr lang="en-US" sz="1400" b="0"/>
                <a:t>  2-0</a:t>
              </a:r>
            </a:p>
          </p:txBody>
        </p:sp>
        <p:sp>
          <p:nvSpPr>
            <p:cNvPr id="307290" name="Line 90"/>
            <p:cNvSpPr>
              <a:spLocks noChangeShapeType="1"/>
            </p:cNvSpPr>
            <p:nvPr/>
          </p:nvSpPr>
          <p:spPr bwMode="auto">
            <a:xfrm flipV="1">
              <a:off x="624" y="2304"/>
              <a:ext cx="153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291" name="Line 91"/>
            <p:cNvSpPr>
              <a:spLocks noChangeShapeType="1"/>
            </p:cNvSpPr>
            <p:nvPr/>
          </p:nvSpPr>
          <p:spPr bwMode="auto">
            <a:xfrm flipV="1">
              <a:off x="576" y="2592"/>
              <a:ext cx="15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07292" name="Text Box 92"/>
          <p:cNvSpPr txBox="1">
            <a:spLocks noChangeArrowheads="1"/>
          </p:cNvSpPr>
          <p:nvPr/>
        </p:nvSpPr>
        <p:spPr bwMode="auto">
          <a:xfrm>
            <a:off x="622300" y="0"/>
            <a:ext cx="78501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 b="0"/>
              <a:t>LC3101 Datapath Implementation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-762000" y="-381000"/>
            <a:ext cx="11049000" cy="7391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PC</a:t>
            </a:r>
          </a:p>
        </p:txBody>
      </p:sp>
      <p:sp>
        <p:nvSpPr>
          <p:cNvPr id="356356" name="Rectangle 4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Instruction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356357" name="Rectangle 5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Register</a:t>
            </a:r>
          </a:p>
          <a:p>
            <a:r>
              <a:rPr lang="en-US" sz="1400" b="0"/>
              <a:t>file</a:t>
            </a:r>
          </a:p>
        </p:txBody>
      </p:sp>
      <p:sp>
        <p:nvSpPr>
          <p:cNvPr id="356358" name="Rectangle 6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Data 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356359" name="Line 7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60" name="Line 8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61" name="Line 9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62" name="Line 10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63" name="Line 11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64" name="Line 12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65" name="Rectangle 13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Control ROM</a:t>
            </a:r>
          </a:p>
        </p:txBody>
      </p:sp>
      <p:sp>
        <p:nvSpPr>
          <p:cNvPr id="356366" name="Line 14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67" name="Line 15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68" name="Line 16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69" name="Line 17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70" name="Line 18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71" name="Line 19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72" name="Line 20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73" name="Line 21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74" name="Line 22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75" name="Line 23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76" name="Line 24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77" name="Line 25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78" name="Line 26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79" name="Line 27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80" name="Line 28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81" name="Line 29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82" name="Line 30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83" name="Line 31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84" name="Line 32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85" name="Line 33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86" name="Line 34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87" name="Line 35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88" name="Line 36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89" name="Line 37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90" name="Line 38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91" name="Line 39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92" name="Line 40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93" name="Line 41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94" name="Line 42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95" name="Line 43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96" name="Line 44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97" name="AutoShape 45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56398" name="AutoShape 46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56399" name="AutoShape 47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56400" name="AutoShape 48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56401" name="Rectangle 49"/>
          <p:cNvSpPr>
            <a:spLocks noChangeArrowheads="1"/>
          </p:cNvSpPr>
          <p:nvPr/>
        </p:nvSpPr>
        <p:spPr bwMode="auto">
          <a:xfrm>
            <a:off x="4419600" y="2209800"/>
            <a:ext cx="12192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Sign extend</a:t>
            </a:r>
          </a:p>
        </p:txBody>
      </p:sp>
      <p:grpSp>
        <p:nvGrpSpPr>
          <p:cNvPr id="356402" name="Group 50"/>
          <p:cNvGrpSpPr>
            <a:grpSpLocks/>
          </p:cNvGrpSpPr>
          <p:nvPr/>
        </p:nvGrpSpPr>
        <p:grpSpPr bwMode="auto">
          <a:xfrm>
            <a:off x="2438400" y="1295400"/>
            <a:ext cx="441325" cy="990600"/>
            <a:chOff x="2304" y="480"/>
            <a:chExt cx="251" cy="624"/>
          </a:xfrm>
        </p:grpSpPr>
        <p:sp>
          <p:nvSpPr>
            <p:cNvPr id="356403" name="Freeform 51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480 w 672"/>
                <a:gd name="T1" fmla="*/ 288 h 288"/>
                <a:gd name="T2" fmla="*/ 672 w 672"/>
                <a:gd name="T3" fmla="*/ 0 h 288"/>
                <a:gd name="T4" fmla="*/ 432 w 672"/>
                <a:gd name="T5" fmla="*/ 0 h 288"/>
                <a:gd name="T6" fmla="*/ 384 w 672"/>
                <a:gd name="T7" fmla="*/ 96 h 288"/>
                <a:gd name="T8" fmla="*/ 288 w 672"/>
                <a:gd name="T9" fmla="*/ 96 h 288"/>
                <a:gd name="T10" fmla="*/ 240 w 672"/>
                <a:gd name="T11" fmla="*/ 0 h 288"/>
                <a:gd name="T12" fmla="*/ 0 w 672"/>
                <a:gd name="T13" fmla="*/ 0 h 288"/>
                <a:gd name="T14" fmla="*/ 192 w 672"/>
                <a:gd name="T15" fmla="*/ 288 h 288"/>
                <a:gd name="T16" fmla="*/ 480 w 672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6404" name="Text Box 52"/>
            <p:cNvSpPr txBox="1">
              <a:spLocks noChangeArrowheads="1"/>
            </p:cNvSpPr>
            <p:nvPr/>
          </p:nvSpPr>
          <p:spPr bwMode="auto">
            <a:xfrm>
              <a:off x="2352" y="672"/>
              <a:ext cx="2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+</a:t>
              </a:r>
            </a:p>
          </p:txBody>
        </p:sp>
      </p:grpSp>
      <p:sp>
        <p:nvSpPr>
          <p:cNvPr id="356405" name="Rectangle 53"/>
          <p:cNvSpPr>
            <a:spLocks noChangeArrowheads="1"/>
          </p:cNvSpPr>
          <p:nvPr/>
        </p:nvSpPr>
        <p:spPr bwMode="auto">
          <a:xfrm>
            <a:off x="1828800" y="1295400"/>
            <a:ext cx="3048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/>
              <a:t>1</a:t>
            </a:r>
          </a:p>
        </p:txBody>
      </p:sp>
      <p:grpSp>
        <p:nvGrpSpPr>
          <p:cNvPr id="356406" name="Group 54"/>
          <p:cNvGrpSpPr>
            <a:grpSpLocks/>
          </p:cNvGrpSpPr>
          <p:nvPr/>
        </p:nvGrpSpPr>
        <p:grpSpPr bwMode="auto">
          <a:xfrm>
            <a:off x="7162800" y="1600200"/>
            <a:ext cx="441325" cy="990600"/>
            <a:chOff x="2304" y="480"/>
            <a:chExt cx="251" cy="624"/>
          </a:xfrm>
        </p:grpSpPr>
        <p:sp>
          <p:nvSpPr>
            <p:cNvPr id="356407" name="Freeform 55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480 w 672"/>
                <a:gd name="T1" fmla="*/ 288 h 288"/>
                <a:gd name="T2" fmla="*/ 672 w 672"/>
                <a:gd name="T3" fmla="*/ 0 h 288"/>
                <a:gd name="T4" fmla="*/ 432 w 672"/>
                <a:gd name="T5" fmla="*/ 0 h 288"/>
                <a:gd name="T6" fmla="*/ 384 w 672"/>
                <a:gd name="T7" fmla="*/ 96 h 288"/>
                <a:gd name="T8" fmla="*/ 288 w 672"/>
                <a:gd name="T9" fmla="*/ 96 h 288"/>
                <a:gd name="T10" fmla="*/ 240 w 672"/>
                <a:gd name="T11" fmla="*/ 0 h 288"/>
                <a:gd name="T12" fmla="*/ 0 w 672"/>
                <a:gd name="T13" fmla="*/ 0 h 288"/>
                <a:gd name="T14" fmla="*/ 192 w 672"/>
                <a:gd name="T15" fmla="*/ 288 h 288"/>
                <a:gd name="T16" fmla="*/ 480 w 672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6408" name="Text Box 56"/>
            <p:cNvSpPr txBox="1">
              <a:spLocks noChangeArrowheads="1"/>
            </p:cNvSpPr>
            <p:nvPr/>
          </p:nvSpPr>
          <p:spPr bwMode="auto">
            <a:xfrm>
              <a:off x="2352" y="672"/>
              <a:ext cx="2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+</a:t>
              </a:r>
            </a:p>
          </p:txBody>
        </p:sp>
      </p:grpSp>
      <p:grpSp>
        <p:nvGrpSpPr>
          <p:cNvPr id="356409" name="Group 57"/>
          <p:cNvGrpSpPr>
            <a:grpSpLocks/>
          </p:cNvGrpSpPr>
          <p:nvPr/>
        </p:nvGrpSpPr>
        <p:grpSpPr bwMode="auto">
          <a:xfrm>
            <a:off x="6705600" y="3048000"/>
            <a:ext cx="609600" cy="1676400"/>
            <a:chOff x="-72" y="2365"/>
            <a:chExt cx="390" cy="1056"/>
          </a:xfrm>
        </p:grpSpPr>
        <p:sp>
          <p:nvSpPr>
            <p:cNvPr id="356410" name="Freeform 58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80 w 672"/>
                <a:gd name="T1" fmla="*/ 288 h 288"/>
                <a:gd name="T2" fmla="*/ 672 w 672"/>
                <a:gd name="T3" fmla="*/ 0 h 288"/>
                <a:gd name="T4" fmla="*/ 432 w 672"/>
                <a:gd name="T5" fmla="*/ 0 h 288"/>
                <a:gd name="T6" fmla="*/ 384 w 672"/>
                <a:gd name="T7" fmla="*/ 96 h 288"/>
                <a:gd name="T8" fmla="*/ 288 w 672"/>
                <a:gd name="T9" fmla="*/ 96 h 288"/>
                <a:gd name="T10" fmla="*/ 240 w 672"/>
                <a:gd name="T11" fmla="*/ 0 h 288"/>
                <a:gd name="T12" fmla="*/ 0 w 672"/>
                <a:gd name="T13" fmla="*/ 0 h 288"/>
                <a:gd name="T14" fmla="*/ 192 w 672"/>
                <a:gd name="T15" fmla="*/ 288 h 288"/>
                <a:gd name="T16" fmla="*/ 480 w 672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6411" name="Text Box 59"/>
            <p:cNvSpPr txBox="1">
              <a:spLocks noChangeArrowheads="1"/>
            </p:cNvSpPr>
            <p:nvPr/>
          </p:nvSpPr>
          <p:spPr bwMode="auto">
            <a:xfrm>
              <a:off x="96" y="2592"/>
              <a:ext cx="222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A</a:t>
              </a:r>
            </a:p>
            <a:p>
              <a:pPr algn="l"/>
              <a:r>
                <a:rPr lang="en-US" sz="1800"/>
                <a:t>L</a:t>
              </a:r>
            </a:p>
            <a:p>
              <a:pPr algn="l"/>
              <a:r>
                <a:rPr lang="en-US" sz="1800"/>
                <a:t>U</a:t>
              </a:r>
            </a:p>
          </p:txBody>
        </p:sp>
      </p:grpSp>
      <p:sp>
        <p:nvSpPr>
          <p:cNvPr id="356412" name="Line 60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413" name="Line 61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414" name="Line 62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415" name="Line 63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416" name="Line 64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417" name="Line 65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418" name="Line 66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419" name="Line 67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420" name="Line 68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421" name="Line 69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422" name="Line 70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423" name="Rectangle 71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3x8</a:t>
            </a:r>
          </a:p>
          <a:p>
            <a:r>
              <a:rPr lang="en-US" sz="1000" b="0"/>
              <a:t>decoder</a:t>
            </a:r>
          </a:p>
        </p:txBody>
      </p:sp>
      <p:grpSp>
        <p:nvGrpSpPr>
          <p:cNvPr id="356424" name="Group 72"/>
          <p:cNvGrpSpPr>
            <a:grpSpLocks/>
          </p:cNvGrpSpPr>
          <p:nvPr/>
        </p:nvGrpSpPr>
        <p:grpSpPr bwMode="auto">
          <a:xfrm>
            <a:off x="3810000" y="4267200"/>
            <a:ext cx="4572000" cy="1828800"/>
            <a:chOff x="2400" y="2688"/>
            <a:chExt cx="2880" cy="1152"/>
          </a:xfrm>
        </p:grpSpPr>
        <p:sp>
          <p:nvSpPr>
            <p:cNvPr id="356425" name="Line 73"/>
            <p:cNvSpPr>
              <a:spLocks noChangeShapeType="1"/>
            </p:cNvSpPr>
            <p:nvPr/>
          </p:nvSpPr>
          <p:spPr bwMode="auto">
            <a:xfrm>
              <a:off x="2400" y="2688"/>
              <a:ext cx="0" cy="115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6426" name="Line 74"/>
            <p:cNvSpPr>
              <a:spLocks noChangeShapeType="1"/>
            </p:cNvSpPr>
            <p:nvPr/>
          </p:nvSpPr>
          <p:spPr bwMode="auto">
            <a:xfrm>
              <a:off x="2736" y="3216"/>
              <a:ext cx="0" cy="6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6427" name="Line 75"/>
            <p:cNvSpPr>
              <a:spLocks noChangeShapeType="1"/>
            </p:cNvSpPr>
            <p:nvPr/>
          </p:nvSpPr>
          <p:spPr bwMode="auto">
            <a:xfrm>
              <a:off x="3936" y="3024"/>
              <a:ext cx="0" cy="8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6428" name="Line 76"/>
            <p:cNvSpPr>
              <a:spLocks noChangeShapeType="1"/>
            </p:cNvSpPr>
            <p:nvPr/>
          </p:nvSpPr>
          <p:spPr bwMode="auto">
            <a:xfrm>
              <a:off x="4416" y="2784"/>
              <a:ext cx="0" cy="10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6429" name="Line 77"/>
            <p:cNvSpPr>
              <a:spLocks noChangeShapeType="1"/>
            </p:cNvSpPr>
            <p:nvPr/>
          </p:nvSpPr>
          <p:spPr bwMode="auto">
            <a:xfrm>
              <a:off x="504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6430" name="Line 78"/>
            <p:cNvSpPr>
              <a:spLocks noChangeShapeType="1"/>
            </p:cNvSpPr>
            <p:nvPr/>
          </p:nvSpPr>
          <p:spPr bwMode="auto">
            <a:xfrm>
              <a:off x="528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6431" name="Line 79"/>
            <p:cNvSpPr>
              <a:spLocks noChangeShapeType="1"/>
            </p:cNvSpPr>
            <p:nvPr/>
          </p:nvSpPr>
          <p:spPr bwMode="auto">
            <a:xfrm>
              <a:off x="3168" y="3264"/>
              <a:ext cx="0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56432" name="Text Box 80"/>
          <p:cNvSpPr txBox="1">
            <a:spLocks noChangeArrowheads="1"/>
          </p:cNvSpPr>
          <p:nvPr/>
        </p:nvSpPr>
        <p:spPr bwMode="auto">
          <a:xfrm>
            <a:off x="8137525" y="4989513"/>
            <a:ext cx="520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R/W</a:t>
            </a:r>
          </a:p>
        </p:txBody>
      </p:sp>
      <p:sp>
        <p:nvSpPr>
          <p:cNvPr id="356433" name="Text Box 81"/>
          <p:cNvSpPr txBox="1">
            <a:spLocks noChangeArrowheads="1"/>
          </p:cNvSpPr>
          <p:nvPr/>
        </p:nvSpPr>
        <p:spPr bwMode="auto">
          <a:xfrm>
            <a:off x="7810500" y="5003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sp>
        <p:nvSpPr>
          <p:cNvPr id="356434" name="Text Box 82"/>
          <p:cNvSpPr txBox="1">
            <a:spLocks noChangeArrowheads="1"/>
          </p:cNvSpPr>
          <p:nvPr/>
        </p:nvSpPr>
        <p:spPr bwMode="auto">
          <a:xfrm>
            <a:off x="4851400" y="49403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grpSp>
        <p:nvGrpSpPr>
          <p:cNvPr id="356435" name="Group 83"/>
          <p:cNvGrpSpPr>
            <a:grpSpLocks/>
          </p:cNvGrpSpPr>
          <p:nvPr/>
        </p:nvGrpSpPr>
        <p:grpSpPr bwMode="auto">
          <a:xfrm>
            <a:off x="441325" y="2057400"/>
            <a:ext cx="4043363" cy="3657600"/>
            <a:chOff x="278" y="1296"/>
            <a:chExt cx="2547" cy="2304"/>
          </a:xfrm>
        </p:grpSpPr>
        <p:sp>
          <p:nvSpPr>
            <p:cNvPr id="356436" name="Text Box 84"/>
            <p:cNvSpPr txBox="1">
              <a:spLocks noChangeArrowheads="1"/>
            </p:cNvSpPr>
            <p:nvPr/>
          </p:nvSpPr>
          <p:spPr bwMode="auto">
            <a:xfrm rot="-5400000">
              <a:off x="1620" y="1836"/>
              <a:ext cx="7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Instruction bits</a:t>
              </a:r>
            </a:p>
          </p:txBody>
        </p:sp>
        <p:sp>
          <p:nvSpPr>
            <p:cNvPr id="356437" name="Text Box 85"/>
            <p:cNvSpPr txBox="1">
              <a:spLocks noChangeArrowheads="1"/>
            </p:cNvSpPr>
            <p:nvPr/>
          </p:nvSpPr>
          <p:spPr bwMode="auto">
            <a:xfrm>
              <a:off x="2400" y="1296"/>
              <a:ext cx="32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15-0</a:t>
              </a:r>
            </a:p>
          </p:txBody>
        </p:sp>
        <p:sp>
          <p:nvSpPr>
            <p:cNvPr id="356438" name="Text Box 86"/>
            <p:cNvSpPr txBox="1">
              <a:spLocks noChangeArrowheads="1"/>
            </p:cNvSpPr>
            <p:nvPr/>
          </p:nvSpPr>
          <p:spPr bwMode="auto">
            <a:xfrm>
              <a:off x="2448" y="1680"/>
              <a:ext cx="3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21-19</a:t>
              </a:r>
            </a:p>
          </p:txBody>
        </p:sp>
        <p:sp>
          <p:nvSpPr>
            <p:cNvPr id="356439" name="Text Box 87"/>
            <p:cNvSpPr txBox="1">
              <a:spLocks noChangeArrowheads="1"/>
            </p:cNvSpPr>
            <p:nvPr/>
          </p:nvSpPr>
          <p:spPr bwMode="auto">
            <a:xfrm>
              <a:off x="2448" y="1872"/>
              <a:ext cx="3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18-16</a:t>
              </a:r>
            </a:p>
          </p:txBody>
        </p:sp>
        <p:sp>
          <p:nvSpPr>
            <p:cNvPr id="356440" name="Text Box 88"/>
            <p:cNvSpPr txBox="1">
              <a:spLocks noChangeArrowheads="1"/>
            </p:cNvSpPr>
            <p:nvPr/>
          </p:nvSpPr>
          <p:spPr bwMode="auto">
            <a:xfrm>
              <a:off x="1680" y="3408"/>
              <a:ext cx="3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24-22</a:t>
              </a:r>
            </a:p>
          </p:txBody>
        </p:sp>
        <p:sp>
          <p:nvSpPr>
            <p:cNvPr id="356441" name="Text Box 89"/>
            <p:cNvSpPr txBox="1">
              <a:spLocks noChangeArrowheads="1"/>
            </p:cNvSpPr>
            <p:nvPr/>
          </p:nvSpPr>
          <p:spPr bwMode="auto">
            <a:xfrm>
              <a:off x="278" y="2983"/>
              <a:ext cx="377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18-16</a:t>
              </a:r>
            </a:p>
            <a:p>
              <a:pPr algn="l"/>
              <a:endParaRPr lang="en-US" sz="1400" b="0"/>
            </a:p>
            <a:p>
              <a:pPr algn="l"/>
              <a:r>
                <a:rPr lang="en-US" sz="1400" b="0"/>
                <a:t>  2-0</a:t>
              </a:r>
            </a:p>
          </p:txBody>
        </p:sp>
        <p:sp>
          <p:nvSpPr>
            <p:cNvPr id="356442" name="Line 90"/>
            <p:cNvSpPr>
              <a:spLocks noChangeShapeType="1"/>
            </p:cNvSpPr>
            <p:nvPr/>
          </p:nvSpPr>
          <p:spPr bwMode="auto">
            <a:xfrm flipV="1">
              <a:off x="624" y="2304"/>
              <a:ext cx="153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6443" name="Line 91"/>
            <p:cNvSpPr>
              <a:spLocks noChangeShapeType="1"/>
            </p:cNvSpPr>
            <p:nvPr/>
          </p:nvSpPr>
          <p:spPr bwMode="auto">
            <a:xfrm flipV="1">
              <a:off x="576" y="2592"/>
              <a:ext cx="15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56444" name="Text Box 92"/>
          <p:cNvSpPr txBox="1">
            <a:spLocks noChangeArrowheads="1"/>
          </p:cNvSpPr>
          <p:nvPr/>
        </p:nvSpPr>
        <p:spPr bwMode="auto">
          <a:xfrm>
            <a:off x="1035050" y="0"/>
            <a:ext cx="68722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 b="0"/>
              <a:t>Executing a </a:t>
            </a:r>
            <a:r>
              <a:rPr lang="en-US" sz="4400" b="0">
                <a:solidFill>
                  <a:srgbClr val="FF0000"/>
                </a:solidFill>
              </a:rPr>
              <a:t>JALR</a:t>
            </a:r>
            <a:r>
              <a:rPr lang="en-US" sz="4400" b="0"/>
              <a:t> Instruction</a:t>
            </a:r>
          </a:p>
        </p:txBody>
      </p:sp>
      <p:sp>
        <p:nvSpPr>
          <p:cNvPr id="356445" name="Text Box 93"/>
          <p:cNvSpPr txBox="1">
            <a:spLocks noChangeArrowheads="1"/>
          </p:cNvSpPr>
          <p:nvPr/>
        </p:nvSpPr>
        <p:spPr bwMode="auto">
          <a:xfrm>
            <a:off x="914400" y="5486400"/>
            <a:ext cx="1741488" cy="1035050"/>
          </a:xfrm>
          <a:prstGeom prst="rect">
            <a:avLst/>
          </a:prstGeom>
          <a:solidFill>
            <a:srgbClr val="33CC33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 u="sng"/>
              <a:t>jalr regA, regB</a:t>
            </a:r>
          </a:p>
          <a:p>
            <a:pPr algn="l"/>
            <a:r>
              <a:rPr lang="en-US" b="0"/>
              <a:t>regB = PC + 1</a:t>
            </a:r>
          </a:p>
          <a:p>
            <a:pPr algn="l"/>
            <a:r>
              <a:rPr lang="en-US" b="0"/>
              <a:t>PC = regA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ChangeArrowheads="1"/>
          </p:cNvSpPr>
          <p:nvPr/>
        </p:nvSpPr>
        <p:spPr bwMode="auto">
          <a:xfrm>
            <a:off x="-762000" y="-381000"/>
            <a:ext cx="11049000" cy="7391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8403" name="Line 3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04" name="Rectangle 4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PC</a:t>
            </a:r>
          </a:p>
        </p:txBody>
      </p:sp>
      <p:sp>
        <p:nvSpPr>
          <p:cNvPr id="358405" name="Rectangle 5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Instruction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358406" name="Rectangle 6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Register</a:t>
            </a:r>
          </a:p>
          <a:p>
            <a:r>
              <a:rPr lang="en-US" sz="1400" b="0"/>
              <a:t>file</a:t>
            </a:r>
          </a:p>
        </p:txBody>
      </p:sp>
      <p:sp>
        <p:nvSpPr>
          <p:cNvPr id="358407" name="Rectangle 7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Data 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358408" name="Line 8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09" name="Line 9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10" name="Line 10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11" name="Rectangle 11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8412" name="Line 12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13" name="Line 13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14" name="Line 14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15" name="Line 15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16" name="Line 16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17" name="Line 17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18" name="Line 18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19" name="Line 19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20" name="Line 20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21" name="Line 21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22" name="Line 22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23" name="Line 23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24" name="Line 24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25" name="Line 25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26" name="Line 26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27" name="Line 27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28" name="AutoShape 28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58429" name="AutoShape 29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58430" name="AutoShape 30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58431" name="AutoShape 31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grpSp>
        <p:nvGrpSpPr>
          <p:cNvPr id="358432" name="Group 32"/>
          <p:cNvGrpSpPr>
            <a:grpSpLocks/>
          </p:cNvGrpSpPr>
          <p:nvPr/>
        </p:nvGrpSpPr>
        <p:grpSpPr bwMode="auto">
          <a:xfrm>
            <a:off x="1828800" y="1295400"/>
            <a:ext cx="5775325" cy="3429000"/>
            <a:chOff x="1152" y="816"/>
            <a:chExt cx="3638" cy="2160"/>
          </a:xfrm>
        </p:grpSpPr>
        <p:sp>
          <p:nvSpPr>
            <p:cNvPr id="358433" name="Rectangle 33"/>
            <p:cNvSpPr>
              <a:spLocks noChangeArrowheads="1"/>
            </p:cNvSpPr>
            <p:nvPr/>
          </p:nvSpPr>
          <p:spPr bwMode="auto">
            <a:xfrm>
              <a:off x="2784" y="1392"/>
              <a:ext cx="768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Sign extend</a:t>
              </a:r>
            </a:p>
          </p:txBody>
        </p:sp>
        <p:grpSp>
          <p:nvGrpSpPr>
            <p:cNvPr id="358434" name="Group 34"/>
            <p:cNvGrpSpPr>
              <a:grpSpLocks/>
            </p:cNvGrpSpPr>
            <p:nvPr/>
          </p:nvGrpSpPr>
          <p:grpSpPr bwMode="auto">
            <a:xfrm>
              <a:off x="1536" y="816"/>
              <a:ext cx="278" cy="624"/>
              <a:chOff x="2304" y="480"/>
              <a:chExt cx="251" cy="624"/>
            </a:xfrm>
          </p:grpSpPr>
          <p:sp>
            <p:nvSpPr>
              <p:cNvPr id="358435" name="Freeform 35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480 w 672"/>
                  <a:gd name="T1" fmla="*/ 288 h 288"/>
                  <a:gd name="T2" fmla="*/ 672 w 672"/>
                  <a:gd name="T3" fmla="*/ 0 h 288"/>
                  <a:gd name="T4" fmla="*/ 432 w 672"/>
                  <a:gd name="T5" fmla="*/ 0 h 288"/>
                  <a:gd name="T6" fmla="*/ 384 w 672"/>
                  <a:gd name="T7" fmla="*/ 96 h 288"/>
                  <a:gd name="T8" fmla="*/ 288 w 672"/>
                  <a:gd name="T9" fmla="*/ 96 h 288"/>
                  <a:gd name="T10" fmla="*/ 240 w 672"/>
                  <a:gd name="T11" fmla="*/ 0 h 288"/>
                  <a:gd name="T12" fmla="*/ 0 w 672"/>
                  <a:gd name="T13" fmla="*/ 0 h 288"/>
                  <a:gd name="T14" fmla="*/ 192 w 672"/>
                  <a:gd name="T15" fmla="*/ 288 h 288"/>
                  <a:gd name="T16" fmla="*/ 480 w 672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436" name="Text Box 36"/>
              <p:cNvSpPr txBox="1">
                <a:spLocks noChangeArrowheads="1"/>
              </p:cNvSpPr>
              <p:nvPr/>
            </p:nvSpPr>
            <p:spPr bwMode="auto">
              <a:xfrm>
                <a:off x="2352" y="672"/>
                <a:ext cx="2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/>
                  <a:t>+</a:t>
                </a:r>
              </a:p>
            </p:txBody>
          </p:sp>
        </p:grpSp>
        <p:sp>
          <p:nvSpPr>
            <p:cNvPr id="358437" name="Rectangle 37"/>
            <p:cNvSpPr>
              <a:spLocks noChangeArrowheads="1"/>
            </p:cNvSpPr>
            <p:nvPr/>
          </p:nvSpPr>
          <p:spPr bwMode="auto">
            <a:xfrm>
              <a:off x="1152" y="816"/>
              <a:ext cx="192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1</a:t>
              </a:r>
            </a:p>
          </p:txBody>
        </p:sp>
        <p:grpSp>
          <p:nvGrpSpPr>
            <p:cNvPr id="358438" name="Group 38"/>
            <p:cNvGrpSpPr>
              <a:grpSpLocks/>
            </p:cNvGrpSpPr>
            <p:nvPr/>
          </p:nvGrpSpPr>
          <p:grpSpPr bwMode="auto">
            <a:xfrm>
              <a:off x="4512" y="1008"/>
              <a:ext cx="278" cy="624"/>
              <a:chOff x="2304" y="480"/>
              <a:chExt cx="251" cy="624"/>
            </a:xfrm>
          </p:grpSpPr>
          <p:sp>
            <p:nvSpPr>
              <p:cNvPr id="358439" name="Freeform 39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480 w 672"/>
                  <a:gd name="T1" fmla="*/ 288 h 288"/>
                  <a:gd name="T2" fmla="*/ 672 w 672"/>
                  <a:gd name="T3" fmla="*/ 0 h 288"/>
                  <a:gd name="T4" fmla="*/ 432 w 672"/>
                  <a:gd name="T5" fmla="*/ 0 h 288"/>
                  <a:gd name="T6" fmla="*/ 384 w 672"/>
                  <a:gd name="T7" fmla="*/ 96 h 288"/>
                  <a:gd name="T8" fmla="*/ 288 w 672"/>
                  <a:gd name="T9" fmla="*/ 96 h 288"/>
                  <a:gd name="T10" fmla="*/ 240 w 672"/>
                  <a:gd name="T11" fmla="*/ 0 h 288"/>
                  <a:gd name="T12" fmla="*/ 0 w 672"/>
                  <a:gd name="T13" fmla="*/ 0 h 288"/>
                  <a:gd name="T14" fmla="*/ 192 w 672"/>
                  <a:gd name="T15" fmla="*/ 288 h 288"/>
                  <a:gd name="T16" fmla="*/ 480 w 672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440" name="Text Box 40"/>
              <p:cNvSpPr txBox="1">
                <a:spLocks noChangeArrowheads="1"/>
              </p:cNvSpPr>
              <p:nvPr/>
            </p:nvSpPr>
            <p:spPr bwMode="auto">
              <a:xfrm>
                <a:off x="2352" y="672"/>
                <a:ext cx="2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/>
                  <a:t>+</a:t>
                </a:r>
              </a:p>
            </p:txBody>
          </p:sp>
        </p:grpSp>
        <p:grpSp>
          <p:nvGrpSpPr>
            <p:cNvPr id="358441" name="Group 41"/>
            <p:cNvGrpSpPr>
              <a:grpSpLocks/>
            </p:cNvGrpSpPr>
            <p:nvPr/>
          </p:nvGrpSpPr>
          <p:grpSpPr bwMode="auto">
            <a:xfrm>
              <a:off x="4224" y="1920"/>
              <a:ext cx="384" cy="1056"/>
              <a:chOff x="-72" y="2365"/>
              <a:chExt cx="390" cy="1056"/>
            </a:xfrm>
          </p:grpSpPr>
          <p:sp>
            <p:nvSpPr>
              <p:cNvPr id="358442" name="Freeform 42"/>
              <p:cNvSpPr>
                <a:spLocks/>
              </p:cNvSpPr>
              <p:nvPr/>
            </p:nvSpPr>
            <p:spPr bwMode="auto">
              <a:xfrm rot="-5400000">
                <a:off x="-421" y="2714"/>
                <a:ext cx="1056" cy="358"/>
              </a:xfrm>
              <a:custGeom>
                <a:avLst/>
                <a:gdLst>
                  <a:gd name="T0" fmla="*/ 480 w 672"/>
                  <a:gd name="T1" fmla="*/ 288 h 288"/>
                  <a:gd name="T2" fmla="*/ 672 w 672"/>
                  <a:gd name="T3" fmla="*/ 0 h 288"/>
                  <a:gd name="T4" fmla="*/ 432 w 672"/>
                  <a:gd name="T5" fmla="*/ 0 h 288"/>
                  <a:gd name="T6" fmla="*/ 384 w 672"/>
                  <a:gd name="T7" fmla="*/ 96 h 288"/>
                  <a:gd name="T8" fmla="*/ 288 w 672"/>
                  <a:gd name="T9" fmla="*/ 96 h 288"/>
                  <a:gd name="T10" fmla="*/ 240 w 672"/>
                  <a:gd name="T11" fmla="*/ 0 h 288"/>
                  <a:gd name="T12" fmla="*/ 0 w 672"/>
                  <a:gd name="T13" fmla="*/ 0 h 288"/>
                  <a:gd name="T14" fmla="*/ 192 w 672"/>
                  <a:gd name="T15" fmla="*/ 288 h 288"/>
                  <a:gd name="T16" fmla="*/ 480 w 672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443" name="Text Box 43"/>
              <p:cNvSpPr txBox="1">
                <a:spLocks noChangeArrowheads="1"/>
              </p:cNvSpPr>
              <p:nvPr/>
            </p:nvSpPr>
            <p:spPr bwMode="auto">
              <a:xfrm>
                <a:off x="96" y="2592"/>
                <a:ext cx="222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A</a:t>
                </a:r>
              </a:p>
              <a:p>
                <a:pPr algn="l"/>
                <a:r>
                  <a:rPr lang="en-US" sz="1800"/>
                  <a:t>L</a:t>
                </a:r>
              </a:p>
              <a:p>
                <a:pPr algn="l"/>
                <a:r>
                  <a:rPr lang="en-US" sz="1800"/>
                  <a:t>U</a:t>
                </a:r>
              </a:p>
            </p:txBody>
          </p:sp>
        </p:grpSp>
      </p:grpSp>
      <p:sp>
        <p:nvSpPr>
          <p:cNvPr id="358444" name="Line 44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45" name="Line 45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46" name="Line 46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47" name="Line 47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48" name="Line 48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49" name="Line 49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50" name="Line 50"/>
          <p:cNvSpPr>
            <a:spLocks noChangeShapeType="1"/>
          </p:cNvSpPr>
          <p:nvPr/>
        </p:nvSpPr>
        <p:spPr bwMode="auto">
          <a:xfrm>
            <a:off x="3810000" y="4267200"/>
            <a:ext cx="0" cy="1828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51" name="Line 51"/>
          <p:cNvSpPr>
            <a:spLocks noChangeShapeType="1"/>
          </p:cNvSpPr>
          <p:nvPr/>
        </p:nvSpPr>
        <p:spPr bwMode="auto">
          <a:xfrm>
            <a:off x="4343400" y="5105400"/>
            <a:ext cx="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52" name="Line 52"/>
          <p:cNvSpPr>
            <a:spLocks noChangeShapeType="1"/>
          </p:cNvSpPr>
          <p:nvPr/>
        </p:nvSpPr>
        <p:spPr bwMode="auto">
          <a:xfrm>
            <a:off x="6248400" y="4800600"/>
            <a:ext cx="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53" name="Line 53"/>
          <p:cNvSpPr>
            <a:spLocks noChangeShapeType="1"/>
          </p:cNvSpPr>
          <p:nvPr/>
        </p:nvSpPr>
        <p:spPr bwMode="auto">
          <a:xfrm>
            <a:off x="7010400" y="4419600"/>
            <a:ext cx="0" cy="1676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54" name="Line 54"/>
          <p:cNvSpPr>
            <a:spLocks noChangeShapeType="1"/>
          </p:cNvSpPr>
          <p:nvPr/>
        </p:nvSpPr>
        <p:spPr bwMode="auto">
          <a:xfrm>
            <a:off x="8001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55" name="Line 55"/>
          <p:cNvSpPr>
            <a:spLocks noChangeShapeType="1"/>
          </p:cNvSpPr>
          <p:nvPr/>
        </p:nvSpPr>
        <p:spPr bwMode="auto">
          <a:xfrm>
            <a:off x="8382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56" name="Line 56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57" name="Rectangle 57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3x8</a:t>
            </a:r>
          </a:p>
          <a:p>
            <a:r>
              <a:rPr lang="en-US" sz="1000" b="0"/>
              <a:t>decoder</a:t>
            </a:r>
          </a:p>
        </p:txBody>
      </p:sp>
      <p:sp>
        <p:nvSpPr>
          <p:cNvPr id="358458" name="Line 58"/>
          <p:cNvSpPr>
            <a:spLocks noChangeShapeType="1"/>
          </p:cNvSpPr>
          <p:nvPr/>
        </p:nvSpPr>
        <p:spPr bwMode="auto">
          <a:xfrm>
            <a:off x="5029200" y="5181600"/>
            <a:ext cx="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59" name="Rectangle 59"/>
          <p:cNvSpPr>
            <a:spLocks noChangeArrowheads="1"/>
          </p:cNvSpPr>
          <p:nvPr/>
        </p:nvSpPr>
        <p:spPr bwMode="auto">
          <a:xfrm>
            <a:off x="381000" y="5867400"/>
            <a:ext cx="1905000" cy="609600"/>
          </a:xfrm>
          <a:prstGeom prst="rect">
            <a:avLst/>
          </a:prstGeom>
          <a:solidFill>
            <a:srgbClr val="FF9900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/>
              <a:t>jalr   1  3</a:t>
            </a:r>
          </a:p>
        </p:txBody>
      </p:sp>
      <p:sp>
        <p:nvSpPr>
          <p:cNvPr id="358460" name="Text Box 60"/>
          <p:cNvSpPr txBox="1">
            <a:spLocks noChangeArrowheads="1"/>
          </p:cNvSpPr>
          <p:nvPr/>
        </p:nvSpPr>
        <p:spPr bwMode="auto">
          <a:xfrm>
            <a:off x="4038600" y="26670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0 0 1</a:t>
            </a:r>
          </a:p>
        </p:txBody>
      </p:sp>
      <p:sp>
        <p:nvSpPr>
          <p:cNvPr id="358461" name="Text Box 61"/>
          <p:cNvSpPr txBox="1">
            <a:spLocks noChangeArrowheads="1"/>
          </p:cNvSpPr>
          <p:nvPr/>
        </p:nvSpPr>
        <p:spPr bwMode="auto">
          <a:xfrm>
            <a:off x="4038600" y="35814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0 1 1</a:t>
            </a:r>
          </a:p>
        </p:txBody>
      </p:sp>
      <p:sp>
        <p:nvSpPr>
          <p:cNvPr id="358462" name="Text Box 62"/>
          <p:cNvSpPr txBox="1">
            <a:spLocks noChangeArrowheads="1"/>
          </p:cNvSpPr>
          <p:nvPr/>
        </p:nvSpPr>
        <p:spPr bwMode="auto">
          <a:xfrm>
            <a:off x="48768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1</a:t>
            </a:r>
          </a:p>
        </p:txBody>
      </p:sp>
      <p:sp>
        <p:nvSpPr>
          <p:cNvPr id="358463" name="Text Box 63"/>
          <p:cNvSpPr txBox="1">
            <a:spLocks noChangeArrowheads="1"/>
          </p:cNvSpPr>
          <p:nvPr/>
        </p:nvSpPr>
        <p:spPr bwMode="auto">
          <a:xfrm>
            <a:off x="6019800" y="6019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>
                <a:sym typeface="Webdings" charset="0"/>
              </a:rPr>
              <a:t></a:t>
            </a:r>
          </a:p>
        </p:txBody>
      </p:sp>
      <p:sp>
        <p:nvSpPr>
          <p:cNvPr id="358464" name="Text Box 64"/>
          <p:cNvSpPr txBox="1">
            <a:spLocks noChangeArrowheads="1"/>
          </p:cNvSpPr>
          <p:nvPr/>
        </p:nvSpPr>
        <p:spPr bwMode="auto">
          <a:xfrm>
            <a:off x="6781800" y="6019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>
                <a:sym typeface="Webdings" charset="0"/>
              </a:rPr>
              <a:t></a:t>
            </a:r>
          </a:p>
        </p:txBody>
      </p:sp>
      <p:sp>
        <p:nvSpPr>
          <p:cNvPr id="358465" name="Text Box 65"/>
          <p:cNvSpPr txBox="1">
            <a:spLocks noChangeArrowheads="1"/>
          </p:cNvSpPr>
          <p:nvPr/>
        </p:nvSpPr>
        <p:spPr bwMode="auto">
          <a:xfrm>
            <a:off x="78486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0</a:t>
            </a:r>
          </a:p>
        </p:txBody>
      </p:sp>
      <p:sp>
        <p:nvSpPr>
          <p:cNvPr id="358466" name="Line 66"/>
          <p:cNvSpPr>
            <a:spLocks noChangeShapeType="1"/>
          </p:cNvSpPr>
          <p:nvPr/>
        </p:nvSpPr>
        <p:spPr bwMode="auto">
          <a:xfrm flipV="1">
            <a:off x="3352800" y="2971800"/>
            <a:ext cx="0" cy="2743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67" name="Line 67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68" name="Line 68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69" name="Line 69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70" name="Line 70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71" name="Line 71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72" name="Line 72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73" name="Line 73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74" name="Line 74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75" name="Line 75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76" name="Line 76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77" name="Line 77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78" name="Line 78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79" name="Line 79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80" name="Line 80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81" name="Line 81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82" name="Line 82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83" name="Line 83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84" name="Line 84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85" name="Line 85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86" name="Line 86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87" name="Line 87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88" name="Line 88"/>
          <p:cNvSpPr>
            <a:spLocks noChangeShapeType="1"/>
          </p:cNvSpPr>
          <p:nvPr/>
        </p:nvSpPr>
        <p:spPr bwMode="auto">
          <a:xfrm flipV="1">
            <a:off x="7239000" y="3810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89" name="Text Box 89"/>
          <p:cNvSpPr txBox="1">
            <a:spLocks noChangeArrowheads="1"/>
          </p:cNvSpPr>
          <p:nvPr/>
        </p:nvSpPr>
        <p:spPr bwMode="auto">
          <a:xfrm>
            <a:off x="2667000" y="54102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33CC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1 0 1</a:t>
            </a:r>
          </a:p>
        </p:txBody>
      </p:sp>
      <p:sp>
        <p:nvSpPr>
          <p:cNvPr id="358490" name="Text Box 90"/>
          <p:cNvSpPr txBox="1">
            <a:spLocks noChangeArrowheads="1"/>
          </p:cNvSpPr>
          <p:nvPr/>
        </p:nvSpPr>
        <p:spPr bwMode="auto">
          <a:xfrm>
            <a:off x="8137525" y="4989513"/>
            <a:ext cx="520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R/W</a:t>
            </a:r>
          </a:p>
        </p:txBody>
      </p:sp>
      <p:sp>
        <p:nvSpPr>
          <p:cNvPr id="358491" name="Text Box 91"/>
          <p:cNvSpPr txBox="1">
            <a:spLocks noChangeArrowheads="1"/>
          </p:cNvSpPr>
          <p:nvPr/>
        </p:nvSpPr>
        <p:spPr bwMode="auto">
          <a:xfrm>
            <a:off x="7810500" y="5003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sp>
        <p:nvSpPr>
          <p:cNvPr id="358492" name="Text Box 92"/>
          <p:cNvSpPr txBox="1">
            <a:spLocks noChangeArrowheads="1"/>
          </p:cNvSpPr>
          <p:nvPr/>
        </p:nvSpPr>
        <p:spPr bwMode="auto">
          <a:xfrm>
            <a:off x="4851400" y="49403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sp>
        <p:nvSpPr>
          <p:cNvPr id="358493" name="Rectangle 93"/>
          <p:cNvSpPr>
            <a:spLocks noChangeArrowheads="1"/>
          </p:cNvSpPr>
          <p:nvPr/>
        </p:nvSpPr>
        <p:spPr bwMode="auto">
          <a:xfrm>
            <a:off x="8153400" y="6019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>
                <a:sym typeface="Webdings" charset="0"/>
              </a:rPr>
              <a:t></a:t>
            </a:r>
          </a:p>
        </p:txBody>
      </p:sp>
      <p:sp>
        <p:nvSpPr>
          <p:cNvPr id="358494" name="Line 94"/>
          <p:cNvSpPr>
            <a:spLocks noChangeShapeType="1"/>
          </p:cNvSpPr>
          <p:nvPr/>
        </p:nvSpPr>
        <p:spPr bwMode="auto">
          <a:xfrm flipV="1">
            <a:off x="7086600" y="29718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95" name="Text Box 95"/>
          <p:cNvSpPr txBox="1">
            <a:spLocks noChangeArrowheads="1"/>
          </p:cNvSpPr>
          <p:nvPr/>
        </p:nvSpPr>
        <p:spPr bwMode="auto">
          <a:xfrm>
            <a:off x="6994525" y="2754313"/>
            <a:ext cx="598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Equal</a:t>
            </a:r>
          </a:p>
        </p:txBody>
      </p:sp>
      <p:sp>
        <p:nvSpPr>
          <p:cNvPr id="358496" name="Line 96"/>
          <p:cNvSpPr>
            <a:spLocks noChangeShapeType="1"/>
          </p:cNvSpPr>
          <p:nvPr/>
        </p:nvSpPr>
        <p:spPr bwMode="auto">
          <a:xfrm>
            <a:off x="1066800" y="38862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97" name="AutoShape 97"/>
          <p:cNvSpPr>
            <a:spLocks noChangeArrowheads="1"/>
          </p:cNvSpPr>
          <p:nvPr/>
        </p:nvSpPr>
        <p:spPr bwMode="auto">
          <a:xfrm rot="16200000" flipV="1">
            <a:off x="838200" y="4572000"/>
            <a:ext cx="457200" cy="609600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8" name="Line 98"/>
          <p:cNvSpPr>
            <a:spLocks noChangeShapeType="1"/>
          </p:cNvSpPr>
          <p:nvPr/>
        </p:nvSpPr>
        <p:spPr bwMode="auto">
          <a:xfrm flipH="1">
            <a:off x="990600" y="5715000"/>
            <a:ext cx="16764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99" name="Line 99"/>
          <p:cNvSpPr>
            <a:spLocks noChangeShapeType="1"/>
          </p:cNvSpPr>
          <p:nvPr/>
        </p:nvSpPr>
        <p:spPr bwMode="auto">
          <a:xfrm flipV="1">
            <a:off x="1295400" y="5181600"/>
            <a:ext cx="0" cy="5334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00" name="Line 100"/>
          <p:cNvSpPr>
            <a:spLocks noChangeShapeType="1"/>
          </p:cNvSpPr>
          <p:nvPr/>
        </p:nvSpPr>
        <p:spPr bwMode="auto">
          <a:xfrm flipV="1">
            <a:off x="1143000" y="5181600"/>
            <a:ext cx="0" cy="5334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01" name="Line 101"/>
          <p:cNvSpPr>
            <a:spLocks noChangeShapeType="1"/>
          </p:cNvSpPr>
          <p:nvPr/>
        </p:nvSpPr>
        <p:spPr bwMode="auto">
          <a:xfrm flipV="1">
            <a:off x="990600" y="5105400"/>
            <a:ext cx="0" cy="6096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02" name="Oval 102"/>
          <p:cNvSpPr>
            <a:spLocks noChangeArrowheads="1"/>
          </p:cNvSpPr>
          <p:nvPr/>
        </p:nvSpPr>
        <p:spPr bwMode="auto">
          <a:xfrm>
            <a:off x="1257300" y="5105400"/>
            <a:ext cx="76200" cy="76200"/>
          </a:xfrm>
          <a:prstGeom prst="ellips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3" name="Oval 103"/>
          <p:cNvSpPr>
            <a:spLocks noChangeArrowheads="1"/>
          </p:cNvSpPr>
          <p:nvPr/>
        </p:nvSpPr>
        <p:spPr bwMode="auto">
          <a:xfrm>
            <a:off x="1104900" y="5105400"/>
            <a:ext cx="76200" cy="76200"/>
          </a:xfrm>
          <a:prstGeom prst="ellips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4" name="Line 104"/>
          <p:cNvSpPr>
            <a:spLocks noChangeShapeType="1"/>
          </p:cNvSpPr>
          <p:nvPr/>
        </p:nvSpPr>
        <p:spPr bwMode="auto">
          <a:xfrm>
            <a:off x="838200" y="5105400"/>
            <a:ext cx="0" cy="3048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05" name="Text Box 105"/>
          <p:cNvSpPr txBox="1">
            <a:spLocks noChangeArrowheads="1"/>
          </p:cNvSpPr>
          <p:nvPr/>
        </p:nvSpPr>
        <p:spPr bwMode="auto">
          <a:xfrm>
            <a:off x="669925" y="5345113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Eq</a:t>
            </a:r>
          </a:p>
        </p:txBody>
      </p:sp>
      <p:sp>
        <p:nvSpPr>
          <p:cNvPr id="358506" name="Text Box 106"/>
          <p:cNvSpPr txBox="1">
            <a:spLocks noChangeArrowheads="1"/>
          </p:cNvSpPr>
          <p:nvPr/>
        </p:nvSpPr>
        <p:spPr bwMode="auto">
          <a:xfrm>
            <a:off x="660400" y="5105400"/>
            <a:ext cx="673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33CC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1 1 0 1</a:t>
            </a:r>
          </a:p>
        </p:txBody>
      </p:sp>
      <p:sp>
        <p:nvSpPr>
          <p:cNvPr id="358507" name="Text Box 107"/>
          <p:cNvSpPr txBox="1">
            <a:spLocks noChangeArrowheads="1"/>
          </p:cNvSpPr>
          <p:nvPr/>
        </p:nvSpPr>
        <p:spPr bwMode="auto">
          <a:xfrm>
            <a:off x="838200" y="42703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358508" name="Line 108"/>
          <p:cNvSpPr>
            <a:spLocks noChangeShapeType="1"/>
          </p:cNvSpPr>
          <p:nvPr/>
        </p:nvSpPr>
        <p:spPr bwMode="auto">
          <a:xfrm>
            <a:off x="3352800" y="2971800"/>
            <a:ext cx="0" cy="2743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09" name="Text Box 109"/>
          <p:cNvSpPr txBox="1">
            <a:spLocks noChangeArrowheads="1"/>
          </p:cNvSpPr>
          <p:nvPr/>
        </p:nvSpPr>
        <p:spPr bwMode="auto">
          <a:xfrm>
            <a:off x="36576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0</a:t>
            </a:r>
          </a:p>
        </p:txBody>
      </p:sp>
      <p:grpSp>
        <p:nvGrpSpPr>
          <p:cNvPr id="358510" name="Group 110"/>
          <p:cNvGrpSpPr>
            <a:grpSpLocks/>
          </p:cNvGrpSpPr>
          <p:nvPr/>
        </p:nvGrpSpPr>
        <p:grpSpPr bwMode="auto">
          <a:xfrm>
            <a:off x="2819400" y="1752600"/>
            <a:ext cx="2038350" cy="4786313"/>
            <a:chOff x="1776" y="1104"/>
            <a:chExt cx="1284" cy="3015"/>
          </a:xfrm>
        </p:grpSpPr>
        <p:sp>
          <p:nvSpPr>
            <p:cNvPr id="358511" name="Line 111"/>
            <p:cNvSpPr>
              <a:spLocks noChangeShapeType="1"/>
            </p:cNvSpPr>
            <p:nvPr/>
          </p:nvSpPr>
          <p:spPr bwMode="auto">
            <a:xfrm>
              <a:off x="1776" y="1104"/>
              <a:ext cx="576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12" name="Line 112"/>
            <p:cNvSpPr>
              <a:spLocks noChangeShapeType="1"/>
            </p:cNvSpPr>
            <p:nvPr/>
          </p:nvSpPr>
          <p:spPr bwMode="auto">
            <a:xfrm>
              <a:off x="2784" y="3168"/>
              <a:ext cx="144" cy="6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13" name="Text Box 113"/>
            <p:cNvSpPr txBox="1">
              <a:spLocks noChangeArrowheads="1"/>
            </p:cNvSpPr>
            <p:nvPr/>
          </p:nvSpPr>
          <p:spPr bwMode="auto">
            <a:xfrm>
              <a:off x="2832" y="379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800"/>
                <a:t>1</a:t>
              </a:r>
            </a:p>
          </p:txBody>
        </p:sp>
        <p:sp>
          <p:nvSpPr>
            <p:cNvPr id="358514" name="Line 114"/>
            <p:cNvSpPr>
              <a:spLocks noChangeShapeType="1"/>
            </p:cNvSpPr>
            <p:nvPr/>
          </p:nvSpPr>
          <p:spPr bwMode="auto">
            <a:xfrm>
              <a:off x="2448" y="2976"/>
              <a:ext cx="192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58515" name="Group 115"/>
          <p:cNvGrpSpPr>
            <a:grpSpLocks/>
          </p:cNvGrpSpPr>
          <p:nvPr/>
        </p:nvGrpSpPr>
        <p:grpSpPr bwMode="auto">
          <a:xfrm>
            <a:off x="609600" y="3276600"/>
            <a:ext cx="5562600" cy="2438400"/>
            <a:chOff x="384" y="2064"/>
            <a:chExt cx="3504" cy="1536"/>
          </a:xfrm>
        </p:grpSpPr>
        <p:sp>
          <p:nvSpPr>
            <p:cNvPr id="358516" name="Line 116"/>
            <p:cNvSpPr>
              <a:spLocks noChangeShapeType="1"/>
            </p:cNvSpPr>
            <p:nvPr/>
          </p:nvSpPr>
          <p:spPr bwMode="auto">
            <a:xfrm>
              <a:off x="3552" y="2064"/>
              <a:ext cx="336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58517" name="Group 117"/>
            <p:cNvGrpSpPr>
              <a:grpSpLocks/>
            </p:cNvGrpSpPr>
            <p:nvPr/>
          </p:nvGrpSpPr>
          <p:grpSpPr bwMode="auto">
            <a:xfrm>
              <a:off x="384" y="2160"/>
              <a:ext cx="960" cy="1440"/>
              <a:chOff x="384" y="2160"/>
              <a:chExt cx="960" cy="1440"/>
            </a:xfrm>
          </p:grpSpPr>
          <p:sp>
            <p:nvSpPr>
              <p:cNvPr id="358518" name="AutoShape 118"/>
              <p:cNvSpPr>
                <a:spLocks noChangeArrowheads="1"/>
              </p:cNvSpPr>
              <p:nvPr/>
            </p:nvSpPr>
            <p:spPr bwMode="auto">
              <a:xfrm rot="16200000" flipV="1">
                <a:off x="1008" y="2592"/>
                <a:ext cx="288" cy="384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19" name="Text Box 119"/>
              <p:cNvSpPr txBox="1">
                <a:spLocks noChangeArrowheads="1"/>
              </p:cNvSpPr>
              <p:nvPr/>
            </p:nvSpPr>
            <p:spPr bwMode="auto">
              <a:xfrm>
                <a:off x="1008" y="2448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1</a:t>
                </a:r>
              </a:p>
            </p:txBody>
          </p:sp>
          <p:sp>
            <p:nvSpPr>
              <p:cNvPr id="358520" name="Line 120"/>
              <p:cNvSpPr>
                <a:spLocks noChangeShapeType="1"/>
              </p:cNvSpPr>
              <p:nvPr/>
            </p:nvSpPr>
            <p:spPr bwMode="auto">
              <a:xfrm>
                <a:off x="384" y="2160"/>
                <a:ext cx="192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521" name="Line 121"/>
              <p:cNvSpPr>
                <a:spLocks noChangeShapeType="1"/>
              </p:cNvSpPr>
              <p:nvPr/>
            </p:nvSpPr>
            <p:spPr bwMode="auto">
              <a:xfrm flipV="1">
                <a:off x="1296" y="2928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522" name="Line 122"/>
              <p:cNvSpPr>
                <a:spLocks noChangeShapeType="1"/>
              </p:cNvSpPr>
              <p:nvPr/>
            </p:nvSpPr>
            <p:spPr bwMode="auto">
              <a:xfrm flipV="1">
                <a:off x="1200" y="2976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523" name="Line 123"/>
              <p:cNvSpPr>
                <a:spLocks noChangeShapeType="1"/>
              </p:cNvSpPr>
              <p:nvPr/>
            </p:nvSpPr>
            <p:spPr bwMode="auto">
              <a:xfrm flipV="1">
                <a:off x="1104" y="2928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524" name="Text Box 124"/>
              <p:cNvSpPr txBox="1">
                <a:spLocks noChangeArrowheads="1"/>
              </p:cNvSpPr>
              <p:nvPr/>
            </p:nvSpPr>
            <p:spPr bwMode="auto">
              <a:xfrm>
                <a:off x="912" y="2928"/>
                <a:ext cx="4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33CC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   1 0 1</a:t>
                </a:r>
              </a:p>
            </p:txBody>
          </p:sp>
          <p:sp>
            <p:nvSpPr>
              <p:cNvPr id="358525" name="Line 125"/>
              <p:cNvSpPr>
                <a:spLocks noChangeShapeType="1"/>
              </p:cNvSpPr>
              <p:nvPr/>
            </p:nvSpPr>
            <p:spPr bwMode="auto">
              <a:xfrm flipV="1">
                <a:off x="1152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526" name="Line 126"/>
              <p:cNvSpPr>
                <a:spLocks noChangeShapeType="1"/>
              </p:cNvSpPr>
              <p:nvPr/>
            </p:nvSpPr>
            <p:spPr bwMode="auto">
              <a:xfrm flipH="1">
                <a:off x="768" y="249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527" name="Line 127"/>
              <p:cNvSpPr>
                <a:spLocks noChangeShapeType="1"/>
              </p:cNvSpPr>
              <p:nvPr/>
            </p:nvSpPr>
            <p:spPr bwMode="auto">
              <a:xfrm flipH="1" flipV="1">
                <a:off x="720" y="2400"/>
                <a:ext cx="48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528" name="Oval 128"/>
              <p:cNvSpPr>
                <a:spLocks noChangeArrowheads="1"/>
              </p:cNvSpPr>
              <p:nvPr/>
            </p:nvSpPr>
            <p:spPr bwMode="auto">
              <a:xfrm>
                <a:off x="1172" y="2932"/>
                <a:ext cx="48" cy="48"/>
              </a:xfrm>
              <a:prstGeom prst="ellips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58529" name="Text Box 129"/>
          <p:cNvSpPr txBox="1">
            <a:spLocks noChangeArrowheads="1"/>
          </p:cNvSpPr>
          <p:nvPr/>
        </p:nvSpPr>
        <p:spPr bwMode="auto">
          <a:xfrm>
            <a:off x="41529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0</a:t>
            </a:r>
          </a:p>
        </p:txBody>
      </p:sp>
      <p:sp>
        <p:nvSpPr>
          <p:cNvPr id="358530" name="Text Box 130"/>
          <p:cNvSpPr txBox="1">
            <a:spLocks noChangeArrowheads="1"/>
          </p:cNvSpPr>
          <p:nvPr/>
        </p:nvSpPr>
        <p:spPr bwMode="auto">
          <a:xfrm>
            <a:off x="1144588" y="0"/>
            <a:ext cx="68722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 b="0"/>
              <a:t>Executing a </a:t>
            </a:r>
            <a:r>
              <a:rPr lang="en-US" sz="4400" b="0">
                <a:solidFill>
                  <a:srgbClr val="FF0000"/>
                </a:solidFill>
              </a:rPr>
              <a:t>JALR </a:t>
            </a:r>
            <a:r>
              <a:rPr lang="en-US" sz="4400" b="0"/>
              <a:t>Instruction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ChangeArrowheads="1"/>
          </p:cNvSpPr>
          <p:nvPr/>
        </p:nvSpPr>
        <p:spPr bwMode="auto">
          <a:xfrm>
            <a:off x="-762000" y="-381000"/>
            <a:ext cx="11049000" cy="7391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60451" name="Line 3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PC</a:t>
            </a:r>
          </a:p>
        </p:txBody>
      </p:sp>
      <p:sp>
        <p:nvSpPr>
          <p:cNvPr id="360453" name="Rectangle 5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Instruction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360454" name="Rectangle 6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Register</a:t>
            </a:r>
          </a:p>
          <a:p>
            <a:r>
              <a:rPr lang="en-US" sz="1400" b="0"/>
              <a:t>file</a:t>
            </a:r>
          </a:p>
        </p:txBody>
      </p:sp>
      <p:sp>
        <p:nvSpPr>
          <p:cNvPr id="360455" name="Rectangle 7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Data 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360456" name="Line 8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457" name="Line 9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458" name="Line 10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459" name="Rectangle 11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60460" name="Line 12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461" name="Line 13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462" name="Line 14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463" name="Line 15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464" name="Line 16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465" name="Line 17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466" name="Line 18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467" name="Line 19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468" name="Line 20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469" name="Line 21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470" name="Line 22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471" name="Line 23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472" name="Line 24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473" name="Line 25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474" name="Line 26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475" name="Line 27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476" name="AutoShape 28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60477" name="AutoShape 29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60478" name="AutoShape 30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60479" name="AutoShape 31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grpSp>
        <p:nvGrpSpPr>
          <p:cNvPr id="360480" name="Group 32"/>
          <p:cNvGrpSpPr>
            <a:grpSpLocks/>
          </p:cNvGrpSpPr>
          <p:nvPr/>
        </p:nvGrpSpPr>
        <p:grpSpPr bwMode="auto">
          <a:xfrm>
            <a:off x="1828800" y="1295400"/>
            <a:ext cx="5775325" cy="3429000"/>
            <a:chOff x="1152" y="816"/>
            <a:chExt cx="3638" cy="2160"/>
          </a:xfrm>
        </p:grpSpPr>
        <p:sp>
          <p:nvSpPr>
            <p:cNvPr id="360481" name="Rectangle 33"/>
            <p:cNvSpPr>
              <a:spLocks noChangeArrowheads="1"/>
            </p:cNvSpPr>
            <p:nvPr/>
          </p:nvSpPr>
          <p:spPr bwMode="auto">
            <a:xfrm>
              <a:off x="2784" y="1392"/>
              <a:ext cx="768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Sign extend</a:t>
              </a:r>
            </a:p>
          </p:txBody>
        </p:sp>
        <p:grpSp>
          <p:nvGrpSpPr>
            <p:cNvPr id="360482" name="Group 34"/>
            <p:cNvGrpSpPr>
              <a:grpSpLocks/>
            </p:cNvGrpSpPr>
            <p:nvPr/>
          </p:nvGrpSpPr>
          <p:grpSpPr bwMode="auto">
            <a:xfrm>
              <a:off x="1536" y="816"/>
              <a:ext cx="278" cy="624"/>
              <a:chOff x="2304" y="480"/>
              <a:chExt cx="251" cy="624"/>
            </a:xfrm>
          </p:grpSpPr>
          <p:sp>
            <p:nvSpPr>
              <p:cNvPr id="360483" name="Freeform 35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480 w 672"/>
                  <a:gd name="T1" fmla="*/ 288 h 288"/>
                  <a:gd name="T2" fmla="*/ 672 w 672"/>
                  <a:gd name="T3" fmla="*/ 0 h 288"/>
                  <a:gd name="T4" fmla="*/ 432 w 672"/>
                  <a:gd name="T5" fmla="*/ 0 h 288"/>
                  <a:gd name="T6" fmla="*/ 384 w 672"/>
                  <a:gd name="T7" fmla="*/ 96 h 288"/>
                  <a:gd name="T8" fmla="*/ 288 w 672"/>
                  <a:gd name="T9" fmla="*/ 96 h 288"/>
                  <a:gd name="T10" fmla="*/ 240 w 672"/>
                  <a:gd name="T11" fmla="*/ 0 h 288"/>
                  <a:gd name="T12" fmla="*/ 0 w 672"/>
                  <a:gd name="T13" fmla="*/ 0 h 288"/>
                  <a:gd name="T14" fmla="*/ 192 w 672"/>
                  <a:gd name="T15" fmla="*/ 288 h 288"/>
                  <a:gd name="T16" fmla="*/ 480 w 672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0484" name="Text Box 36"/>
              <p:cNvSpPr txBox="1">
                <a:spLocks noChangeArrowheads="1"/>
              </p:cNvSpPr>
              <p:nvPr/>
            </p:nvSpPr>
            <p:spPr bwMode="auto">
              <a:xfrm>
                <a:off x="2352" y="672"/>
                <a:ext cx="2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/>
                  <a:t>+</a:t>
                </a:r>
              </a:p>
            </p:txBody>
          </p:sp>
        </p:grpSp>
        <p:sp>
          <p:nvSpPr>
            <p:cNvPr id="360485" name="Rectangle 37"/>
            <p:cNvSpPr>
              <a:spLocks noChangeArrowheads="1"/>
            </p:cNvSpPr>
            <p:nvPr/>
          </p:nvSpPr>
          <p:spPr bwMode="auto">
            <a:xfrm>
              <a:off x="1152" y="816"/>
              <a:ext cx="192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1</a:t>
              </a:r>
            </a:p>
          </p:txBody>
        </p:sp>
        <p:grpSp>
          <p:nvGrpSpPr>
            <p:cNvPr id="360486" name="Group 38"/>
            <p:cNvGrpSpPr>
              <a:grpSpLocks/>
            </p:cNvGrpSpPr>
            <p:nvPr/>
          </p:nvGrpSpPr>
          <p:grpSpPr bwMode="auto">
            <a:xfrm>
              <a:off x="4512" y="1008"/>
              <a:ext cx="278" cy="624"/>
              <a:chOff x="2304" y="480"/>
              <a:chExt cx="251" cy="624"/>
            </a:xfrm>
          </p:grpSpPr>
          <p:sp>
            <p:nvSpPr>
              <p:cNvPr id="360487" name="Freeform 39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480 w 672"/>
                  <a:gd name="T1" fmla="*/ 288 h 288"/>
                  <a:gd name="T2" fmla="*/ 672 w 672"/>
                  <a:gd name="T3" fmla="*/ 0 h 288"/>
                  <a:gd name="T4" fmla="*/ 432 w 672"/>
                  <a:gd name="T5" fmla="*/ 0 h 288"/>
                  <a:gd name="T6" fmla="*/ 384 w 672"/>
                  <a:gd name="T7" fmla="*/ 96 h 288"/>
                  <a:gd name="T8" fmla="*/ 288 w 672"/>
                  <a:gd name="T9" fmla="*/ 96 h 288"/>
                  <a:gd name="T10" fmla="*/ 240 w 672"/>
                  <a:gd name="T11" fmla="*/ 0 h 288"/>
                  <a:gd name="T12" fmla="*/ 0 w 672"/>
                  <a:gd name="T13" fmla="*/ 0 h 288"/>
                  <a:gd name="T14" fmla="*/ 192 w 672"/>
                  <a:gd name="T15" fmla="*/ 288 h 288"/>
                  <a:gd name="T16" fmla="*/ 480 w 672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0488" name="Text Box 40"/>
              <p:cNvSpPr txBox="1">
                <a:spLocks noChangeArrowheads="1"/>
              </p:cNvSpPr>
              <p:nvPr/>
            </p:nvSpPr>
            <p:spPr bwMode="auto">
              <a:xfrm>
                <a:off x="2352" y="672"/>
                <a:ext cx="2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/>
                  <a:t>+</a:t>
                </a:r>
              </a:p>
            </p:txBody>
          </p:sp>
        </p:grpSp>
        <p:grpSp>
          <p:nvGrpSpPr>
            <p:cNvPr id="360489" name="Group 41"/>
            <p:cNvGrpSpPr>
              <a:grpSpLocks/>
            </p:cNvGrpSpPr>
            <p:nvPr/>
          </p:nvGrpSpPr>
          <p:grpSpPr bwMode="auto">
            <a:xfrm>
              <a:off x="4224" y="1920"/>
              <a:ext cx="384" cy="1056"/>
              <a:chOff x="-72" y="2365"/>
              <a:chExt cx="390" cy="1056"/>
            </a:xfrm>
          </p:grpSpPr>
          <p:sp>
            <p:nvSpPr>
              <p:cNvPr id="360490" name="Freeform 42"/>
              <p:cNvSpPr>
                <a:spLocks/>
              </p:cNvSpPr>
              <p:nvPr/>
            </p:nvSpPr>
            <p:spPr bwMode="auto">
              <a:xfrm rot="-5400000">
                <a:off x="-421" y="2714"/>
                <a:ext cx="1056" cy="358"/>
              </a:xfrm>
              <a:custGeom>
                <a:avLst/>
                <a:gdLst>
                  <a:gd name="T0" fmla="*/ 480 w 672"/>
                  <a:gd name="T1" fmla="*/ 288 h 288"/>
                  <a:gd name="T2" fmla="*/ 672 w 672"/>
                  <a:gd name="T3" fmla="*/ 0 h 288"/>
                  <a:gd name="T4" fmla="*/ 432 w 672"/>
                  <a:gd name="T5" fmla="*/ 0 h 288"/>
                  <a:gd name="T6" fmla="*/ 384 w 672"/>
                  <a:gd name="T7" fmla="*/ 96 h 288"/>
                  <a:gd name="T8" fmla="*/ 288 w 672"/>
                  <a:gd name="T9" fmla="*/ 96 h 288"/>
                  <a:gd name="T10" fmla="*/ 240 w 672"/>
                  <a:gd name="T11" fmla="*/ 0 h 288"/>
                  <a:gd name="T12" fmla="*/ 0 w 672"/>
                  <a:gd name="T13" fmla="*/ 0 h 288"/>
                  <a:gd name="T14" fmla="*/ 192 w 672"/>
                  <a:gd name="T15" fmla="*/ 288 h 288"/>
                  <a:gd name="T16" fmla="*/ 480 w 672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0491" name="Text Box 43"/>
              <p:cNvSpPr txBox="1">
                <a:spLocks noChangeArrowheads="1"/>
              </p:cNvSpPr>
              <p:nvPr/>
            </p:nvSpPr>
            <p:spPr bwMode="auto">
              <a:xfrm>
                <a:off x="96" y="2592"/>
                <a:ext cx="222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A</a:t>
                </a:r>
              </a:p>
              <a:p>
                <a:pPr algn="l"/>
                <a:r>
                  <a:rPr lang="en-US" sz="1800"/>
                  <a:t>L</a:t>
                </a:r>
              </a:p>
              <a:p>
                <a:pPr algn="l"/>
                <a:r>
                  <a:rPr lang="en-US" sz="1800"/>
                  <a:t>U</a:t>
                </a:r>
              </a:p>
            </p:txBody>
          </p:sp>
        </p:grpSp>
      </p:grpSp>
      <p:sp>
        <p:nvSpPr>
          <p:cNvPr id="360492" name="Line 44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493" name="Line 45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494" name="Line 46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495" name="Line 47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496" name="Line 48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497" name="Line 49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498" name="Line 50"/>
          <p:cNvSpPr>
            <a:spLocks noChangeShapeType="1"/>
          </p:cNvSpPr>
          <p:nvPr/>
        </p:nvSpPr>
        <p:spPr bwMode="auto">
          <a:xfrm>
            <a:off x="3810000" y="4267200"/>
            <a:ext cx="0" cy="1828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499" name="Line 51"/>
          <p:cNvSpPr>
            <a:spLocks noChangeShapeType="1"/>
          </p:cNvSpPr>
          <p:nvPr/>
        </p:nvSpPr>
        <p:spPr bwMode="auto">
          <a:xfrm>
            <a:off x="4343400" y="5105400"/>
            <a:ext cx="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00" name="Line 52"/>
          <p:cNvSpPr>
            <a:spLocks noChangeShapeType="1"/>
          </p:cNvSpPr>
          <p:nvPr/>
        </p:nvSpPr>
        <p:spPr bwMode="auto">
          <a:xfrm>
            <a:off x="6248400" y="4800600"/>
            <a:ext cx="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01" name="Line 53"/>
          <p:cNvSpPr>
            <a:spLocks noChangeShapeType="1"/>
          </p:cNvSpPr>
          <p:nvPr/>
        </p:nvSpPr>
        <p:spPr bwMode="auto">
          <a:xfrm>
            <a:off x="7010400" y="4419600"/>
            <a:ext cx="0" cy="1676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02" name="Line 54"/>
          <p:cNvSpPr>
            <a:spLocks noChangeShapeType="1"/>
          </p:cNvSpPr>
          <p:nvPr/>
        </p:nvSpPr>
        <p:spPr bwMode="auto">
          <a:xfrm>
            <a:off x="8001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03" name="Line 55"/>
          <p:cNvSpPr>
            <a:spLocks noChangeShapeType="1"/>
          </p:cNvSpPr>
          <p:nvPr/>
        </p:nvSpPr>
        <p:spPr bwMode="auto">
          <a:xfrm>
            <a:off x="8382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04" name="Line 56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05" name="Rectangle 57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3x8</a:t>
            </a:r>
          </a:p>
          <a:p>
            <a:r>
              <a:rPr lang="en-US" sz="1000" b="0"/>
              <a:t>decoder</a:t>
            </a:r>
          </a:p>
        </p:txBody>
      </p:sp>
      <p:sp>
        <p:nvSpPr>
          <p:cNvPr id="360506" name="Line 58"/>
          <p:cNvSpPr>
            <a:spLocks noChangeShapeType="1"/>
          </p:cNvSpPr>
          <p:nvPr/>
        </p:nvSpPr>
        <p:spPr bwMode="auto">
          <a:xfrm>
            <a:off x="5029200" y="5181600"/>
            <a:ext cx="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07" name="Rectangle 59"/>
          <p:cNvSpPr>
            <a:spLocks noChangeArrowheads="1"/>
          </p:cNvSpPr>
          <p:nvPr/>
        </p:nvSpPr>
        <p:spPr bwMode="auto">
          <a:xfrm>
            <a:off x="381000" y="5867400"/>
            <a:ext cx="1905000" cy="609600"/>
          </a:xfrm>
          <a:prstGeom prst="rect">
            <a:avLst/>
          </a:prstGeom>
          <a:solidFill>
            <a:srgbClr val="FF9900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/>
              <a:t>jalr   1  1</a:t>
            </a:r>
          </a:p>
        </p:txBody>
      </p:sp>
      <p:sp>
        <p:nvSpPr>
          <p:cNvPr id="360508" name="Text Box 60"/>
          <p:cNvSpPr txBox="1">
            <a:spLocks noChangeArrowheads="1"/>
          </p:cNvSpPr>
          <p:nvPr/>
        </p:nvSpPr>
        <p:spPr bwMode="auto">
          <a:xfrm>
            <a:off x="4038600" y="26670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0 0 1</a:t>
            </a:r>
          </a:p>
        </p:txBody>
      </p:sp>
      <p:sp>
        <p:nvSpPr>
          <p:cNvPr id="360509" name="Text Box 61"/>
          <p:cNvSpPr txBox="1">
            <a:spLocks noChangeArrowheads="1"/>
          </p:cNvSpPr>
          <p:nvPr/>
        </p:nvSpPr>
        <p:spPr bwMode="auto">
          <a:xfrm>
            <a:off x="4038600" y="35814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0 0 1</a:t>
            </a:r>
          </a:p>
        </p:txBody>
      </p:sp>
      <p:sp>
        <p:nvSpPr>
          <p:cNvPr id="360510" name="Text Box 62"/>
          <p:cNvSpPr txBox="1">
            <a:spLocks noChangeArrowheads="1"/>
          </p:cNvSpPr>
          <p:nvPr/>
        </p:nvSpPr>
        <p:spPr bwMode="auto">
          <a:xfrm>
            <a:off x="48768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1</a:t>
            </a:r>
          </a:p>
        </p:txBody>
      </p:sp>
      <p:sp>
        <p:nvSpPr>
          <p:cNvPr id="360511" name="Text Box 63"/>
          <p:cNvSpPr txBox="1">
            <a:spLocks noChangeArrowheads="1"/>
          </p:cNvSpPr>
          <p:nvPr/>
        </p:nvSpPr>
        <p:spPr bwMode="auto">
          <a:xfrm>
            <a:off x="6019800" y="6019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>
                <a:sym typeface="Webdings" charset="0"/>
              </a:rPr>
              <a:t></a:t>
            </a:r>
          </a:p>
        </p:txBody>
      </p:sp>
      <p:sp>
        <p:nvSpPr>
          <p:cNvPr id="360512" name="Text Box 64"/>
          <p:cNvSpPr txBox="1">
            <a:spLocks noChangeArrowheads="1"/>
          </p:cNvSpPr>
          <p:nvPr/>
        </p:nvSpPr>
        <p:spPr bwMode="auto">
          <a:xfrm>
            <a:off x="6781800" y="6019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>
                <a:sym typeface="Webdings" charset="0"/>
              </a:rPr>
              <a:t></a:t>
            </a:r>
          </a:p>
        </p:txBody>
      </p:sp>
      <p:sp>
        <p:nvSpPr>
          <p:cNvPr id="360513" name="Text Box 65"/>
          <p:cNvSpPr txBox="1">
            <a:spLocks noChangeArrowheads="1"/>
          </p:cNvSpPr>
          <p:nvPr/>
        </p:nvSpPr>
        <p:spPr bwMode="auto">
          <a:xfrm>
            <a:off x="78486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0</a:t>
            </a:r>
          </a:p>
        </p:txBody>
      </p:sp>
      <p:sp>
        <p:nvSpPr>
          <p:cNvPr id="360514" name="Line 66"/>
          <p:cNvSpPr>
            <a:spLocks noChangeShapeType="1"/>
          </p:cNvSpPr>
          <p:nvPr/>
        </p:nvSpPr>
        <p:spPr bwMode="auto">
          <a:xfrm flipV="1">
            <a:off x="3352800" y="2971800"/>
            <a:ext cx="0" cy="2743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15" name="Line 67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16" name="Line 68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17" name="Line 69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18" name="Line 70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19" name="Line 71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20" name="Line 72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21" name="Line 73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22" name="Line 74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23" name="Line 75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24" name="Line 76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25" name="Line 77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26" name="Line 78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27" name="Line 79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28" name="Line 80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29" name="Line 81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30" name="Line 82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31" name="Line 83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32" name="Line 84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33" name="Line 85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34" name="Line 86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35" name="Line 87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36" name="Line 88"/>
          <p:cNvSpPr>
            <a:spLocks noChangeShapeType="1"/>
          </p:cNvSpPr>
          <p:nvPr/>
        </p:nvSpPr>
        <p:spPr bwMode="auto">
          <a:xfrm flipV="1">
            <a:off x="7239000" y="3810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37" name="Text Box 89"/>
          <p:cNvSpPr txBox="1">
            <a:spLocks noChangeArrowheads="1"/>
          </p:cNvSpPr>
          <p:nvPr/>
        </p:nvSpPr>
        <p:spPr bwMode="auto">
          <a:xfrm>
            <a:off x="2667000" y="54102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33CC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1 0 1</a:t>
            </a:r>
          </a:p>
        </p:txBody>
      </p:sp>
      <p:sp>
        <p:nvSpPr>
          <p:cNvPr id="360538" name="Text Box 90"/>
          <p:cNvSpPr txBox="1">
            <a:spLocks noChangeArrowheads="1"/>
          </p:cNvSpPr>
          <p:nvPr/>
        </p:nvSpPr>
        <p:spPr bwMode="auto">
          <a:xfrm>
            <a:off x="8137525" y="4989513"/>
            <a:ext cx="520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R/W</a:t>
            </a:r>
          </a:p>
        </p:txBody>
      </p:sp>
      <p:sp>
        <p:nvSpPr>
          <p:cNvPr id="360539" name="Text Box 91"/>
          <p:cNvSpPr txBox="1">
            <a:spLocks noChangeArrowheads="1"/>
          </p:cNvSpPr>
          <p:nvPr/>
        </p:nvSpPr>
        <p:spPr bwMode="auto">
          <a:xfrm>
            <a:off x="7810500" y="5003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sp>
        <p:nvSpPr>
          <p:cNvPr id="360540" name="Text Box 92"/>
          <p:cNvSpPr txBox="1">
            <a:spLocks noChangeArrowheads="1"/>
          </p:cNvSpPr>
          <p:nvPr/>
        </p:nvSpPr>
        <p:spPr bwMode="auto">
          <a:xfrm>
            <a:off x="4851400" y="49403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sp>
        <p:nvSpPr>
          <p:cNvPr id="360541" name="Rectangle 93"/>
          <p:cNvSpPr>
            <a:spLocks noChangeArrowheads="1"/>
          </p:cNvSpPr>
          <p:nvPr/>
        </p:nvSpPr>
        <p:spPr bwMode="auto">
          <a:xfrm>
            <a:off x="8153400" y="6019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>
                <a:sym typeface="Webdings" charset="0"/>
              </a:rPr>
              <a:t></a:t>
            </a:r>
          </a:p>
        </p:txBody>
      </p:sp>
      <p:sp>
        <p:nvSpPr>
          <p:cNvPr id="360542" name="Line 94"/>
          <p:cNvSpPr>
            <a:spLocks noChangeShapeType="1"/>
          </p:cNvSpPr>
          <p:nvPr/>
        </p:nvSpPr>
        <p:spPr bwMode="auto">
          <a:xfrm flipV="1">
            <a:off x="7086600" y="29718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43" name="Text Box 95"/>
          <p:cNvSpPr txBox="1">
            <a:spLocks noChangeArrowheads="1"/>
          </p:cNvSpPr>
          <p:nvPr/>
        </p:nvSpPr>
        <p:spPr bwMode="auto">
          <a:xfrm>
            <a:off x="6994525" y="2754313"/>
            <a:ext cx="598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Equal</a:t>
            </a:r>
          </a:p>
        </p:txBody>
      </p:sp>
      <p:sp>
        <p:nvSpPr>
          <p:cNvPr id="360544" name="Line 96"/>
          <p:cNvSpPr>
            <a:spLocks noChangeShapeType="1"/>
          </p:cNvSpPr>
          <p:nvPr/>
        </p:nvSpPr>
        <p:spPr bwMode="auto">
          <a:xfrm>
            <a:off x="1066800" y="38862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45" name="AutoShape 97"/>
          <p:cNvSpPr>
            <a:spLocks noChangeArrowheads="1"/>
          </p:cNvSpPr>
          <p:nvPr/>
        </p:nvSpPr>
        <p:spPr bwMode="auto">
          <a:xfrm rot="16200000" flipV="1">
            <a:off x="838200" y="4572000"/>
            <a:ext cx="457200" cy="609600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546" name="Line 98"/>
          <p:cNvSpPr>
            <a:spLocks noChangeShapeType="1"/>
          </p:cNvSpPr>
          <p:nvPr/>
        </p:nvSpPr>
        <p:spPr bwMode="auto">
          <a:xfrm flipH="1">
            <a:off x="990600" y="5715000"/>
            <a:ext cx="16764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47" name="Line 99"/>
          <p:cNvSpPr>
            <a:spLocks noChangeShapeType="1"/>
          </p:cNvSpPr>
          <p:nvPr/>
        </p:nvSpPr>
        <p:spPr bwMode="auto">
          <a:xfrm flipV="1">
            <a:off x="1295400" y="5181600"/>
            <a:ext cx="0" cy="5334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48" name="Line 100"/>
          <p:cNvSpPr>
            <a:spLocks noChangeShapeType="1"/>
          </p:cNvSpPr>
          <p:nvPr/>
        </p:nvSpPr>
        <p:spPr bwMode="auto">
          <a:xfrm flipV="1">
            <a:off x="1143000" y="5181600"/>
            <a:ext cx="0" cy="5334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49" name="Line 101"/>
          <p:cNvSpPr>
            <a:spLocks noChangeShapeType="1"/>
          </p:cNvSpPr>
          <p:nvPr/>
        </p:nvSpPr>
        <p:spPr bwMode="auto">
          <a:xfrm flipV="1">
            <a:off x="990600" y="5105400"/>
            <a:ext cx="0" cy="6096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50" name="Oval 102"/>
          <p:cNvSpPr>
            <a:spLocks noChangeArrowheads="1"/>
          </p:cNvSpPr>
          <p:nvPr/>
        </p:nvSpPr>
        <p:spPr bwMode="auto">
          <a:xfrm>
            <a:off x="1257300" y="5105400"/>
            <a:ext cx="76200" cy="76200"/>
          </a:xfrm>
          <a:prstGeom prst="ellips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551" name="Oval 103"/>
          <p:cNvSpPr>
            <a:spLocks noChangeArrowheads="1"/>
          </p:cNvSpPr>
          <p:nvPr/>
        </p:nvSpPr>
        <p:spPr bwMode="auto">
          <a:xfrm>
            <a:off x="1104900" y="5105400"/>
            <a:ext cx="76200" cy="76200"/>
          </a:xfrm>
          <a:prstGeom prst="ellips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552" name="Line 104"/>
          <p:cNvSpPr>
            <a:spLocks noChangeShapeType="1"/>
          </p:cNvSpPr>
          <p:nvPr/>
        </p:nvSpPr>
        <p:spPr bwMode="auto">
          <a:xfrm>
            <a:off x="838200" y="5105400"/>
            <a:ext cx="0" cy="3048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53" name="Text Box 105"/>
          <p:cNvSpPr txBox="1">
            <a:spLocks noChangeArrowheads="1"/>
          </p:cNvSpPr>
          <p:nvPr/>
        </p:nvSpPr>
        <p:spPr bwMode="auto">
          <a:xfrm>
            <a:off x="669925" y="5345113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Eq</a:t>
            </a:r>
          </a:p>
        </p:txBody>
      </p:sp>
      <p:sp>
        <p:nvSpPr>
          <p:cNvPr id="360554" name="Text Box 106"/>
          <p:cNvSpPr txBox="1">
            <a:spLocks noChangeArrowheads="1"/>
          </p:cNvSpPr>
          <p:nvPr/>
        </p:nvSpPr>
        <p:spPr bwMode="auto">
          <a:xfrm>
            <a:off x="660400" y="5105400"/>
            <a:ext cx="673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33CC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1 1 0 1</a:t>
            </a:r>
          </a:p>
        </p:txBody>
      </p:sp>
      <p:sp>
        <p:nvSpPr>
          <p:cNvPr id="360555" name="Text Box 107"/>
          <p:cNvSpPr txBox="1">
            <a:spLocks noChangeArrowheads="1"/>
          </p:cNvSpPr>
          <p:nvPr/>
        </p:nvSpPr>
        <p:spPr bwMode="auto">
          <a:xfrm>
            <a:off x="838200" y="42703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360556" name="Line 108"/>
          <p:cNvSpPr>
            <a:spLocks noChangeShapeType="1"/>
          </p:cNvSpPr>
          <p:nvPr/>
        </p:nvSpPr>
        <p:spPr bwMode="auto">
          <a:xfrm>
            <a:off x="3352800" y="2971800"/>
            <a:ext cx="0" cy="2743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0557" name="Text Box 109"/>
          <p:cNvSpPr txBox="1">
            <a:spLocks noChangeArrowheads="1"/>
          </p:cNvSpPr>
          <p:nvPr/>
        </p:nvSpPr>
        <p:spPr bwMode="auto">
          <a:xfrm>
            <a:off x="36576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0</a:t>
            </a:r>
          </a:p>
        </p:txBody>
      </p:sp>
      <p:grpSp>
        <p:nvGrpSpPr>
          <p:cNvPr id="360558" name="Group 110"/>
          <p:cNvGrpSpPr>
            <a:grpSpLocks/>
          </p:cNvGrpSpPr>
          <p:nvPr/>
        </p:nvGrpSpPr>
        <p:grpSpPr bwMode="auto">
          <a:xfrm>
            <a:off x="2819400" y="1752600"/>
            <a:ext cx="2038350" cy="4786313"/>
            <a:chOff x="1776" y="1104"/>
            <a:chExt cx="1284" cy="3015"/>
          </a:xfrm>
        </p:grpSpPr>
        <p:sp>
          <p:nvSpPr>
            <p:cNvPr id="360559" name="Line 111"/>
            <p:cNvSpPr>
              <a:spLocks noChangeShapeType="1"/>
            </p:cNvSpPr>
            <p:nvPr/>
          </p:nvSpPr>
          <p:spPr bwMode="auto">
            <a:xfrm>
              <a:off x="1776" y="1104"/>
              <a:ext cx="576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0560" name="Line 112"/>
            <p:cNvSpPr>
              <a:spLocks noChangeShapeType="1"/>
            </p:cNvSpPr>
            <p:nvPr/>
          </p:nvSpPr>
          <p:spPr bwMode="auto">
            <a:xfrm>
              <a:off x="2784" y="3168"/>
              <a:ext cx="144" cy="6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0561" name="Text Box 113"/>
            <p:cNvSpPr txBox="1">
              <a:spLocks noChangeArrowheads="1"/>
            </p:cNvSpPr>
            <p:nvPr/>
          </p:nvSpPr>
          <p:spPr bwMode="auto">
            <a:xfrm>
              <a:off x="2832" y="379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800"/>
                <a:t>1</a:t>
              </a:r>
            </a:p>
          </p:txBody>
        </p:sp>
        <p:sp>
          <p:nvSpPr>
            <p:cNvPr id="360562" name="Line 114"/>
            <p:cNvSpPr>
              <a:spLocks noChangeShapeType="1"/>
            </p:cNvSpPr>
            <p:nvPr/>
          </p:nvSpPr>
          <p:spPr bwMode="auto">
            <a:xfrm>
              <a:off x="2448" y="2976"/>
              <a:ext cx="192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0563" name="Group 115"/>
          <p:cNvGrpSpPr>
            <a:grpSpLocks/>
          </p:cNvGrpSpPr>
          <p:nvPr/>
        </p:nvGrpSpPr>
        <p:grpSpPr bwMode="auto">
          <a:xfrm>
            <a:off x="609600" y="3276600"/>
            <a:ext cx="5562600" cy="2438400"/>
            <a:chOff x="384" y="2064"/>
            <a:chExt cx="3504" cy="1536"/>
          </a:xfrm>
        </p:grpSpPr>
        <p:sp>
          <p:nvSpPr>
            <p:cNvPr id="360564" name="Line 116"/>
            <p:cNvSpPr>
              <a:spLocks noChangeShapeType="1"/>
            </p:cNvSpPr>
            <p:nvPr/>
          </p:nvSpPr>
          <p:spPr bwMode="auto">
            <a:xfrm>
              <a:off x="3552" y="2064"/>
              <a:ext cx="336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60565" name="Group 117"/>
            <p:cNvGrpSpPr>
              <a:grpSpLocks/>
            </p:cNvGrpSpPr>
            <p:nvPr/>
          </p:nvGrpSpPr>
          <p:grpSpPr bwMode="auto">
            <a:xfrm>
              <a:off x="384" y="2160"/>
              <a:ext cx="960" cy="1440"/>
              <a:chOff x="384" y="2160"/>
              <a:chExt cx="960" cy="1440"/>
            </a:xfrm>
          </p:grpSpPr>
          <p:sp>
            <p:nvSpPr>
              <p:cNvPr id="360566" name="AutoShape 118"/>
              <p:cNvSpPr>
                <a:spLocks noChangeArrowheads="1"/>
              </p:cNvSpPr>
              <p:nvPr/>
            </p:nvSpPr>
            <p:spPr bwMode="auto">
              <a:xfrm rot="16200000" flipV="1">
                <a:off x="1008" y="2592"/>
                <a:ext cx="288" cy="384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567" name="Text Box 119"/>
              <p:cNvSpPr txBox="1">
                <a:spLocks noChangeArrowheads="1"/>
              </p:cNvSpPr>
              <p:nvPr/>
            </p:nvSpPr>
            <p:spPr bwMode="auto">
              <a:xfrm>
                <a:off x="1008" y="2448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1</a:t>
                </a:r>
              </a:p>
            </p:txBody>
          </p:sp>
          <p:sp>
            <p:nvSpPr>
              <p:cNvPr id="360568" name="Line 120"/>
              <p:cNvSpPr>
                <a:spLocks noChangeShapeType="1"/>
              </p:cNvSpPr>
              <p:nvPr/>
            </p:nvSpPr>
            <p:spPr bwMode="auto">
              <a:xfrm>
                <a:off x="384" y="2160"/>
                <a:ext cx="192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0569" name="Line 121"/>
              <p:cNvSpPr>
                <a:spLocks noChangeShapeType="1"/>
              </p:cNvSpPr>
              <p:nvPr/>
            </p:nvSpPr>
            <p:spPr bwMode="auto">
              <a:xfrm flipV="1">
                <a:off x="1296" y="2928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0570" name="Line 122"/>
              <p:cNvSpPr>
                <a:spLocks noChangeShapeType="1"/>
              </p:cNvSpPr>
              <p:nvPr/>
            </p:nvSpPr>
            <p:spPr bwMode="auto">
              <a:xfrm flipV="1">
                <a:off x="1200" y="2976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0571" name="Line 123"/>
              <p:cNvSpPr>
                <a:spLocks noChangeShapeType="1"/>
              </p:cNvSpPr>
              <p:nvPr/>
            </p:nvSpPr>
            <p:spPr bwMode="auto">
              <a:xfrm flipV="1">
                <a:off x="1104" y="2928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0572" name="Text Box 124"/>
              <p:cNvSpPr txBox="1">
                <a:spLocks noChangeArrowheads="1"/>
              </p:cNvSpPr>
              <p:nvPr/>
            </p:nvSpPr>
            <p:spPr bwMode="auto">
              <a:xfrm>
                <a:off x="912" y="2928"/>
                <a:ext cx="4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33CC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   1 0 1</a:t>
                </a:r>
              </a:p>
            </p:txBody>
          </p:sp>
          <p:sp>
            <p:nvSpPr>
              <p:cNvPr id="360573" name="Line 125"/>
              <p:cNvSpPr>
                <a:spLocks noChangeShapeType="1"/>
              </p:cNvSpPr>
              <p:nvPr/>
            </p:nvSpPr>
            <p:spPr bwMode="auto">
              <a:xfrm flipV="1">
                <a:off x="1152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0574" name="Line 126"/>
              <p:cNvSpPr>
                <a:spLocks noChangeShapeType="1"/>
              </p:cNvSpPr>
              <p:nvPr/>
            </p:nvSpPr>
            <p:spPr bwMode="auto">
              <a:xfrm flipH="1">
                <a:off x="768" y="249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0575" name="Line 127"/>
              <p:cNvSpPr>
                <a:spLocks noChangeShapeType="1"/>
              </p:cNvSpPr>
              <p:nvPr/>
            </p:nvSpPr>
            <p:spPr bwMode="auto">
              <a:xfrm flipH="1" flipV="1">
                <a:off x="720" y="2400"/>
                <a:ext cx="48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0576" name="Oval 128"/>
              <p:cNvSpPr>
                <a:spLocks noChangeArrowheads="1"/>
              </p:cNvSpPr>
              <p:nvPr/>
            </p:nvSpPr>
            <p:spPr bwMode="auto">
              <a:xfrm>
                <a:off x="1172" y="2932"/>
                <a:ext cx="48" cy="48"/>
              </a:xfrm>
              <a:prstGeom prst="ellips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60577" name="Text Box 129"/>
          <p:cNvSpPr txBox="1">
            <a:spLocks noChangeArrowheads="1"/>
          </p:cNvSpPr>
          <p:nvPr/>
        </p:nvSpPr>
        <p:spPr bwMode="auto">
          <a:xfrm>
            <a:off x="41529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0</a:t>
            </a:r>
          </a:p>
        </p:txBody>
      </p:sp>
      <p:sp>
        <p:nvSpPr>
          <p:cNvPr id="360578" name="Text Box 130"/>
          <p:cNvSpPr txBox="1">
            <a:spLocks noChangeArrowheads="1"/>
          </p:cNvSpPr>
          <p:nvPr/>
        </p:nvSpPr>
        <p:spPr bwMode="auto">
          <a:xfrm>
            <a:off x="715963" y="0"/>
            <a:ext cx="77422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 b="0"/>
              <a:t>What If regA = regB for a JALR?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ChangeArrowheads="1"/>
          </p:cNvSpPr>
          <p:nvPr/>
        </p:nvSpPr>
        <p:spPr bwMode="auto">
          <a:xfrm>
            <a:off x="-762000" y="-381000"/>
            <a:ext cx="11049000" cy="7391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62499" name="Rectangle 3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PC</a:t>
            </a:r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Instruction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362501" name="Rectangle 5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Register</a:t>
            </a:r>
          </a:p>
          <a:p>
            <a:r>
              <a:rPr lang="en-US" sz="1400" b="0"/>
              <a:t>file</a:t>
            </a:r>
          </a:p>
        </p:txBody>
      </p:sp>
      <p:sp>
        <p:nvSpPr>
          <p:cNvPr id="362502" name="Rectangle 6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Data 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362503" name="Line 7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04" name="Line 8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05" name="Line 9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06" name="Rectangle 10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62507" name="Line 11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08" name="Line 12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09" name="Line 13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10" name="Line 14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11" name="Line 15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12" name="Line 16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13" name="Line 17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14" name="Line 18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15" name="Line 19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16" name="Line 20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17" name="Line 21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18" name="Line 22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19" name="Line 23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20" name="Line 24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21" name="Line 25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22" name="Line 26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23" name="AutoShape 27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62524" name="AutoShape 28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62525" name="AutoShape 29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62526" name="AutoShape 30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grpSp>
        <p:nvGrpSpPr>
          <p:cNvPr id="362527" name="Group 31"/>
          <p:cNvGrpSpPr>
            <a:grpSpLocks/>
          </p:cNvGrpSpPr>
          <p:nvPr/>
        </p:nvGrpSpPr>
        <p:grpSpPr bwMode="auto">
          <a:xfrm>
            <a:off x="1828800" y="1295400"/>
            <a:ext cx="5775325" cy="3429000"/>
            <a:chOff x="1152" y="816"/>
            <a:chExt cx="3638" cy="2160"/>
          </a:xfrm>
        </p:grpSpPr>
        <p:sp>
          <p:nvSpPr>
            <p:cNvPr id="362528" name="Rectangle 32"/>
            <p:cNvSpPr>
              <a:spLocks noChangeArrowheads="1"/>
            </p:cNvSpPr>
            <p:nvPr/>
          </p:nvSpPr>
          <p:spPr bwMode="auto">
            <a:xfrm>
              <a:off x="2784" y="1392"/>
              <a:ext cx="768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Sign extend</a:t>
              </a:r>
            </a:p>
          </p:txBody>
        </p:sp>
        <p:grpSp>
          <p:nvGrpSpPr>
            <p:cNvPr id="362529" name="Group 33"/>
            <p:cNvGrpSpPr>
              <a:grpSpLocks/>
            </p:cNvGrpSpPr>
            <p:nvPr/>
          </p:nvGrpSpPr>
          <p:grpSpPr bwMode="auto">
            <a:xfrm>
              <a:off x="1536" y="816"/>
              <a:ext cx="278" cy="624"/>
              <a:chOff x="2304" y="480"/>
              <a:chExt cx="251" cy="624"/>
            </a:xfrm>
          </p:grpSpPr>
          <p:sp>
            <p:nvSpPr>
              <p:cNvPr id="362530" name="Freeform 34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480 w 672"/>
                  <a:gd name="T1" fmla="*/ 288 h 288"/>
                  <a:gd name="T2" fmla="*/ 672 w 672"/>
                  <a:gd name="T3" fmla="*/ 0 h 288"/>
                  <a:gd name="T4" fmla="*/ 432 w 672"/>
                  <a:gd name="T5" fmla="*/ 0 h 288"/>
                  <a:gd name="T6" fmla="*/ 384 w 672"/>
                  <a:gd name="T7" fmla="*/ 96 h 288"/>
                  <a:gd name="T8" fmla="*/ 288 w 672"/>
                  <a:gd name="T9" fmla="*/ 96 h 288"/>
                  <a:gd name="T10" fmla="*/ 240 w 672"/>
                  <a:gd name="T11" fmla="*/ 0 h 288"/>
                  <a:gd name="T12" fmla="*/ 0 w 672"/>
                  <a:gd name="T13" fmla="*/ 0 h 288"/>
                  <a:gd name="T14" fmla="*/ 192 w 672"/>
                  <a:gd name="T15" fmla="*/ 288 h 288"/>
                  <a:gd name="T16" fmla="*/ 480 w 672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2531" name="Text Box 35"/>
              <p:cNvSpPr txBox="1">
                <a:spLocks noChangeArrowheads="1"/>
              </p:cNvSpPr>
              <p:nvPr/>
            </p:nvSpPr>
            <p:spPr bwMode="auto">
              <a:xfrm>
                <a:off x="2352" y="672"/>
                <a:ext cx="2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/>
                  <a:t>+</a:t>
                </a:r>
              </a:p>
            </p:txBody>
          </p:sp>
        </p:grpSp>
        <p:sp>
          <p:nvSpPr>
            <p:cNvPr id="362532" name="Rectangle 36"/>
            <p:cNvSpPr>
              <a:spLocks noChangeArrowheads="1"/>
            </p:cNvSpPr>
            <p:nvPr/>
          </p:nvSpPr>
          <p:spPr bwMode="auto">
            <a:xfrm>
              <a:off x="1152" y="816"/>
              <a:ext cx="192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1</a:t>
              </a:r>
            </a:p>
          </p:txBody>
        </p:sp>
        <p:grpSp>
          <p:nvGrpSpPr>
            <p:cNvPr id="362533" name="Group 37"/>
            <p:cNvGrpSpPr>
              <a:grpSpLocks/>
            </p:cNvGrpSpPr>
            <p:nvPr/>
          </p:nvGrpSpPr>
          <p:grpSpPr bwMode="auto">
            <a:xfrm>
              <a:off x="4512" y="1008"/>
              <a:ext cx="278" cy="624"/>
              <a:chOff x="2304" y="480"/>
              <a:chExt cx="251" cy="624"/>
            </a:xfrm>
          </p:grpSpPr>
          <p:sp>
            <p:nvSpPr>
              <p:cNvPr id="362534" name="Freeform 38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480 w 672"/>
                  <a:gd name="T1" fmla="*/ 288 h 288"/>
                  <a:gd name="T2" fmla="*/ 672 w 672"/>
                  <a:gd name="T3" fmla="*/ 0 h 288"/>
                  <a:gd name="T4" fmla="*/ 432 w 672"/>
                  <a:gd name="T5" fmla="*/ 0 h 288"/>
                  <a:gd name="T6" fmla="*/ 384 w 672"/>
                  <a:gd name="T7" fmla="*/ 96 h 288"/>
                  <a:gd name="T8" fmla="*/ 288 w 672"/>
                  <a:gd name="T9" fmla="*/ 96 h 288"/>
                  <a:gd name="T10" fmla="*/ 240 w 672"/>
                  <a:gd name="T11" fmla="*/ 0 h 288"/>
                  <a:gd name="T12" fmla="*/ 0 w 672"/>
                  <a:gd name="T13" fmla="*/ 0 h 288"/>
                  <a:gd name="T14" fmla="*/ 192 w 672"/>
                  <a:gd name="T15" fmla="*/ 288 h 288"/>
                  <a:gd name="T16" fmla="*/ 480 w 672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2535" name="Text Box 39"/>
              <p:cNvSpPr txBox="1">
                <a:spLocks noChangeArrowheads="1"/>
              </p:cNvSpPr>
              <p:nvPr/>
            </p:nvSpPr>
            <p:spPr bwMode="auto">
              <a:xfrm>
                <a:off x="2352" y="672"/>
                <a:ext cx="2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/>
                  <a:t>+</a:t>
                </a:r>
              </a:p>
            </p:txBody>
          </p:sp>
        </p:grpSp>
        <p:grpSp>
          <p:nvGrpSpPr>
            <p:cNvPr id="362536" name="Group 40"/>
            <p:cNvGrpSpPr>
              <a:grpSpLocks/>
            </p:cNvGrpSpPr>
            <p:nvPr/>
          </p:nvGrpSpPr>
          <p:grpSpPr bwMode="auto">
            <a:xfrm>
              <a:off x="4224" y="1920"/>
              <a:ext cx="384" cy="1056"/>
              <a:chOff x="-72" y="2365"/>
              <a:chExt cx="390" cy="1056"/>
            </a:xfrm>
          </p:grpSpPr>
          <p:sp>
            <p:nvSpPr>
              <p:cNvPr id="362537" name="Freeform 41"/>
              <p:cNvSpPr>
                <a:spLocks/>
              </p:cNvSpPr>
              <p:nvPr/>
            </p:nvSpPr>
            <p:spPr bwMode="auto">
              <a:xfrm rot="-5400000">
                <a:off x="-421" y="2714"/>
                <a:ext cx="1056" cy="358"/>
              </a:xfrm>
              <a:custGeom>
                <a:avLst/>
                <a:gdLst>
                  <a:gd name="T0" fmla="*/ 480 w 672"/>
                  <a:gd name="T1" fmla="*/ 288 h 288"/>
                  <a:gd name="T2" fmla="*/ 672 w 672"/>
                  <a:gd name="T3" fmla="*/ 0 h 288"/>
                  <a:gd name="T4" fmla="*/ 432 w 672"/>
                  <a:gd name="T5" fmla="*/ 0 h 288"/>
                  <a:gd name="T6" fmla="*/ 384 w 672"/>
                  <a:gd name="T7" fmla="*/ 96 h 288"/>
                  <a:gd name="T8" fmla="*/ 288 w 672"/>
                  <a:gd name="T9" fmla="*/ 96 h 288"/>
                  <a:gd name="T10" fmla="*/ 240 w 672"/>
                  <a:gd name="T11" fmla="*/ 0 h 288"/>
                  <a:gd name="T12" fmla="*/ 0 w 672"/>
                  <a:gd name="T13" fmla="*/ 0 h 288"/>
                  <a:gd name="T14" fmla="*/ 192 w 672"/>
                  <a:gd name="T15" fmla="*/ 288 h 288"/>
                  <a:gd name="T16" fmla="*/ 480 w 672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2538" name="Text Box 42"/>
              <p:cNvSpPr txBox="1">
                <a:spLocks noChangeArrowheads="1"/>
              </p:cNvSpPr>
              <p:nvPr/>
            </p:nvSpPr>
            <p:spPr bwMode="auto">
              <a:xfrm>
                <a:off x="96" y="2592"/>
                <a:ext cx="222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A</a:t>
                </a:r>
              </a:p>
              <a:p>
                <a:pPr algn="l"/>
                <a:r>
                  <a:rPr lang="en-US" sz="1800"/>
                  <a:t>L</a:t>
                </a:r>
              </a:p>
              <a:p>
                <a:pPr algn="l"/>
                <a:r>
                  <a:rPr lang="en-US" sz="1800"/>
                  <a:t>U</a:t>
                </a:r>
              </a:p>
            </p:txBody>
          </p:sp>
        </p:grpSp>
      </p:grpSp>
      <p:sp>
        <p:nvSpPr>
          <p:cNvPr id="362539" name="Line 43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40" name="Line 44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41" name="Line 45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42" name="Line 46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43" name="Line 47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44" name="Line 48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45" name="Line 49"/>
          <p:cNvSpPr>
            <a:spLocks noChangeShapeType="1"/>
          </p:cNvSpPr>
          <p:nvPr/>
        </p:nvSpPr>
        <p:spPr bwMode="auto">
          <a:xfrm>
            <a:off x="3810000" y="4267200"/>
            <a:ext cx="0" cy="1828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46" name="Line 50"/>
          <p:cNvSpPr>
            <a:spLocks noChangeShapeType="1"/>
          </p:cNvSpPr>
          <p:nvPr/>
        </p:nvSpPr>
        <p:spPr bwMode="auto">
          <a:xfrm>
            <a:off x="4343400" y="5105400"/>
            <a:ext cx="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47" name="Line 51"/>
          <p:cNvSpPr>
            <a:spLocks noChangeShapeType="1"/>
          </p:cNvSpPr>
          <p:nvPr/>
        </p:nvSpPr>
        <p:spPr bwMode="auto">
          <a:xfrm>
            <a:off x="6248400" y="4800600"/>
            <a:ext cx="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48" name="Line 52"/>
          <p:cNvSpPr>
            <a:spLocks noChangeShapeType="1"/>
          </p:cNvSpPr>
          <p:nvPr/>
        </p:nvSpPr>
        <p:spPr bwMode="auto">
          <a:xfrm>
            <a:off x="7010400" y="4419600"/>
            <a:ext cx="0" cy="1676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49" name="Line 53"/>
          <p:cNvSpPr>
            <a:spLocks noChangeShapeType="1"/>
          </p:cNvSpPr>
          <p:nvPr/>
        </p:nvSpPr>
        <p:spPr bwMode="auto">
          <a:xfrm>
            <a:off x="8001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50" name="Line 54"/>
          <p:cNvSpPr>
            <a:spLocks noChangeShapeType="1"/>
          </p:cNvSpPr>
          <p:nvPr/>
        </p:nvSpPr>
        <p:spPr bwMode="auto">
          <a:xfrm>
            <a:off x="8382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51" name="Line 55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52" name="Rectangle 56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3x8</a:t>
            </a:r>
          </a:p>
          <a:p>
            <a:r>
              <a:rPr lang="en-US" sz="1000" b="0"/>
              <a:t>decoder</a:t>
            </a:r>
          </a:p>
        </p:txBody>
      </p:sp>
      <p:sp>
        <p:nvSpPr>
          <p:cNvPr id="362553" name="Line 57"/>
          <p:cNvSpPr>
            <a:spLocks noChangeShapeType="1"/>
          </p:cNvSpPr>
          <p:nvPr/>
        </p:nvSpPr>
        <p:spPr bwMode="auto">
          <a:xfrm>
            <a:off x="5029200" y="5181600"/>
            <a:ext cx="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54" name="Rectangle 58"/>
          <p:cNvSpPr>
            <a:spLocks noChangeArrowheads="1"/>
          </p:cNvSpPr>
          <p:nvPr/>
        </p:nvSpPr>
        <p:spPr bwMode="auto">
          <a:xfrm>
            <a:off x="381000" y="5867400"/>
            <a:ext cx="1905000" cy="609600"/>
          </a:xfrm>
          <a:prstGeom prst="rect">
            <a:avLst/>
          </a:prstGeom>
          <a:solidFill>
            <a:srgbClr val="FF9900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/>
              <a:t>jalr   1  1</a:t>
            </a:r>
          </a:p>
        </p:txBody>
      </p:sp>
      <p:sp>
        <p:nvSpPr>
          <p:cNvPr id="362555" name="Text Box 59"/>
          <p:cNvSpPr txBox="1">
            <a:spLocks noChangeArrowheads="1"/>
          </p:cNvSpPr>
          <p:nvPr/>
        </p:nvSpPr>
        <p:spPr bwMode="auto">
          <a:xfrm>
            <a:off x="4038600" y="26670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0 0 1</a:t>
            </a:r>
          </a:p>
        </p:txBody>
      </p:sp>
      <p:sp>
        <p:nvSpPr>
          <p:cNvPr id="362556" name="Text Box 60"/>
          <p:cNvSpPr txBox="1">
            <a:spLocks noChangeArrowheads="1"/>
          </p:cNvSpPr>
          <p:nvPr/>
        </p:nvSpPr>
        <p:spPr bwMode="auto">
          <a:xfrm>
            <a:off x="4038600" y="35814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0 0 1</a:t>
            </a:r>
          </a:p>
        </p:txBody>
      </p:sp>
      <p:sp>
        <p:nvSpPr>
          <p:cNvPr id="362557" name="Text Box 61"/>
          <p:cNvSpPr txBox="1">
            <a:spLocks noChangeArrowheads="1"/>
          </p:cNvSpPr>
          <p:nvPr/>
        </p:nvSpPr>
        <p:spPr bwMode="auto">
          <a:xfrm>
            <a:off x="48768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1</a:t>
            </a:r>
          </a:p>
        </p:txBody>
      </p:sp>
      <p:sp>
        <p:nvSpPr>
          <p:cNvPr id="362558" name="Text Box 62"/>
          <p:cNvSpPr txBox="1">
            <a:spLocks noChangeArrowheads="1"/>
          </p:cNvSpPr>
          <p:nvPr/>
        </p:nvSpPr>
        <p:spPr bwMode="auto">
          <a:xfrm>
            <a:off x="6781800" y="6019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>
                <a:sym typeface="Webdings" charset="0"/>
              </a:rPr>
              <a:t></a:t>
            </a:r>
          </a:p>
        </p:txBody>
      </p:sp>
      <p:sp>
        <p:nvSpPr>
          <p:cNvPr id="362559" name="Text Box 63"/>
          <p:cNvSpPr txBox="1">
            <a:spLocks noChangeArrowheads="1"/>
          </p:cNvSpPr>
          <p:nvPr/>
        </p:nvSpPr>
        <p:spPr bwMode="auto">
          <a:xfrm>
            <a:off x="78486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0</a:t>
            </a:r>
          </a:p>
        </p:txBody>
      </p:sp>
      <p:sp>
        <p:nvSpPr>
          <p:cNvPr id="362560" name="Line 64"/>
          <p:cNvSpPr>
            <a:spLocks noChangeShapeType="1"/>
          </p:cNvSpPr>
          <p:nvPr/>
        </p:nvSpPr>
        <p:spPr bwMode="auto">
          <a:xfrm flipV="1">
            <a:off x="3352800" y="2971800"/>
            <a:ext cx="0" cy="2743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61" name="Line 65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62" name="Line 66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63" name="Line 67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64" name="Line 68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65" name="Line 69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66" name="Line 70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67" name="Line 71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68" name="Line 72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69" name="Line 73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70" name="Line 74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71" name="Line 75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72" name="Line 76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73" name="Line 77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74" name="Line 78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75" name="Line 79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76" name="Line 80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77" name="Line 81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78" name="Line 82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79" name="Line 83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80" name="Line 84"/>
          <p:cNvSpPr>
            <a:spLocks noChangeShapeType="1"/>
          </p:cNvSpPr>
          <p:nvPr/>
        </p:nvSpPr>
        <p:spPr bwMode="auto">
          <a:xfrm flipV="1">
            <a:off x="7239000" y="3810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81" name="Text Box 85"/>
          <p:cNvSpPr txBox="1">
            <a:spLocks noChangeArrowheads="1"/>
          </p:cNvSpPr>
          <p:nvPr/>
        </p:nvSpPr>
        <p:spPr bwMode="auto">
          <a:xfrm>
            <a:off x="2667000" y="54102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33CC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1 0 1</a:t>
            </a:r>
          </a:p>
        </p:txBody>
      </p:sp>
      <p:sp>
        <p:nvSpPr>
          <p:cNvPr id="362582" name="Text Box 86"/>
          <p:cNvSpPr txBox="1">
            <a:spLocks noChangeArrowheads="1"/>
          </p:cNvSpPr>
          <p:nvPr/>
        </p:nvSpPr>
        <p:spPr bwMode="auto">
          <a:xfrm>
            <a:off x="8137525" y="4989513"/>
            <a:ext cx="520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R/W</a:t>
            </a:r>
          </a:p>
        </p:txBody>
      </p:sp>
      <p:sp>
        <p:nvSpPr>
          <p:cNvPr id="362583" name="Text Box 87"/>
          <p:cNvSpPr txBox="1">
            <a:spLocks noChangeArrowheads="1"/>
          </p:cNvSpPr>
          <p:nvPr/>
        </p:nvSpPr>
        <p:spPr bwMode="auto">
          <a:xfrm>
            <a:off x="7810500" y="5003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sp>
        <p:nvSpPr>
          <p:cNvPr id="362584" name="Text Box 88"/>
          <p:cNvSpPr txBox="1">
            <a:spLocks noChangeArrowheads="1"/>
          </p:cNvSpPr>
          <p:nvPr/>
        </p:nvSpPr>
        <p:spPr bwMode="auto">
          <a:xfrm>
            <a:off x="4851400" y="49403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sp>
        <p:nvSpPr>
          <p:cNvPr id="362585" name="Rectangle 89"/>
          <p:cNvSpPr>
            <a:spLocks noChangeArrowheads="1"/>
          </p:cNvSpPr>
          <p:nvPr/>
        </p:nvSpPr>
        <p:spPr bwMode="auto">
          <a:xfrm>
            <a:off x="8153400" y="6019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>
                <a:sym typeface="Webdings" charset="0"/>
              </a:rPr>
              <a:t></a:t>
            </a:r>
          </a:p>
        </p:txBody>
      </p:sp>
      <p:sp>
        <p:nvSpPr>
          <p:cNvPr id="362586" name="Line 90"/>
          <p:cNvSpPr>
            <a:spLocks noChangeShapeType="1"/>
          </p:cNvSpPr>
          <p:nvPr/>
        </p:nvSpPr>
        <p:spPr bwMode="auto">
          <a:xfrm flipV="1">
            <a:off x="7086600" y="29718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87" name="Text Box 91"/>
          <p:cNvSpPr txBox="1">
            <a:spLocks noChangeArrowheads="1"/>
          </p:cNvSpPr>
          <p:nvPr/>
        </p:nvSpPr>
        <p:spPr bwMode="auto">
          <a:xfrm>
            <a:off x="6994525" y="2754313"/>
            <a:ext cx="598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Equal</a:t>
            </a:r>
          </a:p>
        </p:txBody>
      </p:sp>
      <p:sp>
        <p:nvSpPr>
          <p:cNvPr id="362588" name="Line 92"/>
          <p:cNvSpPr>
            <a:spLocks noChangeShapeType="1"/>
          </p:cNvSpPr>
          <p:nvPr/>
        </p:nvSpPr>
        <p:spPr bwMode="auto">
          <a:xfrm>
            <a:off x="1066800" y="38862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89" name="AutoShape 93"/>
          <p:cNvSpPr>
            <a:spLocks noChangeArrowheads="1"/>
          </p:cNvSpPr>
          <p:nvPr/>
        </p:nvSpPr>
        <p:spPr bwMode="auto">
          <a:xfrm rot="16200000" flipV="1">
            <a:off x="838200" y="4572000"/>
            <a:ext cx="457200" cy="609600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2590" name="Line 94"/>
          <p:cNvSpPr>
            <a:spLocks noChangeShapeType="1"/>
          </p:cNvSpPr>
          <p:nvPr/>
        </p:nvSpPr>
        <p:spPr bwMode="auto">
          <a:xfrm flipH="1">
            <a:off x="990600" y="5715000"/>
            <a:ext cx="16764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91" name="Line 95"/>
          <p:cNvSpPr>
            <a:spLocks noChangeShapeType="1"/>
          </p:cNvSpPr>
          <p:nvPr/>
        </p:nvSpPr>
        <p:spPr bwMode="auto">
          <a:xfrm flipV="1">
            <a:off x="1295400" y="5181600"/>
            <a:ext cx="0" cy="5334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92" name="Line 96"/>
          <p:cNvSpPr>
            <a:spLocks noChangeShapeType="1"/>
          </p:cNvSpPr>
          <p:nvPr/>
        </p:nvSpPr>
        <p:spPr bwMode="auto">
          <a:xfrm flipV="1">
            <a:off x="1143000" y="5181600"/>
            <a:ext cx="0" cy="5334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93" name="Line 97"/>
          <p:cNvSpPr>
            <a:spLocks noChangeShapeType="1"/>
          </p:cNvSpPr>
          <p:nvPr/>
        </p:nvSpPr>
        <p:spPr bwMode="auto">
          <a:xfrm flipV="1">
            <a:off x="990600" y="5105400"/>
            <a:ext cx="0" cy="6096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94" name="Oval 98"/>
          <p:cNvSpPr>
            <a:spLocks noChangeArrowheads="1"/>
          </p:cNvSpPr>
          <p:nvPr/>
        </p:nvSpPr>
        <p:spPr bwMode="auto">
          <a:xfrm>
            <a:off x="1257300" y="5105400"/>
            <a:ext cx="76200" cy="76200"/>
          </a:xfrm>
          <a:prstGeom prst="ellips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2595" name="Oval 99"/>
          <p:cNvSpPr>
            <a:spLocks noChangeArrowheads="1"/>
          </p:cNvSpPr>
          <p:nvPr/>
        </p:nvSpPr>
        <p:spPr bwMode="auto">
          <a:xfrm>
            <a:off x="1104900" y="5105400"/>
            <a:ext cx="76200" cy="76200"/>
          </a:xfrm>
          <a:prstGeom prst="ellips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2596" name="Line 100"/>
          <p:cNvSpPr>
            <a:spLocks noChangeShapeType="1"/>
          </p:cNvSpPr>
          <p:nvPr/>
        </p:nvSpPr>
        <p:spPr bwMode="auto">
          <a:xfrm>
            <a:off x="838200" y="5105400"/>
            <a:ext cx="0" cy="3048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597" name="Text Box 101"/>
          <p:cNvSpPr txBox="1">
            <a:spLocks noChangeArrowheads="1"/>
          </p:cNvSpPr>
          <p:nvPr/>
        </p:nvSpPr>
        <p:spPr bwMode="auto">
          <a:xfrm>
            <a:off x="669925" y="5345113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Eq</a:t>
            </a:r>
          </a:p>
        </p:txBody>
      </p:sp>
      <p:sp>
        <p:nvSpPr>
          <p:cNvPr id="362598" name="Text Box 102"/>
          <p:cNvSpPr txBox="1">
            <a:spLocks noChangeArrowheads="1"/>
          </p:cNvSpPr>
          <p:nvPr/>
        </p:nvSpPr>
        <p:spPr bwMode="auto">
          <a:xfrm>
            <a:off x="660400" y="5105400"/>
            <a:ext cx="673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33CC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1 1 0 1</a:t>
            </a:r>
          </a:p>
        </p:txBody>
      </p:sp>
      <p:sp>
        <p:nvSpPr>
          <p:cNvPr id="362599" name="Text Box 103"/>
          <p:cNvSpPr txBox="1">
            <a:spLocks noChangeArrowheads="1"/>
          </p:cNvSpPr>
          <p:nvPr/>
        </p:nvSpPr>
        <p:spPr bwMode="auto">
          <a:xfrm>
            <a:off x="838200" y="42703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362600" name="Line 104"/>
          <p:cNvSpPr>
            <a:spLocks noChangeShapeType="1"/>
          </p:cNvSpPr>
          <p:nvPr/>
        </p:nvSpPr>
        <p:spPr bwMode="auto">
          <a:xfrm>
            <a:off x="3352800" y="2971800"/>
            <a:ext cx="0" cy="2743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601" name="Text Box 105"/>
          <p:cNvSpPr txBox="1">
            <a:spLocks noChangeArrowheads="1"/>
          </p:cNvSpPr>
          <p:nvPr/>
        </p:nvSpPr>
        <p:spPr bwMode="auto">
          <a:xfrm>
            <a:off x="36576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0</a:t>
            </a:r>
          </a:p>
        </p:txBody>
      </p:sp>
      <p:sp>
        <p:nvSpPr>
          <p:cNvPr id="362602" name="Line 106"/>
          <p:cNvSpPr>
            <a:spLocks noChangeShapeType="1"/>
          </p:cNvSpPr>
          <p:nvPr/>
        </p:nvSpPr>
        <p:spPr bwMode="auto">
          <a:xfrm>
            <a:off x="6096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603" name="Line 107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604" name="AutoShape 108"/>
          <p:cNvSpPr>
            <a:spLocks noChangeArrowheads="1"/>
          </p:cNvSpPr>
          <p:nvPr/>
        </p:nvSpPr>
        <p:spPr bwMode="auto">
          <a:xfrm rot="16200000" flipV="1">
            <a:off x="1600200" y="4114800"/>
            <a:ext cx="457200" cy="609600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2605" name="Line 109"/>
          <p:cNvSpPr>
            <a:spLocks noChangeShapeType="1"/>
          </p:cNvSpPr>
          <p:nvPr/>
        </p:nvSpPr>
        <p:spPr bwMode="auto">
          <a:xfrm flipV="1">
            <a:off x="2057400" y="4648200"/>
            <a:ext cx="0" cy="10668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606" name="Line 110"/>
          <p:cNvSpPr>
            <a:spLocks noChangeShapeType="1"/>
          </p:cNvSpPr>
          <p:nvPr/>
        </p:nvSpPr>
        <p:spPr bwMode="auto">
          <a:xfrm flipV="1">
            <a:off x="1905000" y="4724400"/>
            <a:ext cx="0" cy="990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607" name="Line 111"/>
          <p:cNvSpPr>
            <a:spLocks noChangeShapeType="1"/>
          </p:cNvSpPr>
          <p:nvPr/>
        </p:nvSpPr>
        <p:spPr bwMode="auto">
          <a:xfrm flipV="1">
            <a:off x="1752600" y="4648200"/>
            <a:ext cx="0" cy="10668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608" name="Text Box 112"/>
          <p:cNvSpPr txBox="1">
            <a:spLocks noChangeArrowheads="1"/>
          </p:cNvSpPr>
          <p:nvPr/>
        </p:nvSpPr>
        <p:spPr bwMode="auto">
          <a:xfrm>
            <a:off x="1447800" y="4648200"/>
            <a:ext cx="673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  1 0 1</a:t>
            </a:r>
          </a:p>
        </p:txBody>
      </p:sp>
      <p:sp>
        <p:nvSpPr>
          <p:cNvPr id="362609" name="Line 113"/>
          <p:cNvSpPr>
            <a:spLocks noChangeShapeType="1"/>
          </p:cNvSpPr>
          <p:nvPr/>
        </p:nvSpPr>
        <p:spPr bwMode="auto">
          <a:xfrm flipV="1">
            <a:off x="1828800" y="39624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610" name="Line 114"/>
          <p:cNvSpPr>
            <a:spLocks noChangeShapeType="1"/>
          </p:cNvSpPr>
          <p:nvPr/>
        </p:nvSpPr>
        <p:spPr bwMode="auto">
          <a:xfrm flipH="1">
            <a:off x="1219200" y="3962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611" name="Line 115"/>
          <p:cNvSpPr>
            <a:spLocks noChangeShapeType="1"/>
          </p:cNvSpPr>
          <p:nvPr/>
        </p:nvSpPr>
        <p:spPr bwMode="auto">
          <a:xfrm flipH="1" flipV="1">
            <a:off x="1143000" y="3810000"/>
            <a:ext cx="762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612" name="Line 116"/>
          <p:cNvSpPr>
            <a:spLocks noChangeShapeType="1"/>
          </p:cNvSpPr>
          <p:nvPr/>
        </p:nvSpPr>
        <p:spPr bwMode="auto">
          <a:xfrm>
            <a:off x="4419600" y="5029200"/>
            <a:ext cx="2286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613" name="Text Box 117"/>
          <p:cNvSpPr txBox="1">
            <a:spLocks noChangeArrowheads="1"/>
          </p:cNvSpPr>
          <p:nvPr/>
        </p:nvSpPr>
        <p:spPr bwMode="auto">
          <a:xfrm>
            <a:off x="44958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1</a:t>
            </a:r>
          </a:p>
        </p:txBody>
      </p:sp>
      <p:sp>
        <p:nvSpPr>
          <p:cNvPr id="362614" name="Line 118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76200">
            <a:solidFill>
              <a:srgbClr val="FF7C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2615" name="Line 119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76200">
            <a:solidFill>
              <a:srgbClr val="FF7C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62616" name="Group 120"/>
          <p:cNvGrpSpPr>
            <a:grpSpLocks/>
          </p:cNvGrpSpPr>
          <p:nvPr/>
        </p:nvGrpSpPr>
        <p:grpSpPr bwMode="auto">
          <a:xfrm>
            <a:off x="609600" y="1143000"/>
            <a:ext cx="3581400" cy="3581400"/>
            <a:chOff x="384" y="720"/>
            <a:chExt cx="2256" cy="2256"/>
          </a:xfrm>
        </p:grpSpPr>
        <p:sp>
          <p:nvSpPr>
            <p:cNvPr id="362617" name="Line 121"/>
            <p:cNvSpPr>
              <a:spLocks noChangeShapeType="1"/>
            </p:cNvSpPr>
            <p:nvPr/>
          </p:nvSpPr>
          <p:spPr bwMode="auto">
            <a:xfrm>
              <a:off x="2448" y="2976"/>
              <a:ext cx="192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2618" name="Line 122"/>
            <p:cNvSpPr>
              <a:spLocks noChangeShapeType="1"/>
            </p:cNvSpPr>
            <p:nvPr/>
          </p:nvSpPr>
          <p:spPr bwMode="auto">
            <a:xfrm>
              <a:off x="1776" y="1104"/>
              <a:ext cx="240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2619" name="Line 123"/>
            <p:cNvSpPr>
              <a:spLocks noChangeShapeType="1"/>
            </p:cNvSpPr>
            <p:nvPr/>
          </p:nvSpPr>
          <p:spPr bwMode="auto">
            <a:xfrm flipV="1">
              <a:off x="2016" y="720"/>
              <a:ext cx="0" cy="384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2620" name="Line 124"/>
            <p:cNvSpPr>
              <a:spLocks noChangeShapeType="1"/>
            </p:cNvSpPr>
            <p:nvPr/>
          </p:nvSpPr>
          <p:spPr bwMode="auto">
            <a:xfrm flipH="1">
              <a:off x="384" y="720"/>
              <a:ext cx="1632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2621" name="Line 125"/>
            <p:cNvSpPr>
              <a:spLocks noChangeShapeType="1"/>
            </p:cNvSpPr>
            <p:nvPr/>
          </p:nvSpPr>
          <p:spPr bwMode="auto">
            <a:xfrm>
              <a:off x="384" y="1920"/>
              <a:ext cx="192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2622" name="Line 126"/>
            <p:cNvSpPr>
              <a:spLocks noChangeShapeType="1"/>
            </p:cNvSpPr>
            <p:nvPr/>
          </p:nvSpPr>
          <p:spPr bwMode="auto">
            <a:xfrm flipV="1">
              <a:off x="384" y="720"/>
              <a:ext cx="0" cy="120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2623" name="Oval 127"/>
          <p:cNvSpPr>
            <a:spLocks noChangeArrowheads="1"/>
          </p:cNvSpPr>
          <p:nvPr/>
        </p:nvSpPr>
        <p:spPr bwMode="auto">
          <a:xfrm>
            <a:off x="1860550" y="4651375"/>
            <a:ext cx="79375" cy="76200"/>
          </a:xfrm>
          <a:prstGeom prst="ellips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2624" name="Group 128"/>
          <p:cNvGrpSpPr>
            <a:grpSpLocks/>
          </p:cNvGrpSpPr>
          <p:nvPr/>
        </p:nvGrpSpPr>
        <p:grpSpPr bwMode="auto">
          <a:xfrm>
            <a:off x="1371600" y="3886200"/>
            <a:ext cx="527050" cy="1828800"/>
            <a:chOff x="864" y="2448"/>
            <a:chExt cx="332" cy="1152"/>
          </a:xfrm>
        </p:grpSpPr>
        <p:grpSp>
          <p:nvGrpSpPr>
            <p:cNvPr id="362625" name="Group 129"/>
            <p:cNvGrpSpPr>
              <a:grpSpLocks/>
            </p:cNvGrpSpPr>
            <p:nvPr/>
          </p:nvGrpSpPr>
          <p:grpSpPr bwMode="auto">
            <a:xfrm>
              <a:off x="912" y="2448"/>
              <a:ext cx="284" cy="1152"/>
              <a:chOff x="912" y="2448"/>
              <a:chExt cx="284" cy="1152"/>
            </a:xfrm>
          </p:grpSpPr>
          <p:grpSp>
            <p:nvGrpSpPr>
              <p:cNvPr id="362626" name="Group 130"/>
              <p:cNvGrpSpPr>
                <a:grpSpLocks/>
              </p:cNvGrpSpPr>
              <p:nvPr/>
            </p:nvGrpSpPr>
            <p:grpSpPr bwMode="auto">
              <a:xfrm>
                <a:off x="912" y="2448"/>
                <a:ext cx="284" cy="1008"/>
                <a:chOff x="912" y="2448"/>
                <a:chExt cx="284" cy="1008"/>
              </a:xfrm>
            </p:grpSpPr>
            <p:sp>
              <p:nvSpPr>
                <p:cNvPr id="362627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1008" y="2448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0</a:t>
                  </a:r>
                </a:p>
              </p:txBody>
            </p:sp>
            <p:grpSp>
              <p:nvGrpSpPr>
                <p:cNvPr id="362628" name="Group 132"/>
                <p:cNvGrpSpPr>
                  <a:grpSpLocks/>
                </p:cNvGrpSpPr>
                <p:nvPr/>
              </p:nvGrpSpPr>
              <p:grpSpPr bwMode="auto">
                <a:xfrm>
                  <a:off x="912" y="2928"/>
                  <a:ext cx="144" cy="528"/>
                  <a:chOff x="912" y="2928"/>
                  <a:chExt cx="144" cy="528"/>
                </a:xfrm>
              </p:grpSpPr>
              <p:sp>
                <p:nvSpPr>
                  <p:cNvPr id="362629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2928"/>
                    <a:ext cx="0" cy="336"/>
                  </a:xfrm>
                  <a:prstGeom prst="line">
                    <a:avLst/>
                  </a:prstGeom>
                  <a:noFill/>
                  <a:ln w="28575">
                    <a:solidFill>
                      <a:srgbClr val="FF33C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62630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3264"/>
                    <a:ext cx="144" cy="192"/>
                  </a:xfrm>
                  <a:prstGeom prst="rect">
                    <a:avLst/>
                  </a:prstGeom>
                  <a:solidFill>
                    <a:srgbClr val="FF9900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sz="1200" b="0"/>
                      <a:t>NE</a:t>
                    </a:r>
                  </a:p>
                </p:txBody>
              </p:sp>
            </p:grpSp>
          </p:grpSp>
          <p:sp>
            <p:nvSpPr>
              <p:cNvPr id="362631" name="Line 135"/>
              <p:cNvSpPr>
                <a:spLocks noChangeShapeType="1"/>
              </p:cNvSpPr>
              <p:nvPr/>
            </p:nvSpPr>
            <p:spPr bwMode="auto">
              <a:xfrm flipV="1">
                <a:off x="960" y="3456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FF7C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2632" name="Line 136"/>
              <p:cNvSpPr>
                <a:spLocks noChangeShapeType="1"/>
              </p:cNvSpPr>
              <p:nvPr/>
            </p:nvSpPr>
            <p:spPr bwMode="auto">
              <a:xfrm flipV="1">
                <a:off x="1008" y="3456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FF7C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62633" name="Text Box 137"/>
            <p:cNvSpPr txBox="1">
              <a:spLocks noChangeArrowheads="1"/>
            </p:cNvSpPr>
            <p:nvPr/>
          </p:nvSpPr>
          <p:spPr bwMode="auto">
            <a:xfrm>
              <a:off x="864" y="292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0</a:t>
              </a:r>
            </a:p>
          </p:txBody>
        </p:sp>
      </p:grpSp>
      <p:grpSp>
        <p:nvGrpSpPr>
          <p:cNvPr id="362634" name="Group 138"/>
          <p:cNvGrpSpPr>
            <a:grpSpLocks/>
          </p:cNvGrpSpPr>
          <p:nvPr/>
        </p:nvGrpSpPr>
        <p:grpSpPr bwMode="auto">
          <a:xfrm>
            <a:off x="2819400" y="1752600"/>
            <a:ext cx="2038350" cy="4786313"/>
            <a:chOff x="1776" y="1104"/>
            <a:chExt cx="1284" cy="3015"/>
          </a:xfrm>
        </p:grpSpPr>
        <p:sp>
          <p:nvSpPr>
            <p:cNvPr id="362635" name="Line 139"/>
            <p:cNvSpPr>
              <a:spLocks noChangeShapeType="1"/>
            </p:cNvSpPr>
            <p:nvPr/>
          </p:nvSpPr>
          <p:spPr bwMode="auto">
            <a:xfrm>
              <a:off x="1776" y="1104"/>
              <a:ext cx="576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2636" name="Line 140"/>
            <p:cNvSpPr>
              <a:spLocks noChangeShapeType="1"/>
            </p:cNvSpPr>
            <p:nvPr/>
          </p:nvSpPr>
          <p:spPr bwMode="auto">
            <a:xfrm>
              <a:off x="2784" y="3168"/>
              <a:ext cx="144" cy="6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2637" name="Text Box 141"/>
            <p:cNvSpPr txBox="1">
              <a:spLocks noChangeArrowheads="1"/>
            </p:cNvSpPr>
            <p:nvPr/>
          </p:nvSpPr>
          <p:spPr bwMode="auto">
            <a:xfrm>
              <a:off x="2832" y="379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800"/>
                <a:t>1</a:t>
              </a:r>
            </a:p>
          </p:txBody>
        </p:sp>
        <p:sp>
          <p:nvSpPr>
            <p:cNvPr id="362638" name="Line 142"/>
            <p:cNvSpPr>
              <a:spLocks noChangeShapeType="1"/>
            </p:cNvSpPr>
            <p:nvPr/>
          </p:nvSpPr>
          <p:spPr bwMode="auto">
            <a:xfrm>
              <a:off x="2448" y="2976"/>
              <a:ext cx="192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2639" name="Text Box 143"/>
          <p:cNvSpPr txBox="1">
            <a:spLocks noChangeArrowheads="1"/>
          </p:cNvSpPr>
          <p:nvPr/>
        </p:nvSpPr>
        <p:spPr bwMode="auto">
          <a:xfrm>
            <a:off x="6019800" y="6019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>
                <a:sym typeface="Webdings" charset="0"/>
              </a:rPr>
              <a:t></a:t>
            </a:r>
          </a:p>
        </p:txBody>
      </p:sp>
      <p:sp>
        <p:nvSpPr>
          <p:cNvPr id="362640" name="Text Box 144"/>
          <p:cNvSpPr txBox="1">
            <a:spLocks noChangeArrowheads="1"/>
          </p:cNvSpPr>
          <p:nvPr/>
        </p:nvSpPr>
        <p:spPr bwMode="auto">
          <a:xfrm>
            <a:off x="4152900" y="6019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0</a:t>
            </a:r>
          </a:p>
        </p:txBody>
      </p:sp>
      <p:sp>
        <p:nvSpPr>
          <p:cNvPr id="362641" name="Text Box 145"/>
          <p:cNvSpPr txBox="1">
            <a:spLocks noChangeArrowheads="1"/>
          </p:cNvSpPr>
          <p:nvPr/>
        </p:nvSpPr>
        <p:spPr bwMode="auto">
          <a:xfrm>
            <a:off x="768350" y="0"/>
            <a:ext cx="815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 b="0"/>
              <a:t>Changes for a </a:t>
            </a:r>
            <a:r>
              <a:rPr lang="en-US" sz="4400" b="0">
                <a:solidFill>
                  <a:srgbClr val="FF0000"/>
                </a:solidFill>
              </a:rPr>
              <a:t>JALR 1 1 </a:t>
            </a:r>
            <a:r>
              <a:rPr lang="en-US" sz="4400" b="0"/>
              <a:t>Instruction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ALU</a:t>
            </a:r>
          </a:p>
        </p:txBody>
      </p:sp>
      <p:grpSp>
        <p:nvGrpSpPr>
          <p:cNvPr id="221188" name="Group 4"/>
          <p:cNvGrpSpPr>
            <a:grpSpLocks/>
          </p:cNvGrpSpPr>
          <p:nvPr/>
        </p:nvGrpSpPr>
        <p:grpSpPr bwMode="auto">
          <a:xfrm>
            <a:off x="2133600" y="2667000"/>
            <a:ext cx="646113" cy="1676400"/>
            <a:chOff x="-72" y="2365"/>
            <a:chExt cx="367" cy="1056"/>
          </a:xfrm>
        </p:grpSpPr>
        <p:sp>
          <p:nvSpPr>
            <p:cNvPr id="221189" name="Freeform 5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80 w 672"/>
                <a:gd name="T1" fmla="*/ 288 h 288"/>
                <a:gd name="T2" fmla="*/ 672 w 672"/>
                <a:gd name="T3" fmla="*/ 0 h 288"/>
                <a:gd name="T4" fmla="*/ 432 w 672"/>
                <a:gd name="T5" fmla="*/ 0 h 288"/>
                <a:gd name="T6" fmla="*/ 384 w 672"/>
                <a:gd name="T7" fmla="*/ 96 h 288"/>
                <a:gd name="T8" fmla="*/ 288 w 672"/>
                <a:gd name="T9" fmla="*/ 96 h 288"/>
                <a:gd name="T10" fmla="*/ 240 w 672"/>
                <a:gd name="T11" fmla="*/ 0 h 288"/>
                <a:gd name="T12" fmla="*/ 0 w 672"/>
                <a:gd name="T13" fmla="*/ 0 h 288"/>
                <a:gd name="T14" fmla="*/ 192 w 672"/>
                <a:gd name="T15" fmla="*/ 288 h 288"/>
                <a:gd name="T16" fmla="*/ 480 w 672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1190" name="Text Box 6"/>
            <p:cNvSpPr txBox="1">
              <a:spLocks noChangeArrowheads="1"/>
            </p:cNvSpPr>
            <p:nvPr/>
          </p:nvSpPr>
          <p:spPr bwMode="auto">
            <a:xfrm>
              <a:off x="96" y="2592"/>
              <a:ext cx="199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A</a:t>
              </a:r>
            </a:p>
            <a:p>
              <a:pPr algn="l"/>
              <a:r>
                <a:rPr lang="en-US" sz="1800"/>
                <a:t>L</a:t>
              </a:r>
            </a:p>
            <a:p>
              <a:pPr algn="l"/>
              <a:r>
                <a:rPr lang="en-US" sz="1800"/>
                <a:t>U</a:t>
              </a:r>
            </a:p>
          </p:txBody>
        </p:sp>
      </p:grpSp>
      <p:sp>
        <p:nvSpPr>
          <p:cNvPr id="221191" name="Line 7"/>
          <p:cNvSpPr>
            <a:spLocks noChangeShapeType="1"/>
          </p:cNvSpPr>
          <p:nvPr/>
        </p:nvSpPr>
        <p:spPr bwMode="auto">
          <a:xfrm>
            <a:off x="1295400" y="2971800"/>
            <a:ext cx="8382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1192" name="Line 8"/>
          <p:cNvSpPr>
            <a:spLocks noChangeShapeType="1"/>
          </p:cNvSpPr>
          <p:nvPr/>
        </p:nvSpPr>
        <p:spPr bwMode="auto">
          <a:xfrm>
            <a:off x="1295400" y="4038600"/>
            <a:ext cx="838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1193" name="Line 9"/>
          <p:cNvSpPr>
            <a:spLocks noChangeShapeType="1"/>
          </p:cNvSpPr>
          <p:nvPr/>
        </p:nvSpPr>
        <p:spPr bwMode="auto">
          <a:xfrm>
            <a:off x="2743200" y="3429000"/>
            <a:ext cx="838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1194" name="Line 10"/>
          <p:cNvSpPr>
            <a:spLocks noChangeShapeType="1"/>
          </p:cNvSpPr>
          <p:nvPr/>
        </p:nvSpPr>
        <p:spPr bwMode="auto">
          <a:xfrm>
            <a:off x="2438400" y="4114800"/>
            <a:ext cx="0" cy="1219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1195" name="Text Box 11"/>
          <p:cNvSpPr txBox="1">
            <a:spLocks noChangeArrowheads="1"/>
          </p:cNvSpPr>
          <p:nvPr/>
        </p:nvSpPr>
        <p:spPr bwMode="auto">
          <a:xfrm>
            <a:off x="1279525" y="2601913"/>
            <a:ext cx="731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Input A</a:t>
            </a:r>
          </a:p>
        </p:txBody>
      </p:sp>
      <p:sp>
        <p:nvSpPr>
          <p:cNvPr id="221196" name="Text Box 12"/>
          <p:cNvSpPr txBox="1">
            <a:spLocks noChangeArrowheads="1"/>
          </p:cNvSpPr>
          <p:nvPr/>
        </p:nvSpPr>
        <p:spPr bwMode="auto">
          <a:xfrm>
            <a:off x="1279525" y="36687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Input B</a:t>
            </a:r>
          </a:p>
        </p:txBody>
      </p:sp>
      <p:sp>
        <p:nvSpPr>
          <p:cNvPr id="221197" name="Text Box 13"/>
          <p:cNvSpPr txBox="1">
            <a:spLocks noChangeArrowheads="1"/>
          </p:cNvSpPr>
          <p:nvPr/>
        </p:nvSpPr>
        <p:spPr bwMode="auto">
          <a:xfrm>
            <a:off x="2803525" y="3135313"/>
            <a:ext cx="579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result</a:t>
            </a:r>
          </a:p>
        </p:txBody>
      </p:sp>
      <p:sp>
        <p:nvSpPr>
          <p:cNvPr id="221198" name="Text Box 14"/>
          <p:cNvSpPr txBox="1">
            <a:spLocks noChangeArrowheads="1"/>
          </p:cNvSpPr>
          <p:nvPr/>
        </p:nvSpPr>
        <p:spPr bwMode="auto">
          <a:xfrm rot="5400000">
            <a:off x="2162968" y="4466432"/>
            <a:ext cx="855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operation</a:t>
            </a:r>
          </a:p>
        </p:txBody>
      </p:sp>
      <p:grpSp>
        <p:nvGrpSpPr>
          <p:cNvPr id="221230" name="Group 46"/>
          <p:cNvGrpSpPr>
            <a:grpSpLocks/>
          </p:cNvGrpSpPr>
          <p:nvPr/>
        </p:nvGrpSpPr>
        <p:grpSpPr bwMode="auto">
          <a:xfrm>
            <a:off x="3886200" y="2667000"/>
            <a:ext cx="4876800" cy="3352800"/>
            <a:chOff x="2448" y="1680"/>
            <a:chExt cx="3072" cy="2112"/>
          </a:xfrm>
        </p:grpSpPr>
        <p:grpSp>
          <p:nvGrpSpPr>
            <p:cNvPr id="221228" name="Group 44"/>
            <p:cNvGrpSpPr>
              <a:grpSpLocks/>
            </p:cNvGrpSpPr>
            <p:nvPr/>
          </p:nvGrpSpPr>
          <p:grpSpPr bwMode="auto">
            <a:xfrm>
              <a:off x="2448" y="1680"/>
              <a:ext cx="3072" cy="2112"/>
              <a:chOff x="2448" y="1680"/>
              <a:chExt cx="3072" cy="2112"/>
            </a:xfrm>
          </p:grpSpPr>
          <p:sp>
            <p:nvSpPr>
              <p:cNvPr id="221199" name="Line 15"/>
              <p:cNvSpPr>
                <a:spLocks noChangeShapeType="1"/>
              </p:cNvSpPr>
              <p:nvPr/>
            </p:nvSpPr>
            <p:spPr bwMode="auto">
              <a:xfrm>
                <a:off x="2448" y="1872"/>
                <a:ext cx="432" cy="0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1200" name="Line 16"/>
              <p:cNvSpPr>
                <a:spLocks noChangeShapeType="1"/>
              </p:cNvSpPr>
              <p:nvPr/>
            </p:nvSpPr>
            <p:spPr bwMode="auto">
              <a:xfrm>
                <a:off x="2880" y="1872"/>
                <a:ext cx="0" cy="1008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1201" name="Line 17"/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336" cy="0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1202" name="Line 18"/>
              <p:cNvSpPr>
                <a:spLocks noChangeShapeType="1"/>
              </p:cNvSpPr>
              <p:nvPr/>
            </p:nvSpPr>
            <p:spPr bwMode="auto">
              <a:xfrm>
                <a:off x="2880" y="1872"/>
                <a:ext cx="336" cy="0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1203" name="Line 19"/>
              <p:cNvSpPr>
                <a:spLocks noChangeShapeType="1"/>
              </p:cNvSpPr>
              <p:nvPr/>
            </p:nvSpPr>
            <p:spPr bwMode="auto">
              <a:xfrm>
                <a:off x="2448" y="3168"/>
                <a:ext cx="768" cy="0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1204" name="Line 20"/>
              <p:cNvSpPr>
                <a:spLocks noChangeShapeType="1"/>
              </p:cNvSpPr>
              <p:nvPr/>
            </p:nvSpPr>
            <p:spPr bwMode="auto">
              <a:xfrm flipV="1">
                <a:off x="2640" y="2160"/>
                <a:ext cx="0" cy="1008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1205" name="Line 21"/>
              <p:cNvSpPr>
                <a:spLocks noChangeShapeType="1"/>
              </p:cNvSpPr>
              <p:nvPr/>
            </p:nvSpPr>
            <p:spPr bwMode="auto">
              <a:xfrm>
                <a:off x="2640" y="2160"/>
                <a:ext cx="576" cy="0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1206" name="Text Box 22"/>
              <p:cNvSpPr txBox="1">
                <a:spLocks noChangeArrowheads="1"/>
              </p:cNvSpPr>
              <p:nvPr/>
            </p:nvSpPr>
            <p:spPr bwMode="auto">
              <a:xfrm>
                <a:off x="2496" y="1680"/>
                <a:ext cx="46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0"/>
                  <a:t>Input A</a:t>
                </a:r>
              </a:p>
            </p:txBody>
          </p:sp>
          <p:sp>
            <p:nvSpPr>
              <p:cNvPr id="221207" name="AutoShape 23"/>
              <p:cNvSpPr>
                <a:spLocks noChangeArrowheads="1"/>
              </p:cNvSpPr>
              <p:nvPr/>
            </p:nvSpPr>
            <p:spPr bwMode="auto">
              <a:xfrm>
                <a:off x="3224" y="2704"/>
                <a:ext cx="624" cy="576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09" name="Oval 25"/>
              <p:cNvSpPr>
                <a:spLocks noChangeArrowheads="1"/>
              </p:cNvSpPr>
              <p:nvPr/>
            </p:nvSpPr>
            <p:spPr bwMode="auto">
              <a:xfrm>
                <a:off x="3848" y="2896"/>
                <a:ext cx="144" cy="14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10" name="Rectangle 26"/>
              <p:cNvSpPr>
                <a:spLocks noChangeArrowheads="1"/>
              </p:cNvSpPr>
              <p:nvPr/>
            </p:nvSpPr>
            <p:spPr bwMode="auto">
              <a:xfrm>
                <a:off x="3216" y="1680"/>
                <a:ext cx="672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400" b="0"/>
                  <a:t>Full </a:t>
                </a:r>
              </a:p>
              <a:p>
                <a:r>
                  <a:rPr lang="en-US" sz="2400" b="0"/>
                  <a:t>Adder</a:t>
                </a:r>
              </a:p>
              <a:p>
                <a:r>
                  <a:rPr lang="en-US" sz="2400" b="0"/>
                  <a:t>Circuit</a:t>
                </a:r>
              </a:p>
            </p:txBody>
          </p:sp>
          <p:sp>
            <p:nvSpPr>
              <p:cNvPr id="221211" name="Text Box 27"/>
              <p:cNvSpPr txBox="1">
                <a:spLocks noChangeArrowheads="1"/>
              </p:cNvSpPr>
              <p:nvPr/>
            </p:nvSpPr>
            <p:spPr bwMode="auto">
              <a:xfrm>
                <a:off x="2496" y="3168"/>
                <a:ext cx="45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0"/>
                  <a:t>Input B</a:t>
                </a:r>
              </a:p>
            </p:txBody>
          </p:sp>
          <p:sp>
            <p:nvSpPr>
              <p:cNvPr id="221212" name="AutoShape 28"/>
              <p:cNvSpPr>
                <a:spLocks noChangeArrowheads="1"/>
              </p:cNvSpPr>
              <p:nvPr/>
            </p:nvSpPr>
            <p:spPr bwMode="auto">
              <a:xfrm rot="5400000">
                <a:off x="4296" y="1800"/>
                <a:ext cx="384" cy="336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14" name="AutoShape 30"/>
              <p:cNvSpPr>
                <a:spLocks noChangeArrowheads="1"/>
              </p:cNvSpPr>
              <p:nvPr/>
            </p:nvSpPr>
            <p:spPr bwMode="auto">
              <a:xfrm rot="5400000">
                <a:off x="4296" y="2808"/>
                <a:ext cx="384" cy="336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15" name="Line 31"/>
              <p:cNvSpPr>
                <a:spLocks noChangeShapeType="1"/>
              </p:cNvSpPr>
              <p:nvPr/>
            </p:nvSpPr>
            <p:spPr bwMode="auto">
              <a:xfrm>
                <a:off x="3984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1216" name="Line 32"/>
              <p:cNvSpPr>
                <a:spLocks noChangeShapeType="1"/>
              </p:cNvSpPr>
              <p:nvPr/>
            </p:nvSpPr>
            <p:spPr bwMode="auto">
              <a:xfrm>
                <a:off x="3888" y="1968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1217" name="Line 33"/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384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1218" name="Line 34"/>
              <p:cNvSpPr>
                <a:spLocks noChangeShapeType="1"/>
              </p:cNvSpPr>
              <p:nvPr/>
            </p:nvSpPr>
            <p:spPr bwMode="auto">
              <a:xfrm>
                <a:off x="4656" y="2976"/>
                <a:ext cx="384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1219" name="Line 35"/>
              <p:cNvSpPr>
                <a:spLocks noChangeShapeType="1"/>
              </p:cNvSpPr>
              <p:nvPr/>
            </p:nvSpPr>
            <p:spPr bwMode="auto">
              <a:xfrm flipV="1">
                <a:off x="5040" y="1968"/>
                <a:ext cx="0" cy="1008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1220" name="Line 36"/>
              <p:cNvSpPr>
                <a:spLocks noChangeShapeType="1"/>
              </p:cNvSpPr>
              <p:nvPr/>
            </p:nvSpPr>
            <p:spPr bwMode="auto">
              <a:xfrm>
                <a:off x="5040" y="2448"/>
                <a:ext cx="48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1221" name="Text Box 37"/>
              <p:cNvSpPr txBox="1">
                <a:spLocks noChangeArrowheads="1"/>
              </p:cNvSpPr>
              <p:nvPr/>
            </p:nvSpPr>
            <p:spPr bwMode="auto">
              <a:xfrm>
                <a:off x="5040" y="2256"/>
                <a:ext cx="3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0"/>
                  <a:t>result</a:t>
                </a:r>
              </a:p>
            </p:txBody>
          </p:sp>
          <p:sp>
            <p:nvSpPr>
              <p:cNvPr id="221222" name="Oval 38"/>
              <p:cNvSpPr>
                <a:spLocks noChangeArrowheads="1"/>
              </p:cNvSpPr>
              <p:nvPr/>
            </p:nvSpPr>
            <p:spPr bwMode="auto">
              <a:xfrm>
                <a:off x="4384" y="2096"/>
                <a:ext cx="144" cy="14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23" name="Line 39"/>
              <p:cNvSpPr>
                <a:spLocks noChangeShapeType="1"/>
              </p:cNvSpPr>
              <p:nvPr/>
            </p:nvSpPr>
            <p:spPr bwMode="auto">
              <a:xfrm>
                <a:off x="4464" y="2240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1224" name="Line 40"/>
              <p:cNvSpPr>
                <a:spLocks noChangeShapeType="1"/>
              </p:cNvSpPr>
              <p:nvPr/>
            </p:nvSpPr>
            <p:spPr bwMode="auto">
              <a:xfrm>
                <a:off x="4464" y="3072"/>
                <a:ext cx="0" cy="72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1225" name="Line 41"/>
              <p:cNvSpPr>
                <a:spLocks noChangeShapeType="1"/>
              </p:cNvSpPr>
              <p:nvPr/>
            </p:nvSpPr>
            <p:spPr bwMode="auto">
              <a:xfrm>
                <a:off x="4464" y="340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1226" name="Line 42"/>
              <p:cNvSpPr>
                <a:spLocks noChangeShapeType="1"/>
              </p:cNvSpPr>
              <p:nvPr/>
            </p:nvSpPr>
            <p:spPr bwMode="auto">
              <a:xfrm flipV="1">
                <a:off x="4752" y="2496"/>
                <a:ext cx="0" cy="912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1227" name="Line 43"/>
              <p:cNvSpPr>
                <a:spLocks noChangeShapeType="1"/>
              </p:cNvSpPr>
              <p:nvPr/>
            </p:nvSpPr>
            <p:spPr bwMode="auto">
              <a:xfrm flipH="1">
                <a:off x="4464" y="249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21229" name="Text Box 45"/>
            <p:cNvSpPr txBox="1">
              <a:spLocks noChangeArrowheads="1"/>
            </p:cNvSpPr>
            <p:nvPr/>
          </p:nvSpPr>
          <p:spPr bwMode="auto">
            <a:xfrm rot="5400000">
              <a:off x="4098" y="3390"/>
              <a:ext cx="53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operation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Half and Full adder</a:t>
            </a:r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1524000" y="1752600"/>
            <a:ext cx="1665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Half Adder</a:t>
            </a:r>
          </a:p>
        </p:txBody>
      </p:sp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1219200" y="4114800"/>
            <a:ext cx="4048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A</a:t>
            </a:r>
          </a:p>
          <a:p>
            <a:pPr algn="l"/>
            <a:endParaRPr lang="en-US" sz="2400"/>
          </a:p>
          <a:p>
            <a:pPr algn="l"/>
            <a:r>
              <a:rPr lang="en-US" sz="2400"/>
              <a:t>B</a:t>
            </a:r>
          </a:p>
        </p:txBody>
      </p:sp>
      <p:grpSp>
        <p:nvGrpSpPr>
          <p:cNvPr id="242693" name="Group 5"/>
          <p:cNvGrpSpPr>
            <a:grpSpLocks/>
          </p:cNvGrpSpPr>
          <p:nvPr/>
        </p:nvGrpSpPr>
        <p:grpSpPr bwMode="auto">
          <a:xfrm>
            <a:off x="1539875" y="4378325"/>
            <a:ext cx="2209800" cy="1676400"/>
            <a:chOff x="970" y="2758"/>
            <a:chExt cx="1392" cy="1056"/>
          </a:xfrm>
        </p:grpSpPr>
        <p:sp>
          <p:nvSpPr>
            <p:cNvPr id="242694" name="AutoShape 6"/>
            <p:cNvSpPr>
              <a:spLocks noChangeArrowheads="1"/>
            </p:cNvSpPr>
            <p:nvPr/>
          </p:nvSpPr>
          <p:spPr bwMode="auto">
            <a:xfrm>
              <a:off x="1594" y="3430"/>
              <a:ext cx="480" cy="384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2695" name="Group 7"/>
            <p:cNvGrpSpPr>
              <a:grpSpLocks/>
            </p:cNvGrpSpPr>
            <p:nvPr/>
          </p:nvGrpSpPr>
          <p:grpSpPr bwMode="auto">
            <a:xfrm>
              <a:off x="1546" y="2854"/>
              <a:ext cx="528" cy="384"/>
              <a:chOff x="1728" y="1680"/>
              <a:chExt cx="528" cy="384"/>
            </a:xfrm>
          </p:grpSpPr>
          <p:sp>
            <p:nvSpPr>
              <p:cNvPr id="242696" name="Line 8"/>
              <p:cNvSpPr>
                <a:spLocks noChangeShapeType="1"/>
              </p:cNvSpPr>
              <p:nvPr/>
            </p:nvSpPr>
            <p:spPr bwMode="auto">
              <a:xfrm>
                <a:off x="1776" y="206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697" name="Freeform 9"/>
              <p:cNvSpPr>
                <a:spLocks/>
              </p:cNvSpPr>
              <p:nvPr/>
            </p:nvSpPr>
            <p:spPr bwMode="auto">
              <a:xfrm>
                <a:off x="1920" y="1872"/>
                <a:ext cx="336" cy="192"/>
              </a:xfrm>
              <a:custGeom>
                <a:avLst/>
                <a:gdLst>
                  <a:gd name="T0" fmla="*/ 0 w 288"/>
                  <a:gd name="T1" fmla="*/ 192 h 192"/>
                  <a:gd name="T2" fmla="*/ 144 w 288"/>
                  <a:gd name="T3" fmla="*/ 144 h 192"/>
                  <a:gd name="T4" fmla="*/ 288 w 288"/>
                  <a:gd name="T5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192">
                    <a:moveTo>
                      <a:pt x="0" y="192"/>
                    </a:moveTo>
                    <a:cubicBezTo>
                      <a:pt x="48" y="184"/>
                      <a:pt x="96" y="176"/>
                      <a:pt x="144" y="144"/>
                    </a:cubicBezTo>
                    <a:cubicBezTo>
                      <a:pt x="192" y="112"/>
                      <a:pt x="240" y="56"/>
                      <a:pt x="288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698" name="Freeform 10"/>
              <p:cNvSpPr>
                <a:spLocks/>
              </p:cNvSpPr>
              <p:nvPr/>
            </p:nvSpPr>
            <p:spPr bwMode="auto">
              <a:xfrm flipV="1">
                <a:off x="1920" y="1680"/>
                <a:ext cx="336" cy="192"/>
              </a:xfrm>
              <a:custGeom>
                <a:avLst/>
                <a:gdLst>
                  <a:gd name="T0" fmla="*/ 0 w 288"/>
                  <a:gd name="T1" fmla="*/ 192 h 192"/>
                  <a:gd name="T2" fmla="*/ 144 w 288"/>
                  <a:gd name="T3" fmla="*/ 144 h 192"/>
                  <a:gd name="T4" fmla="*/ 288 w 288"/>
                  <a:gd name="T5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192">
                    <a:moveTo>
                      <a:pt x="0" y="192"/>
                    </a:moveTo>
                    <a:cubicBezTo>
                      <a:pt x="48" y="184"/>
                      <a:pt x="96" y="176"/>
                      <a:pt x="144" y="144"/>
                    </a:cubicBezTo>
                    <a:cubicBezTo>
                      <a:pt x="192" y="112"/>
                      <a:pt x="240" y="56"/>
                      <a:pt x="288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699" name="Line 11"/>
              <p:cNvSpPr>
                <a:spLocks noChangeShapeType="1"/>
              </p:cNvSpPr>
              <p:nvPr/>
            </p:nvSpPr>
            <p:spPr bwMode="auto">
              <a:xfrm>
                <a:off x="1776" y="168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700" name="Freeform 12"/>
              <p:cNvSpPr>
                <a:spLocks/>
              </p:cNvSpPr>
              <p:nvPr/>
            </p:nvSpPr>
            <p:spPr bwMode="auto">
              <a:xfrm>
                <a:off x="1776" y="1680"/>
                <a:ext cx="96" cy="384"/>
              </a:xfrm>
              <a:custGeom>
                <a:avLst/>
                <a:gdLst>
                  <a:gd name="T0" fmla="*/ 0 w 96"/>
                  <a:gd name="T1" fmla="*/ 384 h 384"/>
                  <a:gd name="T2" fmla="*/ 96 w 96"/>
                  <a:gd name="T3" fmla="*/ 192 h 384"/>
                  <a:gd name="T4" fmla="*/ 0 w 96"/>
                  <a:gd name="T5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384">
                    <a:moveTo>
                      <a:pt x="0" y="384"/>
                    </a:moveTo>
                    <a:cubicBezTo>
                      <a:pt x="48" y="320"/>
                      <a:pt x="96" y="256"/>
                      <a:pt x="96" y="192"/>
                    </a:cubicBezTo>
                    <a:cubicBezTo>
                      <a:pt x="96" y="128"/>
                      <a:pt x="48" y="64"/>
                      <a:pt x="0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701" name="Freeform 13"/>
              <p:cNvSpPr>
                <a:spLocks/>
              </p:cNvSpPr>
              <p:nvPr/>
            </p:nvSpPr>
            <p:spPr bwMode="auto">
              <a:xfrm>
                <a:off x="1728" y="1680"/>
                <a:ext cx="96" cy="384"/>
              </a:xfrm>
              <a:custGeom>
                <a:avLst/>
                <a:gdLst>
                  <a:gd name="T0" fmla="*/ 0 w 96"/>
                  <a:gd name="T1" fmla="*/ 384 h 384"/>
                  <a:gd name="T2" fmla="*/ 96 w 96"/>
                  <a:gd name="T3" fmla="*/ 192 h 384"/>
                  <a:gd name="T4" fmla="*/ 0 w 96"/>
                  <a:gd name="T5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384">
                    <a:moveTo>
                      <a:pt x="0" y="384"/>
                    </a:moveTo>
                    <a:cubicBezTo>
                      <a:pt x="48" y="320"/>
                      <a:pt x="96" y="256"/>
                      <a:pt x="96" y="192"/>
                    </a:cubicBezTo>
                    <a:cubicBezTo>
                      <a:pt x="96" y="128"/>
                      <a:pt x="48" y="64"/>
                      <a:pt x="0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42702" name="Line 14"/>
            <p:cNvSpPr>
              <a:spLocks noChangeShapeType="1"/>
            </p:cNvSpPr>
            <p:nvPr/>
          </p:nvSpPr>
          <p:spPr bwMode="auto">
            <a:xfrm flipV="1">
              <a:off x="970" y="2758"/>
              <a:ext cx="33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703" name="Line 15"/>
            <p:cNvSpPr>
              <a:spLocks noChangeShapeType="1"/>
            </p:cNvSpPr>
            <p:nvPr/>
          </p:nvSpPr>
          <p:spPr bwMode="auto">
            <a:xfrm flipV="1">
              <a:off x="1306" y="2758"/>
              <a:ext cx="0" cy="76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704" name="Line 16"/>
            <p:cNvSpPr>
              <a:spLocks noChangeShapeType="1"/>
            </p:cNvSpPr>
            <p:nvPr/>
          </p:nvSpPr>
          <p:spPr bwMode="auto">
            <a:xfrm>
              <a:off x="1306" y="3526"/>
              <a:ext cx="2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705" name="Line 17"/>
            <p:cNvSpPr>
              <a:spLocks noChangeShapeType="1"/>
            </p:cNvSpPr>
            <p:nvPr/>
          </p:nvSpPr>
          <p:spPr bwMode="auto">
            <a:xfrm>
              <a:off x="1306" y="2950"/>
              <a:ext cx="2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706" name="Line 18"/>
            <p:cNvSpPr>
              <a:spLocks noChangeShapeType="1"/>
            </p:cNvSpPr>
            <p:nvPr/>
          </p:nvSpPr>
          <p:spPr bwMode="auto">
            <a:xfrm>
              <a:off x="970" y="3190"/>
              <a:ext cx="192" cy="0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707" name="Line 19"/>
            <p:cNvSpPr>
              <a:spLocks noChangeShapeType="1"/>
            </p:cNvSpPr>
            <p:nvPr/>
          </p:nvSpPr>
          <p:spPr bwMode="auto">
            <a:xfrm flipV="1">
              <a:off x="1162" y="3094"/>
              <a:ext cx="0" cy="624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708" name="Line 20"/>
            <p:cNvSpPr>
              <a:spLocks noChangeShapeType="1"/>
            </p:cNvSpPr>
            <p:nvPr/>
          </p:nvSpPr>
          <p:spPr bwMode="auto">
            <a:xfrm flipH="1">
              <a:off x="1162" y="3094"/>
              <a:ext cx="432" cy="0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709" name="Line 21"/>
            <p:cNvSpPr>
              <a:spLocks noChangeShapeType="1"/>
            </p:cNvSpPr>
            <p:nvPr/>
          </p:nvSpPr>
          <p:spPr bwMode="auto">
            <a:xfrm flipH="1">
              <a:off x="1162" y="3718"/>
              <a:ext cx="432" cy="0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710" name="Line 22"/>
            <p:cNvSpPr>
              <a:spLocks noChangeShapeType="1"/>
            </p:cNvSpPr>
            <p:nvPr/>
          </p:nvSpPr>
          <p:spPr bwMode="auto">
            <a:xfrm flipV="1">
              <a:off x="2074" y="304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711" name="Line 23"/>
            <p:cNvSpPr>
              <a:spLocks noChangeShapeType="1"/>
            </p:cNvSpPr>
            <p:nvPr/>
          </p:nvSpPr>
          <p:spPr bwMode="auto">
            <a:xfrm flipV="1">
              <a:off x="2074" y="3622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42712" name="Text Box 24"/>
          <p:cNvSpPr txBox="1">
            <a:spLocks noChangeArrowheads="1"/>
          </p:cNvSpPr>
          <p:nvPr/>
        </p:nvSpPr>
        <p:spPr bwMode="auto">
          <a:xfrm>
            <a:off x="3733800" y="4572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S</a:t>
            </a:r>
          </a:p>
        </p:txBody>
      </p:sp>
      <p:sp>
        <p:nvSpPr>
          <p:cNvPr id="242713" name="Text Box 25"/>
          <p:cNvSpPr txBox="1">
            <a:spLocks noChangeArrowheads="1"/>
          </p:cNvSpPr>
          <p:nvPr/>
        </p:nvSpPr>
        <p:spPr bwMode="auto">
          <a:xfrm>
            <a:off x="3749675" y="55213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0000"/>
                </a:solidFill>
              </a:rPr>
              <a:t>C</a:t>
            </a:r>
          </a:p>
        </p:txBody>
      </p:sp>
      <p:grpSp>
        <p:nvGrpSpPr>
          <p:cNvPr id="242714" name="Group 26"/>
          <p:cNvGrpSpPr>
            <a:grpSpLocks/>
          </p:cNvGrpSpPr>
          <p:nvPr/>
        </p:nvGrpSpPr>
        <p:grpSpPr bwMode="auto">
          <a:xfrm>
            <a:off x="1600200" y="2133600"/>
            <a:ext cx="1530350" cy="1933575"/>
            <a:chOff x="2976" y="2112"/>
            <a:chExt cx="964" cy="1218"/>
          </a:xfrm>
        </p:grpSpPr>
        <p:sp>
          <p:nvSpPr>
            <p:cNvPr id="242715" name="Line 27"/>
            <p:cNvSpPr>
              <a:spLocks noChangeShapeType="1"/>
            </p:cNvSpPr>
            <p:nvPr/>
          </p:nvSpPr>
          <p:spPr bwMode="auto">
            <a:xfrm>
              <a:off x="3216" y="220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716" name="Line 28"/>
            <p:cNvSpPr>
              <a:spLocks noChangeShapeType="1"/>
            </p:cNvSpPr>
            <p:nvPr/>
          </p:nvSpPr>
          <p:spPr bwMode="auto">
            <a:xfrm>
              <a:off x="3456" y="220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717" name="Line 29"/>
            <p:cNvSpPr>
              <a:spLocks noChangeShapeType="1"/>
            </p:cNvSpPr>
            <p:nvPr/>
          </p:nvSpPr>
          <p:spPr bwMode="auto">
            <a:xfrm>
              <a:off x="2976" y="220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718" name="Line 30"/>
            <p:cNvSpPr>
              <a:spLocks noChangeShapeType="1"/>
            </p:cNvSpPr>
            <p:nvPr/>
          </p:nvSpPr>
          <p:spPr bwMode="auto">
            <a:xfrm>
              <a:off x="2976" y="235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719" name="Text Box 31"/>
            <p:cNvSpPr txBox="1">
              <a:spLocks noChangeArrowheads="1"/>
            </p:cNvSpPr>
            <p:nvPr/>
          </p:nvSpPr>
          <p:spPr bwMode="auto">
            <a:xfrm>
              <a:off x="2976" y="211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b="0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242720" name="Text Box 32"/>
            <p:cNvSpPr txBox="1">
              <a:spLocks noChangeArrowheads="1"/>
            </p:cNvSpPr>
            <p:nvPr/>
          </p:nvSpPr>
          <p:spPr bwMode="auto">
            <a:xfrm>
              <a:off x="3216" y="211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b="0">
                  <a:solidFill>
                    <a:srgbClr val="33CC33"/>
                  </a:solidFill>
                </a:rPr>
                <a:t>B</a:t>
              </a:r>
            </a:p>
          </p:txBody>
        </p:sp>
        <p:sp>
          <p:nvSpPr>
            <p:cNvPr id="242721" name="Text Box 33"/>
            <p:cNvSpPr txBox="1">
              <a:spLocks noChangeArrowheads="1"/>
            </p:cNvSpPr>
            <p:nvPr/>
          </p:nvSpPr>
          <p:spPr bwMode="auto">
            <a:xfrm>
              <a:off x="2976" y="2352"/>
              <a:ext cx="212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FF"/>
                  </a:solidFill>
                </a:rPr>
                <a:t>0</a:t>
              </a:r>
            </a:p>
            <a:p>
              <a:pPr algn="l"/>
              <a:r>
                <a:rPr lang="en-US" sz="2400">
                  <a:solidFill>
                    <a:srgbClr val="0000FF"/>
                  </a:solidFill>
                </a:rPr>
                <a:t>0</a:t>
              </a:r>
            </a:p>
            <a:p>
              <a:pPr algn="l"/>
              <a:r>
                <a:rPr lang="en-US" sz="2400">
                  <a:solidFill>
                    <a:srgbClr val="0000FF"/>
                  </a:solidFill>
                </a:rPr>
                <a:t>1</a:t>
              </a:r>
            </a:p>
            <a:p>
              <a:pPr algn="l"/>
              <a:r>
                <a:rPr lang="en-US" sz="24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42722" name="Text Box 34"/>
            <p:cNvSpPr txBox="1">
              <a:spLocks noChangeArrowheads="1"/>
            </p:cNvSpPr>
            <p:nvPr/>
          </p:nvSpPr>
          <p:spPr bwMode="auto">
            <a:xfrm>
              <a:off x="3216" y="2352"/>
              <a:ext cx="212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33CC33"/>
                  </a:solidFill>
                </a:rPr>
                <a:t>0</a:t>
              </a:r>
            </a:p>
            <a:p>
              <a:pPr algn="l"/>
              <a:r>
                <a:rPr lang="en-US" sz="2400">
                  <a:solidFill>
                    <a:srgbClr val="33CC33"/>
                  </a:solidFill>
                </a:rPr>
                <a:t>1</a:t>
              </a:r>
            </a:p>
            <a:p>
              <a:pPr algn="l"/>
              <a:r>
                <a:rPr lang="en-US" sz="2400">
                  <a:solidFill>
                    <a:srgbClr val="33CC33"/>
                  </a:solidFill>
                </a:rPr>
                <a:t>0</a:t>
              </a:r>
            </a:p>
            <a:p>
              <a:pPr algn="l"/>
              <a:r>
                <a:rPr lang="en-US" sz="2400">
                  <a:solidFill>
                    <a:srgbClr val="33CC33"/>
                  </a:solidFill>
                </a:rPr>
                <a:t>1</a:t>
              </a:r>
            </a:p>
          </p:txBody>
        </p:sp>
        <p:sp>
          <p:nvSpPr>
            <p:cNvPr id="242723" name="Text Box 35"/>
            <p:cNvSpPr txBox="1">
              <a:spLocks noChangeArrowheads="1"/>
            </p:cNvSpPr>
            <p:nvPr/>
          </p:nvSpPr>
          <p:spPr bwMode="auto">
            <a:xfrm>
              <a:off x="3456" y="2352"/>
              <a:ext cx="212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0</a:t>
              </a:r>
            </a:p>
            <a:p>
              <a:pPr algn="l"/>
              <a:r>
                <a:rPr lang="en-US" sz="2400"/>
                <a:t>1</a:t>
              </a:r>
            </a:p>
            <a:p>
              <a:pPr algn="l"/>
              <a:r>
                <a:rPr lang="en-US" sz="2400"/>
                <a:t>1</a:t>
              </a:r>
            </a:p>
            <a:p>
              <a:pPr algn="l"/>
              <a:r>
                <a:rPr lang="en-US" sz="2400"/>
                <a:t>0</a:t>
              </a:r>
            </a:p>
          </p:txBody>
        </p:sp>
        <p:sp>
          <p:nvSpPr>
            <p:cNvPr id="242724" name="Text Box 36"/>
            <p:cNvSpPr txBox="1">
              <a:spLocks noChangeArrowheads="1"/>
            </p:cNvSpPr>
            <p:nvPr/>
          </p:nvSpPr>
          <p:spPr bwMode="auto">
            <a:xfrm>
              <a:off x="3456" y="211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b="0"/>
                <a:t>S</a:t>
              </a:r>
            </a:p>
          </p:txBody>
        </p:sp>
        <p:sp>
          <p:nvSpPr>
            <p:cNvPr id="242725" name="Text Box 37"/>
            <p:cNvSpPr txBox="1">
              <a:spLocks noChangeArrowheads="1"/>
            </p:cNvSpPr>
            <p:nvPr/>
          </p:nvSpPr>
          <p:spPr bwMode="auto">
            <a:xfrm>
              <a:off x="3696" y="2352"/>
              <a:ext cx="212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0</a:t>
              </a:r>
            </a:p>
            <a:p>
              <a:pPr algn="l"/>
              <a:r>
                <a:rPr lang="en-US" sz="2400"/>
                <a:t>0</a:t>
              </a:r>
            </a:p>
            <a:p>
              <a:pPr algn="l"/>
              <a:r>
                <a:rPr lang="en-US" sz="2400"/>
                <a:t>0</a:t>
              </a:r>
            </a:p>
            <a:p>
              <a:pPr algn="l"/>
              <a:r>
                <a:rPr lang="en-US" sz="2400"/>
                <a:t>1</a:t>
              </a:r>
            </a:p>
          </p:txBody>
        </p:sp>
        <p:sp>
          <p:nvSpPr>
            <p:cNvPr id="242726" name="Line 38"/>
            <p:cNvSpPr>
              <a:spLocks noChangeShapeType="1"/>
            </p:cNvSpPr>
            <p:nvPr/>
          </p:nvSpPr>
          <p:spPr bwMode="auto">
            <a:xfrm>
              <a:off x="3696" y="220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727" name="Text Box 39"/>
            <p:cNvSpPr txBox="1">
              <a:spLocks noChangeArrowheads="1"/>
            </p:cNvSpPr>
            <p:nvPr/>
          </p:nvSpPr>
          <p:spPr bwMode="auto">
            <a:xfrm>
              <a:off x="3696" y="211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b="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242789" name="Group 101"/>
          <p:cNvGrpSpPr>
            <a:grpSpLocks/>
          </p:cNvGrpSpPr>
          <p:nvPr/>
        </p:nvGrpSpPr>
        <p:grpSpPr bwMode="auto">
          <a:xfrm>
            <a:off x="3756025" y="1317625"/>
            <a:ext cx="4322763" cy="5064125"/>
            <a:chOff x="2366" y="830"/>
            <a:chExt cx="2723" cy="3190"/>
          </a:xfrm>
        </p:grpSpPr>
        <p:grpSp>
          <p:nvGrpSpPr>
            <p:cNvPr id="242787" name="Group 99"/>
            <p:cNvGrpSpPr>
              <a:grpSpLocks/>
            </p:cNvGrpSpPr>
            <p:nvPr/>
          </p:nvGrpSpPr>
          <p:grpSpPr bwMode="auto">
            <a:xfrm>
              <a:off x="3072" y="1104"/>
              <a:ext cx="2017" cy="2916"/>
              <a:chOff x="3072" y="1104"/>
              <a:chExt cx="2017" cy="2916"/>
            </a:xfrm>
          </p:grpSpPr>
          <p:sp>
            <p:nvSpPr>
              <p:cNvPr id="242728" name="Text Box 40"/>
              <p:cNvSpPr txBox="1">
                <a:spLocks noChangeArrowheads="1"/>
              </p:cNvSpPr>
              <p:nvPr/>
            </p:nvSpPr>
            <p:spPr bwMode="auto">
              <a:xfrm>
                <a:off x="3312" y="1104"/>
                <a:ext cx="10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/>
                  <a:t>Full Adder</a:t>
                </a:r>
              </a:p>
            </p:txBody>
          </p:sp>
          <p:sp>
            <p:nvSpPr>
              <p:cNvPr id="242729" name="AutoShape 41"/>
              <p:cNvSpPr>
                <a:spLocks noChangeArrowheads="1"/>
              </p:cNvSpPr>
              <p:nvPr/>
            </p:nvSpPr>
            <p:spPr bwMode="auto">
              <a:xfrm rot="5400000">
                <a:off x="3141" y="2381"/>
                <a:ext cx="298" cy="244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2730" name="Group 42"/>
              <p:cNvGrpSpPr>
                <a:grpSpLocks/>
              </p:cNvGrpSpPr>
              <p:nvPr/>
            </p:nvGrpSpPr>
            <p:grpSpPr bwMode="auto">
              <a:xfrm rot="5400000">
                <a:off x="3493" y="2367"/>
                <a:ext cx="327" cy="244"/>
                <a:chOff x="1728" y="1680"/>
                <a:chExt cx="528" cy="384"/>
              </a:xfrm>
            </p:grpSpPr>
            <p:sp>
              <p:nvSpPr>
                <p:cNvPr id="242731" name="Line 43"/>
                <p:cNvSpPr>
                  <a:spLocks noChangeShapeType="1"/>
                </p:cNvSpPr>
                <p:nvPr/>
              </p:nvSpPr>
              <p:spPr bwMode="auto">
                <a:xfrm>
                  <a:off x="1776" y="2064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2732" name="Freeform 44"/>
                <p:cNvSpPr>
                  <a:spLocks/>
                </p:cNvSpPr>
                <p:nvPr/>
              </p:nvSpPr>
              <p:spPr bwMode="auto">
                <a:xfrm>
                  <a:off x="1920" y="1872"/>
                  <a:ext cx="336" cy="192"/>
                </a:xfrm>
                <a:custGeom>
                  <a:avLst/>
                  <a:gdLst>
                    <a:gd name="T0" fmla="*/ 0 w 288"/>
                    <a:gd name="T1" fmla="*/ 192 h 192"/>
                    <a:gd name="T2" fmla="*/ 144 w 288"/>
                    <a:gd name="T3" fmla="*/ 144 h 192"/>
                    <a:gd name="T4" fmla="*/ 288 w 288"/>
                    <a:gd name="T5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8" h="192">
                      <a:moveTo>
                        <a:pt x="0" y="192"/>
                      </a:moveTo>
                      <a:cubicBezTo>
                        <a:pt x="48" y="184"/>
                        <a:pt x="96" y="176"/>
                        <a:pt x="144" y="144"/>
                      </a:cubicBezTo>
                      <a:cubicBezTo>
                        <a:pt x="192" y="112"/>
                        <a:pt x="240" y="56"/>
                        <a:pt x="288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2733" name="Freeform 45"/>
                <p:cNvSpPr>
                  <a:spLocks/>
                </p:cNvSpPr>
                <p:nvPr/>
              </p:nvSpPr>
              <p:spPr bwMode="auto">
                <a:xfrm flipV="1">
                  <a:off x="1920" y="1680"/>
                  <a:ext cx="336" cy="192"/>
                </a:xfrm>
                <a:custGeom>
                  <a:avLst/>
                  <a:gdLst>
                    <a:gd name="T0" fmla="*/ 0 w 288"/>
                    <a:gd name="T1" fmla="*/ 192 h 192"/>
                    <a:gd name="T2" fmla="*/ 144 w 288"/>
                    <a:gd name="T3" fmla="*/ 144 h 192"/>
                    <a:gd name="T4" fmla="*/ 288 w 288"/>
                    <a:gd name="T5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8" h="192">
                      <a:moveTo>
                        <a:pt x="0" y="192"/>
                      </a:moveTo>
                      <a:cubicBezTo>
                        <a:pt x="48" y="184"/>
                        <a:pt x="96" y="176"/>
                        <a:pt x="144" y="144"/>
                      </a:cubicBezTo>
                      <a:cubicBezTo>
                        <a:pt x="192" y="112"/>
                        <a:pt x="240" y="56"/>
                        <a:pt x="288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2734" name="Line 46"/>
                <p:cNvSpPr>
                  <a:spLocks noChangeShapeType="1"/>
                </p:cNvSpPr>
                <p:nvPr/>
              </p:nvSpPr>
              <p:spPr bwMode="auto">
                <a:xfrm>
                  <a:off x="1776" y="1680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2735" name="Freeform 47"/>
                <p:cNvSpPr>
                  <a:spLocks/>
                </p:cNvSpPr>
                <p:nvPr/>
              </p:nvSpPr>
              <p:spPr bwMode="auto">
                <a:xfrm>
                  <a:off x="1776" y="1680"/>
                  <a:ext cx="96" cy="384"/>
                </a:xfrm>
                <a:custGeom>
                  <a:avLst/>
                  <a:gdLst>
                    <a:gd name="T0" fmla="*/ 0 w 96"/>
                    <a:gd name="T1" fmla="*/ 384 h 384"/>
                    <a:gd name="T2" fmla="*/ 96 w 96"/>
                    <a:gd name="T3" fmla="*/ 192 h 384"/>
                    <a:gd name="T4" fmla="*/ 0 w 96"/>
                    <a:gd name="T5" fmla="*/ 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6" h="384">
                      <a:moveTo>
                        <a:pt x="0" y="384"/>
                      </a:moveTo>
                      <a:cubicBezTo>
                        <a:pt x="48" y="320"/>
                        <a:pt x="96" y="256"/>
                        <a:pt x="96" y="192"/>
                      </a:cubicBezTo>
                      <a:cubicBezTo>
                        <a:pt x="96" y="128"/>
                        <a:pt x="48" y="64"/>
                        <a:pt x="0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2736" name="Freeform 48"/>
                <p:cNvSpPr>
                  <a:spLocks/>
                </p:cNvSpPr>
                <p:nvPr/>
              </p:nvSpPr>
              <p:spPr bwMode="auto">
                <a:xfrm>
                  <a:off x="1728" y="1680"/>
                  <a:ext cx="96" cy="384"/>
                </a:xfrm>
                <a:custGeom>
                  <a:avLst/>
                  <a:gdLst>
                    <a:gd name="T0" fmla="*/ 0 w 96"/>
                    <a:gd name="T1" fmla="*/ 384 h 384"/>
                    <a:gd name="T2" fmla="*/ 96 w 96"/>
                    <a:gd name="T3" fmla="*/ 192 h 384"/>
                    <a:gd name="T4" fmla="*/ 0 w 96"/>
                    <a:gd name="T5" fmla="*/ 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6" h="384">
                      <a:moveTo>
                        <a:pt x="0" y="384"/>
                      </a:moveTo>
                      <a:cubicBezTo>
                        <a:pt x="48" y="320"/>
                        <a:pt x="96" y="256"/>
                        <a:pt x="96" y="192"/>
                      </a:cubicBezTo>
                      <a:cubicBezTo>
                        <a:pt x="96" y="128"/>
                        <a:pt x="48" y="64"/>
                        <a:pt x="0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42737" name="Line 49"/>
              <p:cNvSpPr>
                <a:spLocks noChangeShapeType="1"/>
              </p:cNvSpPr>
              <p:nvPr/>
            </p:nvSpPr>
            <p:spPr bwMode="auto">
              <a:xfrm rot="5400000" flipV="1">
                <a:off x="3735" y="2072"/>
                <a:ext cx="209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738" name="Line 50"/>
              <p:cNvSpPr>
                <a:spLocks noChangeShapeType="1"/>
              </p:cNvSpPr>
              <p:nvPr/>
            </p:nvSpPr>
            <p:spPr bwMode="auto">
              <a:xfrm rot="5400000" flipV="1">
                <a:off x="3595" y="1931"/>
                <a:ext cx="0" cy="489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739" name="Line 51"/>
              <p:cNvSpPr>
                <a:spLocks noChangeShapeType="1"/>
              </p:cNvSpPr>
              <p:nvPr/>
            </p:nvSpPr>
            <p:spPr bwMode="auto">
              <a:xfrm rot="5400000">
                <a:off x="3262" y="2265"/>
                <a:ext cx="17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740" name="Line 52"/>
              <p:cNvSpPr>
                <a:spLocks noChangeShapeType="1"/>
              </p:cNvSpPr>
              <p:nvPr/>
            </p:nvSpPr>
            <p:spPr bwMode="auto">
              <a:xfrm rot="5400000">
                <a:off x="3629" y="2265"/>
                <a:ext cx="17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741" name="Line 53"/>
              <p:cNvSpPr>
                <a:spLocks noChangeShapeType="1"/>
              </p:cNvSpPr>
              <p:nvPr/>
            </p:nvSpPr>
            <p:spPr bwMode="auto">
              <a:xfrm rot="5400000" flipV="1">
                <a:off x="3427" y="1887"/>
                <a:ext cx="0" cy="397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742" name="Freeform 54"/>
              <p:cNvSpPr>
                <a:spLocks/>
              </p:cNvSpPr>
              <p:nvPr/>
            </p:nvSpPr>
            <p:spPr bwMode="auto">
              <a:xfrm>
                <a:off x="3627" y="2076"/>
                <a:ext cx="1" cy="277"/>
              </a:xfrm>
              <a:custGeom>
                <a:avLst/>
                <a:gdLst>
                  <a:gd name="T0" fmla="*/ 0 w 1"/>
                  <a:gd name="T1" fmla="*/ 277 h 277"/>
                  <a:gd name="T2" fmla="*/ 1 w 1"/>
                  <a:gd name="T3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77">
                    <a:moveTo>
                      <a:pt x="0" y="277"/>
                    </a:moveTo>
                    <a:lnTo>
                      <a:pt x="1" y="0"/>
                    </a:lnTo>
                  </a:path>
                </a:pathLst>
              </a:custGeom>
              <a:noFill/>
              <a:ln w="38100" cmpd="sng">
                <a:solidFill>
                  <a:srgbClr val="33CC33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743" name="Freeform 55"/>
              <p:cNvSpPr>
                <a:spLocks/>
              </p:cNvSpPr>
              <p:nvPr/>
            </p:nvSpPr>
            <p:spPr bwMode="auto">
              <a:xfrm>
                <a:off x="3226" y="2079"/>
                <a:ext cx="4" cy="274"/>
              </a:xfrm>
              <a:custGeom>
                <a:avLst/>
                <a:gdLst>
                  <a:gd name="T0" fmla="*/ 4 w 4"/>
                  <a:gd name="T1" fmla="*/ 274 h 274"/>
                  <a:gd name="T2" fmla="*/ 0 w 4"/>
                  <a:gd name="T3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" h="274">
                    <a:moveTo>
                      <a:pt x="4" y="274"/>
                    </a:moveTo>
                    <a:lnTo>
                      <a:pt x="0" y="0"/>
                    </a:lnTo>
                  </a:path>
                </a:pathLst>
              </a:custGeom>
              <a:noFill/>
              <a:ln w="38100" cmpd="sng">
                <a:solidFill>
                  <a:srgbClr val="33CC33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744" name="Freeform 56"/>
              <p:cNvSpPr>
                <a:spLocks/>
              </p:cNvSpPr>
              <p:nvPr/>
            </p:nvSpPr>
            <p:spPr bwMode="auto">
              <a:xfrm rot="5400000">
                <a:off x="3524" y="2792"/>
                <a:ext cx="263" cy="1"/>
              </a:xfrm>
              <a:custGeom>
                <a:avLst/>
                <a:gdLst>
                  <a:gd name="T0" fmla="*/ 0 w 263"/>
                  <a:gd name="T1" fmla="*/ 0 h 1"/>
                  <a:gd name="T2" fmla="*/ 263 w 263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63" h="1">
                    <a:moveTo>
                      <a:pt x="0" y="0"/>
                    </a:moveTo>
                    <a:lnTo>
                      <a:pt x="263" y="1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745" name="Freeform 57"/>
              <p:cNvSpPr>
                <a:spLocks/>
              </p:cNvSpPr>
              <p:nvPr/>
            </p:nvSpPr>
            <p:spPr bwMode="auto">
              <a:xfrm>
                <a:off x="3289" y="2651"/>
                <a:ext cx="1" cy="609"/>
              </a:xfrm>
              <a:custGeom>
                <a:avLst/>
                <a:gdLst>
                  <a:gd name="T0" fmla="*/ 1 w 1"/>
                  <a:gd name="T1" fmla="*/ 0 h 609"/>
                  <a:gd name="T2" fmla="*/ 0 w 1"/>
                  <a:gd name="T3" fmla="*/ 609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609">
                    <a:moveTo>
                      <a:pt x="1" y="0"/>
                    </a:moveTo>
                    <a:lnTo>
                      <a:pt x="0" y="609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746" name="Rectangle 58"/>
              <p:cNvSpPr>
                <a:spLocks noChangeArrowheads="1"/>
              </p:cNvSpPr>
              <p:nvPr/>
            </p:nvSpPr>
            <p:spPr bwMode="auto">
              <a:xfrm rot="5400000">
                <a:off x="3096" y="1991"/>
                <a:ext cx="816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47" name="Text Box 59"/>
              <p:cNvSpPr txBox="1">
                <a:spLocks noChangeArrowheads="1"/>
              </p:cNvSpPr>
              <p:nvPr/>
            </p:nvSpPr>
            <p:spPr bwMode="auto">
              <a:xfrm>
                <a:off x="3265" y="1344"/>
                <a:ext cx="125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>
                    <a:solidFill>
                      <a:srgbClr val="0000FF"/>
                    </a:solidFill>
                  </a:rPr>
                  <a:t>A</a:t>
                </a:r>
                <a:r>
                  <a:rPr lang="en-US" sz="2400"/>
                  <a:t>       </a:t>
                </a:r>
                <a:r>
                  <a:rPr lang="en-US" sz="2400">
                    <a:solidFill>
                      <a:srgbClr val="33CC33"/>
                    </a:solidFill>
                  </a:rPr>
                  <a:t>B</a:t>
                </a:r>
                <a:r>
                  <a:rPr lang="en-US" sz="2400"/>
                  <a:t>       </a:t>
                </a:r>
                <a:r>
                  <a:rPr lang="en-US" sz="2400">
                    <a:solidFill>
                      <a:srgbClr val="FF0000"/>
                    </a:solidFill>
                  </a:rPr>
                  <a:t>C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242748" name="Line 60"/>
              <p:cNvSpPr>
                <a:spLocks noChangeShapeType="1"/>
              </p:cNvSpPr>
              <p:nvPr/>
            </p:nvSpPr>
            <p:spPr bwMode="auto">
              <a:xfrm>
                <a:off x="3841" y="1584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749" name="Freeform 61"/>
              <p:cNvSpPr>
                <a:spLocks/>
              </p:cNvSpPr>
              <p:nvPr/>
            </p:nvSpPr>
            <p:spPr bwMode="auto">
              <a:xfrm>
                <a:off x="3410" y="1584"/>
                <a:ext cx="2" cy="504"/>
              </a:xfrm>
              <a:custGeom>
                <a:avLst/>
                <a:gdLst>
                  <a:gd name="T0" fmla="*/ 2 w 2"/>
                  <a:gd name="T1" fmla="*/ 504 h 504"/>
                  <a:gd name="T2" fmla="*/ 0 w 2"/>
                  <a:gd name="T3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" h="504">
                    <a:moveTo>
                      <a:pt x="2" y="504"/>
                    </a:moveTo>
                    <a:lnTo>
                      <a:pt x="0" y="0"/>
                    </a:lnTo>
                  </a:path>
                </a:pathLst>
              </a:custGeom>
              <a:noFill/>
              <a:ln w="38100" cmpd="sng">
                <a:solidFill>
                  <a:srgbClr val="33CC33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750" name="AutoShape 62"/>
              <p:cNvSpPr>
                <a:spLocks noChangeArrowheads="1"/>
              </p:cNvSpPr>
              <p:nvPr/>
            </p:nvSpPr>
            <p:spPr bwMode="auto">
              <a:xfrm rot="5400000">
                <a:off x="4294" y="2910"/>
                <a:ext cx="298" cy="244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2751" name="Group 63"/>
              <p:cNvGrpSpPr>
                <a:grpSpLocks/>
              </p:cNvGrpSpPr>
              <p:nvPr/>
            </p:nvGrpSpPr>
            <p:grpSpPr bwMode="auto">
              <a:xfrm>
                <a:off x="3217" y="3216"/>
                <a:ext cx="244" cy="297"/>
                <a:chOff x="3215" y="3677"/>
                <a:chExt cx="244" cy="297"/>
              </a:xfrm>
            </p:grpSpPr>
            <p:sp>
              <p:nvSpPr>
                <p:cNvPr id="242752" name="Line 64"/>
                <p:cNvSpPr>
                  <a:spLocks noChangeShapeType="1"/>
                </p:cNvSpPr>
                <p:nvPr/>
              </p:nvSpPr>
              <p:spPr bwMode="auto">
                <a:xfrm rot="5400000">
                  <a:off x="3170" y="3722"/>
                  <a:ext cx="8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2753" name="Freeform 65"/>
                <p:cNvSpPr>
                  <a:spLocks/>
                </p:cNvSpPr>
                <p:nvPr/>
              </p:nvSpPr>
              <p:spPr bwMode="auto">
                <a:xfrm rot="5400000">
                  <a:off x="3172" y="3809"/>
                  <a:ext cx="208" cy="122"/>
                </a:xfrm>
                <a:custGeom>
                  <a:avLst/>
                  <a:gdLst>
                    <a:gd name="T0" fmla="*/ 0 w 288"/>
                    <a:gd name="T1" fmla="*/ 192 h 192"/>
                    <a:gd name="T2" fmla="*/ 144 w 288"/>
                    <a:gd name="T3" fmla="*/ 144 h 192"/>
                    <a:gd name="T4" fmla="*/ 288 w 288"/>
                    <a:gd name="T5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8" h="192">
                      <a:moveTo>
                        <a:pt x="0" y="192"/>
                      </a:moveTo>
                      <a:cubicBezTo>
                        <a:pt x="48" y="184"/>
                        <a:pt x="96" y="176"/>
                        <a:pt x="144" y="144"/>
                      </a:cubicBezTo>
                      <a:cubicBezTo>
                        <a:pt x="192" y="112"/>
                        <a:pt x="240" y="56"/>
                        <a:pt x="288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2754" name="Freeform 66"/>
                <p:cNvSpPr>
                  <a:spLocks/>
                </p:cNvSpPr>
                <p:nvPr/>
              </p:nvSpPr>
              <p:spPr bwMode="auto">
                <a:xfrm rot="5400000" flipV="1">
                  <a:off x="3294" y="3809"/>
                  <a:ext cx="208" cy="122"/>
                </a:xfrm>
                <a:custGeom>
                  <a:avLst/>
                  <a:gdLst>
                    <a:gd name="T0" fmla="*/ 0 w 288"/>
                    <a:gd name="T1" fmla="*/ 192 h 192"/>
                    <a:gd name="T2" fmla="*/ 144 w 288"/>
                    <a:gd name="T3" fmla="*/ 144 h 192"/>
                    <a:gd name="T4" fmla="*/ 288 w 288"/>
                    <a:gd name="T5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8" h="192">
                      <a:moveTo>
                        <a:pt x="0" y="192"/>
                      </a:moveTo>
                      <a:cubicBezTo>
                        <a:pt x="48" y="184"/>
                        <a:pt x="96" y="176"/>
                        <a:pt x="144" y="144"/>
                      </a:cubicBezTo>
                      <a:cubicBezTo>
                        <a:pt x="192" y="112"/>
                        <a:pt x="240" y="56"/>
                        <a:pt x="288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2755" name="Line 67"/>
                <p:cNvSpPr>
                  <a:spLocks noChangeShapeType="1"/>
                </p:cNvSpPr>
                <p:nvPr/>
              </p:nvSpPr>
              <p:spPr bwMode="auto">
                <a:xfrm rot="5400000">
                  <a:off x="3414" y="3722"/>
                  <a:ext cx="8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2756" name="Freeform 68"/>
                <p:cNvSpPr>
                  <a:spLocks/>
                </p:cNvSpPr>
                <p:nvPr/>
              </p:nvSpPr>
              <p:spPr bwMode="auto">
                <a:xfrm rot="5400000">
                  <a:off x="3307" y="3585"/>
                  <a:ext cx="59" cy="244"/>
                </a:xfrm>
                <a:custGeom>
                  <a:avLst/>
                  <a:gdLst>
                    <a:gd name="T0" fmla="*/ 0 w 96"/>
                    <a:gd name="T1" fmla="*/ 384 h 384"/>
                    <a:gd name="T2" fmla="*/ 96 w 96"/>
                    <a:gd name="T3" fmla="*/ 192 h 384"/>
                    <a:gd name="T4" fmla="*/ 0 w 96"/>
                    <a:gd name="T5" fmla="*/ 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6" h="384">
                      <a:moveTo>
                        <a:pt x="0" y="384"/>
                      </a:moveTo>
                      <a:cubicBezTo>
                        <a:pt x="48" y="320"/>
                        <a:pt x="96" y="256"/>
                        <a:pt x="96" y="192"/>
                      </a:cubicBezTo>
                      <a:cubicBezTo>
                        <a:pt x="96" y="128"/>
                        <a:pt x="48" y="64"/>
                        <a:pt x="0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42757" name="Freeform 69"/>
              <p:cNvSpPr>
                <a:spLocks/>
              </p:cNvSpPr>
              <p:nvPr/>
            </p:nvSpPr>
            <p:spPr bwMode="auto">
              <a:xfrm>
                <a:off x="4502" y="2705"/>
                <a:ext cx="371" cy="1"/>
              </a:xfrm>
              <a:custGeom>
                <a:avLst/>
                <a:gdLst>
                  <a:gd name="T0" fmla="*/ 0 w 371"/>
                  <a:gd name="T1" fmla="*/ 0 h 1"/>
                  <a:gd name="T2" fmla="*/ 371 w 371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71" h="1">
                    <a:moveTo>
                      <a:pt x="0" y="0"/>
                    </a:moveTo>
                    <a:lnTo>
                      <a:pt x="371" y="1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758" name="Line 70"/>
              <p:cNvSpPr>
                <a:spLocks noChangeShapeType="1"/>
              </p:cNvSpPr>
              <p:nvPr/>
            </p:nvSpPr>
            <p:spPr bwMode="auto">
              <a:xfrm rot="5400000">
                <a:off x="4415" y="2794"/>
                <a:ext cx="17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759" name="Line 71"/>
              <p:cNvSpPr>
                <a:spLocks noChangeShapeType="1"/>
              </p:cNvSpPr>
              <p:nvPr/>
            </p:nvSpPr>
            <p:spPr bwMode="auto">
              <a:xfrm rot="5400000">
                <a:off x="4782" y="2794"/>
                <a:ext cx="17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760" name="Line 72"/>
              <p:cNvSpPr>
                <a:spLocks noChangeShapeType="1"/>
              </p:cNvSpPr>
              <p:nvPr/>
            </p:nvSpPr>
            <p:spPr bwMode="auto">
              <a:xfrm rot="5400000" flipV="1">
                <a:off x="4580" y="2416"/>
                <a:ext cx="0" cy="39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761" name="Line 73"/>
              <p:cNvSpPr>
                <a:spLocks noChangeShapeType="1"/>
              </p:cNvSpPr>
              <p:nvPr/>
            </p:nvSpPr>
            <p:spPr bwMode="auto">
              <a:xfrm rot="5400000" flipH="1">
                <a:off x="4645" y="2749"/>
                <a:ext cx="2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762" name="Line 74"/>
              <p:cNvSpPr>
                <a:spLocks noChangeShapeType="1"/>
              </p:cNvSpPr>
              <p:nvPr/>
            </p:nvSpPr>
            <p:spPr bwMode="auto">
              <a:xfrm rot="5400000" flipH="1">
                <a:off x="4248" y="2749"/>
                <a:ext cx="2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763" name="Freeform 75"/>
              <p:cNvSpPr>
                <a:spLocks/>
              </p:cNvSpPr>
              <p:nvPr/>
            </p:nvSpPr>
            <p:spPr bwMode="auto">
              <a:xfrm>
                <a:off x="4809" y="3177"/>
                <a:ext cx="4" cy="579"/>
              </a:xfrm>
              <a:custGeom>
                <a:avLst/>
                <a:gdLst>
                  <a:gd name="T0" fmla="*/ 4 w 4"/>
                  <a:gd name="T1" fmla="*/ 0 h 579"/>
                  <a:gd name="T2" fmla="*/ 0 w 4"/>
                  <a:gd name="T3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" h="579">
                    <a:moveTo>
                      <a:pt x="4" y="0"/>
                    </a:moveTo>
                    <a:lnTo>
                      <a:pt x="0" y="579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764" name="Freeform 76"/>
              <p:cNvSpPr>
                <a:spLocks/>
              </p:cNvSpPr>
              <p:nvPr/>
            </p:nvSpPr>
            <p:spPr bwMode="auto">
              <a:xfrm>
                <a:off x="4437" y="3180"/>
                <a:ext cx="5" cy="284"/>
              </a:xfrm>
              <a:custGeom>
                <a:avLst/>
                <a:gdLst>
                  <a:gd name="T0" fmla="*/ 5 w 5"/>
                  <a:gd name="T1" fmla="*/ 0 h 284"/>
                  <a:gd name="T2" fmla="*/ 0 w 5"/>
                  <a:gd name="T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" h="284">
                    <a:moveTo>
                      <a:pt x="5" y="0"/>
                    </a:moveTo>
                    <a:lnTo>
                      <a:pt x="0" y="2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765" name="Rectangle 77"/>
              <p:cNvSpPr>
                <a:spLocks noChangeArrowheads="1"/>
              </p:cNvSpPr>
              <p:nvPr/>
            </p:nvSpPr>
            <p:spPr bwMode="auto">
              <a:xfrm rot="5400000">
                <a:off x="4249" y="2520"/>
                <a:ext cx="816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66" name="Line 78"/>
              <p:cNvSpPr>
                <a:spLocks noChangeShapeType="1"/>
              </p:cNvSpPr>
              <p:nvPr/>
            </p:nvSpPr>
            <p:spPr bwMode="auto">
              <a:xfrm>
                <a:off x="3649" y="2928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767" name="Line 79"/>
              <p:cNvSpPr>
                <a:spLocks noChangeShapeType="1"/>
              </p:cNvSpPr>
              <p:nvPr/>
            </p:nvSpPr>
            <p:spPr bwMode="auto">
              <a:xfrm flipV="1">
                <a:off x="4081" y="2304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768" name="Line 80"/>
              <p:cNvSpPr>
                <a:spLocks noChangeShapeType="1"/>
              </p:cNvSpPr>
              <p:nvPr/>
            </p:nvSpPr>
            <p:spPr bwMode="auto">
              <a:xfrm>
                <a:off x="4081" y="2304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769" name="Line 81"/>
              <p:cNvSpPr>
                <a:spLocks noChangeShapeType="1"/>
              </p:cNvSpPr>
              <p:nvPr/>
            </p:nvSpPr>
            <p:spPr bwMode="auto">
              <a:xfrm>
                <a:off x="4513" y="2304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770" name="Line 82"/>
              <p:cNvSpPr>
                <a:spLocks noChangeShapeType="1"/>
              </p:cNvSpPr>
              <p:nvPr/>
            </p:nvSpPr>
            <p:spPr bwMode="auto">
              <a:xfrm>
                <a:off x="4321" y="1584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771" name="Freeform 83"/>
              <p:cNvSpPr>
                <a:spLocks/>
              </p:cNvSpPr>
              <p:nvPr/>
            </p:nvSpPr>
            <p:spPr bwMode="auto">
              <a:xfrm>
                <a:off x="4321" y="2109"/>
                <a:ext cx="564" cy="3"/>
              </a:xfrm>
              <a:custGeom>
                <a:avLst/>
                <a:gdLst>
                  <a:gd name="T0" fmla="*/ 0 w 564"/>
                  <a:gd name="T1" fmla="*/ 3 h 3"/>
                  <a:gd name="T2" fmla="*/ 564 w 564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64" h="3">
                    <a:moveTo>
                      <a:pt x="0" y="3"/>
                    </a:moveTo>
                    <a:lnTo>
                      <a:pt x="564" y="0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772" name="Freeform 84"/>
              <p:cNvSpPr>
                <a:spLocks/>
              </p:cNvSpPr>
              <p:nvPr/>
            </p:nvSpPr>
            <p:spPr bwMode="auto">
              <a:xfrm>
                <a:off x="4867" y="2112"/>
                <a:ext cx="3" cy="678"/>
              </a:xfrm>
              <a:custGeom>
                <a:avLst/>
                <a:gdLst>
                  <a:gd name="T0" fmla="*/ 3 w 3"/>
                  <a:gd name="T1" fmla="*/ 678 h 678"/>
                  <a:gd name="T2" fmla="*/ 0 w 3"/>
                  <a:gd name="T3" fmla="*/ 0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678">
                    <a:moveTo>
                      <a:pt x="3" y="6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242773" name="Group 85"/>
              <p:cNvGrpSpPr>
                <a:grpSpLocks/>
              </p:cNvGrpSpPr>
              <p:nvPr/>
            </p:nvGrpSpPr>
            <p:grpSpPr bwMode="auto">
              <a:xfrm rot="5400000">
                <a:off x="4651" y="2889"/>
                <a:ext cx="327" cy="244"/>
                <a:chOff x="1728" y="1680"/>
                <a:chExt cx="528" cy="384"/>
              </a:xfrm>
            </p:grpSpPr>
            <p:sp>
              <p:nvSpPr>
                <p:cNvPr id="242774" name="Line 86"/>
                <p:cNvSpPr>
                  <a:spLocks noChangeShapeType="1"/>
                </p:cNvSpPr>
                <p:nvPr/>
              </p:nvSpPr>
              <p:spPr bwMode="auto">
                <a:xfrm>
                  <a:off x="1776" y="2064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2775" name="Freeform 87"/>
                <p:cNvSpPr>
                  <a:spLocks/>
                </p:cNvSpPr>
                <p:nvPr/>
              </p:nvSpPr>
              <p:spPr bwMode="auto">
                <a:xfrm>
                  <a:off x="1920" y="1872"/>
                  <a:ext cx="336" cy="192"/>
                </a:xfrm>
                <a:custGeom>
                  <a:avLst/>
                  <a:gdLst>
                    <a:gd name="T0" fmla="*/ 0 w 288"/>
                    <a:gd name="T1" fmla="*/ 192 h 192"/>
                    <a:gd name="T2" fmla="*/ 144 w 288"/>
                    <a:gd name="T3" fmla="*/ 144 h 192"/>
                    <a:gd name="T4" fmla="*/ 288 w 288"/>
                    <a:gd name="T5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8" h="192">
                      <a:moveTo>
                        <a:pt x="0" y="192"/>
                      </a:moveTo>
                      <a:cubicBezTo>
                        <a:pt x="48" y="184"/>
                        <a:pt x="96" y="176"/>
                        <a:pt x="144" y="144"/>
                      </a:cubicBezTo>
                      <a:cubicBezTo>
                        <a:pt x="192" y="112"/>
                        <a:pt x="240" y="56"/>
                        <a:pt x="288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2776" name="Freeform 88"/>
                <p:cNvSpPr>
                  <a:spLocks/>
                </p:cNvSpPr>
                <p:nvPr/>
              </p:nvSpPr>
              <p:spPr bwMode="auto">
                <a:xfrm flipV="1">
                  <a:off x="1920" y="1680"/>
                  <a:ext cx="336" cy="192"/>
                </a:xfrm>
                <a:custGeom>
                  <a:avLst/>
                  <a:gdLst>
                    <a:gd name="T0" fmla="*/ 0 w 288"/>
                    <a:gd name="T1" fmla="*/ 192 h 192"/>
                    <a:gd name="T2" fmla="*/ 144 w 288"/>
                    <a:gd name="T3" fmla="*/ 144 h 192"/>
                    <a:gd name="T4" fmla="*/ 288 w 288"/>
                    <a:gd name="T5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8" h="192">
                      <a:moveTo>
                        <a:pt x="0" y="192"/>
                      </a:moveTo>
                      <a:cubicBezTo>
                        <a:pt x="48" y="184"/>
                        <a:pt x="96" y="176"/>
                        <a:pt x="144" y="144"/>
                      </a:cubicBezTo>
                      <a:cubicBezTo>
                        <a:pt x="192" y="112"/>
                        <a:pt x="240" y="56"/>
                        <a:pt x="288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2777" name="Line 89"/>
                <p:cNvSpPr>
                  <a:spLocks noChangeShapeType="1"/>
                </p:cNvSpPr>
                <p:nvPr/>
              </p:nvSpPr>
              <p:spPr bwMode="auto">
                <a:xfrm>
                  <a:off x="1776" y="1680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2778" name="Freeform 90"/>
                <p:cNvSpPr>
                  <a:spLocks/>
                </p:cNvSpPr>
                <p:nvPr/>
              </p:nvSpPr>
              <p:spPr bwMode="auto">
                <a:xfrm>
                  <a:off x="1776" y="1680"/>
                  <a:ext cx="96" cy="384"/>
                </a:xfrm>
                <a:custGeom>
                  <a:avLst/>
                  <a:gdLst>
                    <a:gd name="T0" fmla="*/ 0 w 96"/>
                    <a:gd name="T1" fmla="*/ 384 h 384"/>
                    <a:gd name="T2" fmla="*/ 96 w 96"/>
                    <a:gd name="T3" fmla="*/ 192 h 384"/>
                    <a:gd name="T4" fmla="*/ 0 w 96"/>
                    <a:gd name="T5" fmla="*/ 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6" h="384">
                      <a:moveTo>
                        <a:pt x="0" y="384"/>
                      </a:moveTo>
                      <a:cubicBezTo>
                        <a:pt x="48" y="320"/>
                        <a:pt x="96" y="256"/>
                        <a:pt x="96" y="192"/>
                      </a:cubicBezTo>
                      <a:cubicBezTo>
                        <a:pt x="96" y="128"/>
                        <a:pt x="48" y="64"/>
                        <a:pt x="0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2779" name="Freeform 91"/>
                <p:cNvSpPr>
                  <a:spLocks/>
                </p:cNvSpPr>
                <p:nvPr/>
              </p:nvSpPr>
              <p:spPr bwMode="auto">
                <a:xfrm>
                  <a:off x="1728" y="1680"/>
                  <a:ext cx="96" cy="384"/>
                </a:xfrm>
                <a:custGeom>
                  <a:avLst/>
                  <a:gdLst>
                    <a:gd name="T0" fmla="*/ 0 w 96"/>
                    <a:gd name="T1" fmla="*/ 384 h 384"/>
                    <a:gd name="T2" fmla="*/ 96 w 96"/>
                    <a:gd name="T3" fmla="*/ 192 h 384"/>
                    <a:gd name="T4" fmla="*/ 0 w 96"/>
                    <a:gd name="T5" fmla="*/ 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6" h="384">
                      <a:moveTo>
                        <a:pt x="0" y="384"/>
                      </a:moveTo>
                      <a:cubicBezTo>
                        <a:pt x="48" y="320"/>
                        <a:pt x="96" y="256"/>
                        <a:pt x="96" y="192"/>
                      </a:cubicBezTo>
                      <a:cubicBezTo>
                        <a:pt x="96" y="128"/>
                        <a:pt x="48" y="64"/>
                        <a:pt x="0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42780" name="Text Box 92"/>
              <p:cNvSpPr txBox="1">
                <a:spLocks noChangeArrowheads="1"/>
              </p:cNvSpPr>
              <p:nvPr/>
            </p:nvSpPr>
            <p:spPr bwMode="auto">
              <a:xfrm>
                <a:off x="4690" y="372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S</a:t>
                </a:r>
              </a:p>
            </p:txBody>
          </p:sp>
          <p:sp>
            <p:nvSpPr>
              <p:cNvPr id="242781" name="Freeform 93"/>
              <p:cNvSpPr>
                <a:spLocks/>
              </p:cNvSpPr>
              <p:nvPr/>
            </p:nvSpPr>
            <p:spPr bwMode="auto">
              <a:xfrm>
                <a:off x="3793" y="3456"/>
                <a:ext cx="652" cy="1"/>
              </a:xfrm>
              <a:custGeom>
                <a:avLst/>
                <a:gdLst>
                  <a:gd name="T0" fmla="*/ 652 w 652"/>
                  <a:gd name="T1" fmla="*/ 0 h 1"/>
                  <a:gd name="T2" fmla="*/ 0 w 652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52" h="1">
                    <a:moveTo>
                      <a:pt x="652" y="0"/>
                    </a:moveTo>
                    <a:lnTo>
                      <a:pt x="0" y="1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782" name="Line 94"/>
              <p:cNvSpPr>
                <a:spLocks noChangeShapeType="1"/>
              </p:cNvSpPr>
              <p:nvPr/>
            </p:nvSpPr>
            <p:spPr bwMode="auto">
              <a:xfrm flipV="1">
                <a:off x="3793" y="3168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783" name="Freeform 95"/>
              <p:cNvSpPr>
                <a:spLocks/>
              </p:cNvSpPr>
              <p:nvPr/>
            </p:nvSpPr>
            <p:spPr bwMode="auto">
              <a:xfrm>
                <a:off x="3393" y="3164"/>
                <a:ext cx="400" cy="4"/>
              </a:xfrm>
              <a:custGeom>
                <a:avLst/>
                <a:gdLst>
                  <a:gd name="T0" fmla="*/ 400 w 400"/>
                  <a:gd name="T1" fmla="*/ 4 h 4"/>
                  <a:gd name="T2" fmla="*/ 0 w 400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0" h="4">
                    <a:moveTo>
                      <a:pt x="400" y="4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784" name="Freeform 96"/>
              <p:cNvSpPr>
                <a:spLocks/>
              </p:cNvSpPr>
              <p:nvPr/>
            </p:nvSpPr>
            <p:spPr bwMode="auto">
              <a:xfrm>
                <a:off x="3405" y="3164"/>
                <a:ext cx="1" cy="80"/>
              </a:xfrm>
              <a:custGeom>
                <a:avLst/>
                <a:gdLst>
                  <a:gd name="T0" fmla="*/ 0 w 1"/>
                  <a:gd name="T1" fmla="*/ 0 h 80"/>
                  <a:gd name="T2" fmla="*/ 0 w 1"/>
                  <a:gd name="T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80">
                    <a:moveTo>
                      <a:pt x="0" y="0"/>
                    </a:moveTo>
                    <a:lnTo>
                      <a:pt x="0" y="8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785" name="Freeform 97"/>
              <p:cNvSpPr>
                <a:spLocks/>
              </p:cNvSpPr>
              <p:nvPr/>
            </p:nvSpPr>
            <p:spPr bwMode="auto">
              <a:xfrm>
                <a:off x="3333" y="3524"/>
                <a:ext cx="4" cy="236"/>
              </a:xfrm>
              <a:custGeom>
                <a:avLst/>
                <a:gdLst>
                  <a:gd name="T0" fmla="*/ 4 w 4"/>
                  <a:gd name="T1" fmla="*/ 0 h 236"/>
                  <a:gd name="T2" fmla="*/ 0 w 4"/>
                  <a:gd name="T3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" h="236">
                    <a:moveTo>
                      <a:pt x="4" y="0"/>
                    </a:moveTo>
                    <a:lnTo>
                      <a:pt x="0" y="23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2786" name="Text Box 98"/>
              <p:cNvSpPr txBox="1">
                <a:spLocks noChangeArrowheads="1"/>
              </p:cNvSpPr>
              <p:nvPr/>
            </p:nvSpPr>
            <p:spPr bwMode="auto">
              <a:xfrm>
                <a:off x="3221" y="3732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>
                    <a:solidFill>
                      <a:srgbClr val="FF0000"/>
                    </a:solidFill>
                  </a:rPr>
                  <a:t>C</a:t>
                </a:r>
                <a:r>
                  <a:rPr lang="en-US" sz="2400" baseline="-2500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sp>
          <p:nvSpPr>
            <p:cNvPr id="242788" name="Freeform 100"/>
            <p:cNvSpPr>
              <a:spLocks/>
            </p:cNvSpPr>
            <p:nvPr/>
          </p:nvSpPr>
          <p:spPr bwMode="auto">
            <a:xfrm>
              <a:off x="2366" y="830"/>
              <a:ext cx="2002" cy="2791"/>
            </a:xfrm>
            <a:custGeom>
              <a:avLst/>
              <a:gdLst>
                <a:gd name="T0" fmla="*/ 0 w 2002"/>
                <a:gd name="T1" fmla="*/ 2791 h 2791"/>
                <a:gd name="T2" fmla="*/ 123 w 2002"/>
                <a:gd name="T3" fmla="*/ 2647 h 2791"/>
                <a:gd name="T4" fmla="*/ 175 w 2002"/>
                <a:gd name="T5" fmla="*/ 2616 h 2791"/>
                <a:gd name="T6" fmla="*/ 257 w 2002"/>
                <a:gd name="T7" fmla="*/ 2513 h 2791"/>
                <a:gd name="T8" fmla="*/ 288 w 2002"/>
                <a:gd name="T9" fmla="*/ 2266 h 2791"/>
                <a:gd name="T10" fmla="*/ 298 w 2002"/>
                <a:gd name="T11" fmla="*/ 1711 h 2791"/>
                <a:gd name="T12" fmla="*/ 339 w 2002"/>
                <a:gd name="T13" fmla="*/ 1237 h 2791"/>
                <a:gd name="T14" fmla="*/ 421 w 2002"/>
                <a:gd name="T15" fmla="*/ 939 h 2791"/>
                <a:gd name="T16" fmla="*/ 432 w 2002"/>
                <a:gd name="T17" fmla="*/ 898 h 2791"/>
                <a:gd name="T18" fmla="*/ 473 w 2002"/>
                <a:gd name="T19" fmla="*/ 836 h 2791"/>
                <a:gd name="T20" fmla="*/ 514 w 2002"/>
                <a:gd name="T21" fmla="*/ 775 h 2791"/>
                <a:gd name="T22" fmla="*/ 555 w 2002"/>
                <a:gd name="T23" fmla="*/ 692 h 2791"/>
                <a:gd name="T24" fmla="*/ 596 w 2002"/>
                <a:gd name="T25" fmla="*/ 631 h 2791"/>
                <a:gd name="T26" fmla="*/ 895 w 2002"/>
                <a:gd name="T27" fmla="*/ 219 h 2791"/>
                <a:gd name="T28" fmla="*/ 1028 w 2002"/>
                <a:gd name="T29" fmla="*/ 127 h 2791"/>
                <a:gd name="T30" fmla="*/ 1306 w 2002"/>
                <a:gd name="T31" fmla="*/ 34 h 2791"/>
                <a:gd name="T32" fmla="*/ 1440 w 2002"/>
                <a:gd name="T33" fmla="*/ 3 h 2791"/>
                <a:gd name="T34" fmla="*/ 1635 w 2002"/>
                <a:gd name="T35" fmla="*/ 13 h 2791"/>
                <a:gd name="T36" fmla="*/ 1851 w 2002"/>
                <a:gd name="T37" fmla="*/ 85 h 2791"/>
                <a:gd name="T38" fmla="*/ 1923 w 2002"/>
                <a:gd name="T39" fmla="*/ 168 h 2791"/>
                <a:gd name="T40" fmla="*/ 1944 w 2002"/>
                <a:gd name="T41" fmla="*/ 199 h 2791"/>
                <a:gd name="T42" fmla="*/ 1985 w 2002"/>
                <a:gd name="T43" fmla="*/ 343 h 2791"/>
                <a:gd name="T44" fmla="*/ 1975 w 2002"/>
                <a:gd name="T45" fmla="*/ 445 h 2791"/>
                <a:gd name="T46" fmla="*/ 1975 w 2002"/>
                <a:gd name="T47" fmla="*/ 507 h 2791"/>
                <a:gd name="T48" fmla="*/ 1985 w 2002"/>
                <a:gd name="T49" fmla="*/ 538 h 2791"/>
                <a:gd name="T50" fmla="*/ 1985 w 2002"/>
                <a:gd name="T51" fmla="*/ 589 h 2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02" h="2791">
                  <a:moveTo>
                    <a:pt x="0" y="2791"/>
                  </a:moveTo>
                  <a:cubicBezTo>
                    <a:pt x="57" y="2752"/>
                    <a:pt x="78" y="2686"/>
                    <a:pt x="123" y="2647"/>
                  </a:cubicBezTo>
                  <a:cubicBezTo>
                    <a:pt x="138" y="2634"/>
                    <a:pt x="158" y="2626"/>
                    <a:pt x="175" y="2616"/>
                  </a:cubicBezTo>
                  <a:cubicBezTo>
                    <a:pt x="201" y="2580"/>
                    <a:pt x="232" y="2550"/>
                    <a:pt x="257" y="2513"/>
                  </a:cubicBezTo>
                  <a:cubicBezTo>
                    <a:pt x="285" y="2426"/>
                    <a:pt x="281" y="2370"/>
                    <a:pt x="288" y="2266"/>
                  </a:cubicBezTo>
                  <a:cubicBezTo>
                    <a:pt x="291" y="2081"/>
                    <a:pt x="293" y="1896"/>
                    <a:pt x="298" y="1711"/>
                  </a:cubicBezTo>
                  <a:cubicBezTo>
                    <a:pt x="302" y="1550"/>
                    <a:pt x="318" y="1396"/>
                    <a:pt x="339" y="1237"/>
                  </a:cubicBezTo>
                  <a:cubicBezTo>
                    <a:pt x="353" y="1132"/>
                    <a:pt x="363" y="1029"/>
                    <a:pt x="421" y="939"/>
                  </a:cubicBezTo>
                  <a:cubicBezTo>
                    <a:pt x="425" y="925"/>
                    <a:pt x="426" y="911"/>
                    <a:pt x="432" y="898"/>
                  </a:cubicBezTo>
                  <a:cubicBezTo>
                    <a:pt x="443" y="876"/>
                    <a:pt x="473" y="836"/>
                    <a:pt x="473" y="836"/>
                  </a:cubicBezTo>
                  <a:cubicBezTo>
                    <a:pt x="499" y="756"/>
                    <a:pt x="460" y="860"/>
                    <a:pt x="514" y="775"/>
                  </a:cubicBezTo>
                  <a:cubicBezTo>
                    <a:pt x="531" y="749"/>
                    <a:pt x="541" y="720"/>
                    <a:pt x="555" y="692"/>
                  </a:cubicBezTo>
                  <a:cubicBezTo>
                    <a:pt x="566" y="670"/>
                    <a:pt x="585" y="653"/>
                    <a:pt x="596" y="631"/>
                  </a:cubicBezTo>
                  <a:cubicBezTo>
                    <a:pt x="671" y="481"/>
                    <a:pt x="768" y="328"/>
                    <a:pt x="895" y="219"/>
                  </a:cubicBezTo>
                  <a:cubicBezTo>
                    <a:pt x="939" y="181"/>
                    <a:pt x="971" y="141"/>
                    <a:pt x="1028" y="127"/>
                  </a:cubicBezTo>
                  <a:cubicBezTo>
                    <a:pt x="1110" y="72"/>
                    <a:pt x="1213" y="60"/>
                    <a:pt x="1306" y="34"/>
                  </a:cubicBezTo>
                  <a:cubicBezTo>
                    <a:pt x="1431" y="0"/>
                    <a:pt x="1302" y="22"/>
                    <a:pt x="1440" y="3"/>
                  </a:cubicBezTo>
                  <a:cubicBezTo>
                    <a:pt x="1505" y="6"/>
                    <a:pt x="1570" y="7"/>
                    <a:pt x="1635" y="13"/>
                  </a:cubicBezTo>
                  <a:cubicBezTo>
                    <a:pt x="1716" y="20"/>
                    <a:pt x="1778" y="61"/>
                    <a:pt x="1851" y="85"/>
                  </a:cubicBezTo>
                  <a:cubicBezTo>
                    <a:pt x="1903" y="120"/>
                    <a:pt x="1874" y="95"/>
                    <a:pt x="1923" y="168"/>
                  </a:cubicBezTo>
                  <a:cubicBezTo>
                    <a:pt x="1930" y="178"/>
                    <a:pt x="1944" y="199"/>
                    <a:pt x="1944" y="199"/>
                  </a:cubicBezTo>
                  <a:cubicBezTo>
                    <a:pt x="1961" y="250"/>
                    <a:pt x="1975" y="291"/>
                    <a:pt x="1985" y="343"/>
                  </a:cubicBezTo>
                  <a:cubicBezTo>
                    <a:pt x="1982" y="377"/>
                    <a:pt x="1975" y="411"/>
                    <a:pt x="1975" y="445"/>
                  </a:cubicBezTo>
                  <a:cubicBezTo>
                    <a:pt x="1975" y="528"/>
                    <a:pt x="2002" y="424"/>
                    <a:pt x="1975" y="507"/>
                  </a:cubicBezTo>
                  <a:cubicBezTo>
                    <a:pt x="1978" y="517"/>
                    <a:pt x="1985" y="527"/>
                    <a:pt x="1985" y="538"/>
                  </a:cubicBezTo>
                  <a:cubicBezTo>
                    <a:pt x="1985" y="601"/>
                    <a:pt x="1962" y="542"/>
                    <a:pt x="1985" y="589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8-bit Ripple Carry Adder</a:t>
            </a:r>
          </a:p>
        </p:txBody>
      </p:sp>
      <p:sp>
        <p:nvSpPr>
          <p:cNvPr id="222212" name="Line 4"/>
          <p:cNvSpPr>
            <a:spLocks noChangeShapeType="1"/>
          </p:cNvSpPr>
          <p:nvPr/>
        </p:nvSpPr>
        <p:spPr bwMode="auto">
          <a:xfrm>
            <a:off x="1524000" y="1981200"/>
            <a:ext cx="0" cy="26670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13" name="Line 5"/>
          <p:cNvSpPr>
            <a:spLocks noChangeShapeType="1"/>
          </p:cNvSpPr>
          <p:nvPr/>
        </p:nvSpPr>
        <p:spPr bwMode="auto">
          <a:xfrm>
            <a:off x="1828800" y="1981200"/>
            <a:ext cx="0" cy="26670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14" name="Line 6"/>
          <p:cNvSpPr>
            <a:spLocks noChangeShapeType="1"/>
          </p:cNvSpPr>
          <p:nvPr/>
        </p:nvSpPr>
        <p:spPr bwMode="auto">
          <a:xfrm>
            <a:off x="2438400" y="1981200"/>
            <a:ext cx="0" cy="2362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15" name="Line 7"/>
          <p:cNvSpPr>
            <a:spLocks noChangeShapeType="1"/>
          </p:cNvSpPr>
          <p:nvPr/>
        </p:nvSpPr>
        <p:spPr bwMode="auto">
          <a:xfrm>
            <a:off x="2743200" y="1981200"/>
            <a:ext cx="0" cy="23622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16" name="Line 8"/>
          <p:cNvSpPr>
            <a:spLocks noChangeShapeType="1"/>
          </p:cNvSpPr>
          <p:nvPr/>
        </p:nvSpPr>
        <p:spPr bwMode="auto">
          <a:xfrm>
            <a:off x="3352800" y="1981200"/>
            <a:ext cx="0" cy="20574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17" name="Line 9"/>
          <p:cNvSpPr>
            <a:spLocks noChangeShapeType="1"/>
          </p:cNvSpPr>
          <p:nvPr/>
        </p:nvSpPr>
        <p:spPr bwMode="auto">
          <a:xfrm>
            <a:off x="3657600" y="1981200"/>
            <a:ext cx="0" cy="20574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18" name="Line 10"/>
          <p:cNvSpPr>
            <a:spLocks noChangeShapeType="1"/>
          </p:cNvSpPr>
          <p:nvPr/>
        </p:nvSpPr>
        <p:spPr bwMode="auto">
          <a:xfrm>
            <a:off x="4267200" y="1981200"/>
            <a:ext cx="0" cy="17526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19" name="Line 11"/>
          <p:cNvSpPr>
            <a:spLocks noChangeShapeType="1"/>
          </p:cNvSpPr>
          <p:nvPr/>
        </p:nvSpPr>
        <p:spPr bwMode="auto">
          <a:xfrm>
            <a:off x="4572000" y="1981200"/>
            <a:ext cx="0" cy="17526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20" name="Line 12"/>
          <p:cNvSpPr>
            <a:spLocks noChangeShapeType="1"/>
          </p:cNvSpPr>
          <p:nvPr/>
        </p:nvSpPr>
        <p:spPr bwMode="auto">
          <a:xfrm>
            <a:off x="5181600" y="1981200"/>
            <a:ext cx="0" cy="1447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21" name="Line 13"/>
          <p:cNvSpPr>
            <a:spLocks noChangeShapeType="1"/>
          </p:cNvSpPr>
          <p:nvPr/>
        </p:nvSpPr>
        <p:spPr bwMode="auto">
          <a:xfrm>
            <a:off x="5486400" y="1981200"/>
            <a:ext cx="0" cy="14478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22" name="Line 14"/>
          <p:cNvSpPr>
            <a:spLocks noChangeShapeType="1"/>
          </p:cNvSpPr>
          <p:nvPr/>
        </p:nvSpPr>
        <p:spPr bwMode="auto">
          <a:xfrm>
            <a:off x="6096000" y="1981200"/>
            <a:ext cx="0" cy="11430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23" name="Line 15"/>
          <p:cNvSpPr>
            <a:spLocks noChangeShapeType="1"/>
          </p:cNvSpPr>
          <p:nvPr/>
        </p:nvSpPr>
        <p:spPr bwMode="auto">
          <a:xfrm>
            <a:off x="6400800" y="1981200"/>
            <a:ext cx="0" cy="11430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24" name="Line 16"/>
          <p:cNvSpPr>
            <a:spLocks noChangeShapeType="1"/>
          </p:cNvSpPr>
          <p:nvPr/>
        </p:nvSpPr>
        <p:spPr bwMode="auto">
          <a:xfrm>
            <a:off x="7010400" y="1981200"/>
            <a:ext cx="0" cy="838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25" name="Line 17"/>
          <p:cNvSpPr>
            <a:spLocks noChangeShapeType="1"/>
          </p:cNvSpPr>
          <p:nvPr/>
        </p:nvSpPr>
        <p:spPr bwMode="auto">
          <a:xfrm>
            <a:off x="7315200" y="1981200"/>
            <a:ext cx="0" cy="8382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26" name="Line 18"/>
          <p:cNvSpPr>
            <a:spLocks noChangeShapeType="1"/>
          </p:cNvSpPr>
          <p:nvPr/>
        </p:nvSpPr>
        <p:spPr bwMode="auto">
          <a:xfrm>
            <a:off x="7924800" y="1981200"/>
            <a:ext cx="0" cy="6096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27" name="Line 19"/>
          <p:cNvSpPr>
            <a:spLocks noChangeShapeType="1"/>
          </p:cNvSpPr>
          <p:nvPr/>
        </p:nvSpPr>
        <p:spPr bwMode="auto">
          <a:xfrm>
            <a:off x="8229600" y="1981200"/>
            <a:ext cx="0" cy="6096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28" name="Rectangle 20"/>
          <p:cNvSpPr>
            <a:spLocks noChangeArrowheads="1"/>
          </p:cNvSpPr>
          <p:nvPr/>
        </p:nvSpPr>
        <p:spPr bwMode="auto">
          <a:xfrm>
            <a:off x="7772400" y="2590800"/>
            <a:ext cx="6858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Full</a:t>
            </a:r>
          </a:p>
          <a:p>
            <a:r>
              <a:rPr lang="en-US" sz="1400" b="0"/>
              <a:t>adder</a:t>
            </a:r>
          </a:p>
        </p:txBody>
      </p:sp>
      <p:sp>
        <p:nvSpPr>
          <p:cNvPr id="222229" name="Line 21"/>
          <p:cNvSpPr>
            <a:spLocks noChangeShapeType="1"/>
          </p:cNvSpPr>
          <p:nvPr/>
        </p:nvSpPr>
        <p:spPr bwMode="auto">
          <a:xfrm>
            <a:off x="8686800" y="19812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30" name="Line 22"/>
          <p:cNvSpPr>
            <a:spLocks noChangeShapeType="1"/>
          </p:cNvSpPr>
          <p:nvPr/>
        </p:nvSpPr>
        <p:spPr bwMode="auto">
          <a:xfrm>
            <a:off x="8458200" y="2819400"/>
            <a:ext cx="228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31" name="Text Box 23"/>
          <p:cNvSpPr txBox="1">
            <a:spLocks noChangeArrowheads="1"/>
          </p:cNvSpPr>
          <p:nvPr/>
        </p:nvSpPr>
        <p:spPr bwMode="auto">
          <a:xfrm>
            <a:off x="8534400" y="1676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C</a:t>
            </a:r>
          </a:p>
        </p:txBody>
      </p:sp>
      <p:sp>
        <p:nvSpPr>
          <p:cNvPr id="222232" name="Text Box 24"/>
          <p:cNvSpPr txBox="1">
            <a:spLocks noChangeArrowheads="1"/>
          </p:cNvSpPr>
          <p:nvPr/>
        </p:nvSpPr>
        <p:spPr bwMode="auto">
          <a:xfrm>
            <a:off x="1371600" y="1676400"/>
            <a:ext cx="679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/>
              <a:t>A</a:t>
            </a:r>
            <a:r>
              <a:rPr lang="en-US" sz="1400" b="0" baseline="-25000"/>
              <a:t>7</a:t>
            </a:r>
            <a:r>
              <a:rPr lang="en-US" sz="1400" b="0"/>
              <a:t>   B</a:t>
            </a:r>
            <a:r>
              <a:rPr lang="en-US" sz="1400" b="0" baseline="-25000"/>
              <a:t>7</a:t>
            </a:r>
          </a:p>
        </p:txBody>
      </p:sp>
      <p:sp>
        <p:nvSpPr>
          <p:cNvPr id="222233" name="Text Box 25"/>
          <p:cNvSpPr txBox="1">
            <a:spLocks noChangeArrowheads="1"/>
          </p:cNvSpPr>
          <p:nvPr/>
        </p:nvSpPr>
        <p:spPr bwMode="auto">
          <a:xfrm>
            <a:off x="2286000" y="1676400"/>
            <a:ext cx="679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/>
              <a:t>A</a:t>
            </a:r>
            <a:r>
              <a:rPr lang="en-US" sz="1400" b="0" baseline="-25000"/>
              <a:t>6</a:t>
            </a:r>
            <a:r>
              <a:rPr lang="en-US" sz="1400" b="0"/>
              <a:t>   B</a:t>
            </a:r>
            <a:r>
              <a:rPr lang="en-US" sz="1400" b="0" baseline="-25000"/>
              <a:t>6</a:t>
            </a:r>
          </a:p>
        </p:txBody>
      </p:sp>
      <p:sp>
        <p:nvSpPr>
          <p:cNvPr id="222234" name="Text Box 26"/>
          <p:cNvSpPr txBox="1">
            <a:spLocks noChangeArrowheads="1"/>
          </p:cNvSpPr>
          <p:nvPr/>
        </p:nvSpPr>
        <p:spPr bwMode="auto">
          <a:xfrm>
            <a:off x="3200400" y="1676400"/>
            <a:ext cx="679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/>
              <a:t>A</a:t>
            </a:r>
            <a:r>
              <a:rPr lang="en-US" sz="1400" b="0" baseline="-25000"/>
              <a:t>5</a:t>
            </a:r>
            <a:r>
              <a:rPr lang="en-US" sz="1400" b="0"/>
              <a:t>   B</a:t>
            </a:r>
            <a:r>
              <a:rPr lang="en-US" sz="1400" b="0" baseline="-25000"/>
              <a:t>5</a:t>
            </a:r>
          </a:p>
        </p:txBody>
      </p:sp>
      <p:sp>
        <p:nvSpPr>
          <p:cNvPr id="222235" name="Text Box 27"/>
          <p:cNvSpPr txBox="1">
            <a:spLocks noChangeArrowheads="1"/>
          </p:cNvSpPr>
          <p:nvPr/>
        </p:nvSpPr>
        <p:spPr bwMode="auto">
          <a:xfrm>
            <a:off x="4114800" y="1676400"/>
            <a:ext cx="679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/>
              <a:t>A</a:t>
            </a:r>
            <a:r>
              <a:rPr lang="en-US" sz="1400" b="0" baseline="-25000"/>
              <a:t>4</a:t>
            </a:r>
            <a:r>
              <a:rPr lang="en-US" sz="1400" b="0"/>
              <a:t>   B</a:t>
            </a:r>
            <a:r>
              <a:rPr lang="en-US" sz="1400" b="0" baseline="-25000"/>
              <a:t>4</a:t>
            </a:r>
          </a:p>
        </p:txBody>
      </p:sp>
      <p:sp>
        <p:nvSpPr>
          <p:cNvPr id="222236" name="Text Box 28"/>
          <p:cNvSpPr txBox="1">
            <a:spLocks noChangeArrowheads="1"/>
          </p:cNvSpPr>
          <p:nvPr/>
        </p:nvSpPr>
        <p:spPr bwMode="auto">
          <a:xfrm>
            <a:off x="5029200" y="1676400"/>
            <a:ext cx="679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/>
              <a:t>A</a:t>
            </a:r>
            <a:r>
              <a:rPr lang="en-US" sz="1400" b="0" baseline="-25000"/>
              <a:t>3</a:t>
            </a:r>
            <a:r>
              <a:rPr lang="en-US" sz="1400" b="0"/>
              <a:t>   B</a:t>
            </a:r>
            <a:r>
              <a:rPr lang="en-US" sz="1400" b="0" baseline="-25000"/>
              <a:t>3</a:t>
            </a:r>
          </a:p>
        </p:txBody>
      </p:sp>
      <p:sp>
        <p:nvSpPr>
          <p:cNvPr id="222237" name="Text Box 29"/>
          <p:cNvSpPr txBox="1">
            <a:spLocks noChangeArrowheads="1"/>
          </p:cNvSpPr>
          <p:nvPr/>
        </p:nvSpPr>
        <p:spPr bwMode="auto">
          <a:xfrm>
            <a:off x="5943600" y="1676400"/>
            <a:ext cx="679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/>
              <a:t>A</a:t>
            </a:r>
            <a:r>
              <a:rPr lang="en-US" sz="1400" b="0" baseline="-25000"/>
              <a:t>2</a:t>
            </a:r>
            <a:r>
              <a:rPr lang="en-US" sz="1400" b="0"/>
              <a:t>   B</a:t>
            </a:r>
            <a:r>
              <a:rPr lang="en-US" sz="1400" b="0" baseline="-25000"/>
              <a:t>2</a:t>
            </a:r>
          </a:p>
        </p:txBody>
      </p:sp>
      <p:sp>
        <p:nvSpPr>
          <p:cNvPr id="222238" name="Text Box 30"/>
          <p:cNvSpPr txBox="1">
            <a:spLocks noChangeArrowheads="1"/>
          </p:cNvSpPr>
          <p:nvPr/>
        </p:nvSpPr>
        <p:spPr bwMode="auto">
          <a:xfrm>
            <a:off x="6858000" y="1676400"/>
            <a:ext cx="679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/>
              <a:t>A</a:t>
            </a:r>
            <a:r>
              <a:rPr lang="en-US" sz="1400" b="0" baseline="-25000"/>
              <a:t>1</a:t>
            </a:r>
            <a:r>
              <a:rPr lang="en-US" sz="1400" b="0"/>
              <a:t>   B</a:t>
            </a:r>
            <a:r>
              <a:rPr lang="en-US" sz="1400" b="0" baseline="-25000"/>
              <a:t>1</a:t>
            </a:r>
          </a:p>
        </p:txBody>
      </p:sp>
      <p:sp>
        <p:nvSpPr>
          <p:cNvPr id="222239" name="Text Box 31"/>
          <p:cNvSpPr txBox="1">
            <a:spLocks noChangeArrowheads="1"/>
          </p:cNvSpPr>
          <p:nvPr/>
        </p:nvSpPr>
        <p:spPr bwMode="auto">
          <a:xfrm>
            <a:off x="7772400" y="1676400"/>
            <a:ext cx="679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/>
              <a:t>A</a:t>
            </a:r>
            <a:r>
              <a:rPr lang="en-US" sz="1400" b="0" baseline="-25000"/>
              <a:t>0</a:t>
            </a:r>
            <a:r>
              <a:rPr lang="en-US" sz="1400" b="0"/>
              <a:t>   B</a:t>
            </a:r>
            <a:r>
              <a:rPr lang="en-US" sz="1400" b="0" baseline="-25000"/>
              <a:t>0</a:t>
            </a:r>
          </a:p>
        </p:txBody>
      </p:sp>
      <p:sp>
        <p:nvSpPr>
          <p:cNvPr id="222240" name="Rectangle 32"/>
          <p:cNvSpPr>
            <a:spLocks noChangeArrowheads="1"/>
          </p:cNvSpPr>
          <p:nvPr/>
        </p:nvSpPr>
        <p:spPr bwMode="auto">
          <a:xfrm>
            <a:off x="6858000" y="2819400"/>
            <a:ext cx="6858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Full</a:t>
            </a:r>
          </a:p>
          <a:p>
            <a:r>
              <a:rPr lang="en-US" sz="1400" b="0"/>
              <a:t>adder</a:t>
            </a:r>
          </a:p>
        </p:txBody>
      </p:sp>
      <p:sp>
        <p:nvSpPr>
          <p:cNvPr id="222241" name="Line 33"/>
          <p:cNvSpPr>
            <a:spLocks noChangeShapeType="1"/>
          </p:cNvSpPr>
          <p:nvPr/>
        </p:nvSpPr>
        <p:spPr bwMode="auto">
          <a:xfrm flipH="1">
            <a:off x="7543800" y="2819400"/>
            <a:ext cx="2286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42" name="Rectangle 34"/>
          <p:cNvSpPr>
            <a:spLocks noChangeArrowheads="1"/>
          </p:cNvSpPr>
          <p:nvPr/>
        </p:nvSpPr>
        <p:spPr bwMode="auto">
          <a:xfrm>
            <a:off x="5943600" y="3124200"/>
            <a:ext cx="6858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Full</a:t>
            </a:r>
          </a:p>
          <a:p>
            <a:r>
              <a:rPr lang="en-US" sz="1400" b="0"/>
              <a:t>adder</a:t>
            </a:r>
          </a:p>
        </p:txBody>
      </p:sp>
      <p:sp>
        <p:nvSpPr>
          <p:cNvPr id="222243" name="Line 35"/>
          <p:cNvSpPr>
            <a:spLocks noChangeShapeType="1"/>
          </p:cNvSpPr>
          <p:nvPr/>
        </p:nvSpPr>
        <p:spPr bwMode="auto">
          <a:xfrm flipH="1">
            <a:off x="6629400" y="3124200"/>
            <a:ext cx="2286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44" name="Rectangle 36"/>
          <p:cNvSpPr>
            <a:spLocks noChangeArrowheads="1"/>
          </p:cNvSpPr>
          <p:nvPr/>
        </p:nvSpPr>
        <p:spPr bwMode="auto">
          <a:xfrm>
            <a:off x="5029200" y="3429000"/>
            <a:ext cx="6858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Full</a:t>
            </a:r>
          </a:p>
          <a:p>
            <a:r>
              <a:rPr lang="en-US" sz="1400" b="0"/>
              <a:t>adder</a:t>
            </a:r>
          </a:p>
        </p:txBody>
      </p:sp>
      <p:sp>
        <p:nvSpPr>
          <p:cNvPr id="222245" name="Line 37"/>
          <p:cNvSpPr>
            <a:spLocks noChangeShapeType="1"/>
          </p:cNvSpPr>
          <p:nvPr/>
        </p:nvSpPr>
        <p:spPr bwMode="auto">
          <a:xfrm flipH="1">
            <a:off x="5715000" y="3429000"/>
            <a:ext cx="2286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46" name="Rectangle 38"/>
          <p:cNvSpPr>
            <a:spLocks noChangeArrowheads="1"/>
          </p:cNvSpPr>
          <p:nvPr/>
        </p:nvSpPr>
        <p:spPr bwMode="auto">
          <a:xfrm>
            <a:off x="4114800" y="3733800"/>
            <a:ext cx="6858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Full</a:t>
            </a:r>
          </a:p>
          <a:p>
            <a:r>
              <a:rPr lang="en-US" sz="1400" b="0"/>
              <a:t>adder</a:t>
            </a:r>
          </a:p>
        </p:txBody>
      </p:sp>
      <p:sp>
        <p:nvSpPr>
          <p:cNvPr id="222247" name="Line 39"/>
          <p:cNvSpPr>
            <a:spLocks noChangeShapeType="1"/>
          </p:cNvSpPr>
          <p:nvPr/>
        </p:nvSpPr>
        <p:spPr bwMode="auto">
          <a:xfrm flipH="1">
            <a:off x="4800600" y="3733800"/>
            <a:ext cx="2286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48" name="Rectangle 40"/>
          <p:cNvSpPr>
            <a:spLocks noChangeArrowheads="1"/>
          </p:cNvSpPr>
          <p:nvPr/>
        </p:nvSpPr>
        <p:spPr bwMode="auto">
          <a:xfrm>
            <a:off x="3200400" y="4038600"/>
            <a:ext cx="6858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Full</a:t>
            </a:r>
          </a:p>
          <a:p>
            <a:r>
              <a:rPr lang="en-US" sz="1400" b="0"/>
              <a:t>adder</a:t>
            </a:r>
          </a:p>
        </p:txBody>
      </p:sp>
      <p:sp>
        <p:nvSpPr>
          <p:cNvPr id="222249" name="Line 41"/>
          <p:cNvSpPr>
            <a:spLocks noChangeShapeType="1"/>
          </p:cNvSpPr>
          <p:nvPr/>
        </p:nvSpPr>
        <p:spPr bwMode="auto">
          <a:xfrm flipH="1">
            <a:off x="3886200" y="4038600"/>
            <a:ext cx="2286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50" name="Rectangle 42"/>
          <p:cNvSpPr>
            <a:spLocks noChangeArrowheads="1"/>
          </p:cNvSpPr>
          <p:nvPr/>
        </p:nvSpPr>
        <p:spPr bwMode="auto">
          <a:xfrm>
            <a:off x="2286000" y="4343400"/>
            <a:ext cx="6858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Full</a:t>
            </a:r>
          </a:p>
          <a:p>
            <a:r>
              <a:rPr lang="en-US" sz="1400" b="0"/>
              <a:t>adder</a:t>
            </a:r>
          </a:p>
        </p:txBody>
      </p:sp>
      <p:sp>
        <p:nvSpPr>
          <p:cNvPr id="222251" name="Line 43"/>
          <p:cNvSpPr>
            <a:spLocks noChangeShapeType="1"/>
          </p:cNvSpPr>
          <p:nvPr/>
        </p:nvSpPr>
        <p:spPr bwMode="auto">
          <a:xfrm flipH="1">
            <a:off x="2971800" y="4343400"/>
            <a:ext cx="2286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52" name="Rectangle 44"/>
          <p:cNvSpPr>
            <a:spLocks noChangeArrowheads="1"/>
          </p:cNvSpPr>
          <p:nvPr/>
        </p:nvSpPr>
        <p:spPr bwMode="auto">
          <a:xfrm>
            <a:off x="1371600" y="4648200"/>
            <a:ext cx="6858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Full</a:t>
            </a:r>
          </a:p>
          <a:p>
            <a:r>
              <a:rPr lang="en-US" sz="1400" b="0"/>
              <a:t>adder</a:t>
            </a:r>
          </a:p>
        </p:txBody>
      </p:sp>
      <p:sp>
        <p:nvSpPr>
          <p:cNvPr id="222253" name="Line 45"/>
          <p:cNvSpPr>
            <a:spLocks noChangeShapeType="1"/>
          </p:cNvSpPr>
          <p:nvPr/>
        </p:nvSpPr>
        <p:spPr bwMode="auto">
          <a:xfrm flipH="1">
            <a:off x="2057400" y="4648200"/>
            <a:ext cx="2286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54" name="Line 46"/>
          <p:cNvSpPr>
            <a:spLocks noChangeShapeType="1"/>
          </p:cNvSpPr>
          <p:nvPr/>
        </p:nvSpPr>
        <p:spPr bwMode="auto">
          <a:xfrm>
            <a:off x="1676400" y="51816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55" name="Line 47"/>
          <p:cNvSpPr>
            <a:spLocks noChangeShapeType="1"/>
          </p:cNvSpPr>
          <p:nvPr/>
        </p:nvSpPr>
        <p:spPr bwMode="auto">
          <a:xfrm>
            <a:off x="2590800" y="4876800"/>
            <a:ext cx="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56" name="Line 48"/>
          <p:cNvSpPr>
            <a:spLocks noChangeShapeType="1"/>
          </p:cNvSpPr>
          <p:nvPr/>
        </p:nvSpPr>
        <p:spPr bwMode="auto">
          <a:xfrm>
            <a:off x="3505200" y="4572000"/>
            <a:ext cx="0" cy="1371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57" name="Line 49"/>
          <p:cNvSpPr>
            <a:spLocks noChangeShapeType="1"/>
          </p:cNvSpPr>
          <p:nvPr/>
        </p:nvSpPr>
        <p:spPr bwMode="auto">
          <a:xfrm>
            <a:off x="4419600" y="4267200"/>
            <a:ext cx="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58" name="Line 50"/>
          <p:cNvSpPr>
            <a:spLocks noChangeShapeType="1"/>
          </p:cNvSpPr>
          <p:nvPr/>
        </p:nvSpPr>
        <p:spPr bwMode="auto">
          <a:xfrm>
            <a:off x="5334000" y="3962400"/>
            <a:ext cx="0" cy="1981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59" name="Line 51"/>
          <p:cNvSpPr>
            <a:spLocks noChangeShapeType="1"/>
          </p:cNvSpPr>
          <p:nvPr/>
        </p:nvSpPr>
        <p:spPr bwMode="auto">
          <a:xfrm>
            <a:off x="6248400" y="3657600"/>
            <a:ext cx="0" cy="2286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60" name="Line 52"/>
          <p:cNvSpPr>
            <a:spLocks noChangeShapeType="1"/>
          </p:cNvSpPr>
          <p:nvPr/>
        </p:nvSpPr>
        <p:spPr bwMode="auto">
          <a:xfrm>
            <a:off x="7162800" y="3352800"/>
            <a:ext cx="0" cy="2590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61" name="Line 53"/>
          <p:cNvSpPr>
            <a:spLocks noChangeShapeType="1"/>
          </p:cNvSpPr>
          <p:nvPr/>
        </p:nvSpPr>
        <p:spPr bwMode="auto">
          <a:xfrm>
            <a:off x="8077200" y="3124200"/>
            <a:ext cx="0" cy="281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63" name="Text Box 55"/>
          <p:cNvSpPr txBox="1">
            <a:spLocks noChangeArrowheads="1"/>
          </p:cNvSpPr>
          <p:nvPr/>
        </p:nvSpPr>
        <p:spPr bwMode="auto">
          <a:xfrm>
            <a:off x="1676400" y="5791200"/>
            <a:ext cx="339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/>
              <a:t>S</a:t>
            </a:r>
            <a:r>
              <a:rPr lang="en-US" sz="1400" b="0" baseline="-25000"/>
              <a:t>7</a:t>
            </a:r>
          </a:p>
        </p:txBody>
      </p:sp>
      <p:sp>
        <p:nvSpPr>
          <p:cNvPr id="222268" name="Text Box 60"/>
          <p:cNvSpPr txBox="1">
            <a:spLocks noChangeArrowheads="1"/>
          </p:cNvSpPr>
          <p:nvPr/>
        </p:nvSpPr>
        <p:spPr bwMode="auto">
          <a:xfrm>
            <a:off x="6248400" y="5791200"/>
            <a:ext cx="339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/>
              <a:t>S</a:t>
            </a:r>
            <a:r>
              <a:rPr lang="en-US" sz="1400" b="0" baseline="-25000"/>
              <a:t>2</a:t>
            </a:r>
          </a:p>
        </p:txBody>
      </p:sp>
      <p:sp>
        <p:nvSpPr>
          <p:cNvPr id="222269" name="Text Box 61"/>
          <p:cNvSpPr txBox="1">
            <a:spLocks noChangeArrowheads="1"/>
          </p:cNvSpPr>
          <p:nvPr/>
        </p:nvSpPr>
        <p:spPr bwMode="auto">
          <a:xfrm>
            <a:off x="7162800" y="5791200"/>
            <a:ext cx="339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/>
              <a:t>S</a:t>
            </a:r>
            <a:r>
              <a:rPr lang="en-US" sz="1400" b="0" baseline="-25000"/>
              <a:t>1</a:t>
            </a:r>
          </a:p>
        </p:txBody>
      </p:sp>
      <p:sp>
        <p:nvSpPr>
          <p:cNvPr id="222270" name="Text Box 62"/>
          <p:cNvSpPr txBox="1">
            <a:spLocks noChangeArrowheads="1"/>
          </p:cNvSpPr>
          <p:nvPr/>
        </p:nvSpPr>
        <p:spPr bwMode="auto">
          <a:xfrm>
            <a:off x="8077200" y="5791200"/>
            <a:ext cx="339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/>
              <a:t>S</a:t>
            </a:r>
            <a:r>
              <a:rPr lang="en-US" sz="1400" b="0" baseline="-25000"/>
              <a:t>0</a:t>
            </a:r>
          </a:p>
        </p:txBody>
      </p:sp>
      <p:sp>
        <p:nvSpPr>
          <p:cNvPr id="222271" name="Text Box 63"/>
          <p:cNvSpPr txBox="1">
            <a:spLocks noChangeArrowheads="1"/>
          </p:cNvSpPr>
          <p:nvPr/>
        </p:nvSpPr>
        <p:spPr bwMode="auto">
          <a:xfrm>
            <a:off x="2590800" y="5791200"/>
            <a:ext cx="339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/>
              <a:t>S</a:t>
            </a:r>
            <a:r>
              <a:rPr lang="en-US" sz="1400" b="0" baseline="-25000"/>
              <a:t>6</a:t>
            </a:r>
          </a:p>
        </p:txBody>
      </p:sp>
      <p:sp>
        <p:nvSpPr>
          <p:cNvPr id="222272" name="Text Box 64"/>
          <p:cNvSpPr txBox="1">
            <a:spLocks noChangeArrowheads="1"/>
          </p:cNvSpPr>
          <p:nvPr/>
        </p:nvSpPr>
        <p:spPr bwMode="auto">
          <a:xfrm>
            <a:off x="3505200" y="5791200"/>
            <a:ext cx="339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/>
              <a:t>S</a:t>
            </a:r>
            <a:r>
              <a:rPr lang="en-US" sz="1400" b="0" baseline="-25000"/>
              <a:t>5</a:t>
            </a:r>
          </a:p>
        </p:txBody>
      </p:sp>
      <p:sp>
        <p:nvSpPr>
          <p:cNvPr id="222273" name="Text Box 65"/>
          <p:cNvSpPr txBox="1">
            <a:spLocks noChangeArrowheads="1"/>
          </p:cNvSpPr>
          <p:nvPr/>
        </p:nvSpPr>
        <p:spPr bwMode="auto">
          <a:xfrm>
            <a:off x="4419600" y="5791200"/>
            <a:ext cx="339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/>
              <a:t>S</a:t>
            </a:r>
            <a:r>
              <a:rPr lang="en-US" sz="1400" b="0" baseline="-25000"/>
              <a:t>4</a:t>
            </a:r>
          </a:p>
        </p:txBody>
      </p:sp>
      <p:sp>
        <p:nvSpPr>
          <p:cNvPr id="222274" name="Text Box 66"/>
          <p:cNvSpPr txBox="1">
            <a:spLocks noChangeArrowheads="1"/>
          </p:cNvSpPr>
          <p:nvPr/>
        </p:nvSpPr>
        <p:spPr bwMode="auto">
          <a:xfrm>
            <a:off x="5334000" y="5791200"/>
            <a:ext cx="339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/>
              <a:t>S</a:t>
            </a:r>
            <a:r>
              <a:rPr lang="en-US" sz="1400" b="0" baseline="-25000"/>
              <a:t>3</a:t>
            </a:r>
          </a:p>
        </p:txBody>
      </p:sp>
      <p:sp>
        <p:nvSpPr>
          <p:cNvPr id="222275" name="Line 67"/>
          <p:cNvSpPr>
            <a:spLocks noChangeShapeType="1"/>
          </p:cNvSpPr>
          <p:nvPr/>
        </p:nvSpPr>
        <p:spPr bwMode="auto">
          <a:xfrm flipH="1">
            <a:off x="990600" y="4953000"/>
            <a:ext cx="38100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76" name="Text Box 68"/>
          <p:cNvSpPr txBox="1">
            <a:spLocks noChangeArrowheads="1"/>
          </p:cNvSpPr>
          <p:nvPr/>
        </p:nvSpPr>
        <p:spPr bwMode="auto">
          <a:xfrm>
            <a:off x="381000" y="5257800"/>
            <a:ext cx="847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Carry</a:t>
            </a:r>
          </a:p>
        </p:txBody>
      </p:sp>
      <p:sp>
        <p:nvSpPr>
          <p:cNvPr id="222277" name="Text Box 69"/>
          <p:cNvSpPr txBox="1">
            <a:spLocks noChangeArrowheads="1"/>
          </p:cNvSpPr>
          <p:nvPr/>
        </p:nvSpPr>
        <p:spPr bwMode="auto">
          <a:xfrm>
            <a:off x="228600" y="6172200"/>
            <a:ext cx="861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Unfortunately this has a very large propagation time for 32 bit adds (~96)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7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8-bit Carry Look-ahead Adder</a:t>
            </a:r>
          </a:p>
        </p:txBody>
      </p:sp>
      <p:sp>
        <p:nvSpPr>
          <p:cNvPr id="229379" name="Line 3"/>
          <p:cNvSpPr>
            <a:spLocks noChangeShapeType="1"/>
          </p:cNvSpPr>
          <p:nvPr/>
        </p:nvSpPr>
        <p:spPr bwMode="auto">
          <a:xfrm>
            <a:off x="1524000" y="1981200"/>
            <a:ext cx="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380" name="Line 4"/>
          <p:cNvSpPr>
            <a:spLocks noChangeShapeType="1"/>
          </p:cNvSpPr>
          <p:nvPr/>
        </p:nvSpPr>
        <p:spPr bwMode="auto">
          <a:xfrm>
            <a:off x="1828800" y="1981200"/>
            <a:ext cx="0" cy="4572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381" name="Line 5"/>
          <p:cNvSpPr>
            <a:spLocks noChangeShapeType="1"/>
          </p:cNvSpPr>
          <p:nvPr/>
        </p:nvSpPr>
        <p:spPr bwMode="auto">
          <a:xfrm>
            <a:off x="2438400" y="1981200"/>
            <a:ext cx="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382" name="Line 6"/>
          <p:cNvSpPr>
            <a:spLocks noChangeShapeType="1"/>
          </p:cNvSpPr>
          <p:nvPr/>
        </p:nvSpPr>
        <p:spPr bwMode="auto">
          <a:xfrm>
            <a:off x="2743200" y="1981200"/>
            <a:ext cx="0" cy="4572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383" name="Line 7"/>
          <p:cNvSpPr>
            <a:spLocks noChangeShapeType="1"/>
          </p:cNvSpPr>
          <p:nvPr/>
        </p:nvSpPr>
        <p:spPr bwMode="auto">
          <a:xfrm>
            <a:off x="3352800" y="1981200"/>
            <a:ext cx="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384" name="Line 8"/>
          <p:cNvSpPr>
            <a:spLocks noChangeShapeType="1"/>
          </p:cNvSpPr>
          <p:nvPr/>
        </p:nvSpPr>
        <p:spPr bwMode="auto">
          <a:xfrm>
            <a:off x="3657600" y="1981200"/>
            <a:ext cx="0" cy="4572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385" name="Line 9"/>
          <p:cNvSpPr>
            <a:spLocks noChangeShapeType="1"/>
          </p:cNvSpPr>
          <p:nvPr/>
        </p:nvSpPr>
        <p:spPr bwMode="auto">
          <a:xfrm>
            <a:off x="4267200" y="1981200"/>
            <a:ext cx="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386" name="Line 10"/>
          <p:cNvSpPr>
            <a:spLocks noChangeShapeType="1"/>
          </p:cNvSpPr>
          <p:nvPr/>
        </p:nvSpPr>
        <p:spPr bwMode="auto">
          <a:xfrm>
            <a:off x="4572000" y="1981200"/>
            <a:ext cx="0" cy="4572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387" name="Line 11"/>
          <p:cNvSpPr>
            <a:spLocks noChangeShapeType="1"/>
          </p:cNvSpPr>
          <p:nvPr/>
        </p:nvSpPr>
        <p:spPr bwMode="auto">
          <a:xfrm>
            <a:off x="5181600" y="1981200"/>
            <a:ext cx="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388" name="Line 12"/>
          <p:cNvSpPr>
            <a:spLocks noChangeShapeType="1"/>
          </p:cNvSpPr>
          <p:nvPr/>
        </p:nvSpPr>
        <p:spPr bwMode="auto">
          <a:xfrm>
            <a:off x="5486400" y="1981200"/>
            <a:ext cx="0" cy="4572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389" name="Line 13"/>
          <p:cNvSpPr>
            <a:spLocks noChangeShapeType="1"/>
          </p:cNvSpPr>
          <p:nvPr/>
        </p:nvSpPr>
        <p:spPr bwMode="auto">
          <a:xfrm>
            <a:off x="6096000" y="1981200"/>
            <a:ext cx="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390" name="Line 14"/>
          <p:cNvSpPr>
            <a:spLocks noChangeShapeType="1"/>
          </p:cNvSpPr>
          <p:nvPr/>
        </p:nvSpPr>
        <p:spPr bwMode="auto">
          <a:xfrm>
            <a:off x="6400800" y="1981200"/>
            <a:ext cx="0" cy="4572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391" name="Line 15"/>
          <p:cNvSpPr>
            <a:spLocks noChangeShapeType="1"/>
          </p:cNvSpPr>
          <p:nvPr/>
        </p:nvSpPr>
        <p:spPr bwMode="auto">
          <a:xfrm>
            <a:off x="7010400" y="1981200"/>
            <a:ext cx="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392" name="Line 16"/>
          <p:cNvSpPr>
            <a:spLocks noChangeShapeType="1"/>
          </p:cNvSpPr>
          <p:nvPr/>
        </p:nvSpPr>
        <p:spPr bwMode="auto">
          <a:xfrm>
            <a:off x="7315200" y="1981200"/>
            <a:ext cx="0" cy="4572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393" name="Line 17"/>
          <p:cNvSpPr>
            <a:spLocks noChangeShapeType="1"/>
          </p:cNvSpPr>
          <p:nvPr/>
        </p:nvSpPr>
        <p:spPr bwMode="auto">
          <a:xfrm>
            <a:off x="7924800" y="1981200"/>
            <a:ext cx="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394" name="Line 18"/>
          <p:cNvSpPr>
            <a:spLocks noChangeShapeType="1"/>
          </p:cNvSpPr>
          <p:nvPr/>
        </p:nvSpPr>
        <p:spPr bwMode="auto">
          <a:xfrm>
            <a:off x="8229600" y="1981200"/>
            <a:ext cx="0" cy="4572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396" name="Text Box 20"/>
          <p:cNvSpPr txBox="1">
            <a:spLocks noChangeArrowheads="1"/>
          </p:cNvSpPr>
          <p:nvPr/>
        </p:nvSpPr>
        <p:spPr bwMode="auto">
          <a:xfrm>
            <a:off x="1371600" y="1676400"/>
            <a:ext cx="679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/>
              <a:t>A</a:t>
            </a:r>
            <a:r>
              <a:rPr lang="en-US" sz="1400" b="0" baseline="-25000"/>
              <a:t>7</a:t>
            </a:r>
            <a:r>
              <a:rPr lang="en-US" sz="1400" b="0"/>
              <a:t>   B</a:t>
            </a:r>
            <a:r>
              <a:rPr lang="en-US" sz="1400" b="0" baseline="-25000"/>
              <a:t>7</a:t>
            </a:r>
          </a:p>
        </p:txBody>
      </p:sp>
      <p:sp>
        <p:nvSpPr>
          <p:cNvPr id="229397" name="Text Box 21"/>
          <p:cNvSpPr txBox="1">
            <a:spLocks noChangeArrowheads="1"/>
          </p:cNvSpPr>
          <p:nvPr/>
        </p:nvSpPr>
        <p:spPr bwMode="auto">
          <a:xfrm>
            <a:off x="2286000" y="1676400"/>
            <a:ext cx="679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/>
              <a:t>A</a:t>
            </a:r>
            <a:r>
              <a:rPr lang="en-US" sz="1400" b="0" baseline="-25000"/>
              <a:t>6</a:t>
            </a:r>
            <a:r>
              <a:rPr lang="en-US" sz="1400" b="0"/>
              <a:t>   B</a:t>
            </a:r>
            <a:r>
              <a:rPr lang="en-US" sz="1400" b="0" baseline="-25000"/>
              <a:t>6</a:t>
            </a:r>
          </a:p>
        </p:txBody>
      </p:sp>
      <p:sp>
        <p:nvSpPr>
          <p:cNvPr id="229398" name="Text Box 22"/>
          <p:cNvSpPr txBox="1">
            <a:spLocks noChangeArrowheads="1"/>
          </p:cNvSpPr>
          <p:nvPr/>
        </p:nvSpPr>
        <p:spPr bwMode="auto">
          <a:xfrm>
            <a:off x="3200400" y="1676400"/>
            <a:ext cx="679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/>
              <a:t>A</a:t>
            </a:r>
            <a:r>
              <a:rPr lang="en-US" sz="1400" b="0" baseline="-25000"/>
              <a:t>5</a:t>
            </a:r>
            <a:r>
              <a:rPr lang="en-US" sz="1400" b="0"/>
              <a:t>   B</a:t>
            </a:r>
            <a:r>
              <a:rPr lang="en-US" sz="1400" b="0" baseline="-25000"/>
              <a:t>5</a:t>
            </a:r>
          </a:p>
        </p:txBody>
      </p:sp>
      <p:sp>
        <p:nvSpPr>
          <p:cNvPr id="229399" name="Text Box 23"/>
          <p:cNvSpPr txBox="1">
            <a:spLocks noChangeArrowheads="1"/>
          </p:cNvSpPr>
          <p:nvPr/>
        </p:nvSpPr>
        <p:spPr bwMode="auto">
          <a:xfrm>
            <a:off x="4114800" y="1676400"/>
            <a:ext cx="679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/>
              <a:t>A</a:t>
            </a:r>
            <a:r>
              <a:rPr lang="en-US" sz="1400" b="0" baseline="-25000"/>
              <a:t>4</a:t>
            </a:r>
            <a:r>
              <a:rPr lang="en-US" sz="1400" b="0"/>
              <a:t>   B</a:t>
            </a:r>
            <a:r>
              <a:rPr lang="en-US" sz="1400" b="0" baseline="-25000"/>
              <a:t>4</a:t>
            </a:r>
          </a:p>
        </p:txBody>
      </p:sp>
      <p:sp>
        <p:nvSpPr>
          <p:cNvPr id="229400" name="Text Box 24"/>
          <p:cNvSpPr txBox="1">
            <a:spLocks noChangeArrowheads="1"/>
          </p:cNvSpPr>
          <p:nvPr/>
        </p:nvSpPr>
        <p:spPr bwMode="auto">
          <a:xfrm>
            <a:off x="5029200" y="1676400"/>
            <a:ext cx="679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/>
              <a:t>A</a:t>
            </a:r>
            <a:r>
              <a:rPr lang="en-US" sz="1400" b="0" baseline="-25000"/>
              <a:t>3</a:t>
            </a:r>
            <a:r>
              <a:rPr lang="en-US" sz="1400" b="0"/>
              <a:t>   B</a:t>
            </a:r>
            <a:r>
              <a:rPr lang="en-US" sz="1400" b="0" baseline="-25000"/>
              <a:t>3</a:t>
            </a:r>
          </a:p>
        </p:txBody>
      </p:sp>
      <p:sp>
        <p:nvSpPr>
          <p:cNvPr id="229401" name="Text Box 25"/>
          <p:cNvSpPr txBox="1">
            <a:spLocks noChangeArrowheads="1"/>
          </p:cNvSpPr>
          <p:nvPr/>
        </p:nvSpPr>
        <p:spPr bwMode="auto">
          <a:xfrm>
            <a:off x="5943600" y="1676400"/>
            <a:ext cx="679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/>
              <a:t>A</a:t>
            </a:r>
            <a:r>
              <a:rPr lang="en-US" sz="1400" b="0" baseline="-25000"/>
              <a:t>2</a:t>
            </a:r>
            <a:r>
              <a:rPr lang="en-US" sz="1400" b="0"/>
              <a:t>   B</a:t>
            </a:r>
            <a:r>
              <a:rPr lang="en-US" sz="1400" b="0" baseline="-25000"/>
              <a:t>2</a:t>
            </a:r>
          </a:p>
        </p:txBody>
      </p:sp>
      <p:sp>
        <p:nvSpPr>
          <p:cNvPr id="229402" name="Text Box 26"/>
          <p:cNvSpPr txBox="1">
            <a:spLocks noChangeArrowheads="1"/>
          </p:cNvSpPr>
          <p:nvPr/>
        </p:nvSpPr>
        <p:spPr bwMode="auto">
          <a:xfrm>
            <a:off x="6858000" y="1676400"/>
            <a:ext cx="679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/>
              <a:t>A</a:t>
            </a:r>
            <a:r>
              <a:rPr lang="en-US" sz="1400" b="0" baseline="-25000"/>
              <a:t>1</a:t>
            </a:r>
            <a:r>
              <a:rPr lang="en-US" sz="1400" b="0"/>
              <a:t>   B</a:t>
            </a:r>
            <a:r>
              <a:rPr lang="en-US" sz="1400" b="0" baseline="-25000"/>
              <a:t>1</a:t>
            </a:r>
          </a:p>
        </p:txBody>
      </p:sp>
      <p:sp>
        <p:nvSpPr>
          <p:cNvPr id="229403" name="Text Box 27"/>
          <p:cNvSpPr txBox="1">
            <a:spLocks noChangeArrowheads="1"/>
          </p:cNvSpPr>
          <p:nvPr/>
        </p:nvSpPr>
        <p:spPr bwMode="auto">
          <a:xfrm>
            <a:off x="7772400" y="1676400"/>
            <a:ext cx="679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/>
              <a:t>A</a:t>
            </a:r>
            <a:r>
              <a:rPr lang="en-US" sz="1400" b="0" baseline="-25000"/>
              <a:t>0</a:t>
            </a:r>
            <a:r>
              <a:rPr lang="en-US" sz="1400" b="0"/>
              <a:t>   B</a:t>
            </a:r>
            <a:r>
              <a:rPr lang="en-US" sz="1400" b="0" baseline="-25000"/>
              <a:t>0</a:t>
            </a:r>
          </a:p>
        </p:txBody>
      </p:sp>
      <p:sp>
        <p:nvSpPr>
          <p:cNvPr id="229404" name="Line 28"/>
          <p:cNvSpPr>
            <a:spLocks noChangeShapeType="1"/>
          </p:cNvSpPr>
          <p:nvPr/>
        </p:nvSpPr>
        <p:spPr bwMode="auto">
          <a:xfrm>
            <a:off x="2133600" y="19812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05" name="Text Box 29"/>
          <p:cNvSpPr txBox="1">
            <a:spLocks noChangeArrowheads="1"/>
          </p:cNvSpPr>
          <p:nvPr/>
        </p:nvSpPr>
        <p:spPr bwMode="auto">
          <a:xfrm>
            <a:off x="1981200" y="1676400"/>
            <a:ext cx="339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/>
              <a:t>S</a:t>
            </a:r>
            <a:r>
              <a:rPr lang="en-US" sz="1400" b="0" baseline="-25000"/>
              <a:t>7</a:t>
            </a:r>
          </a:p>
        </p:txBody>
      </p:sp>
      <p:sp>
        <p:nvSpPr>
          <p:cNvPr id="229406" name="Text Box 30"/>
          <p:cNvSpPr txBox="1">
            <a:spLocks noChangeArrowheads="1"/>
          </p:cNvSpPr>
          <p:nvPr/>
        </p:nvSpPr>
        <p:spPr bwMode="auto">
          <a:xfrm>
            <a:off x="6553200" y="1676400"/>
            <a:ext cx="339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/>
              <a:t>S</a:t>
            </a:r>
            <a:r>
              <a:rPr lang="en-US" sz="1400" b="0" baseline="-25000"/>
              <a:t>2</a:t>
            </a:r>
          </a:p>
        </p:txBody>
      </p:sp>
      <p:sp>
        <p:nvSpPr>
          <p:cNvPr id="229407" name="Text Box 31"/>
          <p:cNvSpPr txBox="1">
            <a:spLocks noChangeArrowheads="1"/>
          </p:cNvSpPr>
          <p:nvPr/>
        </p:nvSpPr>
        <p:spPr bwMode="auto">
          <a:xfrm>
            <a:off x="7467600" y="1676400"/>
            <a:ext cx="339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/>
              <a:t>S</a:t>
            </a:r>
            <a:r>
              <a:rPr lang="en-US" sz="1400" b="0" baseline="-25000"/>
              <a:t>1</a:t>
            </a:r>
          </a:p>
        </p:txBody>
      </p:sp>
      <p:sp>
        <p:nvSpPr>
          <p:cNvPr id="229408" name="Text Box 32"/>
          <p:cNvSpPr txBox="1">
            <a:spLocks noChangeArrowheads="1"/>
          </p:cNvSpPr>
          <p:nvPr/>
        </p:nvSpPr>
        <p:spPr bwMode="auto">
          <a:xfrm>
            <a:off x="2895600" y="1676400"/>
            <a:ext cx="339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/>
              <a:t>S</a:t>
            </a:r>
            <a:r>
              <a:rPr lang="en-US" sz="1400" b="0" baseline="-25000"/>
              <a:t>6</a:t>
            </a:r>
          </a:p>
        </p:txBody>
      </p:sp>
      <p:sp>
        <p:nvSpPr>
          <p:cNvPr id="229409" name="Text Box 33"/>
          <p:cNvSpPr txBox="1">
            <a:spLocks noChangeArrowheads="1"/>
          </p:cNvSpPr>
          <p:nvPr/>
        </p:nvSpPr>
        <p:spPr bwMode="auto">
          <a:xfrm>
            <a:off x="3810000" y="1676400"/>
            <a:ext cx="339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/>
              <a:t>S</a:t>
            </a:r>
            <a:r>
              <a:rPr lang="en-US" sz="1400" b="0" baseline="-25000"/>
              <a:t>5</a:t>
            </a:r>
          </a:p>
        </p:txBody>
      </p:sp>
      <p:sp>
        <p:nvSpPr>
          <p:cNvPr id="229410" name="Text Box 34"/>
          <p:cNvSpPr txBox="1">
            <a:spLocks noChangeArrowheads="1"/>
          </p:cNvSpPr>
          <p:nvPr/>
        </p:nvSpPr>
        <p:spPr bwMode="auto">
          <a:xfrm>
            <a:off x="4724400" y="1676400"/>
            <a:ext cx="339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/>
              <a:t>S</a:t>
            </a:r>
            <a:r>
              <a:rPr lang="en-US" sz="1400" b="0" baseline="-25000"/>
              <a:t>4</a:t>
            </a:r>
          </a:p>
        </p:txBody>
      </p:sp>
      <p:sp>
        <p:nvSpPr>
          <p:cNvPr id="229411" name="Text Box 35"/>
          <p:cNvSpPr txBox="1">
            <a:spLocks noChangeArrowheads="1"/>
          </p:cNvSpPr>
          <p:nvPr/>
        </p:nvSpPr>
        <p:spPr bwMode="auto">
          <a:xfrm>
            <a:off x="5638800" y="1676400"/>
            <a:ext cx="339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/>
              <a:t>S</a:t>
            </a:r>
            <a:r>
              <a:rPr lang="en-US" sz="1400" b="0" baseline="-25000"/>
              <a:t>3</a:t>
            </a:r>
          </a:p>
        </p:txBody>
      </p:sp>
      <p:sp>
        <p:nvSpPr>
          <p:cNvPr id="229412" name="Line 36"/>
          <p:cNvSpPr>
            <a:spLocks noChangeShapeType="1"/>
          </p:cNvSpPr>
          <p:nvPr/>
        </p:nvSpPr>
        <p:spPr bwMode="auto">
          <a:xfrm>
            <a:off x="3048000" y="19812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13" name="Line 37"/>
          <p:cNvSpPr>
            <a:spLocks noChangeShapeType="1"/>
          </p:cNvSpPr>
          <p:nvPr/>
        </p:nvSpPr>
        <p:spPr bwMode="auto">
          <a:xfrm>
            <a:off x="3962400" y="19812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14" name="Line 38"/>
          <p:cNvSpPr>
            <a:spLocks noChangeShapeType="1"/>
          </p:cNvSpPr>
          <p:nvPr/>
        </p:nvSpPr>
        <p:spPr bwMode="auto">
          <a:xfrm>
            <a:off x="4876800" y="19812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15" name="Line 39"/>
          <p:cNvSpPr>
            <a:spLocks noChangeShapeType="1"/>
          </p:cNvSpPr>
          <p:nvPr/>
        </p:nvSpPr>
        <p:spPr bwMode="auto">
          <a:xfrm>
            <a:off x="5791200" y="19812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16" name="Line 40"/>
          <p:cNvSpPr>
            <a:spLocks noChangeShapeType="1"/>
          </p:cNvSpPr>
          <p:nvPr/>
        </p:nvSpPr>
        <p:spPr bwMode="auto">
          <a:xfrm>
            <a:off x="6705600" y="19812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17" name="Line 41"/>
          <p:cNvSpPr>
            <a:spLocks noChangeShapeType="1"/>
          </p:cNvSpPr>
          <p:nvPr/>
        </p:nvSpPr>
        <p:spPr bwMode="auto">
          <a:xfrm>
            <a:off x="7620000" y="19812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18" name="Line 42"/>
          <p:cNvSpPr>
            <a:spLocks noChangeShapeType="1"/>
          </p:cNvSpPr>
          <p:nvPr/>
        </p:nvSpPr>
        <p:spPr bwMode="auto">
          <a:xfrm>
            <a:off x="8534400" y="19812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19" name="Text Box 43"/>
          <p:cNvSpPr txBox="1">
            <a:spLocks noChangeArrowheads="1"/>
          </p:cNvSpPr>
          <p:nvPr/>
        </p:nvSpPr>
        <p:spPr bwMode="auto">
          <a:xfrm>
            <a:off x="8382000" y="1676400"/>
            <a:ext cx="339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/>
              <a:t>S</a:t>
            </a:r>
            <a:r>
              <a:rPr lang="en-US" sz="1400" b="0" baseline="-25000"/>
              <a:t>0</a:t>
            </a:r>
          </a:p>
        </p:txBody>
      </p:sp>
      <p:grpSp>
        <p:nvGrpSpPr>
          <p:cNvPr id="229510" name="Group 134"/>
          <p:cNvGrpSpPr>
            <a:grpSpLocks/>
          </p:cNvGrpSpPr>
          <p:nvPr/>
        </p:nvGrpSpPr>
        <p:grpSpPr bwMode="auto">
          <a:xfrm>
            <a:off x="1447800" y="2438400"/>
            <a:ext cx="7162800" cy="533400"/>
            <a:chOff x="912" y="1536"/>
            <a:chExt cx="4512" cy="336"/>
          </a:xfrm>
        </p:grpSpPr>
        <p:sp>
          <p:nvSpPr>
            <p:cNvPr id="229395" name="Rectangle 19"/>
            <p:cNvSpPr>
              <a:spLocks noChangeArrowheads="1"/>
            </p:cNvSpPr>
            <p:nvPr/>
          </p:nvSpPr>
          <p:spPr bwMode="auto">
            <a:xfrm>
              <a:off x="4944" y="1536"/>
              <a:ext cx="48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X</a:t>
              </a:r>
            </a:p>
          </p:txBody>
        </p:sp>
        <p:sp>
          <p:nvSpPr>
            <p:cNvPr id="229420" name="Rectangle 44"/>
            <p:cNvSpPr>
              <a:spLocks noChangeArrowheads="1"/>
            </p:cNvSpPr>
            <p:nvPr/>
          </p:nvSpPr>
          <p:spPr bwMode="auto">
            <a:xfrm>
              <a:off x="4368" y="1536"/>
              <a:ext cx="48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X</a:t>
              </a:r>
            </a:p>
          </p:txBody>
        </p:sp>
        <p:sp>
          <p:nvSpPr>
            <p:cNvPr id="229421" name="Rectangle 45"/>
            <p:cNvSpPr>
              <a:spLocks noChangeArrowheads="1"/>
            </p:cNvSpPr>
            <p:nvPr/>
          </p:nvSpPr>
          <p:spPr bwMode="auto">
            <a:xfrm>
              <a:off x="3792" y="1536"/>
              <a:ext cx="48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X</a:t>
              </a:r>
            </a:p>
          </p:txBody>
        </p:sp>
        <p:sp>
          <p:nvSpPr>
            <p:cNvPr id="229422" name="Rectangle 46"/>
            <p:cNvSpPr>
              <a:spLocks noChangeArrowheads="1"/>
            </p:cNvSpPr>
            <p:nvPr/>
          </p:nvSpPr>
          <p:spPr bwMode="auto">
            <a:xfrm>
              <a:off x="3216" y="1536"/>
              <a:ext cx="48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X</a:t>
              </a:r>
            </a:p>
          </p:txBody>
        </p:sp>
        <p:sp>
          <p:nvSpPr>
            <p:cNvPr id="229423" name="Rectangle 47"/>
            <p:cNvSpPr>
              <a:spLocks noChangeArrowheads="1"/>
            </p:cNvSpPr>
            <p:nvPr/>
          </p:nvSpPr>
          <p:spPr bwMode="auto">
            <a:xfrm>
              <a:off x="2640" y="1536"/>
              <a:ext cx="48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X</a:t>
              </a:r>
            </a:p>
          </p:txBody>
        </p:sp>
        <p:sp>
          <p:nvSpPr>
            <p:cNvPr id="229424" name="Rectangle 48"/>
            <p:cNvSpPr>
              <a:spLocks noChangeArrowheads="1"/>
            </p:cNvSpPr>
            <p:nvPr/>
          </p:nvSpPr>
          <p:spPr bwMode="auto">
            <a:xfrm>
              <a:off x="2064" y="1536"/>
              <a:ext cx="48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X</a:t>
              </a:r>
            </a:p>
          </p:txBody>
        </p:sp>
        <p:sp>
          <p:nvSpPr>
            <p:cNvPr id="229425" name="Rectangle 49"/>
            <p:cNvSpPr>
              <a:spLocks noChangeArrowheads="1"/>
            </p:cNvSpPr>
            <p:nvPr/>
          </p:nvSpPr>
          <p:spPr bwMode="auto">
            <a:xfrm>
              <a:off x="1488" y="1536"/>
              <a:ext cx="48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X</a:t>
              </a:r>
            </a:p>
          </p:txBody>
        </p:sp>
        <p:sp>
          <p:nvSpPr>
            <p:cNvPr id="229426" name="Rectangle 50"/>
            <p:cNvSpPr>
              <a:spLocks noChangeArrowheads="1"/>
            </p:cNvSpPr>
            <p:nvPr/>
          </p:nvSpPr>
          <p:spPr bwMode="auto">
            <a:xfrm>
              <a:off x="912" y="1536"/>
              <a:ext cx="48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X</a:t>
              </a:r>
            </a:p>
          </p:txBody>
        </p:sp>
      </p:grpSp>
      <p:sp>
        <p:nvSpPr>
          <p:cNvPr id="229427" name="Rectangle 51"/>
          <p:cNvSpPr>
            <a:spLocks noChangeArrowheads="1"/>
          </p:cNvSpPr>
          <p:nvPr/>
        </p:nvSpPr>
        <p:spPr bwMode="auto">
          <a:xfrm>
            <a:off x="6934200" y="3276600"/>
            <a:ext cx="762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Y</a:t>
            </a:r>
          </a:p>
        </p:txBody>
      </p:sp>
      <p:sp>
        <p:nvSpPr>
          <p:cNvPr id="229428" name="Rectangle 52"/>
          <p:cNvSpPr>
            <a:spLocks noChangeArrowheads="1"/>
          </p:cNvSpPr>
          <p:nvPr/>
        </p:nvSpPr>
        <p:spPr bwMode="auto">
          <a:xfrm>
            <a:off x="5105400" y="3276600"/>
            <a:ext cx="762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Y</a:t>
            </a:r>
          </a:p>
        </p:txBody>
      </p:sp>
      <p:sp>
        <p:nvSpPr>
          <p:cNvPr id="229429" name="Rectangle 53"/>
          <p:cNvSpPr>
            <a:spLocks noChangeArrowheads="1"/>
          </p:cNvSpPr>
          <p:nvPr/>
        </p:nvSpPr>
        <p:spPr bwMode="auto">
          <a:xfrm>
            <a:off x="3276600" y="3276600"/>
            <a:ext cx="762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Y</a:t>
            </a:r>
          </a:p>
        </p:txBody>
      </p:sp>
      <p:sp>
        <p:nvSpPr>
          <p:cNvPr id="229430" name="Rectangle 54"/>
          <p:cNvSpPr>
            <a:spLocks noChangeArrowheads="1"/>
          </p:cNvSpPr>
          <p:nvPr/>
        </p:nvSpPr>
        <p:spPr bwMode="auto">
          <a:xfrm>
            <a:off x="1447800" y="3276600"/>
            <a:ext cx="762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Y</a:t>
            </a:r>
          </a:p>
        </p:txBody>
      </p:sp>
      <p:sp>
        <p:nvSpPr>
          <p:cNvPr id="229431" name="Rectangle 55"/>
          <p:cNvSpPr>
            <a:spLocks noChangeArrowheads="1"/>
          </p:cNvSpPr>
          <p:nvPr/>
        </p:nvSpPr>
        <p:spPr bwMode="auto">
          <a:xfrm>
            <a:off x="5105400" y="4343400"/>
            <a:ext cx="762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Y</a:t>
            </a:r>
          </a:p>
        </p:txBody>
      </p:sp>
      <p:sp>
        <p:nvSpPr>
          <p:cNvPr id="229432" name="Rectangle 56"/>
          <p:cNvSpPr>
            <a:spLocks noChangeArrowheads="1"/>
          </p:cNvSpPr>
          <p:nvPr/>
        </p:nvSpPr>
        <p:spPr bwMode="auto">
          <a:xfrm>
            <a:off x="1447800" y="4343400"/>
            <a:ext cx="762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Y</a:t>
            </a:r>
          </a:p>
        </p:txBody>
      </p:sp>
      <p:sp>
        <p:nvSpPr>
          <p:cNvPr id="229433" name="Rectangle 57"/>
          <p:cNvSpPr>
            <a:spLocks noChangeArrowheads="1"/>
          </p:cNvSpPr>
          <p:nvPr/>
        </p:nvSpPr>
        <p:spPr bwMode="auto">
          <a:xfrm>
            <a:off x="1447800" y="5410200"/>
            <a:ext cx="762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Y</a:t>
            </a:r>
          </a:p>
        </p:txBody>
      </p:sp>
      <p:sp>
        <p:nvSpPr>
          <p:cNvPr id="229434" name="Line 58"/>
          <p:cNvSpPr>
            <a:spLocks noChangeShapeType="1"/>
          </p:cNvSpPr>
          <p:nvPr/>
        </p:nvSpPr>
        <p:spPr bwMode="auto">
          <a:xfrm>
            <a:off x="7010400" y="2971800"/>
            <a:ext cx="0" cy="30480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35" name="Line 59"/>
          <p:cNvSpPr>
            <a:spLocks noChangeShapeType="1"/>
          </p:cNvSpPr>
          <p:nvPr/>
        </p:nvSpPr>
        <p:spPr bwMode="auto">
          <a:xfrm>
            <a:off x="7315200" y="29718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36" name="Line 60"/>
          <p:cNvSpPr>
            <a:spLocks noChangeShapeType="1"/>
          </p:cNvSpPr>
          <p:nvPr/>
        </p:nvSpPr>
        <p:spPr bwMode="auto">
          <a:xfrm>
            <a:off x="7620000" y="29718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37" name="Line 61"/>
          <p:cNvSpPr>
            <a:spLocks noChangeShapeType="1"/>
          </p:cNvSpPr>
          <p:nvPr/>
        </p:nvSpPr>
        <p:spPr bwMode="auto">
          <a:xfrm>
            <a:off x="5181600" y="2971800"/>
            <a:ext cx="0" cy="30480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38" name="Line 62"/>
          <p:cNvSpPr>
            <a:spLocks noChangeShapeType="1"/>
          </p:cNvSpPr>
          <p:nvPr/>
        </p:nvSpPr>
        <p:spPr bwMode="auto">
          <a:xfrm>
            <a:off x="5486400" y="29718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39" name="Line 63"/>
          <p:cNvSpPr>
            <a:spLocks noChangeShapeType="1"/>
          </p:cNvSpPr>
          <p:nvPr/>
        </p:nvSpPr>
        <p:spPr bwMode="auto">
          <a:xfrm>
            <a:off x="5791200" y="29718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40" name="Line 64"/>
          <p:cNvSpPr>
            <a:spLocks noChangeShapeType="1"/>
          </p:cNvSpPr>
          <p:nvPr/>
        </p:nvSpPr>
        <p:spPr bwMode="auto">
          <a:xfrm>
            <a:off x="3352800" y="2971800"/>
            <a:ext cx="0" cy="30480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41" name="Line 65"/>
          <p:cNvSpPr>
            <a:spLocks noChangeShapeType="1"/>
          </p:cNvSpPr>
          <p:nvPr/>
        </p:nvSpPr>
        <p:spPr bwMode="auto">
          <a:xfrm>
            <a:off x="3657600" y="29718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42" name="Line 66"/>
          <p:cNvSpPr>
            <a:spLocks noChangeShapeType="1"/>
          </p:cNvSpPr>
          <p:nvPr/>
        </p:nvSpPr>
        <p:spPr bwMode="auto">
          <a:xfrm>
            <a:off x="3962400" y="29718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43" name="Line 67"/>
          <p:cNvSpPr>
            <a:spLocks noChangeShapeType="1"/>
          </p:cNvSpPr>
          <p:nvPr/>
        </p:nvSpPr>
        <p:spPr bwMode="auto">
          <a:xfrm>
            <a:off x="1524000" y="2971800"/>
            <a:ext cx="0" cy="30480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44" name="Line 68"/>
          <p:cNvSpPr>
            <a:spLocks noChangeShapeType="1"/>
          </p:cNvSpPr>
          <p:nvPr/>
        </p:nvSpPr>
        <p:spPr bwMode="auto">
          <a:xfrm>
            <a:off x="1828800" y="29718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45" name="Line 69"/>
          <p:cNvSpPr>
            <a:spLocks noChangeShapeType="1"/>
          </p:cNvSpPr>
          <p:nvPr/>
        </p:nvSpPr>
        <p:spPr bwMode="auto">
          <a:xfrm>
            <a:off x="2133600" y="29718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46" name="Line 70"/>
          <p:cNvSpPr>
            <a:spLocks noChangeShapeType="1"/>
          </p:cNvSpPr>
          <p:nvPr/>
        </p:nvSpPr>
        <p:spPr bwMode="auto">
          <a:xfrm>
            <a:off x="5181600" y="4038600"/>
            <a:ext cx="0" cy="30480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47" name="Line 71"/>
          <p:cNvSpPr>
            <a:spLocks noChangeShapeType="1"/>
          </p:cNvSpPr>
          <p:nvPr/>
        </p:nvSpPr>
        <p:spPr bwMode="auto">
          <a:xfrm>
            <a:off x="5486400" y="40386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48" name="Line 72"/>
          <p:cNvSpPr>
            <a:spLocks noChangeShapeType="1"/>
          </p:cNvSpPr>
          <p:nvPr/>
        </p:nvSpPr>
        <p:spPr bwMode="auto">
          <a:xfrm>
            <a:off x="5791200" y="40386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49" name="Line 73"/>
          <p:cNvSpPr>
            <a:spLocks noChangeShapeType="1"/>
          </p:cNvSpPr>
          <p:nvPr/>
        </p:nvSpPr>
        <p:spPr bwMode="auto">
          <a:xfrm>
            <a:off x="1524000" y="4038600"/>
            <a:ext cx="0" cy="30480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50" name="Line 74"/>
          <p:cNvSpPr>
            <a:spLocks noChangeShapeType="1"/>
          </p:cNvSpPr>
          <p:nvPr/>
        </p:nvSpPr>
        <p:spPr bwMode="auto">
          <a:xfrm>
            <a:off x="1828800" y="40386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51" name="Line 75"/>
          <p:cNvSpPr>
            <a:spLocks noChangeShapeType="1"/>
          </p:cNvSpPr>
          <p:nvPr/>
        </p:nvSpPr>
        <p:spPr bwMode="auto">
          <a:xfrm>
            <a:off x="2133600" y="40386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52" name="Line 76"/>
          <p:cNvSpPr>
            <a:spLocks noChangeShapeType="1"/>
          </p:cNvSpPr>
          <p:nvPr/>
        </p:nvSpPr>
        <p:spPr bwMode="auto">
          <a:xfrm>
            <a:off x="1524000" y="5105400"/>
            <a:ext cx="0" cy="30480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53" name="Line 77"/>
          <p:cNvSpPr>
            <a:spLocks noChangeShapeType="1"/>
          </p:cNvSpPr>
          <p:nvPr/>
        </p:nvSpPr>
        <p:spPr bwMode="auto">
          <a:xfrm>
            <a:off x="1828800" y="51054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54" name="Line 78"/>
          <p:cNvSpPr>
            <a:spLocks noChangeShapeType="1"/>
          </p:cNvSpPr>
          <p:nvPr/>
        </p:nvSpPr>
        <p:spPr bwMode="auto">
          <a:xfrm>
            <a:off x="2133600" y="51054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55" name="Line 79"/>
          <p:cNvSpPr>
            <a:spLocks noChangeShapeType="1"/>
          </p:cNvSpPr>
          <p:nvPr/>
        </p:nvSpPr>
        <p:spPr bwMode="auto">
          <a:xfrm>
            <a:off x="7924800" y="2971800"/>
            <a:ext cx="0" cy="38100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56" name="Line 80"/>
          <p:cNvSpPr>
            <a:spLocks noChangeShapeType="1"/>
          </p:cNvSpPr>
          <p:nvPr/>
        </p:nvSpPr>
        <p:spPr bwMode="auto">
          <a:xfrm flipH="1">
            <a:off x="7696200" y="3352800"/>
            <a:ext cx="228600" cy="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57" name="Line 81"/>
          <p:cNvSpPr>
            <a:spLocks noChangeShapeType="1"/>
          </p:cNvSpPr>
          <p:nvPr/>
        </p:nvSpPr>
        <p:spPr bwMode="auto">
          <a:xfrm>
            <a:off x="8229600" y="2971800"/>
            <a:ext cx="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58" name="Line 82"/>
          <p:cNvSpPr>
            <a:spLocks noChangeShapeType="1"/>
          </p:cNvSpPr>
          <p:nvPr/>
        </p:nvSpPr>
        <p:spPr bwMode="auto">
          <a:xfrm flipH="1" flipV="1">
            <a:off x="7696200" y="3657600"/>
            <a:ext cx="5334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59" name="Line 83"/>
          <p:cNvSpPr>
            <a:spLocks noChangeShapeType="1"/>
          </p:cNvSpPr>
          <p:nvPr/>
        </p:nvSpPr>
        <p:spPr bwMode="auto">
          <a:xfrm>
            <a:off x="7696200" y="3962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60" name="Line 84"/>
          <p:cNvSpPr>
            <a:spLocks noChangeShapeType="1"/>
          </p:cNvSpPr>
          <p:nvPr/>
        </p:nvSpPr>
        <p:spPr bwMode="auto">
          <a:xfrm flipV="1">
            <a:off x="8534400" y="29718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61" name="Line 85"/>
          <p:cNvSpPr>
            <a:spLocks noChangeShapeType="1"/>
          </p:cNvSpPr>
          <p:nvPr/>
        </p:nvSpPr>
        <p:spPr bwMode="auto">
          <a:xfrm>
            <a:off x="6096000" y="2971800"/>
            <a:ext cx="0" cy="38100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62" name="Line 86"/>
          <p:cNvSpPr>
            <a:spLocks noChangeShapeType="1"/>
          </p:cNvSpPr>
          <p:nvPr/>
        </p:nvSpPr>
        <p:spPr bwMode="auto">
          <a:xfrm flipH="1">
            <a:off x="5867400" y="3352800"/>
            <a:ext cx="228600" cy="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63" name="Line 87"/>
          <p:cNvSpPr>
            <a:spLocks noChangeShapeType="1"/>
          </p:cNvSpPr>
          <p:nvPr/>
        </p:nvSpPr>
        <p:spPr bwMode="auto">
          <a:xfrm>
            <a:off x="6400800" y="2971800"/>
            <a:ext cx="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64" name="Line 88"/>
          <p:cNvSpPr>
            <a:spLocks noChangeShapeType="1"/>
          </p:cNvSpPr>
          <p:nvPr/>
        </p:nvSpPr>
        <p:spPr bwMode="auto">
          <a:xfrm flipH="1" flipV="1">
            <a:off x="5867400" y="3657600"/>
            <a:ext cx="5334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65" name="Line 89"/>
          <p:cNvSpPr>
            <a:spLocks noChangeShapeType="1"/>
          </p:cNvSpPr>
          <p:nvPr/>
        </p:nvSpPr>
        <p:spPr bwMode="auto">
          <a:xfrm>
            <a:off x="5867400" y="3962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66" name="Line 90"/>
          <p:cNvSpPr>
            <a:spLocks noChangeShapeType="1"/>
          </p:cNvSpPr>
          <p:nvPr/>
        </p:nvSpPr>
        <p:spPr bwMode="auto">
          <a:xfrm flipV="1">
            <a:off x="6705600" y="29718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67" name="Line 91"/>
          <p:cNvSpPr>
            <a:spLocks noChangeShapeType="1"/>
          </p:cNvSpPr>
          <p:nvPr/>
        </p:nvSpPr>
        <p:spPr bwMode="auto">
          <a:xfrm>
            <a:off x="4267200" y="2971800"/>
            <a:ext cx="0" cy="38100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68" name="Line 92"/>
          <p:cNvSpPr>
            <a:spLocks noChangeShapeType="1"/>
          </p:cNvSpPr>
          <p:nvPr/>
        </p:nvSpPr>
        <p:spPr bwMode="auto">
          <a:xfrm flipH="1">
            <a:off x="4038600" y="3352800"/>
            <a:ext cx="228600" cy="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69" name="Line 93"/>
          <p:cNvSpPr>
            <a:spLocks noChangeShapeType="1"/>
          </p:cNvSpPr>
          <p:nvPr/>
        </p:nvSpPr>
        <p:spPr bwMode="auto">
          <a:xfrm>
            <a:off x="4572000" y="2971800"/>
            <a:ext cx="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70" name="Line 94"/>
          <p:cNvSpPr>
            <a:spLocks noChangeShapeType="1"/>
          </p:cNvSpPr>
          <p:nvPr/>
        </p:nvSpPr>
        <p:spPr bwMode="auto">
          <a:xfrm flipH="1" flipV="1">
            <a:off x="4038600" y="3657600"/>
            <a:ext cx="5334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71" name="Line 95"/>
          <p:cNvSpPr>
            <a:spLocks noChangeShapeType="1"/>
          </p:cNvSpPr>
          <p:nvPr/>
        </p:nvSpPr>
        <p:spPr bwMode="auto">
          <a:xfrm>
            <a:off x="4038600" y="3962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72" name="Line 96"/>
          <p:cNvSpPr>
            <a:spLocks noChangeShapeType="1"/>
          </p:cNvSpPr>
          <p:nvPr/>
        </p:nvSpPr>
        <p:spPr bwMode="auto">
          <a:xfrm flipV="1">
            <a:off x="4876800" y="29718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73" name="Line 97"/>
          <p:cNvSpPr>
            <a:spLocks noChangeShapeType="1"/>
          </p:cNvSpPr>
          <p:nvPr/>
        </p:nvSpPr>
        <p:spPr bwMode="auto">
          <a:xfrm>
            <a:off x="2438400" y="2971800"/>
            <a:ext cx="0" cy="38100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74" name="Line 98"/>
          <p:cNvSpPr>
            <a:spLocks noChangeShapeType="1"/>
          </p:cNvSpPr>
          <p:nvPr/>
        </p:nvSpPr>
        <p:spPr bwMode="auto">
          <a:xfrm flipH="1">
            <a:off x="2209800" y="3352800"/>
            <a:ext cx="228600" cy="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75" name="Line 99"/>
          <p:cNvSpPr>
            <a:spLocks noChangeShapeType="1"/>
          </p:cNvSpPr>
          <p:nvPr/>
        </p:nvSpPr>
        <p:spPr bwMode="auto">
          <a:xfrm>
            <a:off x="2743200" y="2971800"/>
            <a:ext cx="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76" name="Line 100"/>
          <p:cNvSpPr>
            <a:spLocks noChangeShapeType="1"/>
          </p:cNvSpPr>
          <p:nvPr/>
        </p:nvSpPr>
        <p:spPr bwMode="auto">
          <a:xfrm flipH="1" flipV="1">
            <a:off x="2209800" y="3657600"/>
            <a:ext cx="5334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77" name="Line 101"/>
          <p:cNvSpPr>
            <a:spLocks noChangeShapeType="1"/>
          </p:cNvSpPr>
          <p:nvPr/>
        </p:nvSpPr>
        <p:spPr bwMode="auto">
          <a:xfrm>
            <a:off x="2209800" y="3962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78" name="Line 102"/>
          <p:cNvSpPr>
            <a:spLocks noChangeShapeType="1"/>
          </p:cNvSpPr>
          <p:nvPr/>
        </p:nvSpPr>
        <p:spPr bwMode="auto">
          <a:xfrm flipV="1">
            <a:off x="3048000" y="29718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79" name="Line 103"/>
          <p:cNvSpPr>
            <a:spLocks noChangeShapeType="1"/>
          </p:cNvSpPr>
          <p:nvPr/>
        </p:nvSpPr>
        <p:spPr bwMode="auto">
          <a:xfrm>
            <a:off x="3352800" y="4038600"/>
            <a:ext cx="0" cy="38100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80" name="Line 104"/>
          <p:cNvSpPr>
            <a:spLocks noChangeShapeType="1"/>
          </p:cNvSpPr>
          <p:nvPr/>
        </p:nvSpPr>
        <p:spPr bwMode="auto">
          <a:xfrm flipH="1">
            <a:off x="2209800" y="4419600"/>
            <a:ext cx="1143000" cy="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81" name="Line 105"/>
          <p:cNvSpPr>
            <a:spLocks noChangeShapeType="1"/>
          </p:cNvSpPr>
          <p:nvPr/>
        </p:nvSpPr>
        <p:spPr bwMode="auto">
          <a:xfrm>
            <a:off x="3657600" y="4038600"/>
            <a:ext cx="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82" name="Line 106"/>
          <p:cNvSpPr>
            <a:spLocks noChangeShapeType="1"/>
          </p:cNvSpPr>
          <p:nvPr/>
        </p:nvSpPr>
        <p:spPr bwMode="auto">
          <a:xfrm flipH="1" flipV="1">
            <a:off x="2209800" y="4724400"/>
            <a:ext cx="1447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83" name="Line 107"/>
          <p:cNvSpPr>
            <a:spLocks noChangeShapeType="1"/>
          </p:cNvSpPr>
          <p:nvPr/>
        </p:nvSpPr>
        <p:spPr bwMode="auto">
          <a:xfrm>
            <a:off x="2209800" y="50292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84" name="Line 108"/>
          <p:cNvSpPr>
            <a:spLocks noChangeShapeType="1"/>
          </p:cNvSpPr>
          <p:nvPr/>
        </p:nvSpPr>
        <p:spPr bwMode="auto">
          <a:xfrm flipV="1">
            <a:off x="3962400" y="40386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85" name="Line 109"/>
          <p:cNvSpPr>
            <a:spLocks noChangeShapeType="1"/>
          </p:cNvSpPr>
          <p:nvPr/>
        </p:nvSpPr>
        <p:spPr bwMode="auto">
          <a:xfrm>
            <a:off x="7010400" y="4038600"/>
            <a:ext cx="0" cy="38100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86" name="Line 110"/>
          <p:cNvSpPr>
            <a:spLocks noChangeShapeType="1"/>
          </p:cNvSpPr>
          <p:nvPr/>
        </p:nvSpPr>
        <p:spPr bwMode="auto">
          <a:xfrm flipH="1">
            <a:off x="5867400" y="4419600"/>
            <a:ext cx="1143000" cy="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87" name="Line 111"/>
          <p:cNvSpPr>
            <a:spLocks noChangeShapeType="1"/>
          </p:cNvSpPr>
          <p:nvPr/>
        </p:nvSpPr>
        <p:spPr bwMode="auto">
          <a:xfrm>
            <a:off x="7315200" y="4038600"/>
            <a:ext cx="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88" name="Line 112"/>
          <p:cNvSpPr>
            <a:spLocks noChangeShapeType="1"/>
          </p:cNvSpPr>
          <p:nvPr/>
        </p:nvSpPr>
        <p:spPr bwMode="auto">
          <a:xfrm flipH="1" flipV="1">
            <a:off x="5867400" y="4724400"/>
            <a:ext cx="1447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89" name="Line 113"/>
          <p:cNvSpPr>
            <a:spLocks noChangeShapeType="1"/>
          </p:cNvSpPr>
          <p:nvPr/>
        </p:nvSpPr>
        <p:spPr bwMode="auto">
          <a:xfrm>
            <a:off x="5867400" y="50292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90" name="Line 114"/>
          <p:cNvSpPr>
            <a:spLocks noChangeShapeType="1"/>
          </p:cNvSpPr>
          <p:nvPr/>
        </p:nvSpPr>
        <p:spPr bwMode="auto">
          <a:xfrm flipV="1">
            <a:off x="7620000" y="40386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91" name="Line 115"/>
          <p:cNvSpPr>
            <a:spLocks noChangeShapeType="1"/>
          </p:cNvSpPr>
          <p:nvPr/>
        </p:nvSpPr>
        <p:spPr bwMode="auto">
          <a:xfrm>
            <a:off x="5181600" y="5105400"/>
            <a:ext cx="0" cy="38100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92" name="Line 116"/>
          <p:cNvSpPr>
            <a:spLocks noChangeShapeType="1"/>
          </p:cNvSpPr>
          <p:nvPr/>
        </p:nvSpPr>
        <p:spPr bwMode="auto">
          <a:xfrm flipH="1">
            <a:off x="2209800" y="5486400"/>
            <a:ext cx="2971800" cy="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93" name="Line 117"/>
          <p:cNvSpPr>
            <a:spLocks noChangeShapeType="1"/>
          </p:cNvSpPr>
          <p:nvPr/>
        </p:nvSpPr>
        <p:spPr bwMode="auto">
          <a:xfrm>
            <a:off x="5486400" y="5105400"/>
            <a:ext cx="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94" name="Line 118"/>
          <p:cNvSpPr>
            <a:spLocks noChangeShapeType="1"/>
          </p:cNvSpPr>
          <p:nvPr/>
        </p:nvSpPr>
        <p:spPr bwMode="auto">
          <a:xfrm flipH="1" flipV="1">
            <a:off x="2209800" y="5791200"/>
            <a:ext cx="32766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95" name="Line 119"/>
          <p:cNvSpPr>
            <a:spLocks noChangeShapeType="1"/>
          </p:cNvSpPr>
          <p:nvPr/>
        </p:nvSpPr>
        <p:spPr bwMode="auto">
          <a:xfrm>
            <a:off x="2209800" y="6096000"/>
            <a:ext cx="3581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96" name="Line 120"/>
          <p:cNvSpPr>
            <a:spLocks noChangeShapeType="1"/>
          </p:cNvSpPr>
          <p:nvPr/>
        </p:nvSpPr>
        <p:spPr bwMode="auto">
          <a:xfrm flipV="1">
            <a:off x="5791200" y="5105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97" name="Line 121"/>
          <p:cNvSpPr>
            <a:spLocks noChangeShapeType="1"/>
          </p:cNvSpPr>
          <p:nvPr/>
        </p:nvSpPr>
        <p:spPr bwMode="auto">
          <a:xfrm flipH="1">
            <a:off x="2057400" y="6400800"/>
            <a:ext cx="662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98" name="Line 122"/>
          <p:cNvSpPr>
            <a:spLocks noChangeShapeType="1"/>
          </p:cNvSpPr>
          <p:nvPr/>
        </p:nvSpPr>
        <p:spPr bwMode="auto">
          <a:xfrm flipV="1">
            <a:off x="2057400" y="61722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99" name="Text Box 123"/>
          <p:cNvSpPr txBox="1">
            <a:spLocks noChangeArrowheads="1"/>
          </p:cNvSpPr>
          <p:nvPr/>
        </p:nvSpPr>
        <p:spPr bwMode="auto">
          <a:xfrm>
            <a:off x="8077200" y="6096000"/>
            <a:ext cx="588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Carry</a:t>
            </a:r>
          </a:p>
        </p:txBody>
      </p:sp>
      <p:sp>
        <p:nvSpPr>
          <p:cNvPr id="229500" name="Text Box 124"/>
          <p:cNvSpPr txBox="1">
            <a:spLocks noChangeArrowheads="1"/>
          </p:cNvSpPr>
          <p:nvPr/>
        </p:nvSpPr>
        <p:spPr bwMode="auto">
          <a:xfrm>
            <a:off x="1447800" y="1219200"/>
            <a:ext cx="690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 much faster (and more complex) adder for 32 or 64 bit adds</a:t>
            </a:r>
          </a:p>
        </p:txBody>
      </p:sp>
      <p:grpSp>
        <p:nvGrpSpPr>
          <p:cNvPr id="229511" name="Group 135"/>
          <p:cNvGrpSpPr>
            <a:grpSpLocks/>
          </p:cNvGrpSpPr>
          <p:nvPr/>
        </p:nvGrpSpPr>
        <p:grpSpPr bwMode="auto">
          <a:xfrm>
            <a:off x="1447800" y="2438400"/>
            <a:ext cx="7162800" cy="533400"/>
            <a:chOff x="912" y="1536"/>
            <a:chExt cx="4512" cy="336"/>
          </a:xfrm>
        </p:grpSpPr>
        <p:sp>
          <p:nvSpPr>
            <p:cNvPr id="229512" name="Rectangle 136"/>
            <p:cNvSpPr>
              <a:spLocks noChangeArrowheads="1"/>
            </p:cNvSpPr>
            <p:nvPr/>
          </p:nvSpPr>
          <p:spPr bwMode="auto">
            <a:xfrm>
              <a:off x="4944" y="1536"/>
              <a:ext cx="480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X</a:t>
              </a:r>
            </a:p>
          </p:txBody>
        </p:sp>
        <p:sp>
          <p:nvSpPr>
            <p:cNvPr id="229513" name="Rectangle 137"/>
            <p:cNvSpPr>
              <a:spLocks noChangeArrowheads="1"/>
            </p:cNvSpPr>
            <p:nvPr/>
          </p:nvSpPr>
          <p:spPr bwMode="auto">
            <a:xfrm>
              <a:off x="4368" y="1536"/>
              <a:ext cx="480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X</a:t>
              </a:r>
            </a:p>
          </p:txBody>
        </p:sp>
        <p:sp>
          <p:nvSpPr>
            <p:cNvPr id="229514" name="Rectangle 138"/>
            <p:cNvSpPr>
              <a:spLocks noChangeArrowheads="1"/>
            </p:cNvSpPr>
            <p:nvPr/>
          </p:nvSpPr>
          <p:spPr bwMode="auto">
            <a:xfrm>
              <a:off x="3792" y="1536"/>
              <a:ext cx="480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X</a:t>
              </a:r>
            </a:p>
          </p:txBody>
        </p:sp>
        <p:sp>
          <p:nvSpPr>
            <p:cNvPr id="229515" name="Rectangle 139"/>
            <p:cNvSpPr>
              <a:spLocks noChangeArrowheads="1"/>
            </p:cNvSpPr>
            <p:nvPr/>
          </p:nvSpPr>
          <p:spPr bwMode="auto">
            <a:xfrm>
              <a:off x="3216" y="1536"/>
              <a:ext cx="480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X</a:t>
              </a:r>
            </a:p>
          </p:txBody>
        </p:sp>
        <p:sp>
          <p:nvSpPr>
            <p:cNvPr id="229516" name="Rectangle 140"/>
            <p:cNvSpPr>
              <a:spLocks noChangeArrowheads="1"/>
            </p:cNvSpPr>
            <p:nvPr/>
          </p:nvSpPr>
          <p:spPr bwMode="auto">
            <a:xfrm>
              <a:off x="2640" y="1536"/>
              <a:ext cx="480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X</a:t>
              </a:r>
            </a:p>
          </p:txBody>
        </p:sp>
        <p:sp>
          <p:nvSpPr>
            <p:cNvPr id="229517" name="Rectangle 141"/>
            <p:cNvSpPr>
              <a:spLocks noChangeArrowheads="1"/>
            </p:cNvSpPr>
            <p:nvPr/>
          </p:nvSpPr>
          <p:spPr bwMode="auto">
            <a:xfrm>
              <a:off x="2064" y="1536"/>
              <a:ext cx="480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X</a:t>
              </a:r>
            </a:p>
          </p:txBody>
        </p:sp>
        <p:sp>
          <p:nvSpPr>
            <p:cNvPr id="229518" name="Rectangle 142"/>
            <p:cNvSpPr>
              <a:spLocks noChangeArrowheads="1"/>
            </p:cNvSpPr>
            <p:nvPr/>
          </p:nvSpPr>
          <p:spPr bwMode="auto">
            <a:xfrm>
              <a:off x="1488" y="1536"/>
              <a:ext cx="480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X</a:t>
              </a:r>
            </a:p>
          </p:txBody>
        </p:sp>
        <p:sp>
          <p:nvSpPr>
            <p:cNvPr id="229519" name="Rectangle 143"/>
            <p:cNvSpPr>
              <a:spLocks noChangeArrowheads="1"/>
            </p:cNvSpPr>
            <p:nvPr/>
          </p:nvSpPr>
          <p:spPr bwMode="auto">
            <a:xfrm>
              <a:off x="912" y="1536"/>
              <a:ext cx="480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X</a:t>
              </a:r>
            </a:p>
          </p:txBody>
        </p:sp>
      </p:grpSp>
      <p:grpSp>
        <p:nvGrpSpPr>
          <p:cNvPr id="229527" name="Group 151"/>
          <p:cNvGrpSpPr>
            <a:grpSpLocks/>
          </p:cNvGrpSpPr>
          <p:nvPr/>
        </p:nvGrpSpPr>
        <p:grpSpPr bwMode="auto">
          <a:xfrm>
            <a:off x="1447800" y="3276600"/>
            <a:ext cx="6248400" cy="2895600"/>
            <a:chOff x="1008" y="2160"/>
            <a:chExt cx="3936" cy="1824"/>
          </a:xfrm>
        </p:grpSpPr>
        <p:sp>
          <p:nvSpPr>
            <p:cNvPr id="229520" name="Rectangle 144"/>
            <p:cNvSpPr>
              <a:spLocks noChangeArrowheads="1"/>
            </p:cNvSpPr>
            <p:nvPr/>
          </p:nvSpPr>
          <p:spPr bwMode="auto">
            <a:xfrm>
              <a:off x="4464" y="2160"/>
              <a:ext cx="480" cy="480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Y</a:t>
              </a:r>
            </a:p>
          </p:txBody>
        </p:sp>
        <p:sp>
          <p:nvSpPr>
            <p:cNvPr id="229521" name="Rectangle 145"/>
            <p:cNvSpPr>
              <a:spLocks noChangeArrowheads="1"/>
            </p:cNvSpPr>
            <p:nvPr/>
          </p:nvSpPr>
          <p:spPr bwMode="auto">
            <a:xfrm>
              <a:off x="3312" y="2160"/>
              <a:ext cx="480" cy="480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Y</a:t>
              </a:r>
            </a:p>
          </p:txBody>
        </p:sp>
        <p:sp>
          <p:nvSpPr>
            <p:cNvPr id="229522" name="Rectangle 146"/>
            <p:cNvSpPr>
              <a:spLocks noChangeArrowheads="1"/>
            </p:cNvSpPr>
            <p:nvPr/>
          </p:nvSpPr>
          <p:spPr bwMode="auto">
            <a:xfrm>
              <a:off x="2160" y="2160"/>
              <a:ext cx="480" cy="480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Y</a:t>
              </a:r>
            </a:p>
          </p:txBody>
        </p:sp>
        <p:sp>
          <p:nvSpPr>
            <p:cNvPr id="229523" name="Rectangle 147"/>
            <p:cNvSpPr>
              <a:spLocks noChangeArrowheads="1"/>
            </p:cNvSpPr>
            <p:nvPr/>
          </p:nvSpPr>
          <p:spPr bwMode="auto">
            <a:xfrm>
              <a:off x="1008" y="2160"/>
              <a:ext cx="480" cy="480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Y</a:t>
              </a:r>
            </a:p>
          </p:txBody>
        </p:sp>
        <p:sp>
          <p:nvSpPr>
            <p:cNvPr id="229524" name="Rectangle 148"/>
            <p:cNvSpPr>
              <a:spLocks noChangeArrowheads="1"/>
            </p:cNvSpPr>
            <p:nvPr/>
          </p:nvSpPr>
          <p:spPr bwMode="auto">
            <a:xfrm>
              <a:off x="3312" y="2832"/>
              <a:ext cx="480" cy="480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Y</a:t>
              </a:r>
            </a:p>
          </p:txBody>
        </p:sp>
        <p:sp>
          <p:nvSpPr>
            <p:cNvPr id="229525" name="Rectangle 149"/>
            <p:cNvSpPr>
              <a:spLocks noChangeArrowheads="1"/>
            </p:cNvSpPr>
            <p:nvPr/>
          </p:nvSpPr>
          <p:spPr bwMode="auto">
            <a:xfrm>
              <a:off x="1008" y="2832"/>
              <a:ext cx="480" cy="480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Y</a:t>
              </a:r>
            </a:p>
          </p:txBody>
        </p:sp>
        <p:sp>
          <p:nvSpPr>
            <p:cNvPr id="229526" name="Rectangle 150"/>
            <p:cNvSpPr>
              <a:spLocks noChangeArrowheads="1"/>
            </p:cNvSpPr>
            <p:nvPr/>
          </p:nvSpPr>
          <p:spPr bwMode="auto">
            <a:xfrm>
              <a:off x="1008" y="3504"/>
              <a:ext cx="480" cy="480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Carry Look-Ahead Adder</a:t>
            </a: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1600200" y="3048000"/>
            <a:ext cx="2514600" cy="16764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28358" name="Line 6"/>
          <p:cNvSpPr>
            <a:spLocks noChangeShapeType="1"/>
          </p:cNvSpPr>
          <p:nvPr/>
        </p:nvSpPr>
        <p:spPr bwMode="auto">
          <a:xfrm>
            <a:off x="2590800" y="2286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359" name="Line 7"/>
          <p:cNvSpPr>
            <a:spLocks noChangeShapeType="1"/>
          </p:cNvSpPr>
          <p:nvPr/>
        </p:nvSpPr>
        <p:spPr bwMode="auto">
          <a:xfrm>
            <a:off x="3657600" y="2286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1676400" y="19050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</a:t>
            </a:r>
          </a:p>
        </p:txBody>
      </p:sp>
      <p:sp>
        <p:nvSpPr>
          <p:cNvPr id="228361" name="Text Box 9"/>
          <p:cNvSpPr txBox="1">
            <a:spLocks noChangeArrowheads="1"/>
          </p:cNvSpPr>
          <p:nvPr/>
        </p:nvSpPr>
        <p:spPr bwMode="auto">
          <a:xfrm>
            <a:off x="2422525" y="191928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/>
              <a:t>B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3489325" y="191928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/>
              <a:t>S</a:t>
            </a:r>
          </a:p>
        </p:txBody>
      </p:sp>
      <p:sp>
        <p:nvSpPr>
          <p:cNvPr id="228363" name="Line 11"/>
          <p:cNvSpPr>
            <a:spLocks noChangeShapeType="1"/>
          </p:cNvSpPr>
          <p:nvPr/>
        </p:nvSpPr>
        <p:spPr bwMode="auto">
          <a:xfrm>
            <a:off x="2057400" y="4495800"/>
            <a:ext cx="0" cy="762000"/>
          </a:xfrm>
          <a:prstGeom prst="line">
            <a:avLst/>
          </a:prstGeom>
          <a:noFill/>
          <a:ln w="28575">
            <a:solidFill>
              <a:srgbClr val="FF7C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364" name="Line 12"/>
          <p:cNvSpPr>
            <a:spLocks noChangeShapeType="1"/>
          </p:cNvSpPr>
          <p:nvPr/>
        </p:nvSpPr>
        <p:spPr bwMode="auto">
          <a:xfrm>
            <a:off x="2743200" y="44196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>
            <a:off x="3733800" y="38100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366" name="Text Box 14"/>
          <p:cNvSpPr txBox="1">
            <a:spLocks noChangeArrowheads="1"/>
          </p:cNvSpPr>
          <p:nvPr/>
        </p:nvSpPr>
        <p:spPr bwMode="auto">
          <a:xfrm>
            <a:off x="3556000" y="51308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</a:t>
            </a:r>
          </a:p>
        </p:txBody>
      </p:sp>
      <p:sp>
        <p:nvSpPr>
          <p:cNvPr id="228367" name="Text Box 15"/>
          <p:cNvSpPr txBox="1">
            <a:spLocks noChangeArrowheads="1"/>
          </p:cNvSpPr>
          <p:nvPr/>
        </p:nvSpPr>
        <p:spPr bwMode="auto">
          <a:xfrm>
            <a:off x="2590800" y="51816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</a:t>
            </a:r>
          </a:p>
        </p:txBody>
      </p:sp>
      <p:sp>
        <p:nvSpPr>
          <p:cNvPr id="228368" name="Text Box 16"/>
          <p:cNvSpPr txBox="1">
            <a:spLocks noChangeArrowheads="1"/>
          </p:cNvSpPr>
          <p:nvPr/>
        </p:nvSpPr>
        <p:spPr bwMode="auto">
          <a:xfrm>
            <a:off x="1905000" y="5181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g</a:t>
            </a:r>
          </a:p>
        </p:txBody>
      </p:sp>
      <p:sp>
        <p:nvSpPr>
          <p:cNvPr id="228382" name="AutoShape 30"/>
          <p:cNvSpPr>
            <a:spLocks noChangeArrowheads="1"/>
          </p:cNvSpPr>
          <p:nvPr/>
        </p:nvSpPr>
        <p:spPr bwMode="auto">
          <a:xfrm rot="5400000">
            <a:off x="1821656" y="4045744"/>
            <a:ext cx="471488" cy="457200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8383" name="Group 31"/>
          <p:cNvGrpSpPr>
            <a:grpSpLocks/>
          </p:cNvGrpSpPr>
          <p:nvPr/>
        </p:nvGrpSpPr>
        <p:grpSpPr bwMode="auto">
          <a:xfrm>
            <a:off x="2535238" y="3957638"/>
            <a:ext cx="387350" cy="471487"/>
            <a:chOff x="3215" y="3677"/>
            <a:chExt cx="244" cy="297"/>
          </a:xfrm>
        </p:grpSpPr>
        <p:sp>
          <p:nvSpPr>
            <p:cNvPr id="228384" name="Line 32"/>
            <p:cNvSpPr>
              <a:spLocks noChangeShapeType="1"/>
            </p:cNvSpPr>
            <p:nvPr/>
          </p:nvSpPr>
          <p:spPr bwMode="auto">
            <a:xfrm rot="5400000">
              <a:off x="3170" y="3722"/>
              <a:ext cx="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8385" name="Freeform 33"/>
            <p:cNvSpPr>
              <a:spLocks/>
            </p:cNvSpPr>
            <p:nvPr/>
          </p:nvSpPr>
          <p:spPr bwMode="auto">
            <a:xfrm rot="5400000">
              <a:off x="3172" y="3809"/>
              <a:ext cx="208" cy="122"/>
            </a:xfrm>
            <a:custGeom>
              <a:avLst/>
              <a:gdLst>
                <a:gd name="T0" fmla="*/ 0 w 288"/>
                <a:gd name="T1" fmla="*/ 192 h 192"/>
                <a:gd name="T2" fmla="*/ 144 w 288"/>
                <a:gd name="T3" fmla="*/ 144 h 192"/>
                <a:gd name="T4" fmla="*/ 288 w 288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92">
                  <a:moveTo>
                    <a:pt x="0" y="192"/>
                  </a:moveTo>
                  <a:cubicBezTo>
                    <a:pt x="48" y="184"/>
                    <a:pt x="96" y="176"/>
                    <a:pt x="144" y="144"/>
                  </a:cubicBezTo>
                  <a:cubicBezTo>
                    <a:pt x="192" y="112"/>
                    <a:pt x="240" y="56"/>
                    <a:pt x="288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8386" name="Freeform 34"/>
            <p:cNvSpPr>
              <a:spLocks/>
            </p:cNvSpPr>
            <p:nvPr/>
          </p:nvSpPr>
          <p:spPr bwMode="auto">
            <a:xfrm rot="5400000" flipV="1">
              <a:off x="3294" y="3809"/>
              <a:ext cx="208" cy="122"/>
            </a:xfrm>
            <a:custGeom>
              <a:avLst/>
              <a:gdLst>
                <a:gd name="T0" fmla="*/ 0 w 288"/>
                <a:gd name="T1" fmla="*/ 192 h 192"/>
                <a:gd name="T2" fmla="*/ 144 w 288"/>
                <a:gd name="T3" fmla="*/ 144 h 192"/>
                <a:gd name="T4" fmla="*/ 288 w 288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92">
                  <a:moveTo>
                    <a:pt x="0" y="192"/>
                  </a:moveTo>
                  <a:cubicBezTo>
                    <a:pt x="48" y="184"/>
                    <a:pt x="96" y="176"/>
                    <a:pt x="144" y="144"/>
                  </a:cubicBezTo>
                  <a:cubicBezTo>
                    <a:pt x="192" y="112"/>
                    <a:pt x="240" y="56"/>
                    <a:pt x="288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8387" name="Line 35"/>
            <p:cNvSpPr>
              <a:spLocks noChangeShapeType="1"/>
            </p:cNvSpPr>
            <p:nvPr/>
          </p:nvSpPr>
          <p:spPr bwMode="auto">
            <a:xfrm rot="5400000">
              <a:off x="3414" y="3722"/>
              <a:ext cx="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8388" name="Freeform 36"/>
            <p:cNvSpPr>
              <a:spLocks/>
            </p:cNvSpPr>
            <p:nvPr/>
          </p:nvSpPr>
          <p:spPr bwMode="auto">
            <a:xfrm rot="5400000">
              <a:off x="3307" y="3585"/>
              <a:ext cx="59" cy="244"/>
            </a:xfrm>
            <a:custGeom>
              <a:avLst/>
              <a:gdLst>
                <a:gd name="T0" fmla="*/ 0 w 96"/>
                <a:gd name="T1" fmla="*/ 384 h 384"/>
                <a:gd name="T2" fmla="*/ 96 w 96"/>
                <a:gd name="T3" fmla="*/ 192 h 384"/>
                <a:gd name="T4" fmla="*/ 0 w 96"/>
                <a:gd name="T5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384">
                  <a:moveTo>
                    <a:pt x="0" y="384"/>
                  </a:moveTo>
                  <a:cubicBezTo>
                    <a:pt x="48" y="320"/>
                    <a:pt x="96" y="256"/>
                    <a:pt x="96" y="192"/>
                  </a:cubicBezTo>
                  <a:cubicBezTo>
                    <a:pt x="96" y="128"/>
                    <a:pt x="48" y="64"/>
                    <a:pt x="0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8389" name="Rectangle 37"/>
          <p:cNvSpPr>
            <a:spLocks noChangeArrowheads="1"/>
          </p:cNvSpPr>
          <p:nvPr/>
        </p:nvSpPr>
        <p:spPr bwMode="auto">
          <a:xfrm>
            <a:off x="3276600" y="3276600"/>
            <a:ext cx="6858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Full</a:t>
            </a:r>
          </a:p>
          <a:p>
            <a:r>
              <a:rPr lang="en-US" sz="1400" b="0"/>
              <a:t>adder</a:t>
            </a:r>
          </a:p>
        </p:txBody>
      </p:sp>
      <p:sp>
        <p:nvSpPr>
          <p:cNvPr id="228390" name="Line 38"/>
          <p:cNvSpPr>
            <a:spLocks noChangeShapeType="1"/>
          </p:cNvSpPr>
          <p:nvPr/>
        </p:nvSpPr>
        <p:spPr bwMode="auto">
          <a:xfrm>
            <a:off x="1828800" y="2971800"/>
            <a:ext cx="0" cy="7620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392" name="Line 40"/>
          <p:cNvSpPr>
            <a:spLocks noChangeShapeType="1"/>
          </p:cNvSpPr>
          <p:nvPr/>
        </p:nvSpPr>
        <p:spPr bwMode="auto">
          <a:xfrm>
            <a:off x="1828800" y="3733800"/>
            <a:ext cx="1219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393" name="Line 41"/>
          <p:cNvSpPr>
            <a:spLocks noChangeShapeType="1"/>
          </p:cNvSpPr>
          <p:nvPr/>
        </p:nvSpPr>
        <p:spPr bwMode="auto">
          <a:xfrm>
            <a:off x="1981200" y="37338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394" name="Line 42"/>
          <p:cNvSpPr>
            <a:spLocks noChangeShapeType="1"/>
          </p:cNvSpPr>
          <p:nvPr/>
        </p:nvSpPr>
        <p:spPr bwMode="auto">
          <a:xfrm>
            <a:off x="2667000" y="37338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395" name="Line 43"/>
          <p:cNvSpPr>
            <a:spLocks noChangeShapeType="1"/>
          </p:cNvSpPr>
          <p:nvPr/>
        </p:nvSpPr>
        <p:spPr bwMode="auto">
          <a:xfrm>
            <a:off x="3048000" y="3733800"/>
            <a:ext cx="2286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357" name="Line 5"/>
          <p:cNvSpPr>
            <a:spLocks noChangeShapeType="1"/>
          </p:cNvSpPr>
          <p:nvPr/>
        </p:nvSpPr>
        <p:spPr bwMode="auto">
          <a:xfrm>
            <a:off x="1828800" y="2286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396" name="Line 44"/>
          <p:cNvSpPr>
            <a:spLocks noChangeShapeType="1"/>
          </p:cNvSpPr>
          <p:nvPr/>
        </p:nvSpPr>
        <p:spPr bwMode="auto">
          <a:xfrm>
            <a:off x="2590800" y="3124200"/>
            <a:ext cx="0" cy="3048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397" name="Line 45"/>
          <p:cNvSpPr>
            <a:spLocks noChangeShapeType="1"/>
          </p:cNvSpPr>
          <p:nvPr/>
        </p:nvSpPr>
        <p:spPr bwMode="auto">
          <a:xfrm>
            <a:off x="2133600" y="3429000"/>
            <a:ext cx="11430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398" name="Line 46"/>
          <p:cNvSpPr>
            <a:spLocks noChangeShapeType="1"/>
          </p:cNvSpPr>
          <p:nvPr/>
        </p:nvSpPr>
        <p:spPr bwMode="auto">
          <a:xfrm>
            <a:off x="2133600" y="3429000"/>
            <a:ext cx="0" cy="6096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399" name="Line 47"/>
          <p:cNvSpPr>
            <a:spLocks noChangeShapeType="1"/>
          </p:cNvSpPr>
          <p:nvPr/>
        </p:nvSpPr>
        <p:spPr bwMode="auto">
          <a:xfrm>
            <a:off x="2819400" y="3429000"/>
            <a:ext cx="0" cy="6096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400" name="Text Box 48"/>
          <p:cNvSpPr txBox="1">
            <a:spLocks noChangeArrowheads="1"/>
          </p:cNvSpPr>
          <p:nvPr/>
        </p:nvSpPr>
        <p:spPr bwMode="auto">
          <a:xfrm>
            <a:off x="3108325" y="398145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200"/>
              <a:t>X</a:t>
            </a:r>
          </a:p>
        </p:txBody>
      </p:sp>
      <p:sp>
        <p:nvSpPr>
          <p:cNvPr id="228401" name="Rectangle 49"/>
          <p:cNvSpPr>
            <a:spLocks noChangeArrowheads="1"/>
          </p:cNvSpPr>
          <p:nvPr/>
        </p:nvSpPr>
        <p:spPr bwMode="auto">
          <a:xfrm>
            <a:off x="4876800" y="2667000"/>
            <a:ext cx="2514600" cy="2667000"/>
          </a:xfrm>
          <a:prstGeom prst="rect">
            <a:avLst/>
          </a:prstGeom>
          <a:noFill/>
          <a:ln w="76200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/>
          </a:p>
        </p:txBody>
      </p:sp>
      <p:grpSp>
        <p:nvGrpSpPr>
          <p:cNvPr id="228402" name="Group 50"/>
          <p:cNvGrpSpPr>
            <a:grpSpLocks/>
          </p:cNvGrpSpPr>
          <p:nvPr/>
        </p:nvGrpSpPr>
        <p:grpSpPr bwMode="auto">
          <a:xfrm>
            <a:off x="5118100" y="4660900"/>
            <a:ext cx="387350" cy="471488"/>
            <a:chOff x="3215" y="3677"/>
            <a:chExt cx="244" cy="297"/>
          </a:xfrm>
        </p:grpSpPr>
        <p:sp>
          <p:nvSpPr>
            <p:cNvPr id="228403" name="Line 51"/>
            <p:cNvSpPr>
              <a:spLocks noChangeShapeType="1"/>
            </p:cNvSpPr>
            <p:nvPr/>
          </p:nvSpPr>
          <p:spPr bwMode="auto">
            <a:xfrm rot="5400000">
              <a:off x="3170" y="3722"/>
              <a:ext cx="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8404" name="Freeform 52"/>
            <p:cNvSpPr>
              <a:spLocks/>
            </p:cNvSpPr>
            <p:nvPr/>
          </p:nvSpPr>
          <p:spPr bwMode="auto">
            <a:xfrm rot="5400000">
              <a:off x="3172" y="3809"/>
              <a:ext cx="208" cy="122"/>
            </a:xfrm>
            <a:custGeom>
              <a:avLst/>
              <a:gdLst>
                <a:gd name="T0" fmla="*/ 0 w 288"/>
                <a:gd name="T1" fmla="*/ 192 h 192"/>
                <a:gd name="T2" fmla="*/ 144 w 288"/>
                <a:gd name="T3" fmla="*/ 144 h 192"/>
                <a:gd name="T4" fmla="*/ 288 w 288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92">
                  <a:moveTo>
                    <a:pt x="0" y="192"/>
                  </a:moveTo>
                  <a:cubicBezTo>
                    <a:pt x="48" y="184"/>
                    <a:pt x="96" y="176"/>
                    <a:pt x="144" y="144"/>
                  </a:cubicBezTo>
                  <a:cubicBezTo>
                    <a:pt x="192" y="112"/>
                    <a:pt x="240" y="56"/>
                    <a:pt x="288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8405" name="Freeform 53"/>
            <p:cNvSpPr>
              <a:spLocks/>
            </p:cNvSpPr>
            <p:nvPr/>
          </p:nvSpPr>
          <p:spPr bwMode="auto">
            <a:xfrm rot="5400000" flipV="1">
              <a:off x="3294" y="3809"/>
              <a:ext cx="208" cy="122"/>
            </a:xfrm>
            <a:custGeom>
              <a:avLst/>
              <a:gdLst>
                <a:gd name="T0" fmla="*/ 0 w 288"/>
                <a:gd name="T1" fmla="*/ 192 h 192"/>
                <a:gd name="T2" fmla="*/ 144 w 288"/>
                <a:gd name="T3" fmla="*/ 144 h 192"/>
                <a:gd name="T4" fmla="*/ 288 w 288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92">
                  <a:moveTo>
                    <a:pt x="0" y="192"/>
                  </a:moveTo>
                  <a:cubicBezTo>
                    <a:pt x="48" y="184"/>
                    <a:pt x="96" y="176"/>
                    <a:pt x="144" y="144"/>
                  </a:cubicBezTo>
                  <a:cubicBezTo>
                    <a:pt x="192" y="112"/>
                    <a:pt x="240" y="56"/>
                    <a:pt x="288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8406" name="Line 54"/>
            <p:cNvSpPr>
              <a:spLocks noChangeShapeType="1"/>
            </p:cNvSpPr>
            <p:nvPr/>
          </p:nvSpPr>
          <p:spPr bwMode="auto">
            <a:xfrm rot="5400000">
              <a:off x="3414" y="3722"/>
              <a:ext cx="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8407" name="Freeform 55"/>
            <p:cNvSpPr>
              <a:spLocks/>
            </p:cNvSpPr>
            <p:nvPr/>
          </p:nvSpPr>
          <p:spPr bwMode="auto">
            <a:xfrm rot="5400000">
              <a:off x="3307" y="3585"/>
              <a:ext cx="59" cy="244"/>
            </a:xfrm>
            <a:custGeom>
              <a:avLst/>
              <a:gdLst>
                <a:gd name="T0" fmla="*/ 0 w 96"/>
                <a:gd name="T1" fmla="*/ 384 h 384"/>
                <a:gd name="T2" fmla="*/ 96 w 96"/>
                <a:gd name="T3" fmla="*/ 192 h 384"/>
                <a:gd name="T4" fmla="*/ 0 w 96"/>
                <a:gd name="T5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384">
                  <a:moveTo>
                    <a:pt x="0" y="384"/>
                  </a:moveTo>
                  <a:cubicBezTo>
                    <a:pt x="48" y="320"/>
                    <a:pt x="96" y="256"/>
                    <a:pt x="96" y="192"/>
                  </a:cubicBezTo>
                  <a:cubicBezTo>
                    <a:pt x="96" y="128"/>
                    <a:pt x="48" y="64"/>
                    <a:pt x="0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8408" name="AutoShape 56"/>
          <p:cNvSpPr>
            <a:spLocks noChangeArrowheads="1"/>
          </p:cNvSpPr>
          <p:nvPr/>
        </p:nvSpPr>
        <p:spPr bwMode="auto">
          <a:xfrm rot="5400000">
            <a:off x="5403056" y="3664744"/>
            <a:ext cx="471488" cy="457200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409" name="Line 57"/>
          <p:cNvSpPr>
            <a:spLocks noChangeShapeType="1"/>
          </p:cNvSpPr>
          <p:nvPr/>
        </p:nvSpPr>
        <p:spPr bwMode="auto">
          <a:xfrm>
            <a:off x="5295900" y="5118100"/>
            <a:ext cx="12700" cy="419100"/>
          </a:xfrm>
          <a:prstGeom prst="line">
            <a:avLst/>
          </a:prstGeom>
          <a:noFill/>
          <a:ln w="57150">
            <a:solidFill>
              <a:srgbClr val="FF7C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410" name="Text Box 58"/>
          <p:cNvSpPr txBox="1">
            <a:spLocks noChangeArrowheads="1"/>
          </p:cNvSpPr>
          <p:nvPr/>
        </p:nvSpPr>
        <p:spPr bwMode="auto">
          <a:xfrm>
            <a:off x="5156200" y="5461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G</a:t>
            </a:r>
          </a:p>
        </p:txBody>
      </p:sp>
      <p:sp>
        <p:nvSpPr>
          <p:cNvPr id="228411" name="Line 59"/>
          <p:cNvSpPr>
            <a:spLocks noChangeShapeType="1"/>
          </p:cNvSpPr>
          <p:nvPr/>
        </p:nvSpPr>
        <p:spPr bwMode="auto">
          <a:xfrm>
            <a:off x="6096000" y="5029200"/>
            <a:ext cx="0" cy="5334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412" name="Text Box 60"/>
          <p:cNvSpPr txBox="1">
            <a:spLocks noChangeArrowheads="1"/>
          </p:cNvSpPr>
          <p:nvPr/>
        </p:nvSpPr>
        <p:spPr bwMode="auto">
          <a:xfrm>
            <a:off x="5943600" y="54864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</a:t>
            </a:r>
          </a:p>
        </p:txBody>
      </p:sp>
      <p:sp>
        <p:nvSpPr>
          <p:cNvPr id="228419" name="AutoShape 67"/>
          <p:cNvSpPr>
            <a:spLocks noChangeArrowheads="1"/>
          </p:cNvSpPr>
          <p:nvPr/>
        </p:nvSpPr>
        <p:spPr bwMode="auto">
          <a:xfrm rot="5400000">
            <a:off x="5860256" y="4579144"/>
            <a:ext cx="471488" cy="457200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420" name="Line 68"/>
          <p:cNvSpPr>
            <a:spLocks noChangeShapeType="1"/>
          </p:cNvSpPr>
          <p:nvPr/>
        </p:nvSpPr>
        <p:spPr bwMode="auto">
          <a:xfrm flipH="1">
            <a:off x="6858000" y="3886200"/>
            <a:ext cx="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421" name="Text Box 69"/>
          <p:cNvSpPr txBox="1">
            <a:spLocks noChangeArrowheads="1"/>
          </p:cNvSpPr>
          <p:nvPr/>
        </p:nvSpPr>
        <p:spPr bwMode="auto">
          <a:xfrm>
            <a:off x="6680200" y="55118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</a:t>
            </a:r>
          </a:p>
        </p:txBody>
      </p:sp>
      <p:sp>
        <p:nvSpPr>
          <p:cNvPr id="228422" name="Text Box 70"/>
          <p:cNvSpPr txBox="1">
            <a:spLocks noChangeArrowheads="1"/>
          </p:cNvSpPr>
          <p:nvPr/>
        </p:nvSpPr>
        <p:spPr bwMode="auto">
          <a:xfrm>
            <a:off x="7680325" y="3062288"/>
            <a:ext cx="463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G</a:t>
            </a:r>
            <a:r>
              <a:rPr lang="en-US" baseline="-25000"/>
              <a:t>0</a:t>
            </a:r>
          </a:p>
        </p:txBody>
      </p:sp>
      <p:sp>
        <p:nvSpPr>
          <p:cNvPr id="228423" name="Text Box 71"/>
          <p:cNvSpPr txBox="1">
            <a:spLocks noChangeArrowheads="1"/>
          </p:cNvSpPr>
          <p:nvPr/>
        </p:nvSpPr>
        <p:spPr bwMode="auto">
          <a:xfrm>
            <a:off x="7696200" y="3962400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</a:t>
            </a:r>
            <a:r>
              <a:rPr lang="en-US" baseline="-25000"/>
              <a:t>0</a:t>
            </a:r>
          </a:p>
        </p:txBody>
      </p:sp>
      <p:sp>
        <p:nvSpPr>
          <p:cNvPr id="228424" name="Text Box 72"/>
          <p:cNvSpPr txBox="1">
            <a:spLocks noChangeArrowheads="1"/>
          </p:cNvSpPr>
          <p:nvPr/>
        </p:nvSpPr>
        <p:spPr bwMode="auto">
          <a:xfrm>
            <a:off x="7696200" y="4724400"/>
            <a:ext cx="45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</a:t>
            </a:r>
            <a:r>
              <a:rPr lang="en-US" baseline="-25000"/>
              <a:t>0</a:t>
            </a:r>
          </a:p>
        </p:txBody>
      </p:sp>
      <p:sp>
        <p:nvSpPr>
          <p:cNvPr id="228425" name="Line 73"/>
          <p:cNvSpPr>
            <a:spLocks noChangeShapeType="1"/>
          </p:cNvSpPr>
          <p:nvPr/>
        </p:nvSpPr>
        <p:spPr bwMode="auto">
          <a:xfrm>
            <a:off x="5181600" y="2590800"/>
            <a:ext cx="0" cy="2133600"/>
          </a:xfrm>
          <a:prstGeom prst="line">
            <a:avLst/>
          </a:prstGeom>
          <a:noFill/>
          <a:ln w="57150">
            <a:solidFill>
              <a:srgbClr val="FF7C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426" name="Line 74"/>
          <p:cNvSpPr>
            <a:spLocks noChangeShapeType="1"/>
          </p:cNvSpPr>
          <p:nvPr/>
        </p:nvSpPr>
        <p:spPr bwMode="auto">
          <a:xfrm>
            <a:off x="5562600" y="3048000"/>
            <a:ext cx="0" cy="6096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427" name="Line 75"/>
          <p:cNvSpPr>
            <a:spLocks noChangeShapeType="1"/>
          </p:cNvSpPr>
          <p:nvPr/>
        </p:nvSpPr>
        <p:spPr bwMode="auto">
          <a:xfrm>
            <a:off x="5562600" y="30480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428" name="Line 76"/>
          <p:cNvSpPr>
            <a:spLocks noChangeShapeType="1"/>
          </p:cNvSpPr>
          <p:nvPr/>
        </p:nvSpPr>
        <p:spPr bwMode="auto">
          <a:xfrm flipV="1">
            <a:off x="6019800" y="2590800"/>
            <a:ext cx="0" cy="4572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429" name="Line 77"/>
          <p:cNvSpPr>
            <a:spLocks noChangeShapeType="1"/>
          </p:cNvSpPr>
          <p:nvPr/>
        </p:nvSpPr>
        <p:spPr bwMode="auto">
          <a:xfrm flipH="1">
            <a:off x="5791200" y="3352800"/>
            <a:ext cx="1828800" cy="0"/>
          </a:xfrm>
          <a:prstGeom prst="line">
            <a:avLst/>
          </a:prstGeom>
          <a:noFill/>
          <a:ln w="57150">
            <a:solidFill>
              <a:srgbClr val="FF7C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430" name="Line 78"/>
          <p:cNvSpPr>
            <a:spLocks noChangeShapeType="1"/>
          </p:cNvSpPr>
          <p:nvPr/>
        </p:nvSpPr>
        <p:spPr bwMode="auto">
          <a:xfrm>
            <a:off x="5791200" y="3352800"/>
            <a:ext cx="0" cy="304800"/>
          </a:xfrm>
          <a:prstGeom prst="line">
            <a:avLst/>
          </a:prstGeom>
          <a:noFill/>
          <a:ln w="57150">
            <a:solidFill>
              <a:srgbClr val="FF7C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431" name="Line 79"/>
          <p:cNvSpPr>
            <a:spLocks noChangeShapeType="1"/>
          </p:cNvSpPr>
          <p:nvPr/>
        </p:nvSpPr>
        <p:spPr bwMode="auto">
          <a:xfrm>
            <a:off x="6019800" y="3048000"/>
            <a:ext cx="0" cy="15240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432" name="Line 80"/>
          <p:cNvSpPr>
            <a:spLocks noChangeShapeType="1"/>
          </p:cNvSpPr>
          <p:nvPr/>
        </p:nvSpPr>
        <p:spPr bwMode="auto">
          <a:xfrm flipH="1">
            <a:off x="6172200" y="4191000"/>
            <a:ext cx="14478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433" name="Line 81"/>
          <p:cNvSpPr>
            <a:spLocks noChangeShapeType="1"/>
          </p:cNvSpPr>
          <p:nvPr/>
        </p:nvSpPr>
        <p:spPr bwMode="auto">
          <a:xfrm>
            <a:off x="6172200" y="4191000"/>
            <a:ext cx="0" cy="3810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434" name="AutoShape 82"/>
          <p:cNvSpPr>
            <a:spLocks noChangeArrowheads="1"/>
          </p:cNvSpPr>
          <p:nvPr/>
        </p:nvSpPr>
        <p:spPr bwMode="auto">
          <a:xfrm rot="16200000" flipV="1">
            <a:off x="6736556" y="3448844"/>
            <a:ext cx="471488" cy="457200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435" name="Line 83"/>
          <p:cNvSpPr>
            <a:spLocks noChangeShapeType="1"/>
          </p:cNvSpPr>
          <p:nvPr/>
        </p:nvSpPr>
        <p:spPr bwMode="auto">
          <a:xfrm flipV="1">
            <a:off x="7086600" y="38862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436" name="Line 84"/>
          <p:cNvSpPr>
            <a:spLocks noChangeShapeType="1"/>
          </p:cNvSpPr>
          <p:nvPr/>
        </p:nvSpPr>
        <p:spPr bwMode="auto">
          <a:xfrm flipV="1">
            <a:off x="7064375" y="25019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437" name="Line 85"/>
          <p:cNvSpPr>
            <a:spLocks noChangeShapeType="1"/>
          </p:cNvSpPr>
          <p:nvPr/>
        </p:nvSpPr>
        <p:spPr bwMode="auto">
          <a:xfrm>
            <a:off x="5638800" y="4114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438" name="Line 86"/>
          <p:cNvSpPr>
            <a:spLocks noChangeShapeType="1"/>
          </p:cNvSpPr>
          <p:nvPr/>
        </p:nvSpPr>
        <p:spPr bwMode="auto">
          <a:xfrm flipH="1">
            <a:off x="5410200" y="4343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439" name="Line 87"/>
          <p:cNvSpPr>
            <a:spLocks noChangeShapeType="1"/>
          </p:cNvSpPr>
          <p:nvPr/>
        </p:nvSpPr>
        <p:spPr bwMode="auto">
          <a:xfrm>
            <a:off x="5410200" y="4343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440" name="Text Box 88"/>
          <p:cNvSpPr txBox="1">
            <a:spLocks noChangeArrowheads="1"/>
          </p:cNvSpPr>
          <p:nvPr/>
        </p:nvSpPr>
        <p:spPr bwMode="auto">
          <a:xfrm>
            <a:off x="6324600" y="44958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200"/>
              <a:t>Y</a:t>
            </a:r>
          </a:p>
        </p:txBody>
      </p:sp>
      <p:sp>
        <p:nvSpPr>
          <p:cNvPr id="228441" name="Text Box 89"/>
          <p:cNvSpPr txBox="1">
            <a:spLocks noChangeArrowheads="1"/>
          </p:cNvSpPr>
          <p:nvPr/>
        </p:nvSpPr>
        <p:spPr bwMode="auto">
          <a:xfrm>
            <a:off x="4953000" y="2133600"/>
            <a:ext cx="463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G</a:t>
            </a:r>
            <a:r>
              <a:rPr lang="en-US" baseline="-25000"/>
              <a:t>1</a:t>
            </a:r>
          </a:p>
        </p:txBody>
      </p:sp>
      <p:sp>
        <p:nvSpPr>
          <p:cNvPr id="228442" name="Text Box 90"/>
          <p:cNvSpPr txBox="1">
            <a:spLocks noChangeArrowheads="1"/>
          </p:cNvSpPr>
          <p:nvPr/>
        </p:nvSpPr>
        <p:spPr bwMode="auto">
          <a:xfrm>
            <a:off x="5791200" y="2133600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228443" name="Text Box 91"/>
          <p:cNvSpPr txBox="1">
            <a:spLocks noChangeArrowheads="1"/>
          </p:cNvSpPr>
          <p:nvPr/>
        </p:nvSpPr>
        <p:spPr bwMode="auto">
          <a:xfrm>
            <a:off x="6934200" y="2133600"/>
            <a:ext cx="45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</a:t>
            </a:r>
            <a:r>
              <a:rPr lang="en-US" baseline="-25000"/>
              <a:t>1</a:t>
            </a:r>
          </a:p>
        </p:txBody>
      </p:sp>
      <p:sp>
        <p:nvSpPr>
          <p:cNvPr id="228444" name="Line 92"/>
          <p:cNvSpPr>
            <a:spLocks noChangeShapeType="1"/>
          </p:cNvSpPr>
          <p:nvPr/>
        </p:nvSpPr>
        <p:spPr bwMode="auto">
          <a:xfrm>
            <a:off x="6858000" y="49530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451" name="Line 99"/>
          <p:cNvSpPr>
            <a:spLocks noChangeShapeType="1"/>
          </p:cNvSpPr>
          <p:nvPr/>
        </p:nvSpPr>
        <p:spPr bwMode="auto">
          <a:xfrm flipH="1" flipV="1">
            <a:off x="6972300" y="3127375"/>
            <a:ext cx="0" cy="301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452" name="Line 100"/>
          <p:cNvSpPr>
            <a:spLocks noChangeShapeType="1"/>
          </p:cNvSpPr>
          <p:nvPr/>
        </p:nvSpPr>
        <p:spPr bwMode="auto">
          <a:xfrm flipV="1">
            <a:off x="7162800" y="3124200"/>
            <a:ext cx="0" cy="228600"/>
          </a:xfrm>
          <a:prstGeom prst="line">
            <a:avLst/>
          </a:prstGeom>
          <a:noFill/>
          <a:ln w="57150">
            <a:solidFill>
              <a:srgbClr val="FF7C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28445" name="Group 93"/>
          <p:cNvGrpSpPr>
            <a:grpSpLocks/>
          </p:cNvGrpSpPr>
          <p:nvPr/>
        </p:nvGrpSpPr>
        <p:grpSpPr bwMode="auto">
          <a:xfrm flipV="1">
            <a:off x="6870700" y="2730500"/>
            <a:ext cx="387350" cy="471488"/>
            <a:chOff x="3215" y="3677"/>
            <a:chExt cx="244" cy="297"/>
          </a:xfrm>
        </p:grpSpPr>
        <p:sp>
          <p:nvSpPr>
            <p:cNvPr id="228446" name="Line 94"/>
            <p:cNvSpPr>
              <a:spLocks noChangeShapeType="1"/>
            </p:cNvSpPr>
            <p:nvPr/>
          </p:nvSpPr>
          <p:spPr bwMode="auto">
            <a:xfrm rot="5400000">
              <a:off x="3170" y="3722"/>
              <a:ext cx="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8447" name="Freeform 95"/>
            <p:cNvSpPr>
              <a:spLocks/>
            </p:cNvSpPr>
            <p:nvPr/>
          </p:nvSpPr>
          <p:spPr bwMode="auto">
            <a:xfrm rot="5400000">
              <a:off x="3172" y="3809"/>
              <a:ext cx="208" cy="122"/>
            </a:xfrm>
            <a:custGeom>
              <a:avLst/>
              <a:gdLst>
                <a:gd name="T0" fmla="*/ 0 w 288"/>
                <a:gd name="T1" fmla="*/ 192 h 192"/>
                <a:gd name="T2" fmla="*/ 144 w 288"/>
                <a:gd name="T3" fmla="*/ 144 h 192"/>
                <a:gd name="T4" fmla="*/ 288 w 288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92">
                  <a:moveTo>
                    <a:pt x="0" y="192"/>
                  </a:moveTo>
                  <a:cubicBezTo>
                    <a:pt x="48" y="184"/>
                    <a:pt x="96" y="176"/>
                    <a:pt x="144" y="144"/>
                  </a:cubicBezTo>
                  <a:cubicBezTo>
                    <a:pt x="192" y="112"/>
                    <a:pt x="240" y="56"/>
                    <a:pt x="288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8448" name="Freeform 96"/>
            <p:cNvSpPr>
              <a:spLocks/>
            </p:cNvSpPr>
            <p:nvPr/>
          </p:nvSpPr>
          <p:spPr bwMode="auto">
            <a:xfrm rot="5400000" flipV="1">
              <a:off x="3294" y="3809"/>
              <a:ext cx="208" cy="122"/>
            </a:xfrm>
            <a:custGeom>
              <a:avLst/>
              <a:gdLst>
                <a:gd name="T0" fmla="*/ 0 w 288"/>
                <a:gd name="T1" fmla="*/ 192 h 192"/>
                <a:gd name="T2" fmla="*/ 144 w 288"/>
                <a:gd name="T3" fmla="*/ 144 h 192"/>
                <a:gd name="T4" fmla="*/ 288 w 288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92">
                  <a:moveTo>
                    <a:pt x="0" y="192"/>
                  </a:moveTo>
                  <a:cubicBezTo>
                    <a:pt x="48" y="184"/>
                    <a:pt x="96" y="176"/>
                    <a:pt x="144" y="144"/>
                  </a:cubicBezTo>
                  <a:cubicBezTo>
                    <a:pt x="192" y="112"/>
                    <a:pt x="240" y="56"/>
                    <a:pt x="288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8449" name="Line 97"/>
            <p:cNvSpPr>
              <a:spLocks noChangeShapeType="1"/>
            </p:cNvSpPr>
            <p:nvPr/>
          </p:nvSpPr>
          <p:spPr bwMode="auto">
            <a:xfrm rot="5400000">
              <a:off x="3414" y="3722"/>
              <a:ext cx="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8450" name="Freeform 98"/>
            <p:cNvSpPr>
              <a:spLocks/>
            </p:cNvSpPr>
            <p:nvPr/>
          </p:nvSpPr>
          <p:spPr bwMode="auto">
            <a:xfrm rot="5400000">
              <a:off x="3307" y="3585"/>
              <a:ext cx="59" cy="244"/>
            </a:xfrm>
            <a:custGeom>
              <a:avLst/>
              <a:gdLst>
                <a:gd name="T0" fmla="*/ 0 w 96"/>
                <a:gd name="T1" fmla="*/ 384 h 384"/>
                <a:gd name="T2" fmla="*/ 96 w 96"/>
                <a:gd name="T3" fmla="*/ 192 h 384"/>
                <a:gd name="T4" fmla="*/ 0 w 96"/>
                <a:gd name="T5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384">
                  <a:moveTo>
                    <a:pt x="0" y="384"/>
                  </a:moveTo>
                  <a:cubicBezTo>
                    <a:pt x="48" y="320"/>
                    <a:pt x="96" y="256"/>
                    <a:pt x="96" y="192"/>
                  </a:cubicBezTo>
                  <a:cubicBezTo>
                    <a:pt x="96" y="128"/>
                    <a:pt x="48" y="64"/>
                    <a:pt x="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8-bit Carry Look-ahead Adder</a:t>
            </a:r>
          </a:p>
        </p:txBody>
      </p:sp>
      <p:sp>
        <p:nvSpPr>
          <p:cNvPr id="227331" name="Line 3"/>
          <p:cNvSpPr>
            <a:spLocks noChangeShapeType="1"/>
          </p:cNvSpPr>
          <p:nvPr/>
        </p:nvSpPr>
        <p:spPr bwMode="auto">
          <a:xfrm>
            <a:off x="1524000" y="1981200"/>
            <a:ext cx="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7332" name="Line 4"/>
          <p:cNvSpPr>
            <a:spLocks noChangeShapeType="1"/>
          </p:cNvSpPr>
          <p:nvPr/>
        </p:nvSpPr>
        <p:spPr bwMode="auto">
          <a:xfrm>
            <a:off x="1828800" y="1981200"/>
            <a:ext cx="0" cy="4572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7333" name="Line 5"/>
          <p:cNvSpPr>
            <a:spLocks noChangeShapeType="1"/>
          </p:cNvSpPr>
          <p:nvPr/>
        </p:nvSpPr>
        <p:spPr bwMode="auto">
          <a:xfrm>
            <a:off x="2438400" y="1981200"/>
            <a:ext cx="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7334" name="Line 6"/>
          <p:cNvSpPr>
            <a:spLocks noChangeShapeType="1"/>
          </p:cNvSpPr>
          <p:nvPr/>
        </p:nvSpPr>
        <p:spPr bwMode="auto">
          <a:xfrm>
            <a:off x="2743200" y="1981200"/>
            <a:ext cx="0" cy="4572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7335" name="Line 7"/>
          <p:cNvSpPr>
            <a:spLocks noChangeShapeType="1"/>
          </p:cNvSpPr>
          <p:nvPr/>
        </p:nvSpPr>
        <p:spPr bwMode="auto">
          <a:xfrm>
            <a:off x="3352800" y="1981200"/>
            <a:ext cx="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7336" name="Line 8"/>
          <p:cNvSpPr>
            <a:spLocks noChangeShapeType="1"/>
          </p:cNvSpPr>
          <p:nvPr/>
        </p:nvSpPr>
        <p:spPr bwMode="auto">
          <a:xfrm>
            <a:off x="3657600" y="1981200"/>
            <a:ext cx="0" cy="4572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7337" name="Line 9"/>
          <p:cNvSpPr>
            <a:spLocks noChangeShapeType="1"/>
          </p:cNvSpPr>
          <p:nvPr/>
        </p:nvSpPr>
        <p:spPr bwMode="auto">
          <a:xfrm>
            <a:off x="4267200" y="1981200"/>
            <a:ext cx="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7338" name="Line 10"/>
          <p:cNvSpPr>
            <a:spLocks noChangeShapeType="1"/>
          </p:cNvSpPr>
          <p:nvPr/>
        </p:nvSpPr>
        <p:spPr bwMode="auto">
          <a:xfrm>
            <a:off x="4572000" y="1981200"/>
            <a:ext cx="0" cy="4572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7339" name="Line 11"/>
          <p:cNvSpPr>
            <a:spLocks noChangeShapeType="1"/>
          </p:cNvSpPr>
          <p:nvPr/>
        </p:nvSpPr>
        <p:spPr bwMode="auto">
          <a:xfrm>
            <a:off x="5181600" y="1981200"/>
            <a:ext cx="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7340" name="Line 12"/>
          <p:cNvSpPr>
            <a:spLocks noChangeShapeType="1"/>
          </p:cNvSpPr>
          <p:nvPr/>
        </p:nvSpPr>
        <p:spPr bwMode="auto">
          <a:xfrm>
            <a:off x="5486400" y="1981200"/>
            <a:ext cx="0" cy="4572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7341" name="Line 13"/>
          <p:cNvSpPr>
            <a:spLocks noChangeShapeType="1"/>
          </p:cNvSpPr>
          <p:nvPr/>
        </p:nvSpPr>
        <p:spPr bwMode="auto">
          <a:xfrm>
            <a:off x="6096000" y="1981200"/>
            <a:ext cx="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7342" name="Line 14"/>
          <p:cNvSpPr>
            <a:spLocks noChangeShapeType="1"/>
          </p:cNvSpPr>
          <p:nvPr/>
        </p:nvSpPr>
        <p:spPr bwMode="auto">
          <a:xfrm>
            <a:off x="6400800" y="1981200"/>
            <a:ext cx="0" cy="4572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7343" name="Line 15"/>
          <p:cNvSpPr>
            <a:spLocks noChangeShapeType="1"/>
          </p:cNvSpPr>
          <p:nvPr/>
        </p:nvSpPr>
        <p:spPr bwMode="auto">
          <a:xfrm>
            <a:off x="7010400" y="1981200"/>
            <a:ext cx="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7344" name="Line 16"/>
          <p:cNvSpPr>
            <a:spLocks noChangeShapeType="1"/>
          </p:cNvSpPr>
          <p:nvPr/>
        </p:nvSpPr>
        <p:spPr bwMode="auto">
          <a:xfrm>
            <a:off x="7315200" y="1981200"/>
            <a:ext cx="0" cy="4572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7345" name="Line 17"/>
          <p:cNvSpPr>
            <a:spLocks noChangeShapeType="1"/>
          </p:cNvSpPr>
          <p:nvPr/>
        </p:nvSpPr>
        <p:spPr bwMode="auto">
          <a:xfrm>
            <a:off x="7924800" y="1981200"/>
            <a:ext cx="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7346" name="Line 18"/>
          <p:cNvSpPr>
            <a:spLocks noChangeShapeType="1"/>
          </p:cNvSpPr>
          <p:nvPr/>
        </p:nvSpPr>
        <p:spPr bwMode="auto">
          <a:xfrm>
            <a:off x="8229600" y="1981200"/>
            <a:ext cx="0" cy="4572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7347" name="Rectangle 19"/>
          <p:cNvSpPr>
            <a:spLocks noChangeArrowheads="1"/>
          </p:cNvSpPr>
          <p:nvPr/>
        </p:nvSpPr>
        <p:spPr bwMode="auto">
          <a:xfrm>
            <a:off x="7848600" y="2438400"/>
            <a:ext cx="7620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X</a:t>
            </a:r>
          </a:p>
        </p:txBody>
      </p:sp>
      <p:sp>
        <p:nvSpPr>
          <p:cNvPr id="227351" name="Text Box 23"/>
          <p:cNvSpPr txBox="1">
            <a:spLocks noChangeArrowheads="1"/>
          </p:cNvSpPr>
          <p:nvPr/>
        </p:nvSpPr>
        <p:spPr bwMode="auto">
          <a:xfrm>
            <a:off x="1371600" y="1676400"/>
            <a:ext cx="746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/>
              <a:t>0     1           0     0            1     0           1     1             1    0            1    1            0     0            1     1</a:t>
            </a:r>
            <a:endParaRPr lang="en-US" sz="1400" b="0" baseline="-25000"/>
          </a:p>
        </p:txBody>
      </p:sp>
      <p:sp>
        <p:nvSpPr>
          <p:cNvPr id="227399" name="Rectangle 71"/>
          <p:cNvSpPr>
            <a:spLocks noChangeArrowheads="1"/>
          </p:cNvSpPr>
          <p:nvPr/>
        </p:nvSpPr>
        <p:spPr bwMode="auto">
          <a:xfrm>
            <a:off x="6934200" y="2438400"/>
            <a:ext cx="7620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X</a:t>
            </a:r>
          </a:p>
        </p:txBody>
      </p:sp>
      <p:sp>
        <p:nvSpPr>
          <p:cNvPr id="227400" name="Rectangle 72"/>
          <p:cNvSpPr>
            <a:spLocks noChangeArrowheads="1"/>
          </p:cNvSpPr>
          <p:nvPr/>
        </p:nvSpPr>
        <p:spPr bwMode="auto">
          <a:xfrm>
            <a:off x="6019800" y="2438400"/>
            <a:ext cx="7620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X</a:t>
            </a:r>
          </a:p>
        </p:txBody>
      </p:sp>
      <p:sp>
        <p:nvSpPr>
          <p:cNvPr id="227401" name="Rectangle 73"/>
          <p:cNvSpPr>
            <a:spLocks noChangeArrowheads="1"/>
          </p:cNvSpPr>
          <p:nvPr/>
        </p:nvSpPr>
        <p:spPr bwMode="auto">
          <a:xfrm>
            <a:off x="5105400" y="2438400"/>
            <a:ext cx="7620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X</a:t>
            </a:r>
          </a:p>
        </p:txBody>
      </p:sp>
      <p:sp>
        <p:nvSpPr>
          <p:cNvPr id="227402" name="Rectangle 74"/>
          <p:cNvSpPr>
            <a:spLocks noChangeArrowheads="1"/>
          </p:cNvSpPr>
          <p:nvPr/>
        </p:nvSpPr>
        <p:spPr bwMode="auto">
          <a:xfrm>
            <a:off x="4191000" y="2438400"/>
            <a:ext cx="7620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X</a:t>
            </a:r>
          </a:p>
        </p:txBody>
      </p:sp>
      <p:sp>
        <p:nvSpPr>
          <p:cNvPr id="227403" name="Rectangle 75"/>
          <p:cNvSpPr>
            <a:spLocks noChangeArrowheads="1"/>
          </p:cNvSpPr>
          <p:nvPr/>
        </p:nvSpPr>
        <p:spPr bwMode="auto">
          <a:xfrm>
            <a:off x="3276600" y="2438400"/>
            <a:ext cx="7620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X</a:t>
            </a:r>
          </a:p>
        </p:txBody>
      </p:sp>
      <p:sp>
        <p:nvSpPr>
          <p:cNvPr id="227404" name="Rectangle 76"/>
          <p:cNvSpPr>
            <a:spLocks noChangeArrowheads="1"/>
          </p:cNvSpPr>
          <p:nvPr/>
        </p:nvSpPr>
        <p:spPr bwMode="auto">
          <a:xfrm>
            <a:off x="2362200" y="2438400"/>
            <a:ext cx="7620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X</a:t>
            </a:r>
          </a:p>
        </p:txBody>
      </p:sp>
      <p:sp>
        <p:nvSpPr>
          <p:cNvPr id="227405" name="Rectangle 77"/>
          <p:cNvSpPr>
            <a:spLocks noChangeArrowheads="1"/>
          </p:cNvSpPr>
          <p:nvPr/>
        </p:nvSpPr>
        <p:spPr bwMode="auto">
          <a:xfrm>
            <a:off x="1447800" y="2438400"/>
            <a:ext cx="7620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X</a:t>
            </a:r>
          </a:p>
        </p:txBody>
      </p:sp>
      <p:grpSp>
        <p:nvGrpSpPr>
          <p:cNvPr id="227523" name="Group 195"/>
          <p:cNvGrpSpPr>
            <a:grpSpLocks/>
          </p:cNvGrpSpPr>
          <p:nvPr/>
        </p:nvGrpSpPr>
        <p:grpSpPr bwMode="auto">
          <a:xfrm>
            <a:off x="1371600" y="5105400"/>
            <a:ext cx="7467600" cy="1066800"/>
            <a:chOff x="864" y="3216"/>
            <a:chExt cx="4704" cy="672"/>
          </a:xfrm>
        </p:grpSpPr>
        <p:grpSp>
          <p:nvGrpSpPr>
            <p:cNvPr id="227519" name="Group 191"/>
            <p:cNvGrpSpPr>
              <a:grpSpLocks/>
            </p:cNvGrpSpPr>
            <p:nvPr/>
          </p:nvGrpSpPr>
          <p:grpSpPr bwMode="auto">
            <a:xfrm>
              <a:off x="912" y="3216"/>
              <a:ext cx="2544" cy="672"/>
              <a:chOff x="912" y="3216"/>
              <a:chExt cx="2544" cy="672"/>
            </a:xfrm>
          </p:grpSpPr>
          <p:sp>
            <p:nvSpPr>
              <p:cNvPr id="227412" name="Rectangle 84"/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480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b="0"/>
                  <a:t>Y</a:t>
                </a:r>
              </a:p>
            </p:txBody>
          </p:sp>
          <p:sp>
            <p:nvSpPr>
              <p:cNvPr id="227434" name="Line 106"/>
              <p:cNvSpPr>
                <a:spLocks noChangeShapeType="1"/>
              </p:cNvSpPr>
              <p:nvPr/>
            </p:nvSpPr>
            <p:spPr bwMode="auto">
              <a:xfrm>
                <a:off x="960" y="321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7C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7435" name="Line 107"/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7436" name="Line 108"/>
              <p:cNvSpPr>
                <a:spLocks noChangeShapeType="1"/>
              </p:cNvSpPr>
              <p:nvPr/>
            </p:nvSpPr>
            <p:spPr bwMode="auto">
              <a:xfrm>
                <a:off x="1344" y="321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7473" name="Line 145"/>
              <p:cNvSpPr>
                <a:spLocks noChangeShapeType="1"/>
              </p:cNvSpPr>
              <p:nvPr/>
            </p:nvSpPr>
            <p:spPr bwMode="auto">
              <a:xfrm>
                <a:off x="3264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7C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7474" name="Line 146"/>
              <p:cNvSpPr>
                <a:spLocks noChangeShapeType="1"/>
              </p:cNvSpPr>
              <p:nvPr/>
            </p:nvSpPr>
            <p:spPr bwMode="auto">
              <a:xfrm flipH="1">
                <a:off x="1392" y="3456"/>
                <a:ext cx="1872" cy="0"/>
              </a:xfrm>
              <a:prstGeom prst="line">
                <a:avLst/>
              </a:prstGeom>
              <a:noFill/>
              <a:ln w="38100">
                <a:solidFill>
                  <a:srgbClr val="FF7C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7475" name="Line 147"/>
              <p:cNvSpPr>
                <a:spLocks noChangeShapeType="1"/>
              </p:cNvSpPr>
              <p:nvPr/>
            </p:nvSpPr>
            <p:spPr bwMode="auto">
              <a:xfrm>
                <a:off x="3456" y="321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7476" name="Line 148"/>
              <p:cNvSpPr>
                <a:spLocks noChangeShapeType="1"/>
              </p:cNvSpPr>
              <p:nvPr/>
            </p:nvSpPr>
            <p:spPr bwMode="auto">
              <a:xfrm flipH="1" flipV="1">
                <a:off x="1392" y="3648"/>
                <a:ext cx="2064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7511" name="Group 183"/>
            <p:cNvGrpSpPr>
              <a:grpSpLocks/>
            </p:cNvGrpSpPr>
            <p:nvPr/>
          </p:nvGrpSpPr>
          <p:grpSpPr bwMode="auto">
            <a:xfrm>
              <a:off x="864" y="3408"/>
              <a:ext cx="4704" cy="432"/>
              <a:chOff x="864" y="3408"/>
              <a:chExt cx="4704" cy="432"/>
            </a:xfrm>
          </p:grpSpPr>
          <p:sp>
            <p:nvSpPr>
              <p:cNvPr id="227487" name="Text Box 159"/>
              <p:cNvSpPr txBox="1">
                <a:spLocks noChangeArrowheads="1"/>
              </p:cNvSpPr>
              <p:nvPr/>
            </p:nvSpPr>
            <p:spPr bwMode="auto">
              <a:xfrm>
                <a:off x="864" y="3408"/>
                <a:ext cx="470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0     0           1</a:t>
                </a:r>
                <a:endParaRPr lang="en-US" sz="1400" baseline="-25000"/>
              </a:p>
            </p:txBody>
          </p:sp>
          <p:sp>
            <p:nvSpPr>
              <p:cNvPr id="227488" name="Text Box 160"/>
              <p:cNvSpPr txBox="1">
                <a:spLocks noChangeArrowheads="1"/>
              </p:cNvSpPr>
              <p:nvPr/>
            </p:nvSpPr>
            <p:spPr bwMode="auto">
              <a:xfrm>
                <a:off x="1440" y="3648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0</a:t>
                </a:r>
              </a:p>
            </p:txBody>
          </p:sp>
        </p:grpSp>
      </p:grpSp>
      <p:grpSp>
        <p:nvGrpSpPr>
          <p:cNvPr id="227508" name="Group 180"/>
          <p:cNvGrpSpPr>
            <a:grpSpLocks/>
          </p:cNvGrpSpPr>
          <p:nvPr/>
        </p:nvGrpSpPr>
        <p:grpSpPr bwMode="auto">
          <a:xfrm>
            <a:off x="2057400" y="6019800"/>
            <a:ext cx="6629400" cy="396875"/>
            <a:chOff x="1296" y="3792"/>
            <a:chExt cx="4176" cy="250"/>
          </a:xfrm>
        </p:grpSpPr>
        <p:sp>
          <p:nvSpPr>
            <p:cNvPr id="227479" name="Line 151"/>
            <p:cNvSpPr>
              <a:spLocks noChangeShapeType="1"/>
            </p:cNvSpPr>
            <p:nvPr/>
          </p:nvSpPr>
          <p:spPr bwMode="auto">
            <a:xfrm flipH="1">
              <a:off x="1296" y="4032"/>
              <a:ext cx="41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80" name="Line 152"/>
            <p:cNvSpPr>
              <a:spLocks noChangeShapeType="1"/>
            </p:cNvSpPr>
            <p:nvPr/>
          </p:nvSpPr>
          <p:spPr bwMode="auto">
            <a:xfrm flipV="1">
              <a:off x="1296" y="3888"/>
              <a:ext cx="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81" name="Text Box 153"/>
            <p:cNvSpPr txBox="1">
              <a:spLocks noChangeArrowheads="1"/>
            </p:cNvSpPr>
            <p:nvPr/>
          </p:nvSpPr>
          <p:spPr bwMode="auto">
            <a:xfrm>
              <a:off x="5088" y="3840"/>
              <a:ext cx="3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Carry</a:t>
              </a:r>
            </a:p>
          </p:txBody>
        </p:sp>
        <p:sp>
          <p:nvSpPr>
            <p:cNvPr id="227491" name="Text Box 163"/>
            <p:cNvSpPr txBox="1">
              <a:spLocks noChangeArrowheads="1"/>
            </p:cNvSpPr>
            <p:nvPr/>
          </p:nvSpPr>
          <p:spPr bwMode="auto">
            <a:xfrm>
              <a:off x="1344" y="379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0</a:t>
              </a:r>
            </a:p>
          </p:txBody>
        </p:sp>
      </p:grpSp>
      <p:grpSp>
        <p:nvGrpSpPr>
          <p:cNvPr id="227513" name="Group 185"/>
          <p:cNvGrpSpPr>
            <a:grpSpLocks/>
          </p:cNvGrpSpPr>
          <p:nvPr/>
        </p:nvGrpSpPr>
        <p:grpSpPr bwMode="auto">
          <a:xfrm>
            <a:off x="2117725" y="4953000"/>
            <a:ext cx="3984625" cy="1143000"/>
            <a:chOff x="1334" y="3120"/>
            <a:chExt cx="2510" cy="720"/>
          </a:xfrm>
        </p:grpSpPr>
        <p:sp>
          <p:nvSpPr>
            <p:cNvPr id="227477" name="Line 149"/>
            <p:cNvSpPr>
              <a:spLocks noChangeShapeType="1"/>
            </p:cNvSpPr>
            <p:nvPr/>
          </p:nvSpPr>
          <p:spPr bwMode="auto">
            <a:xfrm>
              <a:off x="1392" y="3840"/>
              <a:ext cx="2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78" name="Line 150"/>
            <p:cNvSpPr>
              <a:spLocks noChangeShapeType="1"/>
            </p:cNvSpPr>
            <p:nvPr/>
          </p:nvSpPr>
          <p:spPr bwMode="auto">
            <a:xfrm flipV="1">
              <a:off x="3648" y="3216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27507" name="Group 179"/>
            <p:cNvGrpSpPr>
              <a:grpSpLocks/>
            </p:cNvGrpSpPr>
            <p:nvPr/>
          </p:nvGrpSpPr>
          <p:grpSpPr bwMode="auto">
            <a:xfrm>
              <a:off x="1334" y="3120"/>
              <a:ext cx="2510" cy="259"/>
              <a:chOff x="1334" y="3120"/>
              <a:chExt cx="2510" cy="259"/>
            </a:xfrm>
          </p:grpSpPr>
          <p:sp>
            <p:nvSpPr>
              <p:cNvPr id="227490" name="Text Box 162"/>
              <p:cNvSpPr txBox="1">
                <a:spLocks noChangeArrowheads="1"/>
              </p:cNvSpPr>
              <p:nvPr/>
            </p:nvSpPr>
            <p:spPr bwMode="auto">
              <a:xfrm>
                <a:off x="1334" y="312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1</a:t>
                </a:r>
              </a:p>
            </p:txBody>
          </p:sp>
          <p:sp>
            <p:nvSpPr>
              <p:cNvPr id="227494" name="Text Box 166"/>
              <p:cNvSpPr txBox="1">
                <a:spLocks noChangeArrowheads="1"/>
              </p:cNvSpPr>
              <p:nvPr/>
            </p:nvSpPr>
            <p:spPr bwMode="auto">
              <a:xfrm>
                <a:off x="3648" y="312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0</a:t>
                </a:r>
              </a:p>
            </p:txBody>
          </p:sp>
        </p:grpSp>
      </p:grpSp>
      <p:grpSp>
        <p:nvGrpSpPr>
          <p:cNvPr id="227522" name="Group 194"/>
          <p:cNvGrpSpPr>
            <a:grpSpLocks/>
          </p:cNvGrpSpPr>
          <p:nvPr/>
        </p:nvGrpSpPr>
        <p:grpSpPr bwMode="auto">
          <a:xfrm>
            <a:off x="1371600" y="4038600"/>
            <a:ext cx="7467600" cy="1066800"/>
            <a:chOff x="864" y="2544"/>
            <a:chExt cx="4704" cy="672"/>
          </a:xfrm>
        </p:grpSpPr>
        <p:sp>
          <p:nvSpPr>
            <p:cNvPr id="227410" name="Rectangle 82"/>
            <p:cNvSpPr>
              <a:spLocks noChangeArrowheads="1"/>
            </p:cNvSpPr>
            <p:nvPr/>
          </p:nvSpPr>
          <p:spPr bwMode="auto">
            <a:xfrm>
              <a:off x="3216" y="2736"/>
              <a:ext cx="480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Y</a:t>
              </a:r>
            </a:p>
          </p:txBody>
        </p:sp>
        <p:sp>
          <p:nvSpPr>
            <p:cNvPr id="227411" name="Rectangle 83"/>
            <p:cNvSpPr>
              <a:spLocks noChangeArrowheads="1"/>
            </p:cNvSpPr>
            <p:nvPr/>
          </p:nvSpPr>
          <p:spPr bwMode="auto">
            <a:xfrm>
              <a:off x="912" y="2736"/>
              <a:ext cx="480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Y</a:t>
              </a:r>
            </a:p>
          </p:txBody>
        </p:sp>
        <p:sp>
          <p:nvSpPr>
            <p:cNvPr id="227428" name="Line 100"/>
            <p:cNvSpPr>
              <a:spLocks noChangeShapeType="1"/>
            </p:cNvSpPr>
            <p:nvPr/>
          </p:nvSpPr>
          <p:spPr bwMode="auto">
            <a:xfrm>
              <a:off x="3264" y="2544"/>
              <a:ext cx="0" cy="192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29" name="Line 101"/>
            <p:cNvSpPr>
              <a:spLocks noChangeShapeType="1"/>
            </p:cNvSpPr>
            <p:nvPr/>
          </p:nvSpPr>
          <p:spPr bwMode="auto">
            <a:xfrm>
              <a:off x="3456" y="2544"/>
              <a:ext cx="0" cy="19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30" name="Line 102"/>
            <p:cNvSpPr>
              <a:spLocks noChangeShapeType="1"/>
            </p:cNvSpPr>
            <p:nvPr/>
          </p:nvSpPr>
          <p:spPr bwMode="auto">
            <a:xfrm>
              <a:off x="3648" y="2544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31" name="Line 103"/>
            <p:cNvSpPr>
              <a:spLocks noChangeShapeType="1"/>
            </p:cNvSpPr>
            <p:nvPr/>
          </p:nvSpPr>
          <p:spPr bwMode="auto">
            <a:xfrm>
              <a:off x="960" y="2544"/>
              <a:ext cx="0" cy="192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32" name="Line 104"/>
            <p:cNvSpPr>
              <a:spLocks noChangeShapeType="1"/>
            </p:cNvSpPr>
            <p:nvPr/>
          </p:nvSpPr>
          <p:spPr bwMode="auto">
            <a:xfrm>
              <a:off x="1152" y="2544"/>
              <a:ext cx="0" cy="19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33" name="Line 105"/>
            <p:cNvSpPr>
              <a:spLocks noChangeShapeType="1"/>
            </p:cNvSpPr>
            <p:nvPr/>
          </p:nvSpPr>
          <p:spPr bwMode="auto">
            <a:xfrm>
              <a:off x="1344" y="2544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61" name="Line 133"/>
            <p:cNvSpPr>
              <a:spLocks noChangeShapeType="1"/>
            </p:cNvSpPr>
            <p:nvPr/>
          </p:nvSpPr>
          <p:spPr bwMode="auto">
            <a:xfrm>
              <a:off x="2112" y="2544"/>
              <a:ext cx="0" cy="24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62" name="Line 134"/>
            <p:cNvSpPr>
              <a:spLocks noChangeShapeType="1"/>
            </p:cNvSpPr>
            <p:nvPr/>
          </p:nvSpPr>
          <p:spPr bwMode="auto">
            <a:xfrm flipH="1">
              <a:off x="1392" y="2784"/>
              <a:ext cx="720" cy="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63" name="Line 135"/>
            <p:cNvSpPr>
              <a:spLocks noChangeShapeType="1"/>
            </p:cNvSpPr>
            <p:nvPr/>
          </p:nvSpPr>
          <p:spPr bwMode="auto">
            <a:xfrm>
              <a:off x="2304" y="2544"/>
              <a:ext cx="0" cy="43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64" name="Line 136"/>
            <p:cNvSpPr>
              <a:spLocks noChangeShapeType="1"/>
            </p:cNvSpPr>
            <p:nvPr/>
          </p:nvSpPr>
          <p:spPr bwMode="auto">
            <a:xfrm flipH="1" flipV="1">
              <a:off x="1392" y="2976"/>
              <a:ext cx="912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67" name="Line 139"/>
            <p:cNvSpPr>
              <a:spLocks noChangeShapeType="1"/>
            </p:cNvSpPr>
            <p:nvPr/>
          </p:nvSpPr>
          <p:spPr bwMode="auto">
            <a:xfrm>
              <a:off x="4416" y="2544"/>
              <a:ext cx="0" cy="24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68" name="Line 140"/>
            <p:cNvSpPr>
              <a:spLocks noChangeShapeType="1"/>
            </p:cNvSpPr>
            <p:nvPr/>
          </p:nvSpPr>
          <p:spPr bwMode="auto">
            <a:xfrm flipH="1">
              <a:off x="3696" y="2784"/>
              <a:ext cx="720" cy="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69" name="Line 141"/>
            <p:cNvSpPr>
              <a:spLocks noChangeShapeType="1"/>
            </p:cNvSpPr>
            <p:nvPr/>
          </p:nvSpPr>
          <p:spPr bwMode="auto">
            <a:xfrm>
              <a:off x="4608" y="2544"/>
              <a:ext cx="0" cy="43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70" name="Line 142"/>
            <p:cNvSpPr>
              <a:spLocks noChangeShapeType="1"/>
            </p:cNvSpPr>
            <p:nvPr/>
          </p:nvSpPr>
          <p:spPr bwMode="auto">
            <a:xfrm flipH="1" flipV="1">
              <a:off x="3696" y="2976"/>
              <a:ext cx="912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27510" name="Group 182"/>
            <p:cNvGrpSpPr>
              <a:grpSpLocks/>
            </p:cNvGrpSpPr>
            <p:nvPr/>
          </p:nvGrpSpPr>
          <p:grpSpPr bwMode="auto">
            <a:xfrm>
              <a:off x="864" y="2736"/>
              <a:ext cx="4704" cy="384"/>
              <a:chOff x="864" y="2736"/>
              <a:chExt cx="4704" cy="384"/>
            </a:xfrm>
          </p:grpSpPr>
          <p:sp>
            <p:nvSpPr>
              <p:cNvPr id="227485" name="Text Box 157"/>
              <p:cNvSpPr txBox="1">
                <a:spLocks noChangeArrowheads="1"/>
              </p:cNvSpPr>
              <p:nvPr/>
            </p:nvSpPr>
            <p:spPr bwMode="auto">
              <a:xfrm>
                <a:off x="864" y="2736"/>
                <a:ext cx="470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0     0           1                                                             1    1            0</a:t>
                </a:r>
                <a:endParaRPr lang="en-US" sz="1400" baseline="-25000"/>
              </a:p>
            </p:txBody>
          </p:sp>
          <p:sp>
            <p:nvSpPr>
              <p:cNvPr id="227486" name="Text Box 158"/>
              <p:cNvSpPr txBox="1">
                <a:spLocks noChangeArrowheads="1"/>
              </p:cNvSpPr>
              <p:nvPr/>
            </p:nvSpPr>
            <p:spPr bwMode="auto">
              <a:xfrm>
                <a:off x="1440" y="2928"/>
                <a:ext cx="249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1                                                                                 0</a:t>
                </a:r>
              </a:p>
            </p:txBody>
          </p:sp>
        </p:grpSp>
      </p:grpSp>
      <p:grpSp>
        <p:nvGrpSpPr>
          <p:cNvPr id="227514" name="Group 186"/>
          <p:cNvGrpSpPr>
            <a:grpSpLocks/>
          </p:cNvGrpSpPr>
          <p:nvPr/>
        </p:nvGrpSpPr>
        <p:grpSpPr bwMode="auto">
          <a:xfrm>
            <a:off x="2133600" y="3886200"/>
            <a:ext cx="5797550" cy="1143000"/>
            <a:chOff x="1344" y="2448"/>
            <a:chExt cx="3652" cy="720"/>
          </a:xfrm>
        </p:grpSpPr>
        <p:sp>
          <p:nvSpPr>
            <p:cNvPr id="227465" name="Line 137"/>
            <p:cNvSpPr>
              <a:spLocks noChangeShapeType="1"/>
            </p:cNvSpPr>
            <p:nvPr/>
          </p:nvSpPr>
          <p:spPr bwMode="auto">
            <a:xfrm>
              <a:off x="1392" y="3168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66" name="Line 138"/>
            <p:cNvSpPr>
              <a:spLocks noChangeShapeType="1"/>
            </p:cNvSpPr>
            <p:nvPr/>
          </p:nvSpPr>
          <p:spPr bwMode="auto">
            <a:xfrm flipV="1">
              <a:off x="2496" y="2544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71" name="Line 143"/>
            <p:cNvSpPr>
              <a:spLocks noChangeShapeType="1"/>
            </p:cNvSpPr>
            <p:nvPr/>
          </p:nvSpPr>
          <p:spPr bwMode="auto">
            <a:xfrm>
              <a:off x="3696" y="3168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72" name="Line 144"/>
            <p:cNvSpPr>
              <a:spLocks noChangeShapeType="1"/>
            </p:cNvSpPr>
            <p:nvPr/>
          </p:nvSpPr>
          <p:spPr bwMode="auto">
            <a:xfrm flipV="1">
              <a:off x="4800" y="2544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27506" name="Group 178"/>
            <p:cNvGrpSpPr>
              <a:grpSpLocks/>
            </p:cNvGrpSpPr>
            <p:nvPr/>
          </p:nvGrpSpPr>
          <p:grpSpPr bwMode="auto">
            <a:xfrm>
              <a:off x="1344" y="2448"/>
              <a:ext cx="3652" cy="298"/>
              <a:chOff x="1344" y="2448"/>
              <a:chExt cx="3652" cy="298"/>
            </a:xfrm>
          </p:grpSpPr>
          <p:sp>
            <p:nvSpPr>
              <p:cNvPr id="227492" name="Text Box 164"/>
              <p:cNvSpPr txBox="1">
                <a:spLocks noChangeArrowheads="1"/>
              </p:cNvSpPr>
              <p:nvPr/>
            </p:nvSpPr>
            <p:spPr bwMode="auto">
              <a:xfrm>
                <a:off x="1344" y="249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1</a:t>
                </a:r>
              </a:p>
            </p:txBody>
          </p:sp>
          <p:sp>
            <p:nvSpPr>
              <p:cNvPr id="227495" name="Text Box 167"/>
              <p:cNvSpPr txBox="1">
                <a:spLocks noChangeArrowheads="1"/>
              </p:cNvSpPr>
              <p:nvPr/>
            </p:nvSpPr>
            <p:spPr bwMode="auto">
              <a:xfrm>
                <a:off x="4800" y="249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0</a:t>
                </a:r>
              </a:p>
            </p:txBody>
          </p:sp>
          <p:sp>
            <p:nvSpPr>
              <p:cNvPr id="227496" name="Text Box 168"/>
              <p:cNvSpPr txBox="1">
                <a:spLocks noChangeArrowheads="1"/>
              </p:cNvSpPr>
              <p:nvPr/>
            </p:nvSpPr>
            <p:spPr bwMode="auto">
              <a:xfrm>
                <a:off x="3648" y="244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0</a:t>
                </a:r>
              </a:p>
            </p:txBody>
          </p:sp>
          <p:sp>
            <p:nvSpPr>
              <p:cNvPr id="227502" name="Text Box 174"/>
              <p:cNvSpPr txBox="1">
                <a:spLocks noChangeArrowheads="1"/>
              </p:cNvSpPr>
              <p:nvPr/>
            </p:nvSpPr>
            <p:spPr bwMode="auto">
              <a:xfrm>
                <a:off x="2496" y="249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1</a:t>
                </a:r>
              </a:p>
            </p:txBody>
          </p:sp>
        </p:grpSp>
      </p:grpSp>
      <p:grpSp>
        <p:nvGrpSpPr>
          <p:cNvPr id="227521" name="Group 193"/>
          <p:cNvGrpSpPr>
            <a:grpSpLocks/>
          </p:cNvGrpSpPr>
          <p:nvPr/>
        </p:nvGrpSpPr>
        <p:grpSpPr bwMode="auto">
          <a:xfrm>
            <a:off x="1371600" y="2971800"/>
            <a:ext cx="7467600" cy="1066800"/>
            <a:chOff x="864" y="1872"/>
            <a:chExt cx="4704" cy="672"/>
          </a:xfrm>
        </p:grpSpPr>
        <p:sp>
          <p:nvSpPr>
            <p:cNvPr id="227406" name="Rectangle 78"/>
            <p:cNvSpPr>
              <a:spLocks noChangeArrowheads="1"/>
            </p:cNvSpPr>
            <p:nvPr/>
          </p:nvSpPr>
          <p:spPr bwMode="auto">
            <a:xfrm>
              <a:off x="4368" y="2064"/>
              <a:ext cx="480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Y</a:t>
              </a:r>
            </a:p>
          </p:txBody>
        </p:sp>
        <p:sp>
          <p:nvSpPr>
            <p:cNvPr id="227407" name="Rectangle 79"/>
            <p:cNvSpPr>
              <a:spLocks noChangeArrowheads="1"/>
            </p:cNvSpPr>
            <p:nvPr/>
          </p:nvSpPr>
          <p:spPr bwMode="auto">
            <a:xfrm>
              <a:off x="3216" y="2064"/>
              <a:ext cx="480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Y</a:t>
              </a:r>
            </a:p>
          </p:txBody>
        </p:sp>
        <p:sp>
          <p:nvSpPr>
            <p:cNvPr id="227408" name="Rectangle 80"/>
            <p:cNvSpPr>
              <a:spLocks noChangeArrowheads="1"/>
            </p:cNvSpPr>
            <p:nvPr/>
          </p:nvSpPr>
          <p:spPr bwMode="auto">
            <a:xfrm>
              <a:off x="2064" y="2064"/>
              <a:ext cx="480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Y</a:t>
              </a:r>
            </a:p>
          </p:txBody>
        </p:sp>
        <p:sp>
          <p:nvSpPr>
            <p:cNvPr id="227409" name="Rectangle 81"/>
            <p:cNvSpPr>
              <a:spLocks noChangeArrowheads="1"/>
            </p:cNvSpPr>
            <p:nvPr/>
          </p:nvSpPr>
          <p:spPr bwMode="auto">
            <a:xfrm>
              <a:off x="912" y="2064"/>
              <a:ext cx="480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b="0"/>
                <a:t>Y</a:t>
              </a:r>
            </a:p>
          </p:txBody>
        </p:sp>
        <p:sp>
          <p:nvSpPr>
            <p:cNvPr id="227413" name="Line 85"/>
            <p:cNvSpPr>
              <a:spLocks noChangeShapeType="1"/>
            </p:cNvSpPr>
            <p:nvPr/>
          </p:nvSpPr>
          <p:spPr bwMode="auto">
            <a:xfrm>
              <a:off x="4416" y="1872"/>
              <a:ext cx="0" cy="192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17" name="Line 89"/>
            <p:cNvSpPr>
              <a:spLocks noChangeShapeType="1"/>
            </p:cNvSpPr>
            <p:nvPr/>
          </p:nvSpPr>
          <p:spPr bwMode="auto">
            <a:xfrm>
              <a:off x="4608" y="1872"/>
              <a:ext cx="0" cy="19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18" name="Line 90"/>
            <p:cNvSpPr>
              <a:spLocks noChangeShapeType="1"/>
            </p:cNvSpPr>
            <p:nvPr/>
          </p:nvSpPr>
          <p:spPr bwMode="auto">
            <a:xfrm>
              <a:off x="4800" y="1872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19" name="Line 91"/>
            <p:cNvSpPr>
              <a:spLocks noChangeShapeType="1"/>
            </p:cNvSpPr>
            <p:nvPr/>
          </p:nvSpPr>
          <p:spPr bwMode="auto">
            <a:xfrm>
              <a:off x="3264" y="1872"/>
              <a:ext cx="0" cy="192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20" name="Line 92"/>
            <p:cNvSpPr>
              <a:spLocks noChangeShapeType="1"/>
            </p:cNvSpPr>
            <p:nvPr/>
          </p:nvSpPr>
          <p:spPr bwMode="auto">
            <a:xfrm>
              <a:off x="3456" y="1872"/>
              <a:ext cx="0" cy="19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21" name="Line 93"/>
            <p:cNvSpPr>
              <a:spLocks noChangeShapeType="1"/>
            </p:cNvSpPr>
            <p:nvPr/>
          </p:nvSpPr>
          <p:spPr bwMode="auto">
            <a:xfrm>
              <a:off x="3648" y="1872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22" name="Line 94"/>
            <p:cNvSpPr>
              <a:spLocks noChangeShapeType="1"/>
            </p:cNvSpPr>
            <p:nvPr/>
          </p:nvSpPr>
          <p:spPr bwMode="auto">
            <a:xfrm>
              <a:off x="2112" y="1872"/>
              <a:ext cx="0" cy="192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23" name="Line 95"/>
            <p:cNvSpPr>
              <a:spLocks noChangeShapeType="1"/>
            </p:cNvSpPr>
            <p:nvPr/>
          </p:nvSpPr>
          <p:spPr bwMode="auto">
            <a:xfrm>
              <a:off x="2304" y="1872"/>
              <a:ext cx="0" cy="19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24" name="Line 96"/>
            <p:cNvSpPr>
              <a:spLocks noChangeShapeType="1"/>
            </p:cNvSpPr>
            <p:nvPr/>
          </p:nvSpPr>
          <p:spPr bwMode="auto">
            <a:xfrm>
              <a:off x="2496" y="1872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25" name="Line 97"/>
            <p:cNvSpPr>
              <a:spLocks noChangeShapeType="1"/>
            </p:cNvSpPr>
            <p:nvPr/>
          </p:nvSpPr>
          <p:spPr bwMode="auto">
            <a:xfrm>
              <a:off x="960" y="1872"/>
              <a:ext cx="0" cy="192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26" name="Line 98"/>
            <p:cNvSpPr>
              <a:spLocks noChangeShapeType="1"/>
            </p:cNvSpPr>
            <p:nvPr/>
          </p:nvSpPr>
          <p:spPr bwMode="auto">
            <a:xfrm>
              <a:off x="1152" y="1872"/>
              <a:ext cx="0" cy="19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27" name="Line 99"/>
            <p:cNvSpPr>
              <a:spLocks noChangeShapeType="1"/>
            </p:cNvSpPr>
            <p:nvPr/>
          </p:nvSpPr>
          <p:spPr bwMode="auto">
            <a:xfrm>
              <a:off x="1344" y="1872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37" name="Line 109"/>
            <p:cNvSpPr>
              <a:spLocks noChangeShapeType="1"/>
            </p:cNvSpPr>
            <p:nvPr/>
          </p:nvSpPr>
          <p:spPr bwMode="auto">
            <a:xfrm>
              <a:off x="4992" y="1872"/>
              <a:ext cx="0" cy="24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38" name="Line 110"/>
            <p:cNvSpPr>
              <a:spLocks noChangeShapeType="1"/>
            </p:cNvSpPr>
            <p:nvPr/>
          </p:nvSpPr>
          <p:spPr bwMode="auto">
            <a:xfrm flipH="1">
              <a:off x="4848" y="2112"/>
              <a:ext cx="144" cy="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39" name="Line 111"/>
            <p:cNvSpPr>
              <a:spLocks noChangeShapeType="1"/>
            </p:cNvSpPr>
            <p:nvPr/>
          </p:nvSpPr>
          <p:spPr bwMode="auto">
            <a:xfrm>
              <a:off x="5184" y="1872"/>
              <a:ext cx="0" cy="43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40" name="Line 112"/>
            <p:cNvSpPr>
              <a:spLocks noChangeShapeType="1"/>
            </p:cNvSpPr>
            <p:nvPr/>
          </p:nvSpPr>
          <p:spPr bwMode="auto">
            <a:xfrm flipH="1" flipV="1">
              <a:off x="4848" y="2304"/>
              <a:ext cx="336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43" name="Line 115"/>
            <p:cNvSpPr>
              <a:spLocks noChangeShapeType="1"/>
            </p:cNvSpPr>
            <p:nvPr/>
          </p:nvSpPr>
          <p:spPr bwMode="auto">
            <a:xfrm>
              <a:off x="3840" y="1872"/>
              <a:ext cx="0" cy="24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44" name="Line 116"/>
            <p:cNvSpPr>
              <a:spLocks noChangeShapeType="1"/>
            </p:cNvSpPr>
            <p:nvPr/>
          </p:nvSpPr>
          <p:spPr bwMode="auto">
            <a:xfrm flipH="1">
              <a:off x="3696" y="2112"/>
              <a:ext cx="144" cy="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45" name="Line 117"/>
            <p:cNvSpPr>
              <a:spLocks noChangeShapeType="1"/>
            </p:cNvSpPr>
            <p:nvPr/>
          </p:nvSpPr>
          <p:spPr bwMode="auto">
            <a:xfrm>
              <a:off x="4032" y="1872"/>
              <a:ext cx="0" cy="43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46" name="Line 118"/>
            <p:cNvSpPr>
              <a:spLocks noChangeShapeType="1"/>
            </p:cNvSpPr>
            <p:nvPr/>
          </p:nvSpPr>
          <p:spPr bwMode="auto">
            <a:xfrm flipH="1" flipV="1">
              <a:off x="3696" y="2304"/>
              <a:ext cx="336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49" name="Line 121"/>
            <p:cNvSpPr>
              <a:spLocks noChangeShapeType="1"/>
            </p:cNvSpPr>
            <p:nvPr/>
          </p:nvSpPr>
          <p:spPr bwMode="auto">
            <a:xfrm>
              <a:off x="2688" y="1872"/>
              <a:ext cx="0" cy="24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50" name="Line 122"/>
            <p:cNvSpPr>
              <a:spLocks noChangeShapeType="1"/>
            </p:cNvSpPr>
            <p:nvPr/>
          </p:nvSpPr>
          <p:spPr bwMode="auto">
            <a:xfrm flipH="1">
              <a:off x="2544" y="2112"/>
              <a:ext cx="144" cy="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51" name="Line 123"/>
            <p:cNvSpPr>
              <a:spLocks noChangeShapeType="1"/>
            </p:cNvSpPr>
            <p:nvPr/>
          </p:nvSpPr>
          <p:spPr bwMode="auto">
            <a:xfrm>
              <a:off x="2880" y="1872"/>
              <a:ext cx="0" cy="43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52" name="Line 124"/>
            <p:cNvSpPr>
              <a:spLocks noChangeShapeType="1"/>
            </p:cNvSpPr>
            <p:nvPr/>
          </p:nvSpPr>
          <p:spPr bwMode="auto">
            <a:xfrm flipH="1" flipV="1">
              <a:off x="2544" y="2304"/>
              <a:ext cx="336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55" name="Line 127"/>
            <p:cNvSpPr>
              <a:spLocks noChangeShapeType="1"/>
            </p:cNvSpPr>
            <p:nvPr/>
          </p:nvSpPr>
          <p:spPr bwMode="auto">
            <a:xfrm>
              <a:off x="1536" y="1872"/>
              <a:ext cx="0" cy="24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56" name="Line 128"/>
            <p:cNvSpPr>
              <a:spLocks noChangeShapeType="1"/>
            </p:cNvSpPr>
            <p:nvPr/>
          </p:nvSpPr>
          <p:spPr bwMode="auto">
            <a:xfrm flipH="1">
              <a:off x="1392" y="2112"/>
              <a:ext cx="144" cy="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57" name="Line 129"/>
            <p:cNvSpPr>
              <a:spLocks noChangeShapeType="1"/>
            </p:cNvSpPr>
            <p:nvPr/>
          </p:nvSpPr>
          <p:spPr bwMode="auto">
            <a:xfrm>
              <a:off x="1728" y="1872"/>
              <a:ext cx="0" cy="43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458" name="Line 130"/>
            <p:cNvSpPr>
              <a:spLocks noChangeShapeType="1"/>
            </p:cNvSpPr>
            <p:nvPr/>
          </p:nvSpPr>
          <p:spPr bwMode="auto">
            <a:xfrm flipH="1" flipV="1">
              <a:off x="1392" y="2304"/>
              <a:ext cx="336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27509" name="Group 181"/>
            <p:cNvGrpSpPr>
              <a:grpSpLocks/>
            </p:cNvGrpSpPr>
            <p:nvPr/>
          </p:nvGrpSpPr>
          <p:grpSpPr bwMode="auto">
            <a:xfrm>
              <a:off x="864" y="2064"/>
              <a:ext cx="4704" cy="384"/>
              <a:chOff x="864" y="2064"/>
              <a:chExt cx="4704" cy="384"/>
            </a:xfrm>
          </p:grpSpPr>
          <p:sp>
            <p:nvSpPr>
              <p:cNvPr id="227483" name="Text Box 155"/>
              <p:cNvSpPr txBox="1">
                <a:spLocks noChangeArrowheads="1"/>
              </p:cNvSpPr>
              <p:nvPr/>
            </p:nvSpPr>
            <p:spPr bwMode="auto">
              <a:xfrm>
                <a:off x="864" y="2064"/>
                <a:ext cx="470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0     1           0                   0     1           1                    0    1            1                   0     0           1</a:t>
                </a:r>
                <a:endParaRPr lang="en-US" sz="1400" baseline="-25000"/>
              </a:p>
            </p:txBody>
          </p:sp>
          <p:sp>
            <p:nvSpPr>
              <p:cNvPr id="227484" name="Text Box 156"/>
              <p:cNvSpPr txBox="1">
                <a:spLocks noChangeArrowheads="1"/>
              </p:cNvSpPr>
              <p:nvPr/>
            </p:nvSpPr>
            <p:spPr bwMode="auto">
              <a:xfrm>
                <a:off x="1440" y="2256"/>
                <a:ext cx="3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0                                       1                                       1                                       1</a:t>
                </a:r>
              </a:p>
            </p:txBody>
          </p:sp>
        </p:grpSp>
      </p:grpSp>
      <p:grpSp>
        <p:nvGrpSpPr>
          <p:cNvPr id="227524" name="Group 196"/>
          <p:cNvGrpSpPr>
            <a:grpSpLocks/>
          </p:cNvGrpSpPr>
          <p:nvPr/>
        </p:nvGrpSpPr>
        <p:grpSpPr bwMode="auto">
          <a:xfrm>
            <a:off x="2133600" y="2895600"/>
            <a:ext cx="6711950" cy="1066800"/>
            <a:chOff x="1344" y="1824"/>
            <a:chExt cx="4228" cy="672"/>
          </a:xfrm>
        </p:grpSpPr>
        <p:sp>
          <p:nvSpPr>
            <p:cNvPr id="227453" name="Line 125"/>
            <p:cNvSpPr>
              <a:spLocks noChangeShapeType="1"/>
            </p:cNvSpPr>
            <p:nvPr/>
          </p:nvSpPr>
          <p:spPr bwMode="auto">
            <a:xfrm>
              <a:off x="2544" y="2496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27515" name="Group 187"/>
            <p:cNvGrpSpPr>
              <a:grpSpLocks/>
            </p:cNvGrpSpPr>
            <p:nvPr/>
          </p:nvGrpSpPr>
          <p:grpSpPr bwMode="auto">
            <a:xfrm>
              <a:off x="1344" y="1824"/>
              <a:ext cx="4228" cy="672"/>
              <a:chOff x="1344" y="1824"/>
              <a:chExt cx="4228" cy="672"/>
            </a:xfrm>
          </p:grpSpPr>
          <p:sp>
            <p:nvSpPr>
              <p:cNvPr id="227441" name="Line 113"/>
              <p:cNvSpPr>
                <a:spLocks noChangeShapeType="1"/>
              </p:cNvSpPr>
              <p:nvPr/>
            </p:nvSpPr>
            <p:spPr bwMode="auto">
              <a:xfrm>
                <a:off x="4848" y="249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7442" name="Line 114"/>
              <p:cNvSpPr>
                <a:spLocks noChangeShapeType="1"/>
              </p:cNvSpPr>
              <p:nvPr/>
            </p:nvSpPr>
            <p:spPr bwMode="auto">
              <a:xfrm flipV="1">
                <a:off x="5376" y="1872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7447" name="Line 119"/>
              <p:cNvSpPr>
                <a:spLocks noChangeShapeType="1"/>
              </p:cNvSpPr>
              <p:nvPr/>
            </p:nvSpPr>
            <p:spPr bwMode="auto">
              <a:xfrm>
                <a:off x="3696" y="249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7448" name="Line 120"/>
              <p:cNvSpPr>
                <a:spLocks noChangeShapeType="1"/>
              </p:cNvSpPr>
              <p:nvPr/>
            </p:nvSpPr>
            <p:spPr bwMode="auto">
              <a:xfrm flipV="1">
                <a:off x="4224" y="1872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7454" name="Line 126"/>
              <p:cNvSpPr>
                <a:spLocks noChangeShapeType="1"/>
              </p:cNvSpPr>
              <p:nvPr/>
            </p:nvSpPr>
            <p:spPr bwMode="auto">
              <a:xfrm flipV="1">
                <a:off x="3072" y="1872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7459" name="Line 131"/>
              <p:cNvSpPr>
                <a:spLocks noChangeShapeType="1"/>
              </p:cNvSpPr>
              <p:nvPr/>
            </p:nvSpPr>
            <p:spPr bwMode="auto">
              <a:xfrm>
                <a:off x="1392" y="249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7460" name="Line 132"/>
              <p:cNvSpPr>
                <a:spLocks noChangeShapeType="1"/>
              </p:cNvSpPr>
              <p:nvPr/>
            </p:nvSpPr>
            <p:spPr bwMode="auto">
              <a:xfrm flipV="1">
                <a:off x="1920" y="1872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227505" name="Group 177"/>
              <p:cNvGrpSpPr>
                <a:grpSpLocks/>
              </p:cNvGrpSpPr>
              <p:nvPr/>
            </p:nvGrpSpPr>
            <p:grpSpPr bwMode="auto">
              <a:xfrm>
                <a:off x="1344" y="1824"/>
                <a:ext cx="4228" cy="250"/>
                <a:chOff x="1344" y="1824"/>
                <a:chExt cx="4228" cy="250"/>
              </a:xfrm>
            </p:grpSpPr>
            <p:sp>
              <p:nvSpPr>
                <p:cNvPr id="227493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1344" y="182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0</a:t>
                  </a:r>
                </a:p>
              </p:txBody>
            </p:sp>
            <p:sp>
              <p:nvSpPr>
                <p:cNvPr id="227497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4800" y="182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1</a:t>
                  </a:r>
                </a:p>
              </p:txBody>
            </p:sp>
            <p:sp>
              <p:nvSpPr>
                <p:cNvPr id="227498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5376" y="182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0</a:t>
                  </a:r>
                </a:p>
              </p:txBody>
            </p:sp>
            <p:sp>
              <p:nvSpPr>
                <p:cNvPr id="227499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3648" y="182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1</a:t>
                  </a:r>
                </a:p>
              </p:txBody>
            </p:sp>
            <p:sp>
              <p:nvSpPr>
                <p:cNvPr id="227500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2496" y="182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1</a:t>
                  </a:r>
                </a:p>
              </p:txBody>
            </p:sp>
            <p:sp>
              <p:nvSpPr>
                <p:cNvPr id="227501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1920" y="182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1</a:t>
                  </a:r>
                </a:p>
              </p:txBody>
            </p:sp>
            <p:sp>
              <p:nvSpPr>
                <p:cNvPr id="227503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3072" y="182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1</a:t>
                  </a:r>
                </a:p>
              </p:txBody>
            </p:sp>
            <p:sp>
              <p:nvSpPr>
                <p:cNvPr id="227504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4224" y="182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0</a:t>
                  </a:r>
                </a:p>
              </p:txBody>
            </p:sp>
          </p:grpSp>
        </p:grpSp>
      </p:grpSp>
      <p:grpSp>
        <p:nvGrpSpPr>
          <p:cNvPr id="227516" name="Group 188"/>
          <p:cNvGrpSpPr>
            <a:grpSpLocks/>
          </p:cNvGrpSpPr>
          <p:nvPr/>
        </p:nvGrpSpPr>
        <p:grpSpPr bwMode="auto">
          <a:xfrm>
            <a:off x="1889125" y="1614488"/>
            <a:ext cx="6851650" cy="823912"/>
            <a:chOff x="1190" y="1017"/>
            <a:chExt cx="4316" cy="519"/>
          </a:xfrm>
        </p:grpSpPr>
        <p:sp>
          <p:nvSpPr>
            <p:cNvPr id="227373" name="Line 45"/>
            <p:cNvSpPr>
              <a:spLocks noChangeShapeType="1"/>
            </p:cNvSpPr>
            <p:nvPr/>
          </p:nvSpPr>
          <p:spPr bwMode="auto">
            <a:xfrm>
              <a:off x="1344" y="1248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391" name="Line 63"/>
            <p:cNvSpPr>
              <a:spLocks noChangeShapeType="1"/>
            </p:cNvSpPr>
            <p:nvPr/>
          </p:nvSpPr>
          <p:spPr bwMode="auto">
            <a:xfrm>
              <a:off x="1920" y="1248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392" name="Line 64"/>
            <p:cNvSpPr>
              <a:spLocks noChangeShapeType="1"/>
            </p:cNvSpPr>
            <p:nvPr/>
          </p:nvSpPr>
          <p:spPr bwMode="auto">
            <a:xfrm>
              <a:off x="2496" y="1248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393" name="Line 65"/>
            <p:cNvSpPr>
              <a:spLocks noChangeShapeType="1"/>
            </p:cNvSpPr>
            <p:nvPr/>
          </p:nvSpPr>
          <p:spPr bwMode="auto">
            <a:xfrm>
              <a:off x="3072" y="1248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394" name="Line 66"/>
            <p:cNvSpPr>
              <a:spLocks noChangeShapeType="1"/>
            </p:cNvSpPr>
            <p:nvPr/>
          </p:nvSpPr>
          <p:spPr bwMode="auto">
            <a:xfrm>
              <a:off x="3648" y="1248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395" name="Line 67"/>
            <p:cNvSpPr>
              <a:spLocks noChangeShapeType="1"/>
            </p:cNvSpPr>
            <p:nvPr/>
          </p:nvSpPr>
          <p:spPr bwMode="auto">
            <a:xfrm>
              <a:off x="4224" y="1248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396" name="Line 68"/>
            <p:cNvSpPr>
              <a:spLocks noChangeShapeType="1"/>
            </p:cNvSpPr>
            <p:nvPr/>
          </p:nvSpPr>
          <p:spPr bwMode="auto">
            <a:xfrm>
              <a:off x="4800" y="1248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397" name="Line 69"/>
            <p:cNvSpPr>
              <a:spLocks noChangeShapeType="1"/>
            </p:cNvSpPr>
            <p:nvPr/>
          </p:nvSpPr>
          <p:spPr bwMode="auto">
            <a:xfrm>
              <a:off x="5376" y="1248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512" name="Text Box 184"/>
            <p:cNvSpPr txBox="1">
              <a:spLocks noChangeArrowheads="1"/>
            </p:cNvSpPr>
            <p:nvPr/>
          </p:nvSpPr>
          <p:spPr bwMode="auto">
            <a:xfrm>
              <a:off x="1190" y="1017"/>
              <a:ext cx="4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1             1            0            1             0            0              1            0</a:t>
              </a:r>
            </a:p>
          </p:txBody>
        </p:sp>
      </p:grpSp>
      <p:sp>
        <p:nvSpPr>
          <p:cNvPr id="227525" name="Text Box 197"/>
          <p:cNvSpPr txBox="1">
            <a:spLocks noChangeArrowheads="1"/>
          </p:cNvSpPr>
          <p:nvPr/>
        </p:nvSpPr>
        <p:spPr bwMode="auto">
          <a:xfrm>
            <a:off x="6858000" y="5105400"/>
            <a:ext cx="18526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 0 0 1 1 1 1 0 1</a:t>
            </a:r>
          </a:p>
          <a:p>
            <a:pPr algn="l"/>
            <a:r>
              <a:rPr lang="en-US"/>
              <a:t>+ 1 0 0 1 0 1 0 1</a:t>
            </a:r>
          </a:p>
          <a:p>
            <a:pPr algn="l"/>
            <a:r>
              <a:rPr lang="en-US"/>
              <a:t>   1 1 0 1 0 0 1 0</a:t>
            </a:r>
          </a:p>
        </p:txBody>
      </p:sp>
      <p:sp>
        <p:nvSpPr>
          <p:cNvPr id="227526" name="Line 198"/>
          <p:cNvSpPr>
            <a:spLocks noChangeShapeType="1"/>
          </p:cNvSpPr>
          <p:nvPr/>
        </p:nvSpPr>
        <p:spPr bwMode="auto">
          <a:xfrm>
            <a:off x="6934200" y="5791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7527" name="Text Box 199"/>
          <p:cNvSpPr txBox="1">
            <a:spLocks noChangeArrowheads="1"/>
          </p:cNvSpPr>
          <p:nvPr/>
        </p:nvSpPr>
        <p:spPr bwMode="auto">
          <a:xfrm>
            <a:off x="1981200" y="6461125"/>
            <a:ext cx="5238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Gate delays only a little larger for 32 add (~25)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51" grpId="0" autoUpdateAnimBg="0"/>
      <p:bldP spid="22752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ChangeArrowheads="1"/>
          </p:cNvSpPr>
          <p:nvPr/>
        </p:nvSpPr>
        <p:spPr bwMode="auto">
          <a:xfrm>
            <a:off x="152400" y="1600200"/>
            <a:ext cx="4191000" cy="4114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305800" cy="1143000"/>
          </a:xfrm>
        </p:spPr>
        <p:txBody>
          <a:bodyPr/>
          <a:lstStyle/>
          <a:p>
            <a:r>
              <a:rPr lang="en-US"/>
              <a:t>Control Building Blocks (1)</a:t>
            </a:r>
          </a:p>
        </p:txBody>
      </p:sp>
      <p:sp>
        <p:nvSpPr>
          <p:cNvPr id="309252" name="AutoShape 4"/>
          <p:cNvSpPr>
            <a:spLocks noChangeArrowheads="1"/>
          </p:cNvSpPr>
          <p:nvPr/>
        </p:nvSpPr>
        <p:spPr bwMode="auto">
          <a:xfrm rot="-5400000">
            <a:off x="1390650" y="3409950"/>
            <a:ext cx="1371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09253" name="Line 5"/>
          <p:cNvSpPr>
            <a:spLocks noChangeShapeType="1"/>
          </p:cNvSpPr>
          <p:nvPr/>
        </p:nvSpPr>
        <p:spPr bwMode="auto">
          <a:xfrm>
            <a:off x="1219200" y="3352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9254" name="Line 6"/>
          <p:cNvSpPr>
            <a:spLocks noChangeShapeType="1"/>
          </p:cNvSpPr>
          <p:nvPr/>
        </p:nvSpPr>
        <p:spPr bwMode="auto">
          <a:xfrm>
            <a:off x="1219200" y="3886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057400" y="41148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9256" name="Text Box 8"/>
          <p:cNvSpPr txBox="1">
            <a:spLocks noChangeArrowheads="1"/>
          </p:cNvSpPr>
          <p:nvPr/>
        </p:nvSpPr>
        <p:spPr bwMode="auto">
          <a:xfrm>
            <a:off x="990600" y="2057400"/>
            <a:ext cx="2160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200" b="0" u="sng"/>
              <a:t>2 to 1 MUX</a:t>
            </a:r>
          </a:p>
        </p:txBody>
      </p:sp>
      <p:sp>
        <p:nvSpPr>
          <p:cNvPr id="309257" name="Text Box 9"/>
          <p:cNvSpPr txBox="1">
            <a:spLocks noChangeArrowheads="1"/>
          </p:cNvSpPr>
          <p:nvPr/>
        </p:nvSpPr>
        <p:spPr bwMode="auto">
          <a:xfrm>
            <a:off x="441325" y="3038475"/>
            <a:ext cx="738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IN1</a:t>
            </a:r>
          </a:p>
        </p:txBody>
      </p:sp>
      <p:sp>
        <p:nvSpPr>
          <p:cNvPr id="309258" name="Text Box 10"/>
          <p:cNvSpPr txBox="1">
            <a:spLocks noChangeArrowheads="1"/>
          </p:cNvSpPr>
          <p:nvPr/>
        </p:nvSpPr>
        <p:spPr bwMode="auto">
          <a:xfrm>
            <a:off x="457200" y="3657600"/>
            <a:ext cx="738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IN2</a:t>
            </a:r>
          </a:p>
        </p:txBody>
      </p:sp>
      <p:sp>
        <p:nvSpPr>
          <p:cNvPr id="309259" name="Text Box 11"/>
          <p:cNvSpPr txBox="1">
            <a:spLocks noChangeArrowheads="1"/>
          </p:cNvSpPr>
          <p:nvPr/>
        </p:nvSpPr>
        <p:spPr bwMode="auto">
          <a:xfrm>
            <a:off x="1524000" y="48768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>
                <a:solidFill>
                  <a:srgbClr val="FF0000"/>
                </a:solidFill>
              </a:rPr>
              <a:t>select</a:t>
            </a:r>
          </a:p>
        </p:txBody>
      </p:sp>
      <p:sp>
        <p:nvSpPr>
          <p:cNvPr id="309260" name="Line 12"/>
          <p:cNvSpPr>
            <a:spLocks noChangeShapeType="1"/>
          </p:cNvSpPr>
          <p:nvPr/>
        </p:nvSpPr>
        <p:spPr bwMode="auto">
          <a:xfrm>
            <a:off x="2286000" y="3581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9261" name="Text Box 13"/>
          <p:cNvSpPr txBox="1">
            <a:spLocks noChangeArrowheads="1"/>
          </p:cNvSpPr>
          <p:nvPr/>
        </p:nvSpPr>
        <p:spPr bwMode="auto">
          <a:xfrm>
            <a:off x="3124200" y="3352800"/>
            <a:ext cx="915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OUT</a:t>
            </a:r>
          </a:p>
        </p:txBody>
      </p:sp>
      <p:sp>
        <p:nvSpPr>
          <p:cNvPr id="309262" name="Text Box 14"/>
          <p:cNvSpPr txBox="1">
            <a:spLocks noChangeArrowheads="1"/>
          </p:cNvSpPr>
          <p:nvPr/>
        </p:nvSpPr>
        <p:spPr bwMode="auto">
          <a:xfrm>
            <a:off x="5105400" y="3886200"/>
            <a:ext cx="2311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If (select == 0)</a:t>
            </a:r>
          </a:p>
          <a:p>
            <a:pPr algn="l"/>
            <a:r>
              <a:rPr lang="en-US" sz="2800" b="0"/>
              <a:t>    OUT = IN1</a:t>
            </a:r>
          </a:p>
          <a:p>
            <a:pPr algn="l"/>
            <a:r>
              <a:rPr lang="en-US" sz="2800" b="0"/>
              <a:t>Else</a:t>
            </a:r>
          </a:p>
          <a:p>
            <a:pPr algn="l"/>
            <a:r>
              <a:rPr lang="en-US" sz="2800" b="0"/>
              <a:t>    OUT = IN2</a:t>
            </a:r>
          </a:p>
        </p:txBody>
      </p: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4572000" y="1524000"/>
            <a:ext cx="400208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Connect one of the inputs</a:t>
            </a:r>
          </a:p>
          <a:p>
            <a:pPr algn="l"/>
            <a:r>
              <a:rPr lang="en-US" sz="2800" b="0"/>
              <a:t>to OUT based on the value</a:t>
            </a:r>
          </a:p>
          <a:p>
            <a:pPr algn="l"/>
            <a:r>
              <a:rPr lang="en-US" sz="2800" b="0"/>
              <a:t>of select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ChangeArrowheads="1"/>
          </p:cNvSpPr>
          <p:nvPr/>
        </p:nvSpPr>
        <p:spPr bwMode="auto">
          <a:xfrm>
            <a:off x="-762000" y="-381000"/>
            <a:ext cx="11049000" cy="7391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78531" name="Rectangle 3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PC</a:t>
            </a:r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Instruction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Register</a:t>
            </a:r>
          </a:p>
          <a:p>
            <a:r>
              <a:rPr lang="en-US" sz="1400" b="0"/>
              <a:t>file</a:t>
            </a:r>
          </a:p>
        </p:txBody>
      </p:sp>
      <p:sp>
        <p:nvSpPr>
          <p:cNvPr id="278534" name="Rectangle 6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Data 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278535" name="Line 7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36" name="Line 8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37" name="Line 9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38" name="Line 10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39" name="Line 11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40" name="Line 12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41" name="Rectangle 13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Control ROM</a:t>
            </a:r>
          </a:p>
        </p:txBody>
      </p:sp>
      <p:sp>
        <p:nvSpPr>
          <p:cNvPr id="278542" name="Line 14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43" name="Line 15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44" name="Line 16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45" name="Line 17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46" name="Line 18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47" name="Line 19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48" name="Line 20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49" name="Line 21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50" name="Line 22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51" name="Line 23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52" name="Line 24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53" name="Line 25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54" name="Line 26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55" name="Line 27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56" name="Line 28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57" name="Line 29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58" name="Line 30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59" name="Line 31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60" name="Line 32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61" name="Line 33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62" name="Line 34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63" name="Line 35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64" name="Line 36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65" name="Line 37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66" name="Line 38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67" name="Line 39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68" name="Line 40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69" name="Line 41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70" name="Line 42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71" name="Line 43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72" name="Line 44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73" name="AutoShape 45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278574" name="AutoShape 46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278575" name="AutoShape 47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278576" name="AutoShape 48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278577" name="Rectangle 49"/>
          <p:cNvSpPr>
            <a:spLocks noChangeArrowheads="1"/>
          </p:cNvSpPr>
          <p:nvPr/>
        </p:nvSpPr>
        <p:spPr bwMode="auto">
          <a:xfrm>
            <a:off x="4419600" y="2209800"/>
            <a:ext cx="12192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Sign extend</a:t>
            </a:r>
          </a:p>
        </p:txBody>
      </p:sp>
      <p:grpSp>
        <p:nvGrpSpPr>
          <p:cNvPr id="278578" name="Group 50"/>
          <p:cNvGrpSpPr>
            <a:grpSpLocks/>
          </p:cNvGrpSpPr>
          <p:nvPr/>
        </p:nvGrpSpPr>
        <p:grpSpPr bwMode="auto">
          <a:xfrm>
            <a:off x="2438400" y="1295400"/>
            <a:ext cx="441325" cy="990600"/>
            <a:chOff x="2304" y="480"/>
            <a:chExt cx="251" cy="624"/>
          </a:xfrm>
        </p:grpSpPr>
        <p:sp>
          <p:nvSpPr>
            <p:cNvPr id="278579" name="Freeform 51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480 w 672"/>
                <a:gd name="T1" fmla="*/ 288 h 288"/>
                <a:gd name="T2" fmla="*/ 672 w 672"/>
                <a:gd name="T3" fmla="*/ 0 h 288"/>
                <a:gd name="T4" fmla="*/ 432 w 672"/>
                <a:gd name="T5" fmla="*/ 0 h 288"/>
                <a:gd name="T6" fmla="*/ 384 w 672"/>
                <a:gd name="T7" fmla="*/ 96 h 288"/>
                <a:gd name="T8" fmla="*/ 288 w 672"/>
                <a:gd name="T9" fmla="*/ 96 h 288"/>
                <a:gd name="T10" fmla="*/ 240 w 672"/>
                <a:gd name="T11" fmla="*/ 0 h 288"/>
                <a:gd name="T12" fmla="*/ 0 w 672"/>
                <a:gd name="T13" fmla="*/ 0 h 288"/>
                <a:gd name="T14" fmla="*/ 192 w 672"/>
                <a:gd name="T15" fmla="*/ 288 h 288"/>
                <a:gd name="T16" fmla="*/ 480 w 672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80" name="Text Box 52"/>
            <p:cNvSpPr txBox="1">
              <a:spLocks noChangeArrowheads="1"/>
            </p:cNvSpPr>
            <p:nvPr/>
          </p:nvSpPr>
          <p:spPr bwMode="auto">
            <a:xfrm>
              <a:off x="2352" y="672"/>
              <a:ext cx="2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+</a:t>
              </a:r>
            </a:p>
          </p:txBody>
        </p:sp>
      </p:grpSp>
      <p:sp>
        <p:nvSpPr>
          <p:cNvPr id="278581" name="Rectangle 53"/>
          <p:cNvSpPr>
            <a:spLocks noChangeArrowheads="1"/>
          </p:cNvSpPr>
          <p:nvPr/>
        </p:nvSpPr>
        <p:spPr bwMode="auto">
          <a:xfrm>
            <a:off x="1828800" y="1295400"/>
            <a:ext cx="3048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/>
              <a:t>1</a:t>
            </a:r>
          </a:p>
        </p:txBody>
      </p:sp>
      <p:grpSp>
        <p:nvGrpSpPr>
          <p:cNvPr id="278582" name="Group 54"/>
          <p:cNvGrpSpPr>
            <a:grpSpLocks/>
          </p:cNvGrpSpPr>
          <p:nvPr/>
        </p:nvGrpSpPr>
        <p:grpSpPr bwMode="auto">
          <a:xfrm>
            <a:off x="7162800" y="1600200"/>
            <a:ext cx="441325" cy="990600"/>
            <a:chOff x="2304" y="480"/>
            <a:chExt cx="251" cy="624"/>
          </a:xfrm>
        </p:grpSpPr>
        <p:sp>
          <p:nvSpPr>
            <p:cNvPr id="278583" name="Freeform 55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480 w 672"/>
                <a:gd name="T1" fmla="*/ 288 h 288"/>
                <a:gd name="T2" fmla="*/ 672 w 672"/>
                <a:gd name="T3" fmla="*/ 0 h 288"/>
                <a:gd name="T4" fmla="*/ 432 w 672"/>
                <a:gd name="T5" fmla="*/ 0 h 288"/>
                <a:gd name="T6" fmla="*/ 384 w 672"/>
                <a:gd name="T7" fmla="*/ 96 h 288"/>
                <a:gd name="T8" fmla="*/ 288 w 672"/>
                <a:gd name="T9" fmla="*/ 96 h 288"/>
                <a:gd name="T10" fmla="*/ 240 w 672"/>
                <a:gd name="T11" fmla="*/ 0 h 288"/>
                <a:gd name="T12" fmla="*/ 0 w 672"/>
                <a:gd name="T13" fmla="*/ 0 h 288"/>
                <a:gd name="T14" fmla="*/ 192 w 672"/>
                <a:gd name="T15" fmla="*/ 288 h 288"/>
                <a:gd name="T16" fmla="*/ 480 w 672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84" name="Text Box 56"/>
            <p:cNvSpPr txBox="1">
              <a:spLocks noChangeArrowheads="1"/>
            </p:cNvSpPr>
            <p:nvPr/>
          </p:nvSpPr>
          <p:spPr bwMode="auto">
            <a:xfrm>
              <a:off x="2352" y="672"/>
              <a:ext cx="2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+</a:t>
              </a:r>
            </a:p>
          </p:txBody>
        </p:sp>
      </p:grpSp>
      <p:grpSp>
        <p:nvGrpSpPr>
          <p:cNvPr id="278585" name="Group 57"/>
          <p:cNvGrpSpPr>
            <a:grpSpLocks/>
          </p:cNvGrpSpPr>
          <p:nvPr/>
        </p:nvGrpSpPr>
        <p:grpSpPr bwMode="auto">
          <a:xfrm>
            <a:off x="6705600" y="3048000"/>
            <a:ext cx="609600" cy="1676400"/>
            <a:chOff x="-72" y="2365"/>
            <a:chExt cx="390" cy="1056"/>
          </a:xfrm>
        </p:grpSpPr>
        <p:sp>
          <p:nvSpPr>
            <p:cNvPr id="278586" name="Freeform 58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80 w 672"/>
                <a:gd name="T1" fmla="*/ 288 h 288"/>
                <a:gd name="T2" fmla="*/ 672 w 672"/>
                <a:gd name="T3" fmla="*/ 0 h 288"/>
                <a:gd name="T4" fmla="*/ 432 w 672"/>
                <a:gd name="T5" fmla="*/ 0 h 288"/>
                <a:gd name="T6" fmla="*/ 384 w 672"/>
                <a:gd name="T7" fmla="*/ 96 h 288"/>
                <a:gd name="T8" fmla="*/ 288 w 672"/>
                <a:gd name="T9" fmla="*/ 96 h 288"/>
                <a:gd name="T10" fmla="*/ 240 w 672"/>
                <a:gd name="T11" fmla="*/ 0 h 288"/>
                <a:gd name="T12" fmla="*/ 0 w 672"/>
                <a:gd name="T13" fmla="*/ 0 h 288"/>
                <a:gd name="T14" fmla="*/ 192 w 672"/>
                <a:gd name="T15" fmla="*/ 288 h 288"/>
                <a:gd name="T16" fmla="*/ 480 w 672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87" name="Text Box 59"/>
            <p:cNvSpPr txBox="1">
              <a:spLocks noChangeArrowheads="1"/>
            </p:cNvSpPr>
            <p:nvPr/>
          </p:nvSpPr>
          <p:spPr bwMode="auto">
            <a:xfrm>
              <a:off x="96" y="2592"/>
              <a:ext cx="222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A</a:t>
              </a:r>
            </a:p>
            <a:p>
              <a:pPr algn="l"/>
              <a:r>
                <a:rPr lang="en-US" sz="1800"/>
                <a:t>L</a:t>
              </a:r>
            </a:p>
            <a:p>
              <a:pPr algn="l"/>
              <a:r>
                <a:rPr lang="en-US" sz="1800"/>
                <a:t>U</a:t>
              </a:r>
            </a:p>
          </p:txBody>
        </p:sp>
      </p:grpSp>
      <p:sp>
        <p:nvSpPr>
          <p:cNvPr id="278588" name="Line 60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89" name="Line 61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90" name="Line 62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91" name="Line 63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92" name="Line 64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93" name="Line 65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94" name="Line 66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95" name="Line 67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96" name="Line 68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97" name="Line 69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98" name="Line 70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599" name="Rectangle 71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3x8</a:t>
            </a:r>
          </a:p>
          <a:p>
            <a:r>
              <a:rPr lang="en-US" sz="1000" b="0"/>
              <a:t>decoder</a:t>
            </a:r>
          </a:p>
        </p:txBody>
      </p:sp>
      <p:sp>
        <p:nvSpPr>
          <p:cNvPr id="278600" name="Line 72"/>
          <p:cNvSpPr>
            <a:spLocks noChangeShapeType="1"/>
          </p:cNvSpPr>
          <p:nvPr/>
        </p:nvSpPr>
        <p:spPr bwMode="auto">
          <a:xfrm>
            <a:off x="3810000" y="4267200"/>
            <a:ext cx="0" cy="1828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601" name="Line 73"/>
          <p:cNvSpPr>
            <a:spLocks noChangeShapeType="1"/>
          </p:cNvSpPr>
          <p:nvPr/>
        </p:nvSpPr>
        <p:spPr bwMode="auto">
          <a:xfrm>
            <a:off x="4343400" y="5105400"/>
            <a:ext cx="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602" name="Line 74"/>
          <p:cNvSpPr>
            <a:spLocks noChangeShapeType="1"/>
          </p:cNvSpPr>
          <p:nvPr/>
        </p:nvSpPr>
        <p:spPr bwMode="auto">
          <a:xfrm>
            <a:off x="6248400" y="4800600"/>
            <a:ext cx="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603" name="Line 75"/>
          <p:cNvSpPr>
            <a:spLocks noChangeShapeType="1"/>
          </p:cNvSpPr>
          <p:nvPr/>
        </p:nvSpPr>
        <p:spPr bwMode="auto">
          <a:xfrm>
            <a:off x="7162800" y="4267200"/>
            <a:ext cx="0" cy="1828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604" name="Line 76"/>
          <p:cNvSpPr>
            <a:spLocks noChangeShapeType="1"/>
          </p:cNvSpPr>
          <p:nvPr/>
        </p:nvSpPr>
        <p:spPr bwMode="auto">
          <a:xfrm>
            <a:off x="8001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605" name="Line 77"/>
          <p:cNvSpPr>
            <a:spLocks noChangeShapeType="1"/>
          </p:cNvSpPr>
          <p:nvPr/>
        </p:nvSpPr>
        <p:spPr bwMode="auto">
          <a:xfrm>
            <a:off x="8382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606" name="Line 78"/>
          <p:cNvSpPr>
            <a:spLocks noChangeShapeType="1"/>
          </p:cNvSpPr>
          <p:nvPr/>
        </p:nvSpPr>
        <p:spPr bwMode="auto">
          <a:xfrm>
            <a:off x="5029200" y="5181600"/>
            <a:ext cx="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8607" name="Text Box 79"/>
          <p:cNvSpPr txBox="1">
            <a:spLocks noChangeArrowheads="1"/>
          </p:cNvSpPr>
          <p:nvPr/>
        </p:nvSpPr>
        <p:spPr bwMode="auto">
          <a:xfrm>
            <a:off x="8137525" y="4989513"/>
            <a:ext cx="520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R/W</a:t>
            </a:r>
          </a:p>
        </p:txBody>
      </p:sp>
      <p:sp>
        <p:nvSpPr>
          <p:cNvPr id="278608" name="Text Box 80"/>
          <p:cNvSpPr txBox="1">
            <a:spLocks noChangeArrowheads="1"/>
          </p:cNvSpPr>
          <p:nvPr/>
        </p:nvSpPr>
        <p:spPr bwMode="auto">
          <a:xfrm>
            <a:off x="7810500" y="5003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sp>
        <p:nvSpPr>
          <p:cNvPr id="278609" name="Text Box 81"/>
          <p:cNvSpPr txBox="1">
            <a:spLocks noChangeArrowheads="1"/>
          </p:cNvSpPr>
          <p:nvPr/>
        </p:nvSpPr>
        <p:spPr bwMode="auto">
          <a:xfrm>
            <a:off x="4851400" y="49403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grpSp>
        <p:nvGrpSpPr>
          <p:cNvPr id="278610" name="Group 82"/>
          <p:cNvGrpSpPr>
            <a:grpSpLocks/>
          </p:cNvGrpSpPr>
          <p:nvPr/>
        </p:nvGrpSpPr>
        <p:grpSpPr bwMode="auto">
          <a:xfrm>
            <a:off x="441325" y="2057400"/>
            <a:ext cx="4043363" cy="3657600"/>
            <a:chOff x="278" y="1296"/>
            <a:chExt cx="2547" cy="2304"/>
          </a:xfrm>
        </p:grpSpPr>
        <p:sp>
          <p:nvSpPr>
            <p:cNvPr id="278611" name="Text Box 83"/>
            <p:cNvSpPr txBox="1">
              <a:spLocks noChangeArrowheads="1"/>
            </p:cNvSpPr>
            <p:nvPr/>
          </p:nvSpPr>
          <p:spPr bwMode="auto">
            <a:xfrm rot="-5400000">
              <a:off x="1620" y="1836"/>
              <a:ext cx="7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Instruction bits</a:t>
              </a:r>
            </a:p>
          </p:txBody>
        </p:sp>
        <p:sp>
          <p:nvSpPr>
            <p:cNvPr id="278612" name="Text Box 84"/>
            <p:cNvSpPr txBox="1">
              <a:spLocks noChangeArrowheads="1"/>
            </p:cNvSpPr>
            <p:nvPr/>
          </p:nvSpPr>
          <p:spPr bwMode="auto">
            <a:xfrm>
              <a:off x="2400" y="1296"/>
              <a:ext cx="32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15-0</a:t>
              </a:r>
            </a:p>
          </p:txBody>
        </p:sp>
        <p:sp>
          <p:nvSpPr>
            <p:cNvPr id="278613" name="Text Box 85"/>
            <p:cNvSpPr txBox="1">
              <a:spLocks noChangeArrowheads="1"/>
            </p:cNvSpPr>
            <p:nvPr/>
          </p:nvSpPr>
          <p:spPr bwMode="auto">
            <a:xfrm>
              <a:off x="2448" y="1680"/>
              <a:ext cx="3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21-19</a:t>
              </a:r>
            </a:p>
          </p:txBody>
        </p:sp>
        <p:sp>
          <p:nvSpPr>
            <p:cNvPr id="278614" name="Text Box 86"/>
            <p:cNvSpPr txBox="1">
              <a:spLocks noChangeArrowheads="1"/>
            </p:cNvSpPr>
            <p:nvPr/>
          </p:nvSpPr>
          <p:spPr bwMode="auto">
            <a:xfrm>
              <a:off x="2448" y="1872"/>
              <a:ext cx="3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18-16</a:t>
              </a:r>
            </a:p>
          </p:txBody>
        </p:sp>
        <p:sp>
          <p:nvSpPr>
            <p:cNvPr id="278615" name="Text Box 87"/>
            <p:cNvSpPr txBox="1">
              <a:spLocks noChangeArrowheads="1"/>
            </p:cNvSpPr>
            <p:nvPr/>
          </p:nvSpPr>
          <p:spPr bwMode="auto">
            <a:xfrm>
              <a:off x="1680" y="3408"/>
              <a:ext cx="3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24-22</a:t>
              </a:r>
            </a:p>
          </p:txBody>
        </p:sp>
        <p:sp>
          <p:nvSpPr>
            <p:cNvPr id="278616" name="Text Box 88"/>
            <p:cNvSpPr txBox="1">
              <a:spLocks noChangeArrowheads="1"/>
            </p:cNvSpPr>
            <p:nvPr/>
          </p:nvSpPr>
          <p:spPr bwMode="auto">
            <a:xfrm>
              <a:off x="278" y="2983"/>
              <a:ext cx="377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18-16</a:t>
              </a:r>
            </a:p>
            <a:p>
              <a:pPr algn="l"/>
              <a:endParaRPr lang="en-US" sz="1400" b="0"/>
            </a:p>
            <a:p>
              <a:pPr algn="l"/>
              <a:r>
                <a:rPr lang="en-US" sz="1400" b="0"/>
                <a:t>  2-0</a:t>
              </a:r>
            </a:p>
          </p:txBody>
        </p:sp>
        <p:sp>
          <p:nvSpPr>
            <p:cNvPr id="278617" name="Line 89"/>
            <p:cNvSpPr>
              <a:spLocks noChangeShapeType="1"/>
            </p:cNvSpPr>
            <p:nvPr/>
          </p:nvSpPr>
          <p:spPr bwMode="auto">
            <a:xfrm flipV="1">
              <a:off x="624" y="2304"/>
              <a:ext cx="153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18" name="Line 90"/>
            <p:cNvSpPr>
              <a:spLocks noChangeShapeType="1"/>
            </p:cNvSpPr>
            <p:nvPr/>
          </p:nvSpPr>
          <p:spPr bwMode="auto">
            <a:xfrm flipV="1">
              <a:off x="576" y="2592"/>
              <a:ext cx="15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78619" name="Text Box 91"/>
          <p:cNvSpPr txBox="1">
            <a:spLocks noChangeArrowheads="1"/>
          </p:cNvSpPr>
          <p:nvPr/>
        </p:nvSpPr>
        <p:spPr bwMode="auto">
          <a:xfrm>
            <a:off x="622300" y="0"/>
            <a:ext cx="7850188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 b="0"/>
              <a:t>LC3101 Datapath Implementation</a:t>
            </a:r>
          </a:p>
          <a:p>
            <a:r>
              <a:rPr lang="en-US" sz="4400" b="0"/>
              <a:t>   with subtract</a:t>
            </a:r>
          </a:p>
        </p:txBody>
      </p:sp>
      <p:sp>
        <p:nvSpPr>
          <p:cNvPr id="278620" name="Line 92"/>
          <p:cNvSpPr>
            <a:spLocks noChangeShapeType="1"/>
          </p:cNvSpPr>
          <p:nvPr/>
        </p:nvSpPr>
        <p:spPr bwMode="auto">
          <a:xfrm>
            <a:off x="6858000" y="4572000"/>
            <a:ext cx="0" cy="1524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subtract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53400" cy="4114800"/>
          </a:xfrm>
        </p:spPr>
        <p:txBody>
          <a:bodyPr/>
          <a:lstStyle/>
          <a:p>
            <a:r>
              <a:rPr lang="en-US"/>
              <a:t>2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complement makes this an easy circuit</a:t>
            </a:r>
          </a:p>
          <a:p>
            <a:endParaRPr lang="en-US"/>
          </a:p>
          <a:p>
            <a:pPr lvl="1">
              <a:buFontTx/>
              <a:buNone/>
            </a:pPr>
            <a:r>
              <a:rPr lang="en-US" sz="3600"/>
              <a:t>A – B  </a:t>
            </a:r>
            <a:r>
              <a:rPr lang="en-US" sz="3600">
                <a:sym typeface="Symbol" charset="0"/>
              </a:rPr>
              <a:t>  A+ (</a:t>
            </a:r>
            <a:r>
              <a:rPr lang="en-US" sz="3600"/>
              <a:t>–</a:t>
            </a:r>
            <a:r>
              <a:rPr lang="en-US" sz="3600">
                <a:sym typeface="Symbol" charset="0"/>
              </a:rPr>
              <a:t> B)  A + ((~B) + 1)</a:t>
            </a:r>
          </a:p>
        </p:txBody>
      </p:sp>
      <p:sp>
        <p:nvSpPr>
          <p:cNvPr id="280580" name="Line 4"/>
          <p:cNvSpPr>
            <a:spLocks noChangeShapeType="1"/>
          </p:cNvSpPr>
          <p:nvPr/>
        </p:nvSpPr>
        <p:spPr bwMode="auto">
          <a:xfrm flipH="1">
            <a:off x="4648200" y="3581400"/>
            <a:ext cx="21336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3048000" y="4724400"/>
            <a:ext cx="2644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Done with 32 inverters</a:t>
            </a:r>
          </a:p>
        </p:txBody>
      </p:sp>
      <p:sp>
        <p:nvSpPr>
          <p:cNvPr id="280582" name="Line 6"/>
          <p:cNvSpPr>
            <a:spLocks noChangeShapeType="1"/>
          </p:cNvSpPr>
          <p:nvPr/>
        </p:nvSpPr>
        <p:spPr bwMode="auto">
          <a:xfrm flipH="1">
            <a:off x="7696200" y="3581400"/>
            <a:ext cx="152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0583" name="Text Box 7"/>
          <p:cNvSpPr txBox="1">
            <a:spLocks noChangeArrowheads="1"/>
          </p:cNvSpPr>
          <p:nvPr/>
        </p:nvSpPr>
        <p:spPr bwMode="auto">
          <a:xfrm>
            <a:off x="6694488" y="4586288"/>
            <a:ext cx="18621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Done with the</a:t>
            </a:r>
          </a:p>
          <a:p>
            <a:r>
              <a:rPr lang="en-US"/>
              <a:t>Carry bit going</a:t>
            </a:r>
          </a:p>
          <a:p>
            <a:r>
              <a:rPr lang="en-US"/>
              <a:t>into adder bit</a:t>
            </a:r>
            <a:r>
              <a:rPr lang="en-US" baseline="-25000"/>
              <a:t>0</a:t>
            </a:r>
          </a:p>
        </p:txBody>
      </p:sp>
      <p:sp>
        <p:nvSpPr>
          <p:cNvPr id="280584" name="Line 8"/>
          <p:cNvSpPr>
            <a:spLocks noChangeShapeType="1"/>
          </p:cNvSpPr>
          <p:nvPr/>
        </p:nvSpPr>
        <p:spPr bwMode="auto">
          <a:xfrm>
            <a:off x="1143000" y="35814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0585" name="Line 9"/>
          <p:cNvSpPr>
            <a:spLocks noChangeShapeType="1"/>
          </p:cNvSpPr>
          <p:nvPr/>
        </p:nvSpPr>
        <p:spPr bwMode="auto">
          <a:xfrm>
            <a:off x="3124200" y="35814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0586" name="Line 10"/>
          <p:cNvSpPr>
            <a:spLocks noChangeShapeType="1"/>
          </p:cNvSpPr>
          <p:nvPr/>
        </p:nvSpPr>
        <p:spPr bwMode="auto">
          <a:xfrm>
            <a:off x="5410200" y="35814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ALU with subtraction</a:t>
            </a:r>
          </a:p>
        </p:txBody>
      </p:sp>
      <p:sp>
        <p:nvSpPr>
          <p:cNvPr id="282627" name="Line 3"/>
          <p:cNvSpPr>
            <a:spLocks noChangeShapeType="1"/>
          </p:cNvSpPr>
          <p:nvPr/>
        </p:nvSpPr>
        <p:spPr bwMode="auto">
          <a:xfrm>
            <a:off x="228600" y="1828800"/>
            <a:ext cx="43434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28" name="Line 4"/>
          <p:cNvSpPr>
            <a:spLocks noChangeShapeType="1"/>
          </p:cNvSpPr>
          <p:nvPr/>
        </p:nvSpPr>
        <p:spPr bwMode="auto">
          <a:xfrm>
            <a:off x="4572000" y="1828800"/>
            <a:ext cx="0" cy="16002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29" name="Line 5"/>
          <p:cNvSpPr>
            <a:spLocks noChangeShapeType="1"/>
          </p:cNvSpPr>
          <p:nvPr/>
        </p:nvSpPr>
        <p:spPr bwMode="auto">
          <a:xfrm>
            <a:off x="4572000" y="3429000"/>
            <a:ext cx="5334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30" name="Line 6"/>
          <p:cNvSpPr>
            <a:spLocks noChangeShapeType="1"/>
          </p:cNvSpPr>
          <p:nvPr/>
        </p:nvSpPr>
        <p:spPr bwMode="auto">
          <a:xfrm>
            <a:off x="4572000" y="1828800"/>
            <a:ext cx="5334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31" name="Line 7"/>
          <p:cNvSpPr>
            <a:spLocks noChangeShapeType="1"/>
          </p:cNvSpPr>
          <p:nvPr/>
        </p:nvSpPr>
        <p:spPr bwMode="auto">
          <a:xfrm>
            <a:off x="3810000" y="3886200"/>
            <a:ext cx="12954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32" name="Line 8"/>
          <p:cNvSpPr>
            <a:spLocks noChangeShapeType="1"/>
          </p:cNvSpPr>
          <p:nvPr/>
        </p:nvSpPr>
        <p:spPr bwMode="auto">
          <a:xfrm flipV="1">
            <a:off x="4191000" y="2133600"/>
            <a:ext cx="0" cy="17526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33" name="Line 9"/>
          <p:cNvSpPr>
            <a:spLocks noChangeShapeType="1"/>
          </p:cNvSpPr>
          <p:nvPr/>
        </p:nvSpPr>
        <p:spPr bwMode="auto">
          <a:xfrm>
            <a:off x="4191000" y="2133600"/>
            <a:ext cx="9144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34" name="Text Box 10"/>
          <p:cNvSpPr txBox="1">
            <a:spLocks noChangeArrowheads="1"/>
          </p:cNvSpPr>
          <p:nvPr/>
        </p:nvSpPr>
        <p:spPr bwMode="auto">
          <a:xfrm>
            <a:off x="304800" y="1524000"/>
            <a:ext cx="731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Input A</a:t>
            </a:r>
          </a:p>
        </p:txBody>
      </p:sp>
      <p:sp>
        <p:nvSpPr>
          <p:cNvPr id="282635" name="AutoShape 11"/>
          <p:cNvSpPr>
            <a:spLocks noChangeArrowheads="1"/>
          </p:cNvSpPr>
          <p:nvPr/>
        </p:nvSpPr>
        <p:spPr bwMode="auto">
          <a:xfrm>
            <a:off x="5118100" y="3149600"/>
            <a:ext cx="990600" cy="914400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36" name="Oval 12"/>
          <p:cNvSpPr>
            <a:spLocks noChangeArrowheads="1"/>
          </p:cNvSpPr>
          <p:nvPr/>
        </p:nvSpPr>
        <p:spPr bwMode="auto">
          <a:xfrm>
            <a:off x="6108700" y="3454400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37" name="Rectangle 13"/>
          <p:cNvSpPr>
            <a:spLocks noChangeArrowheads="1"/>
          </p:cNvSpPr>
          <p:nvPr/>
        </p:nvSpPr>
        <p:spPr bwMode="auto">
          <a:xfrm>
            <a:off x="5105400" y="1524000"/>
            <a:ext cx="10668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0"/>
              <a:t>Full </a:t>
            </a:r>
          </a:p>
          <a:p>
            <a:r>
              <a:rPr lang="en-US" sz="2400" b="0"/>
              <a:t>Adder</a:t>
            </a:r>
          </a:p>
          <a:p>
            <a:r>
              <a:rPr lang="en-US" sz="2400" b="0"/>
              <a:t>Circuit</a:t>
            </a:r>
          </a:p>
        </p:txBody>
      </p:sp>
      <p:sp>
        <p:nvSpPr>
          <p:cNvPr id="282638" name="Text Box 14"/>
          <p:cNvSpPr txBox="1">
            <a:spLocks noChangeArrowheads="1"/>
          </p:cNvSpPr>
          <p:nvPr/>
        </p:nvSpPr>
        <p:spPr bwMode="auto">
          <a:xfrm>
            <a:off x="0" y="3429000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Input B</a:t>
            </a:r>
          </a:p>
        </p:txBody>
      </p:sp>
      <p:sp>
        <p:nvSpPr>
          <p:cNvPr id="282639" name="AutoShape 15"/>
          <p:cNvSpPr>
            <a:spLocks noChangeArrowheads="1"/>
          </p:cNvSpPr>
          <p:nvPr/>
        </p:nvSpPr>
        <p:spPr bwMode="auto">
          <a:xfrm rot="5400000">
            <a:off x="6819900" y="1714500"/>
            <a:ext cx="609600" cy="5334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40" name="AutoShape 16"/>
          <p:cNvSpPr>
            <a:spLocks noChangeArrowheads="1"/>
          </p:cNvSpPr>
          <p:nvPr/>
        </p:nvSpPr>
        <p:spPr bwMode="auto">
          <a:xfrm rot="5400000">
            <a:off x="6819900" y="3314700"/>
            <a:ext cx="609600" cy="5334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41" name="Line 17"/>
          <p:cNvSpPr>
            <a:spLocks noChangeShapeType="1"/>
          </p:cNvSpPr>
          <p:nvPr/>
        </p:nvSpPr>
        <p:spPr bwMode="auto">
          <a:xfrm>
            <a:off x="6324600" y="3581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42" name="Line 18"/>
          <p:cNvSpPr>
            <a:spLocks noChangeShapeType="1"/>
          </p:cNvSpPr>
          <p:nvPr/>
        </p:nvSpPr>
        <p:spPr bwMode="auto">
          <a:xfrm>
            <a:off x="6172200" y="1981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43" name="Line 19"/>
          <p:cNvSpPr>
            <a:spLocks noChangeShapeType="1"/>
          </p:cNvSpPr>
          <p:nvPr/>
        </p:nvSpPr>
        <p:spPr bwMode="auto">
          <a:xfrm>
            <a:off x="7391400" y="1981200"/>
            <a:ext cx="6096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44" name="Line 20"/>
          <p:cNvSpPr>
            <a:spLocks noChangeShapeType="1"/>
          </p:cNvSpPr>
          <p:nvPr/>
        </p:nvSpPr>
        <p:spPr bwMode="auto">
          <a:xfrm>
            <a:off x="7391400" y="3581400"/>
            <a:ext cx="6096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45" name="Line 21"/>
          <p:cNvSpPr>
            <a:spLocks noChangeShapeType="1"/>
          </p:cNvSpPr>
          <p:nvPr/>
        </p:nvSpPr>
        <p:spPr bwMode="auto">
          <a:xfrm flipV="1">
            <a:off x="8001000" y="1981200"/>
            <a:ext cx="0" cy="16002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46" name="Line 22"/>
          <p:cNvSpPr>
            <a:spLocks noChangeShapeType="1"/>
          </p:cNvSpPr>
          <p:nvPr/>
        </p:nvSpPr>
        <p:spPr bwMode="auto">
          <a:xfrm>
            <a:off x="8001000" y="2743200"/>
            <a:ext cx="7620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47" name="Text Box 23"/>
          <p:cNvSpPr txBox="1">
            <a:spLocks noChangeArrowheads="1"/>
          </p:cNvSpPr>
          <p:nvPr/>
        </p:nvSpPr>
        <p:spPr bwMode="auto">
          <a:xfrm>
            <a:off x="8001000" y="2438400"/>
            <a:ext cx="579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result</a:t>
            </a:r>
          </a:p>
        </p:txBody>
      </p:sp>
      <p:sp>
        <p:nvSpPr>
          <p:cNvPr id="282648" name="Oval 24"/>
          <p:cNvSpPr>
            <a:spLocks noChangeArrowheads="1"/>
          </p:cNvSpPr>
          <p:nvPr/>
        </p:nvSpPr>
        <p:spPr bwMode="auto">
          <a:xfrm>
            <a:off x="6959600" y="2184400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49" name="Line 25"/>
          <p:cNvSpPr>
            <a:spLocks noChangeShapeType="1"/>
          </p:cNvSpPr>
          <p:nvPr/>
        </p:nvSpPr>
        <p:spPr bwMode="auto">
          <a:xfrm>
            <a:off x="7086600" y="2413000"/>
            <a:ext cx="0" cy="406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50" name="Line 26"/>
          <p:cNvSpPr>
            <a:spLocks noChangeShapeType="1"/>
          </p:cNvSpPr>
          <p:nvPr/>
        </p:nvSpPr>
        <p:spPr bwMode="auto">
          <a:xfrm>
            <a:off x="7086600" y="3733800"/>
            <a:ext cx="0" cy="2057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51" name="Line 27"/>
          <p:cNvSpPr>
            <a:spLocks noChangeShapeType="1"/>
          </p:cNvSpPr>
          <p:nvPr/>
        </p:nvSpPr>
        <p:spPr bwMode="auto">
          <a:xfrm>
            <a:off x="7086600" y="42672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52" name="Line 28"/>
          <p:cNvSpPr>
            <a:spLocks noChangeShapeType="1"/>
          </p:cNvSpPr>
          <p:nvPr/>
        </p:nvSpPr>
        <p:spPr bwMode="auto">
          <a:xfrm flipV="1">
            <a:off x="7543800" y="2819400"/>
            <a:ext cx="0" cy="1447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53" name="Line 29"/>
          <p:cNvSpPr>
            <a:spLocks noChangeShapeType="1"/>
          </p:cNvSpPr>
          <p:nvPr/>
        </p:nvSpPr>
        <p:spPr bwMode="auto">
          <a:xfrm flipH="1">
            <a:off x="7086600" y="28194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54" name="Text Box 30"/>
          <p:cNvSpPr txBox="1">
            <a:spLocks noChangeArrowheads="1"/>
          </p:cNvSpPr>
          <p:nvPr/>
        </p:nvSpPr>
        <p:spPr bwMode="auto">
          <a:xfrm rot="5400000">
            <a:off x="6506368" y="4237832"/>
            <a:ext cx="855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operation</a:t>
            </a:r>
          </a:p>
        </p:txBody>
      </p:sp>
      <p:sp>
        <p:nvSpPr>
          <p:cNvPr id="282655" name="AutoShape 31"/>
          <p:cNvSpPr>
            <a:spLocks noChangeArrowheads="1"/>
          </p:cNvSpPr>
          <p:nvPr/>
        </p:nvSpPr>
        <p:spPr bwMode="auto">
          <a:xfrm rot="5400000">
            <a:off x="2400300" y="2781300"/>
            <a:ext cx="609600" cy="5334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56" name="AutoShape 32"/>
          <p:cNvSpPr>
            <a:spLocks noChangeArrowheads="1"/>
          </p:cNvSpPr>
          <p:nvPr/>
        </p:nvSpPr>
        <p:spPr bwMode="auto">
          <a:xfrm rot="5400000">
            <a:off x="2400300" y="4381500"/>
            <a:ext cx="609600" cy="5334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57" name="Line 33"/>
          <p:cNvSpPr>
            <a:spLocks noChangeShapeType="1"/>
          </p:cNvSpPr>
          <p:nvPr/>
        </p:nvSpPr>
        <p:spPr bwMode="auto">
          <a:xfrm>
            <a:off x="762000" y="3048000"/>
            <a:ext cx="16764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58" name="Oval 34"/>
          <p:cNvSpPr>
            <a:spLocks noChangeArrowheads="1"/>
          </p:cNvSpPr>
          <p:nvPr/>
        </p:nvSpPr>
        <p:spPr bwMode="auto">
          <a:xfrm>
            <a:off x="2540000" y="3251200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59" name="Line 35"/>
          <p:cNvSpPr>
            <a:spLocks noChangeShapeType="1"/>
          </p:cNvSpPr>
          <p:nvPr/>
        </p:nvSpPr>
        <p:spPr bwMode="auto">
          <a:xfrm>
            <a:off x="2667000" y="3479800"/>
            <a:ext cx="0" cy="40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60" name="Line 36"/>
          <p:cNvSpPr>
            <a:spLocks noChangeShapeType="1"/>
          </p:cNvSpPr>
          <p:nvPr/>
        </p:nvSpPr>
        <p:spPr bwMode="auto">
          <a:xfrm>
            <a:off x="2667000" y="48006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61" name="Line 37"/>
          <p:cNvSpPr>
            <a:spLocks noChangeShapeType="1"/>
          </p:cNvSpPr>
          <p:nvPr/>
        </p:nvSpPr>
        <p:spPr bwMode="auto">
          <a:xfrm>
            <a:off x="2667000" y="5334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62" name="Line 38"/>
          <p:cNvSpPr>
            <a:spLocks noChangeShapeType="1"/>
          </p:cNvSpPr>
          <p:nvPr/>
        </p:nvSpPr>
        <p:spPr bwMode="auto">
          <a:xfrm flipV="1">
            <a:off x="3124200" y="3886200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63" name="Line 39"/>
          <p:cNvSpPr>
            <a:spLocks noChangeShapeType="1"/>
          </p:cNvSpPr>
          <p:nvPr/>
        </p:nvSpPr>
        <p:spPr bwMode="auto">
          <a:xfrm flipH="1">
            <a:off x="2667000" y="3886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64" name="Line 40"/>
          <p:cNvSpPr>
            <a:spLocks noChangeShapeType="1"/>
          </p:cNvSpPr>
          <p:nvPr/>
        </p:nvSpPr>
        <p:spPr bwMode="auto">
          <a:xfrm>
            <a:off x="1752600" y="4648200"/>
            <a:ext cx="6858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65" name="AutoShape 41"/>
          <p:cNvSpPr>
            <a:spLocks noChangeArrowheads="1"/>
          </p:cNvSpPr>
          <p:nvPr/>
        </p:nvSpPr>
        <p:spPr bwMode="auto">
          <a:xfrm rot="5400000">
            <a:off x="952500" y="4381500"/>
            <a:ext cx="609600" cy="5334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66" name="Oval 42"/>
          <p:cNvSpPr>
            <a:spLocks noChangeArrowheads="1"/>
          </p:cNvSpPr>
          <p:nvPr/>
        </p:nvSpPr>
        <p:spPr bwMode="auto">
          <a:xfrm>
            <a:off x="1519238" y="4529138"/>
            <a:ext cx="2286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67" name="Line 43"/>
          <p:cNvSpPr>
            <a:spLocks noChangeShapeType="1"/>
          </p:cNvSpPr>
          <p:nvPr/>
        </p:nvSpPr>
        <p:spPr bwMode="auto">
          <a:xfrm>
            <a:off x="2971800" y="4648200"/>
            <a:ext cx="838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68" name="Line 44"/>
          <p:cNvSpPr>
            <a:spLocks noChangeShapeType="1"/>
          </p:cNvSpPr>
          <p:nvPr/>
        </p:nvSpPr>
        <p:spPr bwMode="auto">
          <a:xfrm>
            <a:off x="2971800" y="3048000"/>
            <a:ext cx="838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69" name="Line 45"/>
          <p:cNvSpPr>
            <a:spLocks noChangeShapeType="1"/>
          </p:cNvSpPr>
          <p:nvPr/>
        </p:nvSpPr>
        <p:spPr bwMode="auto">
          <a:xfrm flipV="1">
            <a:off x="3810000" y="3048000"/>
            <a:ext cx="0" cy="1600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70" name="Line 46"/>
          <p:cNvSpPr>
            <a:spLocks noChangeShapeType="1"/>
          </p:cNvSpPr>
          <p:nvPr/>
        </p:nvSpPr>
        <p:spPr bwMode="auto">
          <a:xfrm flipH="1">
            <a:off x="762000" y="4648200"/>
            <a:ext cx="2286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71" name="Line 47"/>
          <p:cNvSpPr>
            <a:spLocks noChangeShapeType="1"/>
          </p:cNvSpPr>
          <p:nvPr/>
        </p:nvSpPr>
        <p:spPr bwMode="auto">
          <a:xfrm flipV="1">
            <a:off x="762000" y="3048000"/>
            <a:ext cx="0" cy="1600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72" name="Line 48"/>
          <p:cNvSpPr>
            <a:spLocks noChangeShapeType="1"/>
          </p:cNvSpPr>
          <p:nvPr/>
        </p:nvSpPr>
        <p:spPr bwMode="auto">
          <a:xfrm flipH="1">
            <a:off x="304800" y="3810000"/>
            <a:ext cx="457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73" name="Line 49"/>
          <p:cNvSpPr>
            <a:spLocks noChangeShapeType="1"/>
          </p:cNvSpPr>
          <p:nvPr/>
        </p:nvSpPr>
        <p:spPr bwMode="auto">
          <a:xfrm>
            <a:off x="3124200" y="5334000"/>
            <a:ext cx="1828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74" name="Line 50"/>
          <p:cNvSpPr>
            <a:spLocks noChangeShapeType="1"/>
          </p:cNvSpPr>
          <p:nvPr/>
        </p:nvSpPr>
        <p:spPr bwMode="auto">
          <a:xfrm flipV="1">
            <a:off x="4953000" y="2362200"/>
            <a:ext cx="0" cy="297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75" name="Line 51"/>
          <p:cNvSpPr>
            <a:spLocks noChangeShapeType="1"/>
          </p:cNvSpPr>
          <p:nvPr/>
        </p:nvSpPr>
        <p:spPr bwMode="auto">
          <a:xfrm>
            <a:off x="4953000" y="2362200"/>
            <a:ext cx="152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2676" name="Text Box 52"/>
          <p:cNvSpPr txBox="1">
            <a:spLocks noChangeArrowheads="1"/>
          </p:cNvSpPr>
          <p:nvPr/>
        </p:nvSpPr>
        <p:spPr bwMode="auto">
          <a:xfrm>
            <a:off x="4191000" y="5410200"/>
            <a:ext cx="15938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0  0   add</a:t>
            </a:r>
          </a:p>
          <a:p>
            <a:pPr algn="l"/>
            <a:r>
              <a:rPr lang="en-US"/>
              <a:t>0  1  nand</a:t>
            </a:r>
          </a:p>
          <a:p>
            <a:pPr algn="l"/>
            <a:r>
              <a:rPr lang="en-US"/>
              <a:t>1  0  subtract</a:t>
            </a:r>
          </a:p>
          <a:p>
            <a:pPr algn="l"/>
            <a:r>
              <a:rPr lang="en-US"/>
              <a:t>1  1  ???</a:t>
            </a:r>
          </a:p>
        </p:txBody>
      </p:sp>
      <p:sp>
        <p:nvSpPr>
          <p:cNvPr id="282677" name="Text Box 53"/>
          <p:cNvSpPr txBox="1">
            <a:spLocks noChangeArrowheads="1"/>
          </p:cNvSpPr>
          <p:nvPr/>
        </p:nvSpPr>
        <p:spPr bwMode="auto">
          <a:xfrm rot="5400000">
            <a:off x="2086768" y="5304632"/>
            <a:ext cx="855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operation</a:t>
            </a:r>
          </a:p>
        </p:txBody>
      </p:sp>
      <p:sp>
        <p:nvSpPr>
          <p:cNvPr id="282678" name="Text Box 54"/>
          <p:cNvSpPr txBox="1">
            <a:spLocks noChangeArrowheads="1"/>
          </p:cNvSpPr>
          <p:nvPr/>
        </p:nvSpPr>
        <p:spPr bwMode="auto">
          <a:xfrm>
            <a:off x="4876800" y="2590800"/>
            <a:ext cx="776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carry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Multiplier</a:t>
            </a:r>
          </a:p>
        </p:txBody>
      </p:sp>
      <p:sp>
        <p:nvSpPr>
          <p:cNvPr id="284675" name="Text Box 3"/>
          <p:cNvSpPr txBox="1">
            <a:spLocks noChangeArrowheads="1"/>
          </p:cNvSpPr>
          <p:nvPr/>
        </p:nvSpPr>
        <p:spPr bwMode="auto">
          <a:xfrm>
            <a:off x="5165725" y="1843088"/>
            <a:ext cx="3140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  </a:t>
            </a:r>
            <a:r>
              <a:rPr lang="en-US" sz="1400"/>
              <a:t>  </a:t>
            </a:r>
            <a:r>
              <a:rPr lang="en-US"/>
              <a:t>0 1 0 0 1 1 0 1     ( </a:t>
            </a:r>
            <a:r>
              <a:rPr lang="en-US" sz="1400"/>
              <a:t> </a:t>
            </a:r>
            <a:r>
              <a:rPr lang="en-US"/>
              <a:t>77</a:t>
            </a:r>
            <a:r>
              <a:rPr lang="en-US" baseline="-25000"/>
              <a:t>10</a:t>
            </a:r>
            <a:r>
              <a:rPr lang="en-US"/>
              <a:t>)</a:t>
            </a:r>
          </a:p>
          <a:p>
            <a:pPr algn="l"/>
            <a:r>
              <a:rPr lang="en-US">
                <a:sym typeface="Symbol" charset="0"/>
              </a:rPr>
              <a:t> 1 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0</a:t>
            </a:r>
            <a:r>
              <a:rPr lang="en-US">
                <a:sym typeface="Symbol" charset="0"/>
              </a:rPr>
              <a:t> 1 1 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0 0</a:t>
            </a:r>
            <a:r>
              <a:rPr lang="en-US">
                <a:sym typeface="Symbol" charset="0"/>
              </a:rPr>
              <a:t> 1 1     (179</a:t>
            </a:r>
            <a:r>
              <a:rPr lang="en-US" baseline="-25000">
                <a:sym typeface="Symbol" charset="0"/>
              </a:rPr>
              <a:t>10</a:t>
            </a:r>
            <a:r>
              <a:rPr lang="en-US">
                <a:sym typeface="Symbol" charset="0"/>
              </a:rPr>
              <a:t>)</a:t>
            </a:r>
            <a:endParaRPr lang="en-US"/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3581400" y="3048000"/>
            <a:ext cx="374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</a:t>
            </a:r>
            <a:r>
              <a:rPr lang="en-US" sz="1400"/>
              <a:t>  </a:t>
            </a:r>
            <a:r>
              <a:rPr lang="en-US">
                <a:latin typeface="Courier" charset="0"/>
              </a:rPr>
              <a:t>0 1 0 0 1 1 0 1   </a:t>
            </a:r>
            <a:r>
              <a:rPr lang="en-US">
                <a:latin typeface="Courier" charset="0"/>
                <a:sym typeface="Symbol" charset="0"/>
              </a:rPr>
              <a:t>  1</a:t>
            </a:r>
            <a:endParaRPr lang="en-US">
              <a:latin typeface="Courier" charset="0"/>
            </a:endParaRP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3276600" y="3352800"/>
            <a:ext cx="4044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</a:t>
            </a:r>
            <a:r>
              <a:rPr lang="en-US" sz="1400"/>
              <a:t>  </a:t>
            </a:r>
            <a:r>
              <a:rPr lang="en-US">
                <a:latin typeface="Courier" charset="0"/>
              </a:rPr>
              <a:t>0 1 0 0 1 1 0 1 </a:t>
            </a:r>
            <a:r>
              <a:rPr lang="en-US">
                <a:solidFill>
                  <a:srgbClr val="33CC33"/>
                </a:solidFill>
                <a:latin typeface="Courier" charset="0"/>
              </a:rPr>
              <a:t>0</a:t>
            </a:r>
            <a:r>
              <a:rPr lang="en-US">
                <a:latin typeface="Courier" charset="0"/>
              </a:rPr>
              <a:t>   </a:t>
            </a:r>
            <a:r>
              <a:rPr lang="en-US">
                <a:latin typeface="Courier" charset="0"/>
                <a:sym typeface="Symbol" charset="0"/>
              </a:rPr>
              <a:t>  1</a:t>
            </a:r>
            <a:endParaRPr lang="en-US">
              <a:latin typeface="Courier" charset="0"/>
            </a:endParaRPr>
          </a:p>
        </p:txBody>
      </p:sp>
      <p:sp>
        <p:nvSpPr>
          <p:cNvPr id="284678" name="Text Box 6"/>
          <p:cNvSpPr txBox="1">
            <a:spLocks noChangeArrowheads="1"/>
          </p:cNvSpPr>
          <p:nvPr/>
        </p:nvSpPr>
        <p:spPr bwMode="auto">
          <a:xfrm>
            <a:off x="2971800" y="3657600"/>
            <a:ext cx="434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</a:t>
            </a:r>
            <a:r>
              <a:rPr lang="en-US" sz="1400"/>
              <a:t>  </a:t>
            </a:r>
            <a:r>
              <a:rPr lang="en-US">
                <a:latin typeface="Courier" charset="0"/>
              </a:rPr>
              <a:t>0 1 0 0 1 1 0 1 </a:t>
            </a:r>
            <a:r>
              <a:rPr lang="en-US">
                <a:solidFill>
                  <a:srgbClr val="33CC33"/>
                </a:solidFill>
                <a:latin typeface="Courier" charset="0"/>
              </a:rPr>
              <a:t>0 0</a:t>
            </a:r>
            <a:r>
              <a:rPr lang="en-US">
                <a:latin typeface="Courier" charset="0"/>
              </a:rPr>
              <a:t>   </a:t>
            </a:r>
            <a:r>
              <a:rPr lang="en-US">
                <a:latin typeface="Courier" charset="0"/>
                <a:sym typeface="Symbol" charset="0"/>
              </a:rPr>
              <a:t>  </a:t>
            </a:r>
            <a:r>
              <a:rPr lang="en-US">
                <a:solidFill>
                  <a:srgbClr val="0000FF"/>
                </a:solidFill>
                <a:latin typeface="Courier" charset="0"/>
                <a:sym typeface="Symbol" charset="0"/>
              </a:rPr>
              <a:t>0</a:t>
            </a:r>
            <a:endParaRPr lang="en-US">
              <a:solidFill>
                <a:srgbClr val="0000FF"/>
              </a:solidFill>
              <a:latin typeface="Courier" charset="0"/>
            </a:endParaRPr>
          </a:p>
        </p:txBody>
      </p:sp>
      <p:sp>
        <p:nvSpPr>
          <p:cNvPr id="284679" name="Text Box 7"/>
          <p:cNvSpPr txBox="1">
            <a:spLocks noChangeArrowheads="1"/>
          </p:cNvSpPr>
          <p:nvPr/>
        </p:nvSpPr>
        <p:spPr bwMode="auto">
          <a:xfrm>
            <a:off x="2667000" y="3962400"/>
            <a:ext cx="465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</a:t>
            </a:r>
            <a:r>
              <a:rPr lang="en-US" sz="1400"/>
              <a:t>  </a:t>
            </a:r>
            <a:r>
              <a:rPr lang="en-US">
                <a:latin typeface="Courier" charset="0"/>
              </a:rPr>
              <a:t>0 1 0 0 1 1 0 1 </a:t>
            </a:r>
            <a:r>
              <a:rPr lang="en-US">
                <a:solidFill>
                  <a:srgbClr val="33CC33"/>
                </a:solidFill>
                <a:latin typeface="Courier" charset="0"/>
              </a:rPr>
              <a:t>0 0 0</a:t>
            </a:r>
            <a:r>
              <a:rPr lang="en-US">
                <a:latin typeface="Courier" charset="0"/>
              </a:rPr>
              <a:t>   </a:t>
            </a:r>
            <a:r>
              <a:rPr lang="en-US">
                <a:latin typeface="Courier" charset="0"/>
                <a:sym typeface="Symbol" charset="0"/>
              </a:rPr>
              <a:t>  </a:t>
            </a:r>
            <a:r>
              <a:rPr lang="en-US">
                <a:solidFill>
                  <a:srgbClr val="0000FF"/>
                </a:solidFill>
                <a:latin typeface="Courier" charset="0"/>
                <a:sym typeface="Symbol" charset="0"/>
              </a:rPr>
              <a:t>0</a:t>
            </a:r>
            <a:endParaRPr lang="en-US">
              <a:solidFill>
                <a:srgbClr val="0000FF"/>
              </a:solidFill>
              <a:latin typeface="Courier" charset="0"/>
            </a:endParaRPr>
          </a:p>
        </p:txBody>
      </p:sp>
      <p:sp>
        <p:nvSpPr>
          <p:cNvPr id="284680" name="Text Box 8"/>
          <p:cNvSpPr txBox="1">
            <a:spLocks noChangeArrowheads="1"/>
          </p:cNvSpPr>
          <p:nvPr/>
        </p:nvSpPr>
        <p:spPr bwMode="auto">
          <a:xfrm>
            <a:off x="2362200" y="4267200"/>
            <a:ext cx="4959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</a:t>
            </a:r>
            <a:r>
              <a:rPr lang="en-US" sz="1400"/>
              <a:t>  </a:t>
            </a:r>
            <a:r>
              <a:rPr lang="en-US">
                <a:latin typeface="Courier" charset="0"/>
              </a:rPr>
              <a:t>0 1 0 0 1 1 0 1 </a:t>
            </a:r>
            <a:r>
              <a:rPr lang="en-US">
                <a:solidFill>
                  <a:srgbClr val="33CC33"/>
                </a:solidFill>
                <a:latin typeface="Courier" charset="0"/>
              </a:rPr>
              <a:t>0 0 0 0</a:t>
            </a:r>
            <a:r>
              <a:rPr lang="en-US">
                <a:latin typeface="Courier" charset="0"/>
              </a:rPr>
              <a:t>   </a:t>
            </a:r>
            <a:r>
              <a:rPr lang="en-US">
                <a:latin typeface="Courier" charset="0"/>
                <a:sym typeface="Symbol" charset="0"/>
              </a:rPr>
              <a:t>  1</a:t>
            </a:r>
            <a:endParaRPr lang="en-US">
              <a:latin typeface="Courier" charset="0"/>
            </a:endParaRPr>
          </a:p>
        </p:txBody>
      </p:sp>
      <p:sp>
        <p:nvSpPr>
          <p:cNvPr id="284681" name="Text Box 9"/>
          <p:cNvSpPr txBox="1">
            <a:spLocks noChangeArrowheads="1"/>
          </p:cNvSpPr>
          <p:nvPr/>
        </p:nvSpPr>
        <p:spPr bwMode="auto">
          <a:xfrm>
            <a:off x="2057400" y="4572000"/>
            <a:ext cx="526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</a:t>
            </a:r>
            <a:r>
              <a:rPr lang="en-US" sz="1400"/>
              <a:t>  </a:t>
            </a:r>
            <a:r>
              <a:rPr lang="en-US">
                <a:latin typeface="Courier" charset="0"/>
              </a:rPr>
              <a:t>0 1 0 0 1 1 0 1 </a:t>
            </a:r>
            <a:r>
              <a:rPr lang="en-US">
                <a:solidFill>
                  <a:srgbClr val="33CC33"/>
                </a:solidFill>
                <a:latin typeface="Courier" charset="0"/>
              </a:rPr>
              <a:t>0 0 0 0 0</a:t>
            </a:r>
            <a:r>
              <a:rPr lang="en-US">
                <a:latin typeface="Courier" charset="0"/>
              </a:rPr>
              <a:t>   </a:t>
            </a:r>
            <a:r>
              <a:rPr lang="en-US">
                <a:latin typeface="Courier" charset="0"/>
                <a:sym typeface="Symbol" charset="0"/>
              </a:rPr>
              <a:t>  1</a:t>
            </a:r>
            <a:endParaRPr lang="en-US">
              <a:latin typeface="Courier" charset="0"/>
            </a:endParaRPr>
          </a:p>
        </p:txBody>
      </p:sp>
      <p:sp>
        <p:nvSpPr>
          <p:cNvPr id="284682" name="Text Box 10"/>
          <p:cNvSpPr txBox="1">
            <a:spLocks noChangeArrowheads="1"/>
          </p:cNvSpPr>
          <p:nvPr/>
        </p:nvSpPr>
        <p:spPr bwMode="auto">
          <a:xfrm>
            <a:off x="1752600" y="4876800"/>
            <a:ext cx="556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</a:t>
            </a:r>
            <a:r>
              <a:rPr lang="en-US" sz="1400"/>
              <a:t>  </a:t>
            </a:r>
            <a:r>
              <a:rPr lang="en-US">
                <a:latin typeface="Courier" charset="0"/>
              </a:rPr>
              <a:t>0 1 0 0 1 1 0 1 </a:t>
            </a:r>
            <a:r>
              <a:rPr lang="en-US">
                <a:solidFill>
                  <a:srgbClr val="33CC33"/>
                </a:solidFill>
                <a:latin typeface="Courier" charset="0"/>
              </a:rPr>
              <a:t>0 0 0 0 0 0</a:t>
            </a:r>
            <a:r>
              <a:rPr lang="en-US">
                <a:latin typeface="Courier" charset="0"/>
              </a:rPr>
              <a:t>   </a:t>
            </a:r>
            <a:r>
              <a:rPr lang="en-US">
                <a:latin typeface="Courier" charset="0"/>
                <a:sym typeface="Symbol" charset="0"/>
              </a:rPr>
              <a:t>  </a:t>
            </a:r>
            <a:r>
              <a:rPr lang="en-US">
                <a:solidFill>
                  <a:srgbClr val="0000FF"/>
                </a:solidFill>
                <a:latin typeface="Courier" charset="0"/>
                <a:sym typeface="Symbol" charset="0"/>
              </a:rPr>
              <a:t>0</a:t>
            </a:r>
            <a:endParaRPr lang="en-US">
              <a:solidFill>
                <a:srgbClr val="0000FF"/>
              </a:solidFill>
              <a:latin typeface="Courier" charset="0"/>
            </a:endParaRPr>
          </a:p>
        </p:txBody>
      </p:sp>
      <p:sp>
        <p:nvSpPr>
          <p:cNvPr id="284683" name="Text Box 11"/>
          <p:cNvSpPr txBox="1">
            <a:spLocks noChangeArrowheads="1"/>
          </p:cNvSpPr>
          <p:nvPr/>
        </p:nvSpPr>
        <p:spPr bwMode="auto">
          <a:xfrm>
            <a:off x="1447800" y="5181600"/>
            <a:ext cx="587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</a:t>
            </a:r>
            <a:r>
              <a:rPr lang="en-US" sz="1400"/>
              <a:t>  </a:t>
            </a:r>
            <a:r>
              <a:rPr lang="en-US">
                <a:latin typeface="Courier" charset="0"/>
              </a:rPr>
              <a:t>0 1 0 0 1 1 0 1 </a:t>
            </a:r>
            <a:r>
              <a:rPr lang="en-US">
                <a:solidFill>
                  <a:srgbClr val="33CC33"/>
                </a:solidFill>
                <a:latin typeface="Courier" charset="0"/>
              </a:rPr>
              <a:t>0 0 0 0 0 0 0</a:t>
            </a:r>
            <a:r>
              <a:rPr lang="en-US">
                <a:latin typeface="Courier" charset="0"/>
              </a:rPr>
              <a:t>   </a:t>
            </a:r>
            <a:r>
              <a:rPr lang="en-US">
                <a:latin typeface="Courier" charset="0"/>
                <a:sym typeface="Symbol" charset="0"/>
              </a:rPr>
              <a:t>  1</a:t>
            </a:r>
            <a:endParaRPr lang="en-US">
              <a:latin typeface="Courier" charset="0"/>
            </a:endParaRPr>
          </a:p>
        </p:txBody>
      </p:sp>
      <p:sp>
        <p:nvSpPr>
          <p:cNvPr id="284684" name="Line 12"/>
          <p:cNvSpPr>
            <a:spLocks noChangeShapeType="1"/>
          </p:cNvSpPr>
          <p:nvPr/>
        </p:nvSpPr>
        <p:spPr bwMode="auto">
          <a:xfrm>
            <a:off x="1752600" y="56388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4685" name="Text Box 13"/>
          <p:cNvSpPr txBox="1">
            <a:spLocks noChangeArrowheads="1"/>
          </p:cNvSpPr>
          <p:nvPr/>
        </p:nvSpPr>
        <p:spPr bwMode="auto">
          <a:xfrm>
            <a:off x="1447800" y="5568950"/>
            <a:ext cx="4819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</a:t>
            </a:r>
            <a:r>
              <a:rPr lang="en-US" sz="1400"/>
              <a:t>  </a:t>
            </a:r>
            <a:r>
              <a:rPr lang="en-US">
                <a:latin typeface="Courier" charset="0"/>
              </a:rPr>
              <a:t>0 1 1 0 1 0 1 1 1 0 1 0 1 1 1</a:t>
            </a:r>
          </a:p>
        </p:txBody>
      </p:sp>
      <p:grpSp>
        <p:nvGrpSpPr>
          <p:cNvPr id="284686" name="Group 14"/>
          <p:cNvGrpSpPr>
            <a:grpSpLocks/>
          </p:cNvGrpSpPr>
          <p:nvPr/>
        </p:nvGrpSpPr>
        <p:grpSpPr bwMode="auto">
          <a:xfrm>
            <a:off x="1752600" y="3733800"/>
            <a:ext cx="5638800" cy="1524000"/>
            <a:chOff x="1104" y="2352"/>
            <a:chExt cx="3552" cy="960"/>
          </a:xfrm>
        </p:grpSpPr>
        <p:sp>
          <p:nvSpPr>
            <p:cNvPr id="284687" name="Rectangle 15"/>
            <p:cNvSpPr>
              <a:spLocks noChangeArrowheads="1"/>
            </p:cNvSpPr>
            <p:nvPr/>
          </p:nvSpPr>
          <p:spPr bwMode="auto">
            <a:xfrm>
              <a:off x="1104" y="2352"/>
              <a:ext cx="3504" cy="19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8" name="Rectangle 16"/>
            <p:cNvSpPr>
              <a:spLocks noChangeArrowheads="1"/>
            </p:cNvSpPr>
            <p:nvPr/>
          </p:nvSpPr>
          <p:spPr bwMode="auto">
            <a:xfrm>
              <a:off x="1152" y="2544"/>
              <a:ext cx="3504" cy="19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9" name="Rectangle 17"/>
            <p:cNvSpPr>
              <a:spLocks noChangeArrowheads="1"/>
            </p:cNvSpPr>
            <p:nvPr/>
          </p:nvSpPr>
          <p:spPr bwMode="auto">
            <a:xfrm>
              <a:off x="1152" y="3120"/>
              <a:ext cx="3504" cy="19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7315200" y="5562600"/>
            <a:ext cx="1216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(13,783</a:t>
            </a:r>
            <a:r>
              <a:rPr lang="en-US" baseline="-25000"/>
              <a:t>10</a:t>
            </a:r>
            <a:r>
              <a:rPr 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4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4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 autoUpdateAnimBg="0"/>
      <p:bldP spid="284677" grpId="0" autoUpdateAnimBg="0"/>
      <p:bldP spid="284678" grpId="0" autoUpdateAnimBg="0"/>
      <p:bldP spid="284679" grpId="0" autoUpdateAnimBg="0"/>
      <p:bldP spid="284680" grpId="0" autoUpdateAnimBg="0"/>
      <p:bldP spid="284681" grpId="0" autoUpdateAnimBg="0"/>
      <p:bldP spid="284682" grpId="0" autoUpdateAnimBg="0"/>
      <p:bldP spid="284683" grpId="0" autoUpdateAnimBg="0"/>
      <p:bldP spid="284684" grpId="0" animBg="1"/>
      <p:bldP spid="284685" grpId="0" autoUpdateAnimBg="0"/>
      <p:bldP spid="28469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Point Representation</a:t>
            </a:r>
          </a:p>
        </p:txBody>
      </p:sp>
      <p:sp>
        <p:nvSpPr>
          <p:cNvPr id="286723" name="Text Box 3"/>
          <p:cNvSpPr txBox="1">
            <a:spLocks noChangeArrowheads="1"/>
          </p:cNvSpPr>
          <p:nvPr/>
        </p:nvSpPr>
        <p:spPr bwMode="auto">
          <a:xfrm>
            <a:off x="1752600" y="2286000"/>
            <a:ext cx="1670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3200"/>
              <a:t>10.625 </a:t>
            </a:r>
            <a:r>
              <a:rPr lang="en-US" sz="3200" baseline="-25000"/>
              <a:t>10</a:t>
            </a:r>
          </a:p>
        </p:txBody>
      </p:sp>
      <p:sp>
        <p:nvSpPr>
          <p:cNvPr id="286724" name="AutoShape 4"/>
          <p:cNvSpPr>
            <a:spLocks noChangeArrowheads="1"/>
          </p:cNvSpPr>
          <p:nvPr/>
        </p:nvSpPr>
        <p:spPr bwMode="auto">
          <a:xfrm>
            <a:off x="3810000" y="23622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5105400" y="228600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3200"/>
              <a:t>1010.101 </a:t>
            </a:r>
            <a:r>
              <a:rPr lang="en-US" sz="3200" baseline="-25000"/>
              <a:t>2</a:t>
            </a:r>
          </a:p>
        </p:txBody>
      </p:sp>
      <p:sp>
        <p:nvSpPr>
          <p:cNvPr id="286726" name="AutoShape 6"/>
          <p:cNvSpPr>
            <a:spLocks noChangeArrowheads="1"/>
          </p:cNvSpPr>
          <p:nvPr/>
        </p:nvSpPr>
        <p:spPr bwMode="auto">
          <a:xfrm rot="4230500">
            <a:off x="4457700" y="2552700"/>
            <a:ext cx="533400" cy="1371600"/>
          </a:xfrm>
          <a:prstGeom prst="downArrow">
            <a:avLst>
              <a:gd name="adj1" fmla="val 50000"/>
              <a:gd name="adj2" fmla="val 64286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27" name="Text Box 7"/>
          <p:cNvSpPr txBox="1">
            <a:spLocks noChangeArrowheads="1"/>
          </p:cNvSpPr>
          <p:nvPr/>
        </p:nvSpPr>
        <p:spPr bwMode="auto">
          <a:xfrm>
            <a:off x="1447800" y="3810000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3200">
                <a:solidFill>
                  <a:srgbClr val="FF0000"/>
                </a:solidFill>
              </a:rPr>
              <a:t>1</a:t>
            </a:r>
            <a:r>
              <a:rPr lang="en-US" sz="3200"/>
              <a:t>.010101  </a:t>
            </a:r>
            <a:r>
              <a:rPr lang="en-US" sz="3200">
                <a:sym typeface="Symbol" charset="0"/>
              </a:rPr>
              <a:t>  2 </a:t>
            </a:r>
            <a:r>
              <a:rPr lang="en-US" sz="3200" baseline="30000">
                <a:sym typeface="Symbol" charset="0"/>
              </a:rPr>
              <a:t>3</a:t>
            </a:r>
            <a:endParaRPr lang="en-US" sz="3200" baseline="30000"/>
          </a:p>
        </p:txBody>
      </p:sp>
      <p:sp>
        <p:nvSpPr>
          <p:cNvPr id="286728" name="Rectangle 8"/>
          <p:cNvSpPr>
            <a:spLocks noChangeArrowheads="1"/>
          </p:cNvSpPr>
          <p:nvPr/>
        </p:nvSpPr>
        <p:spPr bwMode="auto">
          <a:xfrm>
            <a:off x="4953000" y="4953000"/>
            <a:ext cx="2133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Mantissa (1010101)</a:t>
            </a:r>
          </a:p>
        </p:txBody>
      </p:sp>
      <p:sp>
        <p:nvSpPr>
          <p:cNvPr id="286729" name="Rectangle 9"/>
          <p:cNvSpPr>
            <a:spLocks noChangeArrowheads="1"/>
          </p:cNvSpPr>
          <p:nvPr/>
        </p:nvSpPr>
        <p:spPr bwMode="auto">
          <a:xfrm>
            <a:off x="6629400" y="4419600"/>
            <a:ext cx="16764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Exponent (3)</a:t>
            </a:r>
          </a:p>
        </p:txBody>
      </p:sp>
      <p:sp>
        <p:nvSpPr>
          <p:cNvPr id="286730" name="Rectangle 10"/>
          <p:cNvSpPr>
            <a:spLocks noChangeArrowheads="1"/>
          </p:cNvSpPr>
          <p:nvPr/>
        </p:nvSpPr>
        <p:spPr bwMode="auto">
          <a:xfrm>
            <a:off x="4114800" y="49530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/>
              <a:t>+/-</a:t>
            </a:r>
          </a:p>
        </p:txBody>
      </p:sp>
      <p:grpSp>
        <p:nvGrpSpPr>
          <p:cNvPr id="286731" name="Group 11"/>
          <p:cNvGrpSpPr>
            <a:grpSpLocks/>
          </p:cNvGrpSpPr>
          <p:nvPr/>
        </p:nvGrpSpPr>
        <p:grpSpPr bwMode="auto">
          <a:xfrm>
            <a:off x="4114800" y="4800600"/>
            <a:ext cx="3724275" cy="1082675"/>
            <a:chOff x="2064" y="3033"/>
            <a:chExt cx="2346" cy="682"/>
          </a:xfrm>
        </p:grpSpPr>
        <p:sp>
          <p:nvSpPr>
            <p:cNvPr id="286732" name="Text Box 12"/>
            <p:cNvSpPr txBox="1">
              <a:spLocks noChangeArrowheads="1"/>
            </p:cNvSpPr>
            <p:nvPr/>
          </p:nvSpPr>
          <p:spPr bwMode="auto">
            <a:xfrm>
              <a:off x="2064" y="3456"/>
              <a:ext cx="6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1 bit     </a:t>
              </a:r>
            </a:p>
          </p:txBody>
        </p:sp>
        <p:sp>
          <p:nvSpPr>
            <p:cNvPr id="286733" name="Text Box 13"/>
            <p:cNvSpPr txBox="1">
              <a:spLocks noChangeArrowheads="1"/>
            </p:cNvSpPr>
            <p:nvPr/>
          </p:nvSpPr>
          <p:spPr bwMode="auto">
            <a:xfrm>
              <a:off x="2726" y="3465"/>
              <a:ext cx="5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23 bits</a:t>
              </a:r>
            </a:p>
          </p:txBody>
        </p:sp>
        <p:sp>
          <p:nvSpPr>
            <p:cNvPr id="286734" name="Text Box 14"/>
            <p:cNvSpPr txBox="1">
              <a:spLocks noChangeArrowheads="1"/>
            </p:cNvSpPr>
            <p:nvPr/>
          </p:nvSpPr>
          <p:spPr bwMode="auto">
            <a:xfrm>
              <a:off x="3926" y="3033"/>
              <a:ext cx="4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8 bits</a:t>
              </a:r>
            </a:p>
          </p:txBody>
        </p:sp>
      </p:grpSp>
      <p:grpSp>
        <p:nvGrpSpPr>
          <p:cNvPr id="286735" name="Group 15"/>
          <p:cNvGrpSpPr>
            <a:grpSpLocks/>
          </p:cNvGrpSpPr>
          <p:nvPr/>
        </p:nvGrpSpPr>
        <p:grpSpPr bwMode="auto">
          <a:xfrm>
            <a:off x="1508125" y="4343400"/>
            <a:ext cx="2073275" cy="1506538"/>
            <a:chOff x="950" y="2736"/>
            <a:chExt cx="1306" cy="949"/>
          </a:xfrm>
        </p:grpSpPr>
        <p:sp>
          <p:nvSpPr>
            <p:cNvPr id="286736" name="Line 16"/>
            <p:cNvSpPr>
              <a:spLocks noChangeShapeType="1"/>
            </p:cNvSpPr>
            <p:nvPr/>
          </p:nvSpPr>
          <p:spPr bwMode="auto">
            <a:xfrm flipV="1">
              <a:off x="1025" y="2736"/>
              <a:ext cx="0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737" name="Text Box 17"/>
            <p:cNvSpPr txBox="1">
              <a:spLocks noChangeArrowheads="1"/>
            </p:cNvSpPr>
            <p:nvPr/>
          </p:nvSpPr>
          <p:spPr bwMode="auto">
            <a:xfrm>
              <a:off x="950" y="3225"/>
              <a:ext cx="1306" cy="4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</a:rPr>
                <a:t>This must be a 1!</a:t>
              </a:r>
            </a:p>
            <a:p>
              <a:pPr algn="l"/>
              <a:r>
                <a:rPr lang="en-US">
                  <a:solidFill>
                    <a:srgbClr val="FF0000"/>
                  </a:solidFill>
                </a:rPr>
                <a:t> So don</a:t>
              </a:r>
              <a:r>
                <a:rPr lang="ja-JP" altLang="en-US">
                  <a:solidFill>
                    <a:srgbClr val="FF0000"/>
                  </a:solidFill>
                  <a:latin typeface="Arial"/>
                </a:rPr>
                <a:t>’</a:t>
              </a:r>
              <a:r>
                <a:rPr lang="en-US">
                  <a:solidFill>
                    <a:srgbClr val="FF0000"/>
                  </a:solidFill>
                </a:rPr>
                <a:t>t store it.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4" grpId="0" animBg="1"/>
      <p:bldP spid="286725" grpId="0" autoUpdateAnimBg="0"/>
      <p:bldP spid="286726" grpId="0" animBg="1"/>
      <p:bldP spid="286727" grpId="0" autoUpdateAnimBg="0"/>
      <p:bldP spid="286728" grpId="0" animBg="1" autoUpdateAnimBg="0"/>
      <p:bldP spid="286729" grpId="0" animBg="1" autoUpdateAnimBg="0"/>
      <p:bldP spid="286730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IEEE Floating point format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800600"/>
          </a:xfrm>
        </p:spPr>
        <p:txBody>
          <a:bodyPr/>
          <a:lstStyle/>
          <a:p>
            <a:r>
              <a:rPr lang="en-US"/>
              <a:t>Sign bit: (0 is positive, 1 is negative)</a:t>
            </a:r>
          </a:p>
          <a:p>
            <a:r>
              <a:rPr lang="en-US"/>
              <a:t>Mantissa: (store 23 most significant bits </a:t>
            </a:r>
            <a:r>
              <a:rPr lang="en-US">
                <a:solidFill>
                  <a:srgbClr val="FF0000"/>
                </a:solidFill>
              </a:rPr>
              <a:t>after</a:t>
            </a:r>
            <a:r>
              <a:rPr lang="en-US"/>
              <a:t> the decimal point)</a:t>
            </a:r>
          </a:p>
          <a:p>
            <a:r>
              <a:rPr lang="en-US"/>
              <a:t>Exponent: used </a:t>
            </a:r>
            <a:r>
              <a:rPr lang="en-US">
                <a:solidFill>
                  <a:srgbClr val="FF0000"/>
                </a:solidFill>
              </a:rPr>
              <a:t>biased base 127</a:t>
            </a:r>
            <a:r>
              <a:rPr lang="en-US"/>
              <a:t> encoding</a:t>
            </a:r>
          </a:p>
          <a:p>
            <a:pPr lvl="1">
              <a:buFontTx/>
              <a:buNone/>
            </a:pPr>
            <a:r>
              <a:rPr lang="en-US"/>
              <a:t>Add 127 to the value of the exponent to encode:</a:t>
            </a:r>
          </a:p>
          <a:p>
            <a:pPr lvl="1">
              <a:buFontTx/>
              <a:buNone/>
            </a:pPr>
            <a:r>
              <a:rPr lang="en-US"/>
              <a:t>-127 </a:t>
            </a:r>
            <a:r>
              <a:rPr lang="en-US">
                <a:sym typeface="Symbol" charset="0"/>
              </a:rPr>
              <a:t> </a:t>
            </a:r>
            <a:r>
              <a:rPr lang="en-US"/>
              <a:t>00000000        1 </a:t>
            </a:r>
            <a:r>
              <a:rPr lang="en-US">
                <a:sym typeface="Symbol" charset="0"/>
              </a:rPr>
              <a:t> </a:t>
            </a:r>
            <a:r>
              <a:rPr lang="en-US"/>
              <a:t>10000000</a:t>
            </a:r>
          </a:p>
          <a:p>
            <a:pPr lvl="1">
              <a:buFontTx/>
              <a:buNone/>
            </a:pPr>
            <a:r>
              <a:rPr lang="en-US"/>
              <a:t>-126 </a:t>
            </a:r>
            <a:r>
              <a:rPr lang="en-US">
                <a:sym typeface="Symbol" charset="0"/>
              </a:rPr>
              <a:t> </a:t>
            </a:r>
            <a:r>
              <a:rPr lang="en-US"/>
              <a:t>00000001        2 </a:t>
            </a:r>
            <a:r>
              <a:rPr lang="en-US">
                <a:sym typeface="Symbol" charset="0"/>
              </a:rPr>
              <a:t> </a:t>
            </a:r>
            <a:r>
              <a:rPr lang="en-US"/>
              <a:t>10000001</a:t>
            </a:r>
          </a:p>
          <a:p>
            <a:pPr lvl="1">
              <a:buFontTx/>
              <a:buNone/>
            </a:pPr>
            <a:r>
              <a:rPr lang="en-US"/>
              <a:t>…                                  …</a:t>
            </a:r>
          </a:p>
          <a:p>
            <a:pPr lvl="1">
              <a:buFontTx/>
              <a:buNone/>
            </a:pPr>
            <a:r>
              <a:rPr lang="en-US"/>
              <a:t>     0 </a:t>
            </a:r>
            <a:r>
              <a:rPr lang="en-US">
                <a:sym typeface="Symbol" charset="0"/>
              </a:rPr>
              <a:t> </a:t>
            </a:r>
            <a:r>
              <a:rPr lang="en-US"/>
              <a:t>01111111     128 </a:t>
            </a:r>
            <a:r>
              <a:rPr lang="en-US">
                <a:sym typeface="Symbol" charset="0"/>
              </a:rPr>
              <a:t> </a:t>
            </a:r>
            <a:r>
              <a:rPr lang="en-US"/>
              <a:t>11111111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Point Multiply</a:t>
            </a: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4800600" y="2209800"/>
            <a:ext cx="3810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/>
              <a:t>0   10000010   01010100000000000000000</a:t>
            </a:r>
            <a:endParaRPr lang="en-US" sz="1600" baseline="30000"/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304800" y="2057400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3200"/>
              <a:t>10.625 </a:t>
            </a:r>
            <a:r>
              <a:rPr lang="en-US" sz="3200" baseline="-25000"/>
              <a:t>10 </a:t>
            </a:r>
            <a:r>
              <a:rPr lang="en-US" sz="3200"/>
              <a:t>= 1010.101</a:t>
            </a:r>
            <a:r>
              <a:rPr lang="en-US" sz="3200" baseline="-25000"/>
              <a:t>2</a:t>
            </a:r>
          </a:p>
        </p:txBody>
      </p:sp>
      <p:sp>
        <p:nvSpPr>
          <p:cNvPr id="292869" name="AutoShape 5"/>
          <p:cNvSpPr>
            <a:spLocks noChangeArrowheads="1"/>
          </p:cNvSpPr>
          <p:nvPr/>
        </p:nvSpPr>
        <p:spPr bwMode="auto">
          <a:xfrm>
            <a:off x="3962400" y="21336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0" name="Text Box 6"/>
          <p:cNvSpPr txBox="1">
            <a:spLocks noChangeArrowheads="1"/>
          </p:cNvSpPr>
          <p:nvPr/>
        </p:nvSpPr>
        <p:spPr bwMode="auto">
          <a:xfrm>
            <a:off x="990600" y="2895600"/>
            <a:ext cx="259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3200"/>
              <a:t>10 </a:t>
            </a:r>
            <a:r>
              <a:rPr lang="en-US" sz="3200" baseline="-25000"/>
              <a:t>10 </a:t>
            </a:r>
            <a:r>
              <a:rPr lang="en-US" sz="3200"/>
              <a:t>= 1010</a:t>
            </a:r>
            <a:r>
              <a:rPr lang="en-US" sz="3200" baseline="-25000"/>
              <a:t>2</a:t>
            </a:r>
          </a:p>
        </p:txBody>
      </p:sp>
      <p:sp>
        <p:nvSpPr>
          <p:cNvPr id="292871" name="AutoShape 7"/>
          <p:cNvSpPr>
            <a:spLocks noChangeArrowheads="1"/>
          </p:cNvSpPr>
          <p:nvPr/>
        </p:nvSpPr>
        <p:spPr bwMode="auto">
          <a:xfrm>
            <a:off x="3962400" y="30480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4800600" y="3048000"/>
            <a:ext cx="3810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/>
              <a:t>0   10000010   01000000000000000000000</a:t>
            </a:r>
            <a:endParaRPr lang="en-US" sz="1600" baseline="30000"/>
          </a:p>
        </p:txBody>
      </p:sp>
      <p:grpSp>
        <p:nvGrpSpPr>
          <p:cNvPr id="292873" name="Group 9"/>
          <p:cNvGrpSpPr>
            <a:grpSpLocks/>
          </p:cNvGrpSpPr>
          <p:nvPr/>
        </p:nvGrpSpPr>
        <p:grpSpPr bwMode="auto">
          <a:xfrm>
            <a:off x="2057400" y="3810000"/>
            <a:ext cx="2362200" cy="2149475"/>
            <a:chOff x="1296" y="2400"/>
            <a:chExt cx="1488" cy="1354"/>
          </a:xfrm>
        </p:grpSpPr>
        <p:sp>
          <p:nvSpPr>
            <p:cNvPr id="292874" name="Text Box 10"/>
            <p:cNvSpPr txBox="1">
              <a:spLocks noChangeArrowheads="1"/>
            </p:cNvSpPr>
            <p:nvPr/>
          </p:nvSpPr>
          <p:spPr bwMode="auto">
            <a:xfrm>
              <a:off x="1430" y="2400"/>
              <a:ext cx="10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 </a:t>
              </a:r>
              <a:r>
                <a:rPr lang="en-US" sz="1000"/>
                <a:t> </a:t>
              </a:r>
              <a:r>
                <a:rPr lang="en-US">
                  <a:solidFill>
                    <a:srgbClr val="FF0000"/>
                  </a:solidFill>
                </a:rPr>
                <a:t>1</a:t>
              </a:r>
              <a:r>
                <a:rPr lang="en-US"/>
                <a:t> 0 1 0 1 0 1</a:t>
              </a:r>
            </a:p>
            <a:p>
              <a:pPr algn="l"/>
              <a:r>
                <a:rPr lang="en-US">
                  <a:sym typeface="Symbol" charset="0"/>
                </a:rPr>
                <a:t> </a:t>
              </a:r>
              <a:r>
                <a:rPr lang="en-US"/>
                <a:t>   </a:t>
              </a:r>
              <a:r>
                <a:rPr lang="en-US" sz="800"/>
                <a:t>                    </a:t>
              </a:r>
              <a:r>
                <a:rPr lang="en-US">
                  <a:solidFill>
                    <a:srgbClr val="FF0000"/>
                  </a:solidFill>
                </a:rPr>
                <a:t>1</a:t>
              </a:r>
              <a:r>
                <a:rPr lang="en-US"/>
                <a:t> 0 1</a:t>
              </a:r>
            </a:p>
          </p:txBody>
        </p:sp>
        <p:sp>
          <p:nvSpPr>
            <p:cNvPr id="292875" name="Line 11"/>
            <p:cNvSpPr>
              <a:spLocks noChangeShapeType="1"/>
            </p:cNvSpPr>
            <p:nvPr/>
          </p:nvSpPr>
          <p:spPr bwMode="auto">
            <a:xfrm>
              <a:off x="1536" y="2871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2876" name="Text Box 12"/>
            <p:cNvSpPr txBox="1">
              <a:spLocks noChangeArrowheads="1"/>
            </p:cNvSpPr>
            <p:nvPr/>
          </p:nvSpPr>
          <p:spPr bwMode="auto">
            <a:xfrm>
              <a:off x="1296" y="2880"/>
              <a:ext cx="134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  </a:t>
              </a:r>
              <a:r>
                <a:rPr lang="en-US" sz="1000"/>
                <a:t>       </a:t>
              </a:r>
              <a:r>
                <a:rPr lang="en-US"/>
                <a:t>1 0 1 0 1 0 1</a:t>
              </a:r>
              <a:endParaRPr lang="en-US">
                <a:solidFill>
                  <a:srgbClr val="33CC33"/>
                </a:solidFill>
              </a:endParaRPr>
            </a:p>
            <a:p>
              <a:pPr algn="l"/>
              <a:r>
                <a:rPr lang="en-US">
                  <a:sym typeface="Symbol" charset="0"/>
                </a:rPr>
                <a:t>1 0 1 0 1 0 1 </a:t>
              </a:r>
              <a:r>
                <a:rPr lang="en-US">
                  <a:solidFill>
                    <a:srgbClr val="33CC33"/>
                  </a:solidFill>
                  <a:sym typeface="Symbol" charset="0"/>
                </a:rPr>
                <a:t>0 0</a:t>
              </a:r>
              <a:endParaRPr lang="en-US">
                <a:solidFill>
                  <a:srgbClr val="33CC33"/>
                </a:solidFill>
              </a:endParaRPr>
            </a:p>
          </p:txBody>
        </p:sp>
        <p:sp>
          <p:nvSpPr>
            <p:cNvPr id="292877" name="Line 13"/>
            <p:cNvSpPr>
              <a:spLocks noChangeShapeType="1"/>
            </p:cNvSpPr>
            <p:nvPr/>
          </p:nvSpPr>
          <p:spPr bwMode="auto">
            <a:xfrm flipV="1">
              <a:off x="1296" y="3303"/>
              <a:ext cx="1200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2878" name="Text Box 14"/>
            <p:cNvSpPr txBox="1">
              <a:spLocks noChangeArrowheads="1"/>
            </p:cNvSpPr>
            <p:nvPr/>
          </p:nvSpPr>
          <p:spPr bwMode="auto">
            <a:xfrm>
              <a:off x="1296" y="3312"/>
              <a:ext cx="148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rgbClr val="FF0000"/>
                  </a:solidFill>
                </a:rPr>
                <a:t>1</a:t>
              </a:r>
              <a:r>
                <a:rPr lang="en-US"/>
                <a:t> 1 0 1 0 1 0 0 1</a:t>
              </a:r>
              <a:endParaRPr lang="en-US">
                <a:solidFill>
                  <a:srgbClr val="33CC33"/>
                </a:solidFill>
              </a:endParaRPr>
            </a:p>
            <a:p>
              <a:pPr algn="l"/>
              <a:endParaRPr lang="en-US">
                <a:solidFill>
                  <a:srgbClr val="33CC33"/>
                </a:solidFill>
              </a:endParaRPr>
            </a:p>
          </p:txBody>
        </p:sp>
      </p:grpSp>
      <p:sp>
        <p:nvSpPr>
          <p:cNvPr id="292879" name="Line 15"/>
          <p:cNvSpPr>
            <a:spLocks noChangeShapeType="1"/>
          </p:cNvSpPr>
          <p:nvPr/>
        </p:nvSpPr>
        <p:spPr bwMode="auto">
          <a:xfrm>
            <a:off x="5029200" y="22098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2880" name="Line 16"/>
          <p:cNvSpPr>
            <a:spLocks noChangeShapeType="1"/>
          </p:cNvSpPr>
          <p:nvPr/>
        </p:nvSpPr>
        <p:spPr bwMode="auto">
          <a:xfrm>
            <a:off x="6019800" y="22098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2881" name="Text Box 17"/>
          <p:cNvSpPr txBox="1">
            <a:spLocks noChangeArrowheads="1"/>
          </p:cNvSpPr>
          <p:nvPr/>
        </p:nvSpPr>
        <p:spPr bwMode="auto">
          <a:xfrm>
            <a:off x="4800600" y="3962400"/>
            <a:ext cx="3810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/>
              <a:t>0   10000101   10101001000000000000000</a:t>
            </a:r>
            <a:endParaRPr lang="en-US" sz="1600" baseline="30000"/>
          </a:p>
        </p:txBody>
      </p:sp>
      <p:sp>
        <p:nvSpPr>
          <p:cNvPr id="292882" name="Text Box 18"/>
          <p:cNvSpPr txBox="1">
            <a:spLocks noChangeArrowheads="1"/>
          </p:cNvSpPr>
          <p:nvPr/>
        </p:nvSpPr>
        <p:spPr bwMode="auto">
          <a:xfrm>
            <a:off x="6934200" y="2438400"/>
            <a:ext cx="407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200">
                <a:sym typeface="Symbol" charset="0"/>
              </a:rPr>
              <a:t></a:t>
            </a:r>
            <a:endParaRPr lang="en-US" sz="3200"/>
          </a:p>
        </p:txBody>
      </p:sp>
      <p:sp>
        <p:nvSpPr>
          <p:cNvPr id="292883" name="Line 19"/>
          <p:cNvSpPr>
            <a:spLocks noChangeShapeType="1"/>
          </p:cNvSpPr>
          <p:nvPr/>
        </p:nvSpPr>
        <p:spPr bwMode="auto">
          <a:xfrm>
            <a:off x="4724400" y="3733800"/>
            <a:ext cx="403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2884" name="Text Box 20"/>
          <p:cNvSpPr txBox="1">
            <a:spLocks noChangeArrowheads="1"/>
          </p:cNvSpPr>
          <p:nvPr/>
        </p:nvSpPr>
        <p:spPr bwMode="auto">
          <a:xfrm>
            <a:off x="5791200" y="4572000"/>
            <a:ext cx="312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3200"/>
              <a:t>1101010.01</a:t>
            </a:r>
            <a:r>
              <a:rPr lang="en-US" sz="3200" baseline="-25000"/>
              <a:t>2</a:t>
            </a:r>
          </a:p>
          <a:p>
            <a:pPr algn="l"/>
            <a:r>
              <a:rPr lang="en-US" sz="3200"/>
              <a:t>    = 106.25</a:t>
            </a:r>
            <a:r>
              <a:rPr lang="en-US" sz="3200" baseline="-25000"/>
              <a:t>10</a:t>
            </a:r>
          </a:p>
        </p:txBody>
      </p:sp>
      <p:grpSp>
        <p:nvGrpSpPr>
          <p:cNvPr id="292885" name="Group 21"/>
          <p:cNvGrpSpPr>
            <a:grpSpLocks/>
          </p:cNvGrpSpPr>
          <p:nvPr/>
        </p:nvGrpSpPr>
        <p:grpSpPr bwMode="auto">
          <a:xfrm>
            <a:off x="5181600" y="2514600"/>
            <a:ext cx="649288" cy="1235075"/>
            <a:chOff x="3264" y="1584"/>
            <a:chExt cx="409" cy="778"/>
          </a:xfrm>
        </p:grpSpPr>
        <p:sp>
          <p:nvSpPr>
            <p:cNvPr id="292886" name="Text Box 22"/>
            <p:cNvSpPr txBox="1">
              <a:spLocks noChangeArrowheads="1"/>
            </p:cNvSpPr>
            <p:nvPr/>
          </p:nvSpPr>
          <p:spPr bwMode="auto">
            <a:xfrm>
              <a:off x="3360" y="1584"/>
              <a:ext cx="26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200"/>
                <a:t>+</a:t>
              </a:r>
            </a:p>
          </p:txBody>
        </p:sp>
        <p:sp>
          <p:nvSpPr>
            <p:cNvPr id="292887" name="Text Box 23"/>
            <p:cNvSpPr txBox="1">
              <a:spLocks noChangeArrowheads="1"/>
            </p:cNvSpPr>
            <p:nvPr/>
          </p:nvSpPr>
          <p:spPr bwMode="auto">
            <a:xfrm>
              <a:off x="3264" y="2112"/>
              <a:ext cx="4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-127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2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2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81" grpId="0" autoUpdateAnimBg="0"/>
      <p:bldP spid="292882" grpId="0" autoUpdateAnimBg="0"/>
      <p:bldP spid="29288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point Addition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/>
              <a:t>Shift smaller exponent right to match larger.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Add </a:t>
            </a:r>
            <a:r>
              <a:rPr lang="en-US">
                <a:solidFill>
                  <a:srgbClr val="FF0000"/>
                </a:solidFill>
              </a:rPr>
              <a:t>significand</a:t>
            </a:r>
            <a:r>
              <a:rPr lang="en-US"/>
              <a:t>s 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Normalize and update exponent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Check for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out of range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 marL="609600" indent="-609600">
              <a:buFontTx/>
              <a:buAutoNum type="arabicPeriod"/>
            </a:pPr>
            <a:endParaRPr lang="en-US"/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2514600" y="4776788"/>
            <a:ext cx="4164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See page 284 (Figure 4.44)</a:t>
            </a:r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2882900" y="5867400"/>
            <a:ext cx="3376613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Try adding:   100.125 + 13.75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ChangeArrowheads="1"/>
          </p:cNvSpPr>
          <p:nvPr/>
        </p:nvSpPr>
        <p:spPr bwMode="auto">
          <a:xfrm>
            <a:off x="228600" y="1752600"/>
            <a:ext cx="4191000" cy="48006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305800" cy="1143000"/>
          </a:xfrm>
        </p:spPr>
        <p:txBody>
          <a:bodyPr/>
          <a:lstStyle/>
          <a:p>
            <a:r>
              <a:rPr lang="en-US"/>
              <a:t>Control Building Blocks (2)</a:t>
            </a:r>
          </a:p>
        </p:txBody>
      </p:sp>
      <p:sp>
        <p:nvSpPr>
          <p:cNvPr id="311300" name="Line 4"/>
          <p:cNvSpPr>
            <a:spLocks noChangeShapeType="1"/>
          </p:cNvSpPr>
          <p:nvPr/>
        </p:nvSpPr>
        <p:spPr bwMode="auto">
          <a:xfrm>
            <a:off x="9144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1301" name="Text Box 5"/>
          <p:cNvSpPr txBox="1">
            <a:spLocks noChangeArrowheads="1"/>
          </p:cNvSpPr>
          <p:nvPr/>
        </p:nvSpPr>
        <p:spPr bwMode="auto">
          <a:xfrm>
            <a:off x="990600" y="2057400"/>
            <a:ext cx="2498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200" b="0" u="sng"/>
              <a:t>3 to 8 decoder</a:t>
            </a:r>
          </a:p>
        </p:txBody>
      </p:sp>
      <p:sp>
        <p:nvSpPr>
          <p:cNvPr id="311302" name="Text Box 6"/>
          <p:cNvSpPr txBox="1">
            <a:spLocks noChangeArrowheads="1"/>
          </p:cNvSpPr>
          <p:nvPr/>
        </p:nvSpPr>
        <p:spPr bwMode="auto">
          <a:xfrm>
            <a:off x="304800" y="3581400"/>
            <a:ext cx="579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/>
              <a:t>IN2</a:t>
            </a:r>
          </a:p>
        </p:txBody>
      </p:sp>
      <p:sp>
        <p:nvSpPr>
          <p:cNvPr id="311303" name="Text Box 7"/>
          <p:cNvSpPr txBox="1">
            <a:spLocks noChangeArrowheads="1"/>
          </p:cNvSpPr>
          <p:nvPr/>
        </p:nvSpPr>
        <p:spPr bwMode="auto">
          <a:xfrm>
            <a:off x="1600200" y="2667000"/>
            <a:ext cx="1458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OUT 7:0</a:t>
            </a:r>
          </a:p>
        </p:txBody>
      </p:sp>
      <p:sp>
        <p:nvSpPr>
          <p:cNvPr id="311304" name="Text Box 8"/>
          <p:cNvSpPr txBox="1">
            <a:spLocks noChangeArrowheads="1"/>
          </p:cNvSpPr>
          <p:nvPr/>
        </p:nvSpPr>
        <p:spPr bwMode="auto">
          <a:xfrm>
            <a:off x="4800600" y="2057400"/>
            <a:ext cx="343535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IN		OUT</a:t>
            </a:r>
          </a:p>
          <a:p>
            <a:pPr algn="l"/>
            <a:r>
              <a:rPr lang="en-US" sz="2800" b="0" u="sng"/>
              <a:t>210		76543210</a:t>
            </a:r>
          </a:p>
          <a:p>
            <a:pPr algn="l"/>
            <a:r>
              <a:rPr lang="en-US" sz="2800" b="0"/>
              <a:t>000		00000000</a:t>
            </a:r>
          </a:p>
          <a:p>
            <a:pPr algn="l"/>
            <a:r>
              <a:rPr lang="en-US" sz="2800" b="0"/>
              <a:t>001		00000001</a:t>
            </a:r>
          </a:p>
          <a:p>
            <a:pPr algn="l"/>
            <a:r>
              <a:rPr lang="en-US" sz="2800" b="0"/>
              <a:t>010		00000010</a:t>
            </a:r>
          </a:p>
          <a:p>
            <a:pPr algn="l"/>
            <a:r>
              <a:rPr lang="en-US" sz="2800" b="0"/>
              <a:t>011		00000100</a:t>
            </a:r>
          </a:p>
          <a:p>
            <a:pPr algn="l"/>
            <a:r>
              <a:rPr lang="en-US" sz="2800" b="0"/>
              <a:t>etc.</a:t>
            </a:r>
          </a:p>
        </p:txBody>
      </p:sp>
      <p:sp>
        <p:nvSpPr>
          <p:cNvPr id="311305" name="Rectangle 9"/>
          <p:cNvSpPr>
            <a:spLocks noChangeArrowheads="1"/>
          </p:cNvSpPr>
          <p:nvPr/>
        </p:nvSpPr>
        <p:spPr bwMode="auto">
          <a:xfrm>
            <a:off x="1295400" y="3733800"/>
            <a:ext cx="1752600" cy="60960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3x8 decoder</a:t>
            </a:r>
          </a:p>
        </p:txBody>
      </p:sp>
      <p:sp>
        <p:nvSpPr>
          <p:cNvPr id="311306" name="Line 10"/>
          <p:cNvSpPr>
            <a:spLocks noChangeShapeType="1"/>
          </p:cNvSpPr>
          <p:nvPr/>
        </p:nvSpPr>
        <p:spPr bwMode="auto">
          <a:xfrm>
            <a:off x="914400" y="4038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1307" name="Line 11"/>
          <p:cNvSpPr>
            <a:spLocks noChangeShapeType="1"/>
          </p:cNvSpPr>
          <p:nvPr/>
        </p:nvSpPr>
        <p:spPr bwMode="auto">
          <a:xfrm>
            <a:off x="914400" y="4267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1308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579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/>
              <a:t>IN1</a:t>
            </a:r>
          </a:p>
        </p:txBody>
      </p:sp>
      <p:sp>
        <p:nvSpPr>
          <p:cNvPr id="311309" name="Text Box 13"/>
          <p:cNvSpPr txBox="1">
            <a:spLocks noChangeArrowheads="1"/>
          </p:cNvSpPr>
          <p:nvPr/>
        </p:nvSpPr>
        <p:spPr bwMode="auto">
          <a:xfrm>
            <a:off x="304800" y="4038600"/>
            <a:ext cx="579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/>
              <a:t>IN0</a:t>
            </a:r>
          </a:p>
        </p:txBody>
      </p:sp>
      <p:sp>
        <p:nvSpPr>
          <p:cNvPr id="311310" name="Line 14"/>
          <p:cNvSpPr>
            <a:spLocks noChangeShapeType="1"/>
          </p:cNvSpPr>
          <p:nvPr/>
        </p:nvSpPr>
        <p:spPr bwMode="auto">
          <a:xfrm flipV="1">
            <a:off x="1371600" y="3352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1311" name="Line 15"/>
          <p:cNvSpPr>
            <a:spLocks noChangeShapeType="1"/>
          </p:cNvSpPr>
          <p:nvPr/>
        </p:nvSpPr>
        <p:spPr bwMode="auto">
          <a:xfrm flipV="1">
            <a:off x="1600200" y="3352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1312" name="Line 16"/>
          <p:cNvSpPr>
            <a:spLocks noChangeShapeType="1"/>
          </p:cNvSpPr>
          <p:nvPr/>
        </p:nvSpPr>
        <p:spPr bwMode="auto">
          <a:xfrm flipV="1">
            <a:off x="1828800" y="3352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1313" name="Line 17"/>
          <p:cNvSpPr>
            <a:spLocks noChangeShapeType="1"/>
          </p:cNvSpPr>
          <p:nvPr/>
        </p:nvSpPr>
        <p:spPr bwMode="auto">
          <a:xfrm flipV="1">
            <a:off x="2057400" y="3352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1314" name="Line 18"/>
          <p:cNvSpPr>
            <a:spLocks noChangeShapeType="1"/>
          </p:cNvSpPr>
          <p:nvPr/>
        </p:nvSpPr>
        <p:spPr bwMode="auto">
          <a:xfrm flipV="1">
            <a:off x="2286000" y="3352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1315" name="Line 19"/>
          <p:cNvSpPr>
            <a:spLocks noChangeShapeType="1"/>
          </p:cNvSpPr>
          <p:nvPr/>
        </p:nvSpPr>
        <p:spPr bwMode="auto">
          <a:xfrm flipV="1">
            <a:off x="2514600" y="3352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1316" name="Line 20"/>
          <p:cNvSpPr>
            <a:spLocks noChangeShapeType="1"/>
          </p:cNvSpPr>
          <p:nvPr/>
        </p:nvSpPr>
        <p:spPr bwMode="auto">
          <a:xfrm flipV="1">
            <a:off x="2743200" y="3352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1317" name="Line 21"/>
          <p:cNvSpPr>
            <a:spLocks noChangeShapeType="1"/>
          </p:cNvSpPr>
          <p:nvPr/>
        </p:nvSpPr>
        <p:spPr bwMode="auto">
          <a:xfrm flipV="1">
            <a:off x="2971800" y="3352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1318" name="Text Box 22"/>
          <p:cNvSpPr txBox="1">
            <a:spLocks noChangeArrowheads="1"/>
          </p:cNvSpPr>
          <p:nvPr/>
        </p:nvSpPr>
        <p:spPr bwMode="auto">
          <a:xfrm>
            <a:off x="533400" y="4648200"/>
            <a:ext cx="3379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200" b="0" u="sng"/>
              <a:t>Read-only Memory</a:t>
            </a:r>
          </a:p>
        </p:txBody>
      </p:sp>
      <p:sp>
        <p:nvSpPr>
          <p:cNvPr id="311319" name="Rectangle 23"/>
          <p:cNvSpPr>
            <a:spLocks noChangeArrowheads="1"/>
          </p:cNvSpPr>
          <p:nvPr/>
        </p:nvSpPr>
        <p:spPr bwMode="auto">
          <a:xfrm>
            <a:off x="1143000" y="5334000"/>
            <a:ext cx="1752600" cy="6096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ROM</a:t>
            </a:r>
          </a:p>
        </p:txBody>
      </p:sp>
      <p:sp>
        <p:nvSpPr>
          <p:cNvPr id="311320" name="Text Box 24"/>
          <p:cNvSpPr txBox="1">
            <a:spLocks noChangeArrowheads="1"/>
          </p:cNvSpPr>
          <p:nvPr/>
        </p:nvSpPr>
        <p:spPr bwMode="auto">
          <a:xfrm>
            <a:off x="4419600" y="1066800"/>
            <a:ext cx="45339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Decoder activates one of the</a:t>
            </a:r>
          </a:p>
          <a:p>
            <a:pPr algn="l"/>
            <a:r>
              <a:rPr lang="en-US" sz="2800" b="0"/>
              <a:t>output lines based on the input</a:t>
            </a:r>
          </a:p>
        </p:txBody>
      </p:sp>
      <p:sp>
        <p:nvSpPr>
          <p:cNvPr id="311321" name="Text Box 25"/>
          <p:cNvSpPr txBox="1">
            <a:spLocks noChangeArrowheads="1"/>
          </p:cNvSpPr>
          <p:nvPr/>
        </p:nvSpPr>
        <p:spPr bwMode="auto">
          <a:xfrm>
            <a:off x="4724400" y="5181600"/>
            <a:ext cx="40671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ROM just stores preset</a:t>
            </a:r>
          </a:p>
          <a:p>
            <a:pPr algn="l"/>
            <a:r>
              <a:rPr lang="en-US" sz="2800" b="0"/>
              <a:t>data in each location.</a:t>
            </a:r>
          </a:p>
          <a:p>
            <a:pPr algn="l"/>
            <a:r>
              <a:rPr lang="en-US" sz="2800" b="0"/>
              <a:t>Give address to access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ChangeArrowheads="1"/>
          </p:cNvSpPr>
          <p:nvPr/>
        </p:nvSpPr>
        <p:spPr bwMode="auto">
          <a:xfrm>
            <a:off x="152400" y="1447800"/>
            <a:ext cx="4191000" cy="5257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305800" cy="1143000"/>
          </a:xfrm>
        </p:spPr>
        <p:txBody>
          <a:bodyPr/>
          <a:lstStyle/>
          <a:p>
            <a:r>
              <a:rPr lang="en-US"/>
              <a:t>Compute Building Blocks (1)</a:t>
            </a:r>
          </a:p>
        </p:txBody>
      </p:sp>
      <p:sp>
        <p:nvSpPr>
          <p:cNvPr id="313348" name="Line 4"/>
          <p:cNvSpPr>
            <a:spLocks noChangeShapeType="1"/>
          </p:cNvSpPr>
          <p:nvPr/>
        </p:nvSpPr>
        <p:spPr bwMode="auto">
          <a:xfrm>
            <a:off x="1219200" y="2743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3349" name="Line 5"/>
          <p:cNvSpPr>
            <a:spLocks noChangeShapeType="1"/>
          </p:cNvSpPr>
          <p:nvPr/>
        </p:nvSpPr>
        <p:spPr bwMode="auto">
          <a:xfrm>
            <a:off x="1219200" y="38100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3350" name="Line 6"/>
          <p:cNvSpPr>
            <a:spLocks noChangeShapeType="1"/>
          </p:cNvSpPr>
          <p:nvPr/>
        </p:nvSpPr>
        <p:spPr bwMode="auto">
          <a:xfrm flipV="1">
            <a:off x="2133600" y="38862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3351" name="Text Box 7"/>
          <p:cNvSpPr txBox="1">
            <a:spLocks noChangeArrowheads="1"/>
          </p:cNvSpPr>
          <p:nvPr/>
        </p:nvSpPr>
        <p:spPr bwMode="auto">
          <a:xfrm>
            <a:off x="304800" y="1524000"/>
            <a:ext cx="3817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200" b="0" u="sng"/>
              <a:t>Arithmetic Logic Unit</a:t>
            </a:r>
          </a:p>
        </p:txBody>
      </p:sp>
      <p:sp>
        <p:nvSpPr>
          <p:cNvPr id="313352" name="Text Box 8"/>
          <p:cNvSpPr txBox="1">
            <a:spLocks noChangeArrowheads="1"/>
          </p:cNvSpPr>
          <p:nvPr/>
        </p:nvSpPr>
        <p:spPr bwMode="auto">
          <a:xfrm>
            <a:off x="457200" y="2438400"/>
            <a:ext cx="738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IN1</a:t>
            </a:r>
          </a:p>
        </p:txBody>
      </p:sp>
      <p:sp>
        <p:nvSpPr>
          <p:cNvPr id="313353" name="Text Box 9"/>
          <p:cNvSpPr txBox="1">
            <a:spLocks noChangeArrowheads="1"/>
          </p:cNvSpPr>
          <p:nvPr/>
        </p:nvSpPr>
        <p:spPr bwMode="auto">
          <a:xfrm>
            <a:off x="457200" y="3505200"/>
            <a:ext cx="738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IN2</a:t>
            </a:r>
          </a:p>
        </p:txBody>
      </p:sp>
      <p:sp>
        <p:nvSpPr>
          <p:cNvPr id="313354" name="Text Box 10"/>
          <p:cNvSpPr txBox="1">
            <a:spLocks noChangeArrowheads="1"/>
          </p:cNvSpPr>
          <p:nvPr/>
        </p:nvSpPr>
        <p:spPr bwMode="auto">
          <a:xfrm>
            <a:off x="1524000" y="4343400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>
                <a:solidFill>
                  <a:srgbClr val="FF0000"/>
                </a:solidFill>
              </a:rPr>
              <a:t>function</a:t>
            </a:r>
          </a:p>
        </p:txBody>
      </p:sp>
      <p:sp>
        <p:nvSpPr>
          <p:cNvPr id="313355" name="Line 11"/>
          <p:cNvSpPr>
            <a:spLocks noChangeShapeType="1"/>
          </p:cNvSpPr>
          <p:nvPr/>
        </p:nvSpPr>
        <p:spPr bwMode="auto">
          <a:xfrm>
            <a:off x="2438400" y="32766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3356" name="Text Box 12"/>
          <p:cNvSpPr txBox="1">
            <a:spLocks noChangeArrowheads="1"/>
          </p:cNvSpPr>
          <p:nvPr/>
        </p:nvSpPr>
        <p:spPr bwMode="auto">
          <a:xfrm>
            <a:off x="3124200" y="3048000"/>
            <a:ext cx="915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OUT</a:t>
            </a:r>
          </a:p>
        </p:txBody>
      </p:sp>
      <p:sp>
        <p:nvSpPr>
          <p:cNvPr id="313357" name="Text Box 13"/>
          <p:cNvSpPr txBox="1">
            <a:spLocks noChangeArrowheads="1"/>
          </p:cNvSpPr>
          <p:nvPr/>
        </p:nvSpPr>
        <p:spPr bwMode="auto">
          <a:xfrm>
            <a:off x="4724400" y="2667000"/>
            <a:ext cx="3895725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OUT = f(IN1, IN2)</a:t>
            </a:r>
          </a:p>
          <a:p>
            <a:pPr algn="l"/>
            <a:r>
              <a:rPr lang="en-US" sz="2800" b="0"/>
              <a:t>EQ = (IN1 == IN2)</a:t>
            </a:r>
          </a:p>
          <a:p>
            <a:pPr algn="l"/>
            <a:endParaRPr lang="en-US" sz="2800" b="0"/>
          </a:p>
          <a:p>
            <a:pPr algn="l"/>
            <a:r>
              <a:rPr lang="en-US" sz="2800" b="0"/>
              <a:t>For LCS4, f = add, nand</a:t>
            </a:r>
          </a:p>
          <a:p>
            <a:pPr algn="l"/>
            <a:r>
              <a:rPr lang="en-US" sz="2800" b="0"/>
              <a:t>for other processors, there</a:t>
            </a:r>
          </a:p>
          <a:p>
            <a:pPr algn="l"/>
            <a:r>
              <a:rPr lang="en-US" sz="2800" b="0"/>
              <a:t>are many more functions</a:t>
            </a:r>
          </a:p>
        </p:txBody>
      </p:sp>
      <p:sp>
        <p:nvSpPr>
          <p:cNvPr id="313358" name="Text Box 14"/>
          <p:cNvSpPr txBox="1">
            <a:spLocks noChangeArrowheads="1"/>
          </p:cNvSpPr>
          <p:nvPr/>
        </p:nvSpPr>
        <p:spPr bwMode="auto">
          <a:xfrm>
            <a:off x="4724400" y="1524000"/>
            <a:ext cx="36957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Perform basic arithmetic</a:t>
            </a:r>
          </a:p>
          <a:p>
            <a:pPr algn="l"/>
            <a:r>
              <a:rPr lang="en-US" sz="2800" b="0"/>
              <a:t>functions</a:t>
            </a:r>
          </a:p>
        </p:txBody>
      </p:sp>
      <p:sp>
        <p:nvSpPr>
          <p:cNvPr id="313359" name="Freeform 15"/>
          <p:cNvSpPr>
            <a:spLocks/>
          </p:cNvSpPr>
          <p:nvPr/>
        </p:nvSpPr>
        <p:spPr bwMode="auto">
          <a:xfrm rot="-5400000">
            <a:off x="1346994" y="2996406"/>
            <a:ext cx="1676400" cy="560388"/>
          </a:xfrm>
          <a:custGeom>
            <a:avLst/>
            <a:gdLst>
              <a:gd name="T0" fmla="*/ 480 w 672"/>
              <a:gd name="T1" fmla="*/ 288 h 288"/>
              <a:gd name="T2" fmla="*/ 672 w 672"/>
              <a:gd name="T3" fmla="*/ 0 h 288"/>
              <a:gd name="T4" fmla="*/ 432 w 672"/>
              <a:gd name="T5" fmla="*/ 0 h 288"/>
              <a:gd name="T6" fmla="*/ 384 w 672"/>
              <a:gd name="T7" fmla="*/ 96 h 288"/>
              <a:gd name="T8" fmla="*/ 288 w 672"/>
              <a:gd name="T9" fmla="*/ 96 h 288"/>
              <a:gd name="T10" fmla="*/ 240 w 672"/>
              <a:gd name="T11" fmla="*/ 0 h 288"/>
              <a:gd name="T12" fmla="*/ 0 w 672"/>
              <a:gd name="T13" fmla="*/ 0 h 288"/>
              <a:gd name="T14" fmla="*/ 192 w 672"/>
              <a:gd name="T15" fmla="*/ 288 h 288"/>
              <a:gd name="T16" fmla="*/ 480 w 672"/>
              <a:gd name="T1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2" h="288">
                <a:moveTo>
                  <a:pt x="480" y="288"/>
                </a:moveTo>
                <a:lnTo>
                  <a:pt x="672" y="0"/>
                </a:lnTo>
                <a:lnTo>
                  <a:pt x="432" y="0"/>
                </a:lnTo>
                <a:lnTo>
                  <a:pt x="384" y="96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lnTo>
                  <a:pt x="192" y="288"/>
                </a:lnTo>
                <a:lnTo>
                  <a:pt x="480" y="288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3360" name="Text Box 16"/>
          <p:cNvSpPr txBox="1">
            <a:spLocks noChangeArrowheads="1"/>
          </p:cNvSpPr>
          <p:nvPr/>
        </p:nvSpPr>
        <p:spPr bwMode="auto">
          <a:xfrm>
            <a:off x="2133600" y="2819400"/>
            <a:ext cx="3492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A</a:t>
            </a:r>
          </a:p>
          <a:p>
            <a:pPr algn="l"/>
            <a:r>
              <a:rPr lang="en-US" sz="1800"/>
              <a:t>L</a:t>
            </a:r>
          </a:p>
          <a:p>
            <a:pPr algn="l"/>
            <a:r>
              <a:rPr lang="en-US" sz="1800"/>
              <a:t>U</a:t>
            </a:r>
          </a:p>
        </p:txBody>
      </p:sp>
      <p:sp>
        <p:nvSpPr>
          <p:cNvPr id="313361" name="Freeform 17"/>
          <p:cNvSpPr>
            <a:spLocks/>
          </p:cNvSpPr>
          <p:nvPr/>
        </p:nvSpPr>
        <p:spPr bwMode="auto">
          <a:xfrm rot="-5400000">
            <a:off x="1620838" y="5922962"/>
            <a:ext cx="990600" cy="422275"/>
          </a:xfrm>
          <a:custGeom>
            <a:avLst/>
            <a:gdLst>
              <a:gd name="T0" fmla="*/ 480 w 672"/>
              <a:gd name="T1" fmla="*/ 288 h 288"/>
              <a:gd name="T2" fmla="*/ 672 w 672"/>
              <a:gd name="T3" fmla="*/ 0 h 288"/>
              <a:gd name="T4" fmla="*/ 432 w 672"/>
              <a:gd name="T5" fmla="*/ 0 h 288"/>
              <a:gd name="T6" fmla="*/ 384 w 672"/>
              <a:gd name="T7" fmla="*/ 96 h 288"/>
              <a:gd name="T8" fmla="*/ 288 w 672"/>
              <a:gd name="T9" fmla="*/ 96 h 288"/>
              <a:gd name="T10" fmla="*/ 240 w 672"/>
              <a:gd name="T11" fmla="*/ 0 h 288"/>
              <a:gd name="T12" fmla="*/ 0 w 672"/>
              <a:gd name="T13" fmla="*/ 0 h 288"/>
              <a:gd name="T14" fmla="*/ 192 w 672"/>
              <a:gd name="T15" fmla="*/ 288 h 288"/>
              <a:gd name="T16" fmla="*/ 480 w 672"/>
              <a:gd name="T1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2" h="288">
                <a:moveTo>
                  <a:pt x="480" y="288"/>
                </a:moveTo>
                <a:lnTo>
                  <a:pt x="672" y="0"/>
                </a:lnTo>
                <a:lnTo>
                  <a:pt x="432" y="0"/>
                </a:lnTo>
                <a:lnTo>
                  <a:pt x="384" y="96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lnTo>
                  <a:pt x="192" y="288"/>
                </a:lnTo>
                <a:lnTo>
                  <a:pt x="480" y="288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3362" name="Text Box 18"/>
          <p:cNvSpPr txBox="1">
            <a:spLocks noChangeArrowheads="1"/>
          </p:cNvSpPr>
          <p:nvPr/>
        </p:nvSpPr>
        <p:spPr bwMode="auto">
          <a:xfrm>
            <a:off x="1989138" y="5943600"/>
            <a:ext cx="35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+</a:t>
            </a:r>
          </a:p>
        </p:txBody>
      </p:sp>
      <p:sp>
        <p:nvSpPr>
          <p:cNvPr id="313363" name="Text Box 19"/>
          <p:cNvSpPr txBox="1">
            <a:spLocks noChangeArrowheads="1"/>
          </p:cNvSpPr>
          <p:nvPr/>
        </p:nvSpPr>
        <p:spPr bwMode="auto">
          <a:xfrm>
            <a:off x="533400" y="5537200"/>
            <a:ext cx="65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0"/>
              <a:t>IN1</a:t>
            </a:r>
          </a:p>
        </p:txBody>
      </p:sp>
      <p:sp>
        <p:nvSpPr>
          <p:cNvPr id="313364" name="Line 20"/>
          <p:cNvSpPr>
            <a:spLocks noChangeShapeType="1"/>
          </p:cNvSpPr>
          <p:nvPr/>
        </p:nvSpPr>
        <p:spPr bwMode="auto">
          <a:xfrm>
            <a:off x="1219200" y="5791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3365" name="Line 21"/>
          <p:cNvSpPr>
            <a:spLocks noChangeShapeType="1"/>
          </p:cNvSpPr>
          <p:nvPr/>
        </p:nvSpPr>
        <p:spPr bwMode="auto">
          <a:xfrm>
            <a:off x="1219200" y="6400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3366" name="Text Box 22"/>
          <p:cNvSpPr txBox="1">
            <a:spLocks noChangeArrowheads="1"/>
          </p:cNvSpPr>
          <p:nvPr/>
        </p:nvSpPr>
        <p:spPr bwMode="auto">
          <a:xfrm>
            <a:off x="533400" y="6096000"/>
            <a:ext cx="65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0"/>
              <a:t>IN2</a:t>
            </a:r>
          </a:p>
        </p:txBody>
      </p:sp>
      <p:sp>
        <p:nvSpPr>
          <p:cNvPr id="313367" name="Line 23"/>
          <p:cNvSpPr>
            <a:spLocks noChangeShapeType="1"/>
          </p:cNvSpPr>
          <p:nvPr/>
        </p:nvSpPr>
        <p:spPr bwMode="auto">
          <a:xfrm>
            <a:off x="2362200" y="6172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3368" name="Text Box 24"/>
          <p:cNvSpPr txBox="1">
            <a:spLocks noChangeArrowheads="1"/>
          </p:cNvSpPr>
          <p:nvPr/>
        </p:nvSpPr>
        <p:spPr bwMode="auto">
          <a:xfrm>
            <a:off x="3124200" y="5943600"/>
            <a:ext cx="81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0"/>
              <a:t>OUT</a:t>
            </a:r>
          </a:p>
        </p:txBody>
      </p:sp>
      <p:sp>
        <p:nvSpPr>
          <p:cNvPr id="313369" name="Text Box 25"/>
          <p:cNvSpPr txBox="1">
            <a:spLocks noChangeArrowheads="1"/>
          </p:cNvSpPr>
          <p:nvPr/>
        </p:nvSpPr>
        <p:spPr bwMode="auto">
          <a:xfrm>
            <a:off x="4724400" y="5638800"/>
            <a:ext cx="38179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Simple ALU – Does only</a:t>
            </a:r>
          </a:p>
          <a:p>
            <a:pPr algn="l"/>
            <a:r>
              <a:rPr lang="en-US" sz="2800" b="0"/>
              <a:t>adds</a:t>
            </a:r>
          </a:p>
        </p:txBody>
      </p:sp>
      <p:sp>
        <p:nvSpPr>
          <p:cNvPr id="313370" name="Text Box 26"/>
          <p:cNvSpPr txBox="1">
            <a:spLocks noChangeArrowheads="1"/>
          </p:cNvSpPr>
          <p:nvPr/>
        </p:nvSpPr>
        <p:spPr bwMode="auto">
          <a:xfrm>
            <a:off x="1524000" y="4953000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200" b="0" u="sng"/>
              <a:t>Adder</a:t>
            </a:r>
          </a:p>
        </p:txBody>
      </p:sp>
      <p:sp>
        <p:nvSpPr>
          <p:cNvPr id="313371" name="Line 27"/>
          <p:cNvSpPr>
            <a:spLocks noChangeShapeType="1"/>
          </p:cNvSpPr>
          <p:nvPr/>
        </p:nvSpPr>
        <p:spPr bwMode="auto">
          <a:xfrm rot="2032712" flipV="1">
            <a:off x="2286000" y="2209800"/>
            <a:ext cx="1588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3372" name="Text Box 28"/>
          <p:cNvSpPr txBox="1">
            <a:spLocks noChangeArrowheads="1"/>
          </p:cNvSpPr>
          <p:nvPr/>
        </p:nvSpPr>
        <p:spPr bwMode="auto">
          <a:xfrm>
            <a:off x="2514600" y="2133600"/>
            <a:ext cx="658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>
                <a:solidFill>
                  <a:srgbClr val="FF0000"/>
                </a:solidFill>
              </a:rPr>
              <a:t>EQ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ChangeArrowheads="1"/>
          </p:cNvSpPr>
          <p:nvPr/>
        </p:nvSpPr>
        <p:spPr bwMode="auto">
          <a:xfrm>
            <a:off x="304800" y="2057400"/>
            <a:ext cx="4191000" cy="24384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305800" cy="1143000"/>
          </a:xfrm>
        </p:spPr>
        <p:txBody>
          <a:bodyPr/>
          <a:lstStyle/>
          <a:p>
            <a:r>
              <a:rPr lang="en-US"/>
              <a:t>Compute Building Blocks (2)</a:t>
            </a: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457200" y="2438400"/>
            <a:ext cx="3479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200" b="0" u="sng"/>
              <a:t>Sign Extension Unit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685800" y="3505200"/>
            <a:ext cx="560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IN</a:t>
            </a:r>
          </a:p>
        </p:txBody>
      </p:sp>
      <p:sp>
        <p:nvSpPr>
          <p:cNvPr id="315398" name="Line 6"/>
          <p:cNvSpPr>
            <a:spLocks noChangeShapeType="1"/>
          </p:cNvSpPr>
          <p:nvPr/>
        </p:nvSpPr>
        <p:spPr bwMode="auto">
          <a:xfrm>
            <a:off x="2895600" y="3733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5399" name="Text Box 7"/>
          <p:cNvSpPr txBox="1">
            <a:spLocks noChangeArrowheads="1"/>
          </p:cNvSpPr>
          <p:nvPr/>
        </p:nvSpPr>
        <p:spPr bwMode="auto">
          <a:xfrm>
            <a:off x="3352800" y="3505200"/>
            <a:ext cx="915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OUT</a:t>
            </a:r>
          </a:p>
        </p:txBody>
      </p:sp>
      <p:sp>
        <p:nvSpPr>
          <p:cNvPr id="315400" name="Text Box 8"/>
          <p:cNvSpPr txBox="1">
            <a:spLocks noChangeArrowheads="1"/>
          </p:cNvSpPr>
          <p:nvPr/>
        </p:nvSpPr>
        <p:spPr bwMode="auto">
          <a:xfrm>
            <a:off x="4800600" y="4114800"/>
            <a:ext cx="4064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OUT(31:0) = SE(IN(15:0))</a:t>
            </a:r>
          </a:p>
          <a:p>
            <a:pPr algn="l"/>
            <a:endParaRPr lang="en-US" sz="2800" b="0"/>
          </a:p>
          <a:p>
            <a:pPr algn="l"/>
            <a:r>
              <a:rPr lang="en-US" sz="2800" b="0"/>
              <a:t>OUT(31:16) = IN(15)</a:t>
            </a:r>
          </a:p>
          <a:p>
            <a:pPr algn="l"/>
            <a:r>
              <a:rPr lang="en-US" sz="2800" b="0"/>
              <a:t>OUT(15:0) = IN(15:0)</a:t>
            </a:r>
          </a:p>
        </p:txBody>
      </p:sp>
      <p:sp>
        <p:nvSpPr>
          <p:cNvPr id="315401" name="Text Box 9"/>
          <p:cNvSpPr txBox="1">
            <a:spLocks noChangeArrowheads="1"/>
          </p:cNvSpPr>
          <p:nvPr/>
        </p:nvSpPr>
        <p:spPr bwMode="auto">
          <a:xfrm>
            <a:off x="4876800" y="2438400"/>
            <a:ext cx="3429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Sign extend input by</a:t>
            </a:r>
          </a:p>
          <a:p>
            <a:pPr algn="l"/>
            <a:r>
              <a:rPr lang="en-US" sz="2800" b="0"/>
              <a:t>replicating the MSB to</a:t>
            </a:r>
          </a:p>
          <a:p>
            <a:pPr algn="l"/>
            <a:r>
              <a:rPr lang="en-US" sz="2800" b="0"/>
              <a:t>width of output</a:t>
            </a:r>
          </a:p>
        </p:txBody>
      </p:sp>
      <p:sp>
        <p:nvSpPr>
          <p:cNvPr id="315402" name="Rectangle 10"/>
          <p:cNvSpPr>
            <a:spLocks noChangeArrowheads="1"/>
          </p:cNvSpPr>
          <p:nvPr/>
        </p:nvSpPr>
        <p:spPr bwMode="auto">
          <a:xfrm>
            <a:off x="1676400" y="3581400"/>
            <a:ext cx="12192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Sign extend</a:t>
            </a:r>
          </a:p>
        </p:txBody>
      </p:sp>
      <p:sp>
        <p:nvSpPr>
          <p:cNvPr id="315403" name="Line 11"/>
          <p:cNvSpPr>
            <a:spLocks noChangeShapeType="1"/>
          </p:cNvSpPr>
          <p:nvPr/>
        </p:nvSpPr>
        <p:spPr bwMode="auto">
          <a:xfrm>
            <a:off x="1295400" y="3733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5404" name="Text Box 12"/>
          <p:cNvSpPr txBox="1">
            <a:spLocks noChangeArrowheads="1"/>
          </p:cNvSpPr>
          <p:nvPr/>
        </p:nvSpPr>
        <p:spPr bwMode="auto">
          <a:xfrm>
            <a:off x="1066800" y="6096000"/>
            <a:ext cx="654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>
                <a:solidFill>
                  <a:srgbClr val="FF0000"/>
                </a:solidFill>
              </a:rPr>
              <a:t>Useful when compute unit is wider than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ChangeArrowheads="1"/>
          </p:cNvSpPr>
          <p:nvPr/>
        </p:nvSpPr>
        <p:spPr bwMode="auto">
          <a:xfrm>
            <a:off x="152400" y="1600200"/>
            <a:ext cx="4191000" cy="4572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305800" cy="1143000"/>
          </a:xfrm>
        </p:spPr>
        <p:txBody>
          <a:bodyPr/>
          <a:lstStyle/>
          <a:p>
            <a:r>
              <a:rPr lang="en-US"/>
              <a:t>State Building Blocks (1)</a:t>
            </a:r>
          </a:p>
        </p:txBody>
      </p:sp>
      <p:sp>
        <p:nvSpPr>
          <p:cNvPr id="317444" name="Line 4"/>
          <p:cNvSpPr>
            <a:spLocks noChangeShapeType="1"/>
          </p:cNvSpPr>
          <p:nvPr/>
        </p:nvSpPr>
        <p:spPr bwMode="auto">
          <a:xfrm>
            <a:off x="1066800" y="2743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445" name="Line 5"/>
          <p:cNvSpPr>
            <a:spLocks noChangeShapeType="1"/>
          </p:cNvSpPr>
          <p:nvPr/>
        </p:nvSpPr>
        <p:spPr bwMode="auto">
          <a:xfrm>
            <a:off x="1066800" y="3124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446" name="Line 6"/>
          <p:cNvSpPr>
            <a:spLocks noChangeShapeType="1"/>
          </p:cNvSpPr>
          <p:nvPr/>
        </p:nvSpPr>
        <p:spPr bwMode="auto">
          <a:xfrm flipV="1">
            <a:off x="2209800" y="50292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447" name="Text Box 7"/>
          <p:cNvSpPr txBox="1">
            <a:spLocks noChangeArrowheads="1"/>
          </p:cNvSpPr>
          <p:nvPr/>
        </p:nvSpPr>
        <p:spPr bwMode="auto">
          <a:xfrm>
            <a:off x="152400" y="1676400"/>
            <a:ext cx="4170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200" b="0" u="sng"/>
              <a:t>Register File or Register</a:t>
            </a:r>
          </a:p>
        </p:txBody>
      </p:sp>
      <p:sp>
        <p:nvSpPr>
          <p:cNvPr id="317448" name="Text Box 8"/>
          <p:cNvSpPr txBox="1">
            <a:spLocks noChangeArrowheads="1"/>
          </p:cNvSpPr>
          <p:nvPr/>
        </p:nvSpPr>
        <p:spPr bwMode="auto">
          <a:xfrm>
            <a:off x="304800" y="2438400"/>
            <a:ext cx="598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R1</a:t>
            </a:r>
          </a:p>
        </p:txBody>
      </p:sp>
      <p:sp>
        <p:nvSpPr>
          <p:cNvPr id="317449" name="Text Box 9"/>
          <p:cNvSpPr txBox="1">
            <a:spLocks noChangeArrowheads="1"/>
          </p:cNvSpPr>
          <p:nvPr/>
        </p:nvSpPr>
        <p:spPr bwMode="auto">
          <a:xfrm>
            <a:off x="304800" y="2895600"/>
            <a:ext cx="598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R2</a:t>
            </a:r>
          </a:p>
        </p:txBody>
      </p:sp>
      <p:sp>
        <p:nvSpPr>
          <p:cNvPr id="317450" name="Text Box 10"/>
          <p:cNvSpPr txBox="1">
            <a:spLocks noChangeArrowheads="1"/>
          </p:cNvSpPr>
          <p:nvPr/>
        </p:nvSpPr>
        <p:spPr bwMode="auto">
          <a:xfrm>
            <a:off x="914400" y="5257800"/>
            <a:ext cx="1928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>
                <a:solidFill>
                  <a:srgbClr val="FF0000"/>
                </a:solidFill>
              </a:rPr>
              <a:t>write enable</a:t>
            </a:r>
          </a:p>
        </p:txBody>
      </p:sp>
      <p:sp>
        <p:nvSpPr>
          <p:cNvPr id="317451" name="Line 11"/>
          <p:cNvSpPr>
            <a:spLocks noChangeShapeType="1"/>
          </p:cNvSpPr>
          <p:nvPr/>
        </p:nvSpPr>
        <p:spPr bwMode="auto">
          <a:xfrm>
            <a:off x="2590800" y="3124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452" name="Text Box 12"/>
          <p:cNvSpPr txBox="1">
            <a:spLocks noChangeArrowheads="1"/>
          </p:cNvSpPr>
          <p:nvPr/>
        </p:nvSpPr>
        <p:spPr bwMode="auto">
          <a:xfrm>
            <a:off x="3048000" y="2895600"/>
            <a:ext cx="1093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OUT1</a:t>
            </a:r>
          </a:p>
        </p:txBody>
      </p:sp>
      <p:sp>
        <p:nvSpPr>
          <p:cNvPr id="317453" name="Text Box 13"/>
          <p:cNvSpPr txBox="1">
            <a:spLocks noChangeArrowheads="1"/>
          </p:cNvSpPr>
          <p:nvPr/>
        </p:nvSpPr>
        <p:spPr bwMode="auto">
          <a:xfrm>
            <a:off x="4572000" y="3962400"/>
            <a:ext cx="40005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* Ri specifies register</a:t>
            </a:r>
          </a:p>
          <a:p>
            <a:pPr algn="l"/>
            <a:r>
              <a:rPr lang="en-US" sz="2800" b="0"/>
              <a:t>     number to read</a:t>
            </a:r>
          </a:p>
          <a:p>
            <a:pPr algn="l"/>
            <a:r>
              <a:rPr lang="en-US" sz="2800" b="0"/>
              <a:t>* Wi specifies register</a:t>
            </a:r>
          </a:p>
          <a:p>
            <a:pPr algn="l"/>
            <a:r>
              <a:rPr lang="en-US" sz="2800" b="0"/>
              <a:t>    number to write</a:t>
            </a:r>
          </a:p>
          <a:p>
            <a:pPr algn="l"/>
            <a:r>
              <a:rPr lang="en-US" sz="2800" b="0"/>
              <a:t>* Di specifies data to write</a:t>
            </a:r>
          </a:p>
        </p:txBody>
      </p:sp>
      <p:sp>
        <p:nvSpPr>
          <p:cNvPr id="317454" name="Text Box 14"/>
          <p:cNvSpPr txBox="1">
            <a:spLocks noChangeArrowheads="1"/>
          </p:cNvSpPr>
          <p:nvPr/>
        </p:nvSpPr>
        <p:spPr bwMode="auto">
          <a:xfrm>
            <a:off x="4572000" y="1524000"/>
            <a:ext cx="446405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Small/fast memory to store</a:t>
            </a:r>
          </a:p>
          <a:p>
            <a:pPr algn="l"/>
            <a:r>
              <a:rPr lang="en-US" sz="2800" b="0"/>
              <a:t>temporary values</a:t>
            </a:r>
          </a:p>
          <a:p>
            <a:pPr algn="l"/>
            <a:r>
              <a:rPr lang="en-US" sz="2800" b="0"/>
              <a:t>    n entries  (LC3101 = 8)</a:t>
            </a:r>
          </a:p>
          <a:p>
            <a:pPr algn="l"/>
            <a:r>
              <a:rPr lang="en-US" sz="2800" b="0"/>
              <a:t>    r read ports  (LC3101 = 2)</a:t>
            </a:r>
          </a:p>
          <a:p>
            <a:pPr algn="l"/>
            <a:r>
              <a:rPr lang="en-US" sz="2800" b="0"/>
              <a:t>    w write ports (LC3101 = 1)</a:t>
            </a:r>
          </a:p>
        </p:txBody>
      </p:sp>
      <p:sp>
        <p:nvSpPr>
          <p:cNvPr id="317455" name="Rectangle 15"/>
          <p:cNvSpPr>
            <a:spLocks noChangeArrowheads="1"/>
          </p:cNvSpPr>
          <p:nvPr/>
        </p:nvSpPr>
        <p:spPr bwMode="auto">
          <a:xfrm>
            <a:off x="1752600" y="24384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Register</a:t>
            </a:r>
          </a:p>
          <a:p>
            <a:r>
              <a:rPr lang="en-US" sz="1400" b="0"/>
              <a:t>file</a:t>
            </a:r>
          </a:p>
        </p:txBody>
      </p:sp>
      <p:sp>
        <p:nvSpPr>
          <p:cNvPr id="317456" name="Line 16"/>
          <p:cNvSpPr>
            <a:spLocks noChangeShapeType="1"/>
          </p:cNvSpPr>
          <p:nvPr/>
        </p:nvSpPr>
        <p:spPr bwMode="auto">
          <a:xfrm>
            <a:off x="1066800" y="4267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457" name="Line 17"/>
          <p:cNvSpPr>
            <a:spLocks noChangeShapeType="1"/>
          </p:cNvSpPr>
          <p:nvPr/>
        </p:nvSpPr>
        <p:spPr bwMode="auto">
          <a:xfrm>
            <a:off x="1066800" y="4648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458" name="Text Box 18"/>
          <p:cNvSpPr txBox="1">
            <a:spLocks noChangeArrowheads="1"/>
          </p:cNvSpPr>
          <p:nvPr/>
        </p:nvSpPr>
        <p:spPr bwMode="auto">
          <a:xfrm>
            <a:off x="304800" y="3962400"/>
            <a:ext cx="696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W1</a:t>
            </a:r>
          </a:p>
        </p:txBody>
      </p:sp>
      <p:sp>
        <p:nvSpPr>
          <p:cNvPr id="317459" name="Text Box 19"/>
          <p:cNvSpPr txBox="1">
            <a:spLocks noChangeArrowheads="1"/>
          </p:cNvSpPr>
          <p:nvPr/>
        </p:nvSpPr>
        <p:spPr bwMode="auto">
          <a:xfrm>
            <a:off x="304800" y="4419600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D1</a:t>
            </a:r>
          </a:p>
        </p:txBody>
      </p:sp>
      <p:sp>
        <p:nvSpPr>
          <p:cNvPr id="317460" name="Text Box 20"/>
          <p:cNvSpPr txBox="1">
            <a:spLocks noChangeArrowheads="1"/>
          </p:cNvSpPr>
          <p:nvPr/>
        </p:nvSpPr>
        <p:spPr bwMode="auto">
          <a:xfrm>
            <a:off x="3048000" y="3962400"/>
            <a:ext cx="1093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OUT2</a:t>
            </a:r>
          </a:p>
        </p:txBody>
      </p:sp>
      <p:sp>
        <p:nvSpPr>
          <p:cNvPr id="317461" name="Line 21"/>
          <p:cNvSpPr>
            <a:spLocks noChangeShapeType="1"/>
          </p:cNvSpPr>
          <p:nvPr/>
        </p:nvSpPr>
        <p:spPr bwMode="auto">
          <a:xfrm>
            <a:off x="2590800" y="4191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462" name="Text Box 22"/>
          <p:cNvSpPr txBox="1">
            <a:spLocks noChangeArrowheads="1"/>
          </p:cNvSpPr>
          <p:nvPr/>
        </p:nvSpPr>
        <p:spPr bwMode="auto">
          <a:xfrm>
            <a:off x="533400" y="6172200"/>
            <a:ext cx="6024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800" b="0">
                <a:solidFill>
                  <a:srgbClr val="FF0000"/>
                </a:solidFill>
              </a:rPr>
              <a:t>How many bits are Ri and Wi in LC2k2?</a:t>
            </a:r>
          </a:p>
        </p:txBody>
      </p:sp>
      <p:sp>
        <p:nvSpPr>
          <p:cNvPr id="317463" name="Rectangle 23"/>
          <p:cNvSpPr>
            <a:spLocks noChangeArrowheads="1"/>
          </p:cNvSpPr>
          <p:nvPr/>
        </p:nvSpPr>
        <p:spPr bwMode="auto">
          <a:xfrm>
            <a:off x="3352800" y="49530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reg</a:t>
            </a:r>
          </a:p>
        </p:txBody>
      </p:sp>
      <p:sp>
        <p:nvSpPr>
          <p:cNvPr id="317464" name="Line 24"/>
          <p:cNvSpPr>
            <a:spLocks noChangeShapeType="1"/>
          </p:cNvSpPr>
          <p:nvPr/>
        </p:nvSpPr>
        <p:spPr bwMode="auto">
          <a:xfrm>
            <a:off x="2895600" y="5334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465" name="Line 25"/>
          <p:cNvSpPr>
            <a:spLocks noChangeShapeType="1"/>
          </p:cNvSpPr>
          <p:nvPr/>
        </p:nvSpPr>
        <p:spPr bwMode="auto">
          <a:xfrm>
            <a:off x="3733800" y="5334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466" name="Line 26"/>
          <p:cNvSpPr>
            <a:spLocks noChangeShapeType="1"/>
          </p:cNvSpPr>
          <p:nvPr/>
        </p:nvSpPr>
        <p:spPr bwMode="auto">
          <a:xfrm flipV="1">
            <a:off x="3505200" y="56388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ChangeArrowheads="1"/>
          </p:cNvSpPr>
          <p:nvPr/>
        </p:nvSpPr>
        <p:spPr bwMode="auto">
          <a:xfrm>
            <a:off x="228600" y="1524000"/>
            <a:ext cx="4419600" cy="4572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305800" cy="1143000"/>
          </a:xfrm>
        </p:spPr>
        <p:txBody>
          <a:bodyPr/>
          <a:lstStyle/>
          <a:p>
            <a:r>
              <a:rPr lang="en-US"/>
              <a:t>State Building Blocks (2)</a:t>
            </a:r>
          </a:p>
        </p:txBody>
      </p:sp>
      <p:sp>
        <p:nvSpPr>
          <p:cNvPr id="319492" name="Line 4"/>
          <p:cNvSpPr>
            <a:spLocks noChangeShapeType="1"/>
          </p:cNvSpPr>
          <p:nvPr/>
        </p:nvSpPr>
        <p:spPr bwMode="auto">
          <a:xfrm>
            <a:off x="1295400" y="3124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9493" name="Line 5"/>
          <p:cNvSpPr>
            <a:spLocks noChangeShapeType="1"/>
          </p:cNvSpPr>
          <p:nvPr/>
        </p:nvSpPr>
        <p:spPr bwMode="auto">
          <a:xfrm flipV="1">
            <a:off x="2209800" y="50292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9494" name="Text Box 6"/>
          <p:cNvSpPr txBox="1">
            <a:spLocks noChangeArrowheads="1"/>
          </p:cNvSpPr>
          <p:nvPr/>
        </p:nvSpPr>
        <p:spPr bwMode="auto">
          <a:xfrm>
            <a:off x="1600200" y="1676400"/>
            <a:ext cx="1584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200" b="0" u="sng"/>
              <a:t>Memory</a:t>
            </a:r>
          </a:p>
        </p:txBody>
      </p:sp>
      <p:sp>
        <p:nvSpPr>
          <p:cNvPr id="319495" name="Text Box 7"/>
          <p:cNvSpPr txBox="1">
            <a:spLocks noChangeArrowheads="1"/>
          </p:cNvSpPr>
          <p:nvPr/>
        </p:nvSpPr>
        <p:spPr bwMode="auto">
          <a:xfrm>
            <a:off x="1524000" y="5334000"/>
            <a:ext cx="855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>
                <a:solidFill>
                  <a:srgbClr val="FF0000"/>
                </a:solidFill>
              </a:rPr>
              <a:t>WrE</a:t>
            </a:r>
          </a:p>
        </p:txBody>
      </p:sp>
      <p:sp>
        <p:nvSpPr>
          <p:cNvPr id="319496" name="Line 8"/>
          <p:cNvSpPr>
            <a:spLocks noChangeShapeType="1"/>
          </p:cNvSpPr>
          <p:nvPr/>
        </p:nvSpPr>
        <p:spPr bwMode="auto">
          <a:xfrm>
            <a:off x="28194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9497" name="Text Box 9"/>
          <p:cNvSpPr txBox="1">
            <a:spLocks noChangeArrowheads="1"/>
          </p:cNvSpPr>
          <p:nvPr/>
        </p:nvSpPr>
        <p:spPr bwMode="auto">
          <a:xfrm>
            <a:off x="3352800" y="3581400"/>
            <a:ext cx="1308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Dataout</a:t>
            </a:r>
          </a:p>
        </p:txBody>
      </p:sp>
      <p:sp>
        <p:nvSpPr>
          <p:cNvPr id="319498" name="Text Box 10"/>
          <p:cNvSpPr txBox="1">
            <a:spLocks noChangeArrowheads="1"/>
          </p:cNvSpPr>
          <p:nvPr/>
        </p:nvSpPr>
        <p:spPr bwMode="auto">
          <a:xfrm>
            <a:off x="4876800" y="2057400"/>
            <a:ext cx="4073525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Slower storage structure</a:t>
            </a:r>
          </a:p>
          <a:p>
            <a:pPr algn="l"/>
            <a:r>
              <a:rPr lang="en-US" sz="2800" b="0"/>
              <a:t>to hold large amounts of</a:t>
            </a:r>
          </a:p>
          <a:p>
            <a:pPr algn="l"/>
            <a:r>
              <a:rPr lang="en-US" sz="2800" b="0"/>
              <a:t>stuff</a:t>
            </a:r>
          </a:p>
          <a:p>
            <a:pPr algn="l"/>
            <a:endParaRPr lang="en-US" sz="2800" b="0"/>
          </a:p>
          <a:p>
            <a:pPr algn="l"/>
            <a:r>
              <a:rPr lang="en-US" sz="2800" b="0"/>
              <a:t>Use 2 memories for LC2k2</a:t>
            </a:r>
          </a:p>
          <a:p>
            <a:pPr algn="l"/>
            <a:r>
              <a:rPr lang="en-US" sz="2800" b="0"/>
              <a:t>    * Instructions</a:t>
            </a:r>
          </a:p>
          <a:p>
            <a:pPr algn="l"/>
            <a:r>
              <a:rPr lang="en-US" sz="2800" b="0"/>
              <a:t>    * Data</a:t>
            </a:r>
          </a:p>
          <a:p>
            <a:pPr algn="l"/>
            <a:r>
              <a:rPr lang="en-US" sz="2800" b="0"/>
              <a:t>    * 65536 total words</a:t>
            </a:r>
          </a:p>
        </p:txBody>
      </p:sp>
      <p:sp>
        <p:nvSpPr>
          <p:cNvPr id="319499" name="Rectangle 11"/>
          <p:cNvSpPr>
            <a:spLocks noChangeArrowheads="1"/>
          </p:cNvSpPr>
          <p:nvPr/>
        </p:nvSpPr>
        <p:spPr bwMode="auto">
          <a:xfrm>
            <a:off x="1981200" y="24384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Memory</a:t>
            </a:r>
          </a:p>
        </p:txBody>
      </p:sp>
      <p:sp>
        <p:nvSpPr>
          <p:cNvPr id="319500" name="Line 12"/>
          <p:cNvSpPr>
            <a:spLocks noChangeShapeType="1"/>
          </p:cNvSpPr>
          <p:nvPr/>
        </p:nvSpPr>
        <p:spPr bwMode="auto">
          <a:xfrm>
            <a:off x="1295400" y="41910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9501" name="Text Box 13"/>
          <p:cNvSpPr txBox="1">
            <a:spLocks noChangeArrowheads="1"/>
          </p:cNvSpPr>
          <p:nvPr/>
        </p:nvSpPr>
        <p:spPr bwMode="auto">
          <a:xfrm>
            <a:off x="228600" y="3886200"/>
            <a:ext cx="1130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Datain</a:t>
            </a:r>
          </a:p>
        </p:txBody>
      </p:sp>
      <p:sp>
        <p:nvSpPr>
          <p:cNvPr id="319502" name="Text Box 14"/>
          <p:cNvSpPr txBox="1">
            <a:spLocks noChangeArrowheads="1"/>
          </p:cNvSpPr>
          <p:nvPr/>
        </p:nvSpPr>
        <p:spPr bwMode="auto">
          <a:xfrm>
            <a:off x="228600" y="2819400"/>
            <a:ext cx="915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/>
              <a:t>Addr</a:t>
            </a:r>
          </a:p>
        </p:txBody>
      </p:sp>
      <p:sp>
        <p:nvSpPr>
          <p:cNvPr id="319503" name="Line 15"/>
          <p:cNvSpPr>
            <a:spLocks noChangeShapeType="1"/>
          </p:cNvSpPr>
          <p:nvPr/>
        </p:nvSpPr>
        <p:spPr bwMode="auto">
          <a:xfrm flipV="1">
            <a:off x="2590800" y="50292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9504" name="Text Box 16"/>
          <p:cNvSpPr txBox="1">
            <a:spLocks noChangeArrowheads="1"/>
          </p:cNvSpPr>
          <p:nvPr/>
        </p:nvSpPr>
        <p:spPr bwMode="auto">
          <a:xfrm>
            <a:off x="2362200" y="5334000"/>
            <a:ext cx="854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b="0">
                <a:solidFill>
                  <a:srgbClr val="FF0000"/>
                </a:solidFill>
              </a:rPr>
              <a:t>R/W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ChangeArrowheads="1"/>
          </p:cNvSpPr>
          <p:nvPr/>
        </p:nvSpPr>
        <p:spPr bwMode="auto">
          <a:xfrm>
            <a:off x="-762000" y="-381000"/>
            <a:ext cx="11049000" cy="7391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PC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Instruction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323589" name="Rectangle 5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Register</a:t>
            </a:r>
          </a:p>
          <a:p>
            <a:r>
              <a:rPr lang="en-US" sz="1400" b="0"/>
              <a:t>file</a:t>
            </a:r>
          </a:p>
        </p:txBody>
      </p:sp>
      <p:sp>
        <p:nvSpPr>
          <p:cNvPr id="323590" name="Rectangle 6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Data </a:t>
            </a:r>
          </a:p>
          <a:p>
            <a:r>
              <a:rPr lang="en-US" sz="1400" b="0"/>
              <a:t>memory</a:t>
            </a:r>
          </a:p>
        </p:txBody>
      </p:sp>
      <p:sp>
        <p:nvSpPr>
          <p:cNvPr id="323591" name="Line 7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592" name="Line 8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593" name="Line 9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594" name="Line 10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595" name="Line 11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596" name="Line 12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597" name="Rectangle 13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Control ROM</a:t>
            </a:r>
          </a:p>
        </p:txBody>
      </p:sp>
      <p:sp>
        <p:nvSpPr>
          <p:cNvPr id="323598" name="Line 14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599" name="Line 15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00" name="Line 16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01" name="Line 17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02" name="Line 18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03" name="Line 19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04" name="Line 20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05" name="Line 21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06" name="Line 22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07" name="Line 23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08" name="Line 24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09" name="Line 25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10" name="Line 26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11" name="Line 27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12" name="Line 28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13" name="Line 29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14" name="Line 30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15" name="Line 31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16" name="Line 32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17" name="Line 33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18" name="Line 34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19" name="Line 35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20" name="Line 36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21" name="Line 37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22" name="Line 38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23" name="Line 39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24" name="Line 40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25" name="Line 41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26" name="Line 42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27" name="Line 43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28" name="Line 44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29" name="AutoShape 45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23630" name="AutoShape 46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23631" name="AutoShape 47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23632" name="AutoShape 48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 b="0"/>
              <a:t>M</a:t>
            </a:r>
          </a:p>
          <a:p>
            <a:r>
              <a:rPr lang="en-US" sz="1400" b="0"/>
              <a:t>U</a:t>
            </a:r>
          </a:p>
          <a:p>
            <a:r>
              <a:rPr lang="en-US" sz="1400" b="0"/>
              <a:t>X</a:t>
            </a:r>
          </a:p>
        </p:txBody>
      </p:sp>
      <p:sp>
        <p:nvSpPr>
          <p:cNvPr id="323633" name="Rectangle 49"/>
          <p:cNvSpPr>
            <a:spLocks noChangeArrowheads="1"/>
          </p:cNvSpPr>
          <p:nvPr/>
        </p:nvSpPr>
        <p:spPr bwMode="auto">
          <a:xfrm>
            <a:off x="4419600" y="2209800"/>
            <a:ext cx="12192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Sign extend</a:t>
            </a:r>
          </a:p>
        </p:txBody>
      </p:sp>
      <p:grpSp>
        <p:nvGrpSpPr>
          <p:cNvPr id="323634" name="Group 50"/>
          <p:cNvGrpSpPr>
            <a:grpSpLocks/>
          </p:cNvGrpSpPr>
          <p:nvPr/>
        </p:nvGrpSpPr>
        <p:grpSpPr bwMode="auto">
          <a:xfrm>
            <a:off x="2438400" y="1295400"/>
            <a:ext cx="441325" cy="990600"/>
            <a:chOff x="2304" y="480"/>
            <a:chExt cx="251" cy="624"/>
          </a:xfrm>
        </p:grpSpPr>
        <p:sp>
          <p:nvSpPr>
            <p:cNvPr id="323635" name="Freeform 51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480 w 672"/>
                <a:gd name="T1" fmla="*/ 288 h 288"/>
                <a:gd name="T2" fmla="*/ 672 w 672"/>
                <a:gd name="T3" fmla="*/ 0 h 288"/>
                <a:gd name="T4" fmla="*/ 432 w 672"/>
                <a:gd name="T5" fmla="*/ 0 h 288"/>
                <a:gd name="T6" fmla="*/ 384 w 672"/>
                <a:gd name="T7" fmla="*/ 96 h 288"/>
                <a:gd name="T8" fmla="*/ 288 w 672"/>
                <a:gd name="T9" fmla="*/ 96 h 288"/>
                <a:gd name="T10" fmla="*/ 240 w 672"/>
                <a:gd name="T11" fmla="*/ 0 h 288"/>
                <a:gd name="T12" fmla="*/ 0 w 672"/>
                <a:gd name="T13" fmla="*/ 0 h 288"/>
                <a:gd name="T14" fmla="*/ 192 w 672"/>
                <a:gd name="T15" fmla="*/ 288 h 288"/>
                <a:gd name="T16" fmla="*/ 480 w 672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3636" name="Text Box 52"/>
            <p:cNvSpPr txBox="1">
              <a:spLocks noChangeArrowheads="1"/>
            </p:cNvSpPr>
            <p:nvPr/>
          </p:nvSpPr>
          <p:spPr bwMode="auto">
            <a:xfrm>
              <a:off x="2352" y="672"/>
              <a:ext cx="2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+</a:t>
              </a:r>
            </a:p>
          </p:txBody>
        </p:sp>
      </p:grpSp>
      <p:sp>
        <p:nvSpPr>
          <p:cNvPr id="323637" name="Rectangle 53"/>
          <p:cNvSpPr>
            <a:spLocks noChangeArrowheads="1"/>
          </p:cNvSpPr>
          <p:nvPr/>
        </p:nvSpPr>
        <p:spPr bwMode="auto">
          <a:xfrm>
            <a:off x="1828800" y="1295400"/>
            <a:ext cx="3048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/>
              <a:t>1</a:t>
            </a:r>
          </a:p>
        </p:txBody>
      </p:sp>
      <p:grpSp>
        <p:nvGrpSpPr>
          <p:cNvPr id="323638" name="Group 54"/>
          <p:cNvGrpSpPr>
            <a:grpSpLocks/>
          </p:cNvGrpSpPr>
          <p:nvPr/>
        </p:nvGrpSpPr>
        <p:grpSpPr bwMode="auto">
          <a:xfrm>
            <a:off x="7162800" y="1600200"/>
            <a:ext cx="441325" cy="990600"/>
            <a:chOff x="2304" y="480"/>
            <a:chExt cx="251" cy="624"/>
          </a:xfrm>
        </p:grpSpPr>
        <p:sp>
          <p:nvSpPr>
            <p:cNvPr id="323639" name="Freeform 55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480 w 672"/>
                <a:gd name="T1" fmla="*/ 288 h 288"/>
                <a:gd name="T2" fmla="*/ 672 w 672"/>
                <a:gd name="T3" fmla="*/ 0 h 288"/>
                <a:gd name="T4" fmla="*/ 432 w 672"/>
                <a:gd name="T5" fmla="*/ 0 h 288"/>
                <a:gd name="T6" fmla="*/ 384 w 672"/>
                <a:gd name="T7" fmla="*/ 96 h 288"/>
                <a:gd name="T8" fmla="*/ 288 w 672"/>
                <a:gd name="T9" fmla="*/ 96 h 288"/>
                <a:gd name="T10" fmla="*/ 240 w 672"/>
                <a:gd name="T11" fmla="*/ 0 h 288"/>
                <a:gd name="T12" fmla="*/ 0 w 672"/>
                <a:gd name="T13" fmla="*/ 0 h 288"/>
                <a:gd name="T14" fmla="*/ 192 w 672"/>
                <a:gd name="T15" fmla="*/ 288 h 288"/>
                <a:gd name="T16" fmla="*/ 480 w 672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3640" name="Text Box 56"/>
            <p:cNvSpPr txBox="1">
              <a:spLocks noChangeArrowheads="1"/>
            </p:cNvSpPr>
            <p:nvPr/>
          </p:nvSpPr>
          <p:spPr bwMode="auto">
            <a:xfrm>
              <a:off x="2352" y="672"/>
              <a:ext cx="2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+</a:t>
              </a:r>
            </a:p>
          </p:txBody>
        </p:sp>
      </p:grpSp>
      <p:grpSp>
        <p:nvGrpSpPr>
          <p:cNvPr id="323641" name="Group 57"/>
          <p:cNvGrpSpPr>
            <a:grpSpLocks/>
          </p:cNvGrpSpPr>
          <p:nvPr/>
        </p:nvGrpSpPr>
        <p:grpSpPr bwMode="auto">
          <a:xfrm>
            <a:off x="6705600" y="3048000"/>
            <a:ext cx="609600" cy="1676400"/>
            <a:chOff x="-72" y="2365"/>
            <a:chExt cx="390" cy="1056"/>
          </a:xfrm>
        </p:grpSpPr>
        <p:sp>
          <p:nvSpPr>
            <p:cNvPr id="323642" name="Freeform 58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80 w 672"/>
                <a:gd name="T1" fmla="*/ 288 h 288"/>
                <a:gd name="T2" fmla="*/ 672 w 672"/>
                <a:gd name="T3" fmla="*/ 0 h 288"/>
                <a:gd name="T4" fmla="*/ 432 w 672"/>
                <a:gd name="T5" fmla="*/ 0 h 288"/>
                <a:gd name="T6" fmla="*/ 384 w 672"/>
                <a:gd name="T7" fmla="*/ 96 h 288"/>
                <a:gd name="T8" fmla="*/ 288 w 672"/>
                <a:gd name="T9" fmla="*/ 96 h 288"/>
                <a:gd name="T10" fmla="*/ 240 w 672"/>
                <a:gd name="T11" fmla="*/ 0 h 288"/>
                <a:gd name="T12" fmla="*/ 0 w 672"/>
                <a:gd name="T13" fmla="*/ 0 h 288"/>
                <a:gd name="T14" fmla="*/ 192 w 672"/>
                <a:gd name="T15" fmla="*/ 288 h 288"/>
                <a:gd name="T16" fmla="*/ 480 w 672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3643" name="Text Box 59"/>
            <p:cNvSpPr txBox="1">
              <a:spLocks noChangeArrowheads="1"/>
            </p:cNvSpPr>
            <p:nvPr/>
          </p:nvSpPr>
          <p:spPr bwMode="auto">
            <a:xfrm>
              <a:off x="96" y="2592"/>
              <a:ext cx="222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A</a:t>
              </a:r>
            </a:p>
            <a:p>
              <a:pPr algn="l"/>
              <a:r>
                <a:rPr lang="en-US" sz="1800"/>
                <a:t>L</a:t>
              </a:r>
            </a:p>
            <a:p>
              <a:pPr algn="l"/>
              <a:r>
                <a:rPr lang="en-US" sz="1800"/>
                <a:t>U</a:t>
              </a:r>
            </a:p>
          </p:txBody>
        </p:sp>
      </p:grpSp>
      <p:sp>
        <p:nvSpPr>
          <p:cNvPr id="323644" name="Line 60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45" name="Line 61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46" name="Line 62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47" name="Line 63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48" name="Line 64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49" name="Line 65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50" name="Line 66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51" name="Line 67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52" name="Line 68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53" name="Line 69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54" name="Line 70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3655" name="Rectangle 71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0"/>
              <a:t>3x8</a:t>
            </a:r>
          </a:p>
          <a:p>
            <a:r>
              <a:rPr lang="en-US" sz="1000" b="0"/>
              <a:t>decoder</a:t>
            </a:r>
          </a:p>
        </p:txBody>
      </p:sp>
      <p:grpSp>
        <p:nvGrpSpPr>
          <p:cNvPr id="323656" name="Group 72"/>
          <p:cNvGrpSpPr>
            <a:grpSpLocks/>
          </p:cNvGrpSpPr>
          <p:nvPr/>
        </p:nvGrpSpPr>
        <p:grpSpPr bwMode="auto">
          <a:xfrm>
            <a:off x="3810000" y="4267200"/>
            <a:ext cx="4572000" cy="1828800"/>
            <a:chOff x="2400" y="2688"/>
            <a:chExt cx="2880" cy="1152"/>
          </a:xfrm>
        </p:grpSpPr>
        <p:sp>
          <p:nvSpPr>
            <p:cNvPr id="323657" name="Line 73"/>
            <p:cNvSpPr>
              <a:spLocks noChangeShapeType="1"/>
            </p:cNvSpPr>
            <p:nvPr/>
          </p:nvSpPr>
          <p:spPr bwMode="auto">
            <a:xfrm>
              <a:off x="2400" y="2688"/>
              <a:ext cx="0" cy="115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3658" name="Line 74"/>
            <p:cNvSpPr>
              <a:spLocks noChangeShapeType="1"/>
            </p:cNvSpPr>
            <p:nvPr/>
          </p:nvSpPr>
          <p:spPr bwMode="auto">
            <a:xfrm>
              <a:off x="2736" y="3216"/>
              <a:ext cx="0" cy="6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3659" name="Line 75"/>
            <p:cNvSpPr>
              <a:spLocks noChangeShapeType="1"/>
            </p:cNvSpPr>
            <p:nvPr/>
          </p:nvSpPr>
          <p:spPr bwMode="auto">
            <a:xfrm>
              <a:off x="3936" y="3024"/>
              <a:ext cx="0" cy="8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3660" name="Line 76"/>
            <p:cNvSpPr>
              <a:spLocks noChangeShapeType="1"/>
            </p:cNvSpPr>
            <p:nvPr/>
          </p:nvSpPr>
          <p:spPr bwMode="auto">
            <a:xfrm>
              <a:off x="4416" y="2784"/>
              <a:ext cx="0" cy="10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3661" name="Line 77"/>
            <p:cNvSpPr>
              <a:spLocks noChangeShapeType="1"/>
            </p:cNvSpPr>
            <p:nvPr/>
          </p:nvSpPr>
          <p:spPr bwMode="auto">
            <a:xfrm>
              <a:off x="504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3662" name="Line 78"/>
            <p:cNvSpPr>
              <a:spLocks noChangeShapeType="1"/>
            </p:cNvSpPr>
            <p:nvPr/>
          </p:nvSpPr>
          <p:spPr bwMode="auto">
            <a:xfrm>
              <a:off x="528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3663" name="Line 79"/>
            <p:cNvSpPr>
              <a:spLocks noChangeShapeType="1"/>
            </p:cNvSpPr>
            <p:nvPr/>
          </p:nvSpPr>
          <p:spPr bwMode="auto">
            <a:xfrm>
              <a:off x="3168" y="3264"/>
              <a:ext cx="0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23664" name="Text Box 80"/>
          <p:cNvSpPr txBox="1">
            <a:spLocks noChangeArrowheads="1"/>
          </p:cNvSpPr>
          <p:nvPr/>
        </p:nvSpPr>
        <p:spPr bwMode="auto">
          <a:xfrm>
            <a:off x="8137525" y="4989513"/>
            <a:ext cx="520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R/W</a:t>
            </a:r>
          </a:p>
        </p:txBody>
      </p:sp>
      <p:sp>
        <p:nvSpPr>
          <p:cNvPr id="323665" name="Text Box 81"/>
          <p:cNvSpPr txBox="1">
            <a:spLocks noChangeArrowheads="1"/>
          </p:cNvSpPr>
          <p:nvPr/>
        </p:nvSpPr>
        <p:spPr bwMode="auto">
          <a:xfrm>
            <a:off x="7810500" y="5003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sp>
        <p:nvSpPr>
          <p:cNvPr id="323666" name="Text Box 82"/>
          <p:cNvSpPr txBox="1">
            <a:spLocks noChangeArrowheads="1"/>
          </p:cNvSpPr>
          <p:nvPr/>
        </p:nvSpPr>
        <p:spPr bwMode="auto">
          <a:xfrm>
            <a:off x="4851400" y="49403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En</a:t>
            </a:r>
          </a:p>
        </p:txBody>
      </p:sp>
      <p:grpSp>
        <p:nvGrpSpPr>
          <p:cNvPr id="323667" name="Group 83"/>
          <p:cNvGrpSpPr>
            <a:grpSpLocks/>
          </p:cNvGrpSpPr>
          <p:nvPr/>
        </p:nvGrpSpPr>
        <p:grpSpPr bwMode="auto">
          <a:xfrm>
            <a:off x="441325" y="2057400"/>
            <a:ext cx="4043363" cy="3657600"/>
            <a:chOff x="278" y="1296"/>
            <a:chExt cx="2547" cy="2304"/>
          </a:xfrm>
        </p:grpSpPr>
        <p:sp>
          <p:nvSpPr>
            <p:cNvPr id="323668" name="Text Box 84"/>
            <p:cNvSpPr txBox="1">
              <a:spLocks noChangeArrowheads="1"/>
            </p:cNvSpPr>
            <p:nvPr/>
          </p:nvSpPr>
          <p:spPr bwMode="auto">
            <a:xfrm rot="-5400000">
              <a:off x="1620" y="1836"/>
              <a:ext cx="7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Instruction bits</a:t>
              </a:r>
            </a:p>
          </p:txBody>
        </p:sp>
        <p:sp>
          <p:nvSpPr>
            <p:cNvPr id="323669" name="Text Box 85"/>
            <p:cNvSpPr txBox="1">
              <a:spLocks noChangeArrowheads="1"/>
            </p:cNvSpPr>
            <p:nvPr/>
          </p:nvSpPr>
          <p:spPr bwMode="auto">
            <a:xfrm>
              <a:off x="2400" y="1296"/>
              <a:ext cx="32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15-0</a:t>
              </a:r>
            </a:p>
          </p:txBody>
        </p:sp>
        <p:sp>
          <p:nvSpPr>
            <p:cNvPr id="323670" name="Text Box 86"/>
            <p:cNvSpPr txBox="1">
              <a:spLocks noChangeArrowheads="1"/>
            </p:cNvSpPr>
            <p:nvPr/>
          </p:nvSpPr>
          <p:spPr bwMode="auto">
            <a:xfrm>
              <a:off x="2448" y="1680"/>
              <a:ext cx="3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21-19</a:t>
              </a:r>
            </a:p>
          </p:txBody>
        </p:sp>
        <p:sp>
          <p:nvSpPr>
            <p:cNvPr id="323671" name="Text Box 87"/>
            <p:cNvSpPr txBox="1">
              <a:spLocks noChangeArrowheads="1"/>
            </p:cNvSpPr>
            <p:nvPr/>
          </p:nvSpPr>
          <p:spPr bwMode="auto">
            <a:xfrm>
              <a:off x="2448" y="1872"/>
              <a:ext cx="3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18-16</a:t>
              </a:r>
            </a:p>
          </p:txBody>
        </p:sp>
        <p:sp>
          <p:nvSpPr>
            <p:cNvPr id="323672" name="Text Box 88"/>
            <p:cNvSpPr txBox="1">
              <a:spLocks noChangeArrowheads="1"/>
            </p:cNvSpPr>
            <p:nvPr/>
          </p:nvSpPr>
          <p:spPr bwMode="auto">
            <a:xfrm>
              <a:off x="1680" y="3408"/>
              <a:ext cx="3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24-22</a:t>
              </a:r>
            </a:p>
          </p:txBody>
        </p:sp>
        <p:sp>
          <p:nvSpPr>
            <p:cNvPr id="323673" name="Text Box 89"/>
            <p:cNvSpPr txBox="1">
              <a:spLocks noChangeArrowheads="1"/>
            </p:cNvSpPr>
            <p:nvPr/>
          </p:nvSpPr>
          <p:spPr bwMode="auto">
            <a:xfrm>
              <a:off x="278" y="2983"/>
              <a:ext cx="377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0"/>
                <a:t>18-16</a:t>
              </a:r>
            </a:p>
            <a:p>
              <a:pPr algn="l"/>
              <a:endParaRPr lang="en-US" sz="1400" b="0"/>
            </a:p>
            <a:p>
              <a:pPr algn="l"/>
              <a:r>
                <a:rPr lang="en-US" sz="1400" b="0"/>
                <a:t>  2-0</a:t>
              </a:r>
            </a:p>
          </p:txBody>
        </p:sp>
        <p:sp>
          <p:nvSpPr>
            <p:cNvPr id="323674" name="Line 90"/>
            <p:cNvSpPr>
              <a:spLocks noChangeShapeType="1"/>
            </p:cNvSpPr>
            <p:nvPr/>
          </p:nvSpPr>
          <p:spPr bwMode="auto">
            <a:xfrm flipV="1">
              <a:off x="624" y="2304"/>
              <a:ext cx="153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3675" name="Line 91"/>
            <p:cNvSpPr>
              <a:spLocks noChangeShapeType="1"/>
            </p:cNvSpPr>
            <p:nvPr/>
          </p:nvSpPr>
          <p:spPr bwMode="auto">
            <a:xfrm flipV="1">
              <a:off x="576" y="2592"/>
              <a:ext cx="15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23676" name="Text Box 92"/>
          <p:cNvSpPr txBox="1">
            <a:spLocks noChangeArrowheads="1"/>
          </p:cNvSpPr>
          <p:nvPr/>
        </p:nvSpPr>
        <p:spPr bwMode="auto">
          <a:xfrm>
            <a:off x="990600" y="0"/>
            <a:ext cx="70262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 b="0"/>
              <a:t>Executing an </a:t>
            </a:r>
            <a:r>
              <a:rPr lang="en-US" sz="4400" b="0">
                <a:solidFill>
                  <a:srgbClr val="FF0000"/>
                </a:solidFill>
              </a:rPr>
              <a:t>ADD</a:t>
            </a:r>
            <a:r>
              <a:rPr lang="en-US" sz="4400" b="0"/>
              <a:t> Instruction</a:t>
            </a:r>
          </a:p>
        </p:txBody>
      </p:sp>
      <p:sp>
        <p:nvSpPr>
          <p:cNvPr id="323677" name="Text Box 93"/>
          <p:cNvSpPr txBox="1">
            <a:spLocks noChangeArrowheads="1"/>
          </p:cNvSpPr>
          <p:nvPr/>
        </p:nvSpPr>
        <p:spPr bwMode="auto">
          <a:xfrm>
            <a:off x="609600" y="5486400"/>
            <a:ext cx="2025650" cy="854075"/>
          </a:xfrm>
          <a:prstGeom prst="rect">
            <a:avLst/>
          </a:prstGeom>
          <a:solidFill>
            <a:srgbClr val="33CC33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0" u="sng"/>
              <a:t>add regA, regB, destR</a:t>
            </a:r>
          </a:p>
          <a:p>
            <a:pPr algn="l"/>
            <a:r>
              <a:rPr lang="en-US" sz="1600" b="0"/>
              <a:t>destR = regA + regB</a:t>
            </a:r>
          </a:p>
          <a:p>
            <a:pPr algn="l"/>
            <a:r>
              <a:rPr lang="en-US" sz="1600" b="0"/>
              <a:t>PC = PC + 1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Designs\Notebook.pot</Template>
  <TotalTime>4743</TotalTime>
  <Words>2317</Words>
  <Application>Microsoft Macintosh PowerPoint</Application>
  <PresentationFormat>On-screen Show (4:3)</PresentationFormat>
  <Paragraphs>1200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Courier</vt:lpstr>
      <vt:lpstr>Times New Roman</vt:lpstr>
      <vt:lpstr>Notebook</vt:lpstr>
      <vt:lpstr>CDA 3101</vt:lpstr>
      <vt:lpstr>PowerPoint Presentation</vt:lpstr>
      <vt:lpstr>Control Building Blocks (1)</vt:lpstr>
      <vt:lpstr>Control Building Blocks (2)</vt:lpstr>
      <vt:lpstr>Compute Building Blocks (1)</vt:lpstr>
      <vt:lpstr>Compute Building Blocks (2)</vt:lpstr>
      <vt:lpstr>State Building Blocks (1)</vt:lpstr>
      <vt:lpstr>State Building Blocks 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ALU</vt:lpstr>
      <vt:lpstr>Half and Full adder</vt:lpstr>
      <vt:lpstr>8-bit Ripple Carry Adder</vt:lpstr>
      <vt:lpstr>8-bit Carry Look-ahead Adder</vt:lpstr>
      <vt:lpstr>Carry Look-Ahead Adder</vt:lpstr>
      <vt:lpstr>8-bit Carry Look-ahead Adder</vt:lpstr>
      <vt:lpstr>PowerPoint Presentation</vt:lpstr>
      <vt:lpstr>Building a subtract</vt:lpstr>
      <vt:lpstr>ALU with subtraction</vt:lpstr>
      <vt:lpstr>Multiplier</vt:lpstr>
      <vt:lpstr>Floating Point Representation</vt:lpstr>
      <vt:lpstr>IEEE Floating point format</vt:lpstr>
      <vt:lpstr>Floating Point Multiply</vt:lpstr>
      <vt:lpstr>Floating point Addition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370 lecture</dc:title>
  <dc:creator>Gary Tyson</dc:creator>
  <cp:lastModifiedBy>Mason Ballard</cp:lastModifiedBy>
  <cp:revision>128</cp:revision>
  <cp:lastPrinted>2020-11-15T01:31:53Z</cp:lastPrinted>
  <dcterms:created xsi:type="dcterms:W3CDTF">2000-12-30T19:45:20Z</dcterms:created>
  <dcterms:modified xsi:type="dcterms:W3CDTF">2020-11-15T01:37:07Z</dcterms:modified>
</cp:coreProperties>
</file>