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84" r:id="rId6"/>
    <p:sldId id="287" r:id="rId7"/>
    <p:sldId id="286" r:id="rId8"/>
    <p:sldId id="290" r:id="rId9"/>
    <p:sldId id="261" r:id="rId10"/>
    <p:sldId id="285" r:id="rId11"/>
    <p:sldId id="291" r:id="rId12"/>
    <p:sldId id="288" r:id="rId13"/>
    <p:sldId id="292" r:id="rId14"/>
    <p:sldId id="293" r:id="rId15"/>
    <p:sldId id="294" r:id="rId16"/>
    <p:sldId id="295" r:id="rId17"/>
    <p:sldId id="296" r:id="rId18"/>
    <p:sldId id="279" r:id="rId19"/>
  </p:sldIdLst>
  <p:sldSz cx="9144000" cy="5143500" type="screen16x9"/>
  <p:notesSz cx="6858000" cy="9144000"/>
  <p:embeddedFontLst>
    <p:embeddedFont>
      <p:font typeface="Dosis" panose="020B0604020202020204" charset="0"/>
      <p:regular r:id="rId21"/>
      <p:bold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474C7F8C-919D-4F41-B483-75FC96F9CE36}">
  <a:tblStyle styleId="{474C7F8C-919D-4F41-B483-75FC96F9CE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623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688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573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232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430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942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804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538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760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877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860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037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0" t="0" r="0" b="0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600" i="1"/>
            </a:lvl1pPr>
            <a:lvl2pPr lvl="1" rtl="0">
              <a:spcBef>
                <a:spcPts val="0"/>
              </a:spcBef>
              <a:buSzPct val="100000"/>
              <a:defRPr sz="3600" i="1"/>
            </a:lvl2pPr>
            <a:lvl3pPr lvl="2" rtl="0">
              <a:spcBef>
                <a:spcPts val="0"/>
              </a:spcBef>
              <a:buSzPct val="100000"/>
              <a:defRPr sz="3600" i="1"/>
            </a:lvl3pPr>
            <a:lvl4pPr lvl="3" rtl="0">
              <a:spcBef>
                <a:spcPts val="0"/>
              </a:spcBef>
              <a:buSzPct val="100000"/>
              <a:defRPr sz="3600" i="1"/>
            </a:lvl4pPr>
            <a:lvl5pPr lvl="4" rtl="0">
              <a:spcBef>
                <a:spcPts val="0"/>
              </a:spcBef>
              <a:buSzPct val="100000"/>
              <a:defRPr sz="3600" i="1"/>
            </a:lvl5pPr>
            <a:lvl6pPr lvl="5" rtl="0">
              <a:spcBef>
                <a:spcPts val="0"/>
              </a:spcBef>
              <a:buSzPct val="100000"/>
              <a:defRPr sz="3600" i="1"/>
            </a:lvl6pPr>
            <a:lvl7pPr lvl="6" rtl="0">
              <a:spcBef>
                <a:spcPts val="0"/>
              </a:spcBef>
              <a:buSzPct val="100000"/>
              <a:defRPr sz="3600" i="1"/>
            </a:lvl7pPr>
            <a:lvl8pPr lvl="7" rtl="0">
              <a:spcBef>
                <a:spcPts val="0"/>
              </a:spcBef>
              <a:buSzPct val="100000"/>
              <a:defRPr sz="3600" i="1"/>
            </a:lvl8pPr>
            <a:lvl9pPr lvl="8">
              <a:spcBef>
                <a:spcPts val="0"/>
              </a:spcBef>
              <a:buSzPct val="100000"/>
              <a:defRPr sz="3600" i="1"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</a:p>
        </p:txBody>
      </p:sp>
      <p:sp>
        <p:nvSpPr>
          <p:cNvPr id="29" name="Shape 29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migaballengal@unal.edu.co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igaballengal@unal.edu.c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 dirty="0"/>
              <a:t>WARNOCK ALGORITHM IMPLEMENTATION</a:t>
            </a:r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61E809-9773-41FC-A3E6-D4F27F8DC938}"/>
              </a:ext>
            </a:extLst>
          </p:cNvPr>
          <p:cNvSpPr txBox="1"/>
          <p:nvPr/>
        </p:nvSpPr>
        <p:spPr>
          <a:xfrm>
            <a:off x="1180214" y="4465674"/>
            <a:ext cx="619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dirty="0">
                <a:solidFill>
                  <a:schemeClr val="bg1"/>
                </a:solidFill>
                <a:latin typeface="Dosis" panose="020B0604020202020204" charset="0"/>
              </a:rPr>
              <a:t>Universidad Nacional de Colombia. Computación Visual 2017- II.</a:t>
            </a:r>
            <a:endParaRPr lang="en-GB" sz="1800" dirty="0">
              <a:solidFill>
                <a:schemeClr val="bg1"/>
              </a:solidFill>
              <a:latin typeface="Dosis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 err="1"/>
              <a:t>Solución</a:t>
            </a:r>
            <a:r>
              <a:rPr lang="en-GB" dirty="0"/>
              <a:t> </a:t>
            </a:r>
            <a:r>
              <a:rPr lang="en-GB" dirty="0" err="1"/>
              <a:t>propuesta</a:t>
            </a:r>
            <a:endParaRPr lang="en" dirty="0"/>
          </a:p>
        </p:txBody>
      </p:sp>
      <p:sp>
        <p:nvSpPr>
          <p:cNvPr id="128" name="Shape 128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270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/>
              <a:t>Solución</a:t>
            </a:r>
            <a:r>
              <a:rPr lang="en-GB" dirty="0"/>
              <a:t> conceptual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CO" dirty="0"/>
              <a:t>D</a:t>
            </a:r>
            <a:r>
              <a:rPr lang="en-GB" dirty="0" err="1"/>
              <a:t>ividir</a:t>
            </a:r>
            <a:r>
              <a:rPr lang="en-GB" dirty="0"/>
              <a:t> la </a:t>
            </a:r>
            <a:r>
              <a:rPr lang="en-GB" dirty="0" err="1"/>
              <a:t>escena</a:t>
            </a:r>
            <a:r>
              <a:rPr lang="en-GB" dirty="0"/>
              <a:t> </a:t>
            </a:r>
            <a:r>
              <a:rPr lang="en-GB" dirty="0" err="1"/>
              <a:t>tridimensional</a:t>
            </a:r>
            <a:r>
              <a:rPr lang="en-GB" dirty="0"/>
              <a:t> y </a:t>
            </a:r>
            <a:r>
              <a:rPr lang="en-GB" dirty="0" err="1"/>
              <a:t>guardarla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un octree de </a:t>
            </a:r>
            <a:r>
              <a:rPr lang="en-GB" dirty="0" err="1"/>
              <a:t>manera</a:t>
            </a:r>
            <a:r>
              <a:rPr lang="en-GB" dirty="0"/>
              <a:t> recursive…</a:t>
            </a:r>
            <a:r>
              <a:rPr lang="en-GB" dirty="0" err="1"/>
              <a:t>Verificar</a:t>
            </a:r>
            <a:r>
              <a:rPr lang="en-GB" dirty="0"/>
              <a:t> que un </a:t>
            </a:r>
            <a:r>
              <a:rPr lang="en-GB" dirty="0" err="1"/>
              <a:t>único</a:t>
            </a:r>
            <a:r>
              <a:rPr lang="en-GB" dirty="0"/>
              <a:t> </a:t>
            </a:r>
            <a:r>
              <a:rPr lang="en-GB" dirty="0" err="1"/>
              <a:t>plano</a:t>
            </a:r>
            <a:r>
              <a:rPr lang="en-GB" dirty="0"/>
              <a:t> </a:t>
            </a:r>
            <a:r>
              <a:rPr lang="en-GB" dirty="0" err="1"/>
              <a:t>atraviese</a:t>
            </a:r>
            <a:r>
              <a:rPr lang="en-GB" dirty="0"/>
              <a:t> el </a:t>
            </a:r>
            <a:r>
              <a:rPr lang="en-GB" dirty="0" err="1"/>
              <a:t>nodo</a:t>
            </a:r>
            <a:r>
              <a:rPr lang="en-GB" dirty="0"/>
              <a:t> y </a:t>
            </a:r>
            <a:r>
              <a:rPr lang="en-GB" dirty="0" err="1"/>
              <a:t>renderizar</a:t>
            </a:r>
            <a:r>
              <a:rPr lang="en-GB" dirty="0"/>
              <a:t> el </a:t>
            </a:r>
            <a:r>
              <a:rPr lang="en-GB" dirty="0" err="1"/>
              <a:t>color</a:t>
            </a:r>
            <a:r>
              <a:rPr lang="en-GB" dirty="0"/>
              <a:t> de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plano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la </a:t>
            </a:r>
            <a:r>
              <a:rPr lang="en-GB" dirty="0" err="1"/>
              <a:t>proyección</a:t>
            </a:r>
            <a:r>
              <a:rPr lang="en-GB" dirty="0"/>
              <a:t>.</a:t>
            </a:r>
            <a:endParaRPr lang="en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2" name="AutoShape 2" descr="{\displaystyle O(np)}">
            <a:extLst>
              <a:ext uri="{FF2B5EF4-FFF2-40B4-BE49-F238E27FC236}">
                <a16:creationId xmlns:a16="http://schemas.microsoft.com/office/drawing/2014/main" id="{46A399F6-8F14-48AB-AAB0-D315B8E0F6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918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/>
              <a:t>Solución</a:t>
            </a:r>
            <a:r>
              <a:rPr lang="en-GB" dirty="0"/>
              <a:t> </a:t>
            </a:r>
            <a:r>
              <a:rPr lang="en-GB" dirty="0" err="1"/>
              <a:t>técnica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dirty="0" err="1"/>
              <a:t>Proscene</a:t>
            </a:r>
            <a:endParaRPr lang="en-GB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CO" dirty="0"/>
              <a:t>Standard camera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CO" dirty="0"/>
              <a:t>Demo 2d</a:t>
            </a:r>
            <a:endParaRPr lang="en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/>
              <a:t>Demo 3d(?)</a:t>
            </a:r>
            <a:endParaRPr lang="es-CO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2" name="AutoShape 2" descr="{\displaystyle O(np)}">
            <a:extLst>
              <a:ext uri="{FF2B5EF4-FFF2-40B4-BE49-F238E27FC236}">
                <a16:creationId xmlns:a16="http://schemas.microsoft.com/office/drawing/2014/main" id="{46A399F6-8F14-48AB-AAB0-D315B8E0F6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167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4.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 err="1"/>
              <a:t>Conclusiones</a:t>
            </a:r>
            <a:endParaRPr lang="en" dirty="0"/>
          </a:p>
        </p:txBody>
      </p:sp>
      <p:sp>
        <p:nvSpPr>
          <p:cNvPr id="128" name="Shape 128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178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/>
              <a:t>Conclusiones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CO" sz="2800" dirty="0"/>
              <a:t>La aplicación del algoritmo Warnock resulta de gran utilidad para escenas en 2d porque se busca optimizar el uso de recursos computacionales.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CO" sz="2800" dirty="0"/>
              <a:t>Conocer el funcionamiento del algoritmo Warnock con </a:t>
            </a:r>
            <a:r>
              <a:rPr lang="es-CO" sz="2800" dirty="0" err="1"/>
              <a:t>octree</a:t>
            </a:r>
            <a:r>
              <a:rPr lang="es-CO" sz="2800" dirty="0"/>
              <a:t> (solución propuesta) permite aplicar a un nuevo campo (3d) este tipo de solución , nuevos estudios. </a:t>
            </a:r>
            <a:endParaRPr lang="en" sz="2800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2" name="AutoShape 2" descr="{\displaystyle O(np)}">
            <a:extLst>
              <a:ext uri="{FF2B5EF4-FFF2-40B4-BE49-F238E27FC236}">
                <a16:creationId xmlns:a16="http://schemas.microsoft.com/office/drawing/2014/main" id="{46A399F6-8F14-48AB-AAB0-D315B8E0F6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783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5.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 err="1"/>
              <a:t>Limitaciones</a:t>
            </a:r>
            <a:r>
              <a:rPr lang="en-GB" dirty="0"/>
              <a:t> y </a:t>
            </a:r>
            <a:r>
              <a:rPr lang="en-GB" dirty="0" err="1"/>
              <a:t>trabajo</a:t>
            </a:r>
            <a:r>
              <a:rPr lang="en-GB" dirty="0"/>
              <a:t> a </a:t>
            </a:r>
            <a:r>
              <a:rPr lang="en-GB" dirty="0" err="1"/>
              <a:t>futuro</a:t>
            </a:r>
            <a:endParaRPr lang="en" dirty="0"/>
          </a:p>
        </p:txBody>
      </p:sp>
      <p:sp>
        <p:nvSpPr>
          <p:cNvPr id="128" name="Shape 128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7447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/>
              <a:t>Limitaciones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CO" sz="2800" dirty="0"/>
              <a:t>El uso del api de Processing y </a:t>
            </a:r>
            <a:r>
              <a:rPr lang="es-CO" sz="2800" dirty="0" err="1"/>
              <a:t>Proscene</a:t>
            </a:r>
            <a:r>
              <a:rPr lang="es-CO" sz="2800" dirty="0"/>
              <a:t> para la implementación de la solución buscada.(Representación planos, </a:t>
            </a:r>
            <a:r>
              <a:rPr lang="es-CO" sz="2800"/>
              <a:t>intersección entre ellos)</a:t>
            </a:r>
            <a:endParaRPr lang="es-CO" sz="2800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CO" sz="2800" dirty="0"/>
              <a:t>Solución n</a:t>
            </a:r>
            <a:r>
              <a:rPr lang="en-GB" sz="2800" dirty="0"/>
              <a:t>o </a:t>
            </a:r>
            <a:r>
              <a:rPr lang="en-GB" sz="2800" dirty="0" err="1"/>
              <a:t>optimiza</a:t>
            </a:r>
            <a:r>
              <a:rPr lang="en-GB" sz="2800" dirty="0"/>
              <a:t> </a:t>
            </a:r>
            <a:r>
              <a:rPr lang="en-GB" sz="2800" dirty="0" err="1"/>
              <a:t>los</a:t>
            </a:r>
            <a:r>
              <a:rPr lang="en-GB" sz="2800" dirty="0"/>
              <a:t> </a:t>
            </a:r>
            <a:r>
              <a:rPr lang="en-GB" sz="2800" dirty="0" err="1"/>
              <a:t>recursos</a:t>
            </a:r>
            <a:r>
              <a:rPr lang="en-GB" sz="2800" dirty="0"/>
              <a:t> </a:t>
            </a:r>
            <a:r>
              <a:rPr lang="en-GB" sz="2800" dirty="0" err="1"/>
              <a:t>computacionales</a:t>
            </a:r>
            <a:r>
              <a:rPr lang="en-GB" sz="2800" dirty="0"/>
              <a:t>.</a:t>
            </a:r>
            <a:endParaRPr lang="en" sz="2800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2" name="AutoShape 2" descr="{\displaystyle O(np)}">
            <a:extLst>
              <a:ext uri="{FF2B5EF4-FFF2-40B4-BE49-F238E27FC236}">
                <a16:creationId xmlns:a16="http://schemas.microsoft.com/office/drawing/2014/main" id="{46A399F6-8F14-48AB-AAB0-D315B8E0F6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418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/>
              <a:t>Trabajo</a:t>
            </a:r>
            <a:r>
              <a:rPr lang="en-GB" dirty="0"/>
              <a:t> a </a:t>
            </a:r>
            <a:r>
              <a:rPr lang="en-GB" dirty="0" err="1"/>
              <a:t>futuro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CO" sz="2800" dirty="0"/>
              <a:t>Completar la implementación.</a:t>
            </a:r>
            <a:endParaRPr lang="en" sz="2800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2" name="AutoShape 2" descr="{\displaystyle O(np)}">
            <a:extLst>
              <a:ext uri="{FF2B5EF4-FFF2-40B4-BE49-F238E27FC236}">
                <a16:creationId xmlns:a16="http://schemas.microsoft.com/office/drawing/2014/main" id="{46A399F6-8F14-48AB-AAB0-D315B8E0F6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945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6000" dirty="0">
                <a:solidFill>
                  <a:srgbClr val="FF8700"/>
                </a:solidFill>
              </a:rPr>
              <a:t>¡GRACIAS</a:t>
            </a:r>
            <a:r>
              <a:rPr lang="en" sz="6000" dirty="0">
                <a:solidFill>
                  <a:srgbClr val="FF8700"/>
                </a:solidFill>
              </a:rPr>
              <a:t>!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 b="1" dirty="0">
                <a:solidFill>
                  <a:srgbClr val="FFFFFF"/>
                </a:solidFill>
              </a:rPr>
              <a:t>¿</a:t>
            </a:r>
            <a:r>
              <a:rPr lang="en-GB" sz="2400" b="1" dirty="0" err="1">
                <a:solidFill>
                  <a:srgbClr val="FFFFFF"/>
                </a:solidFill>
              </a:rPr>
              <a:t>Preguntas</a:t>
            </a:r>
            <a:r>
              <a:rPr lang="en" sz="2400" b="1" dirty="0">
                <a:solidFill>
                  <a:srgbClr val="FFFFFF"/>
                </a:solidFill>
              </a:rPr>
              <a:t>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err="1">
                <a:solidFill>
                  <a:srgbClr val="FFFFFF"/>
                </a:solidFill>
                <a:hlinkClick r:id="rId3"/>
              </a:rPr>
              <a:t>migaballengal</a:t>
            </a:r>
            <a:r>
              <a:rPr lang="en" sz="2400" dirty="0">
                <a:solidFill>
                  <a:srgbClr val="FFFFFF"/>
                </a:solidFill>
                <a:hlinkClick r:id="rId3"/>
              </a:rPr>
              <a:t>@</a:t>
            </a:r>
            <a:r>
              <a:rPr lang="en-GB" sz="2400" dirty="0">
                <a:solidFill>
                  <a:srgbClr val="FFFFFF"/>
                </a:solidFill>
                <a:hlinkClick r:id="rId3"/>
              </a:rPr>
              <a:t>unal.edu.co</a:t>
            </a:r>
            <a:r>
              <a:rPr lang="en-GB" sz="2400" dirty="0">
                <a:solidFill>
                  <a:srgbClr val="FFFFFF"/>
                </a:solidFill>
              </a:rPr>
              <a:t> </a:t>
            </a:r>
            <a:r>
              <a:rPr lang="en-GB" sz="2400" dirty="0" err="1">
                <a:solidFill>
                  <a:srgbClr val="FFFFFF"/>
                </a:solidFill>
              </a:rPr>
              <a:t>jcneivaa</a:t>
            </a:r>
            <a:r>
              <a:rPr lang="en" sz="2400" dirty="0">
                <a:solidFill>
                  <a:srgbClr val="FFFFFF"/>
                </a:solidFill>
              </a:rPr>
              <a:t>@</a:t>
            </a:r>
            <a:r>
              <a:rPr lang="en-GB" sz="2400" dirty="0">
                <a:solidFill>
                  <a:srgbClr val="FFFFFF"/>
                </a:solidFill>
              </a:rPr>
              <a:t>unal.edu.co</a:t>
            </a:r>
            <a:endParaRPr lang="en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 idx="4294967295"/>
          </p:nvPr>
        </p:nvSpPr>
        <p:spPr>
          <a:xfrm>
            <a:off x="4572000" y="821350"/>
            <a:ext cx="40595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6000" dirty="0" err="1">
                <a:solidFill>
                  <a:srgbClr val="FF8700"/>
                </a:solidFill>
              </a:rPr>
              <a:t>Estudiantes</a:t>
            </a:r>
            <a:endParaRPr lang="en" sz="6000" dirty="0">
              <a:solidFill>
                <a:srgbClr val="FF8700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4294967295"/>
          </p:nvPr>
        </p:nvSpPr>
        <p:spPr>
          <a:xfrm>
            <a:off x="5081000" y="1868575"/>
            <a:ext cx="3823200" cy="197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s-CO" sz="2400" b="1" dirty="0">
                <a:solidFill>
                  <a:srgbClr val="FFFFFF"/>
                </a:solidFill>
              </a:rPr>
              <a:t>M</a:t>
            </a:r>
            <a:r>
              <a:rPr lang="en-GB" sz="2400" b="1" dirty="0" err="1">
                <a:solidFill>
                  <a:srgbClr val="FFFFFF"/>
                </a:solidFill>
              </a:rPr>
              <a:t>iguel</a:t>
            </a:r>
            <a:r>
              <a:rPr lang="en-GB" sz="2400" b="1" dirty="0">
                <a:solidFill>
                  <a:srgbClr val="FFFFFF"/>
                </a:solidFill>
              </a:rPr>
              <a:t> Angel </a:t>
            </a:r>
            <a:r>
              <a:rPr lang="en-GB" sz="2400" b="1" dirty="0" err="1">
                <a:solidFill>
                  <a:srgbClr val="FFFFFF"/>
                </a:solidFill>
              </a:rPr>
              <a:t>Ballén</a:t>
            </a:r>
            <a:r>
              <a:rPr lang="en-GB" sz="2400" b="1" dirty="0">
                <a:solidFill>
                  <a:srgbClr val="FFFFFF"/>
                </a:solidFill>
              </a:rPr>
              <a:t> Galindo</a:t>
            </a:r>
          </a:p>
          <a:p>
            <a:pPr marL="342900" lvl="1" indent="-342900">
              <a:spcBef>
                <a:spcPts val="0"/>
              </a:spcBef>
            </a:pPr>
            <a:r>
              <a:rPr lang="en-GB" sz="1800" dirty="0">
                <a:solidFill>
                  <a:srgbClr val="FFFFFF"/>
                </a:solidFill>
                <a:hlinkClick r:id="rId3"/>
              </a:rPr>
              <a:t>migaballengal@unal.edu.co</a:t>
            </a:r>
            <a:endParaRPr lang="en-GB" sz="1800" dirty="0">
              <a:solidFill>
                <a:srgbClr val="FFFFFF"/>
              </a:solidFill>
            </a:endParaRPr>
          </a:p>
          <a:p>
            <a:pPr marL="342900" lvl="1" indent="-342900">
              <a:spcBef>
                <a:spcPts val="0"/>
              </a:spcBef>
            </a:pPr>
            <a:endParaRPr lang="en" sz="1800" dirty="0">
              <a:solidFill>
                <a:srgbClr val="FFFFFF"/>
              </a:solidFill>
            </a:endParaRPr>
          </a:p>
          <a:p>
            <a:pPr marL="342900" indent="-342900">
              <a:spcBef>
                <a:spcPts val="0"/>
              </a:spcBef>
            </a:pPr>
            <a:r>
              <a:rPr lang="es-CO" sz="2400" b="1" dirty="0">
                <a:solidFill>
                  <a:srgbClr val="FFFFFF"/>
                </a:solidFill>
              </a:rPr>
              <a:t>Camilo Neiva</a:t>
            </a:r>
            <a:endParaRPr lang="en-GB" sz="2400" b="1" dirty="0">
              <a:solidFill>
                <a:srgbClr val="FFFFFF"/>
              </a:solidFill>
            </a:endParaRPr>
          </a:p>
          <a:p>
            <a:pPr marL="342900" lvl="1" indent="-342900">
              <a:spcBef>
                <a:spcPts val="0"/>
              </a:spcBef>
            </a:pPr>
            <a:r>
              <a:rPr lang="en-GB" sz="1800" dirty="0">
                <a:solidFill>
                  <a:srgbClr val="FFFFFF"/>
                </a:solidFill>
              </a:rPr>
              <a:t>jcneivaa@unal.edu.co</a:t>
            </a:r>
            <a:endParaRPr lang="en" sz="1800" dirty="0">
              <a:solidFill>
                <a:srgbClr val="FFFFFF"/>
              </a:solidFill>
            </a:endParaRPr>
          </a:p>
          <a:p>
            <a:pPr marL="342900" lvl="1" indent="-342900">
              <a:spcBef>
                <a:spcPts val="0"/>
              </a:spcBef>
            </a:pPr>
            <a:endParaRPr lang="es-CO" sz="1800" dirty="0">
              <a:solidFill>
                <a:srgbClr val="FFFFFF"/>
              </a:solidFill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122" name="Shape 122" descr="10.jpg"/>
          <p:cNvPicPr preferRelativeResize="0"/>
          <p:nvPr/>
        </p:nvPicPr>
        <p:blipFill rotWithShape="1">
          <a:blip r:embed="rId4">
            <a:alphaModFix/>
          </a:blip>
          <a:srcRect l="11422" t="22161" r="20220" b="9481"/>
          <a:stretch/>
        </p:blipFill>
        <p:spPr>
          <a:xfrm flipH="1">
            <a:off x="982119" y="731700"/>
            <a:ext cx="3742800" cy="21054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 err="1"/>
              <a:t>Introducción</a:t>
            </a:r>
            <a:endParaRPr lang="en" dirty="0"/>
          </a:p>
        </p:txBody>
      </p:sp>
      <p:sp>
        <p:nvSpPr>
          <p:cNvPr id="128" name="Shape 128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err="1"/>
              <a:t>Descripción</a:t>
            </a:r>
            <a:r>
              <a:rPr lang="en-GB" dirty="0"/>
              <a:t> del </a:t>
            </a:r>
            <a:r>
              <a:rPr lang="en-GB" dirty="0" err="1"/>
              <a:t>problema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4038825" cy="3372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 dirty="0"/>
              <a:t>Dado un conjunto de </a:t>
            </a:r>
            <a:r>
              <a:rPr lang="en-GB" sz="2400" dirty="0" err="1"/>
              <a:t>polígonos</a:t>
            </a:r>
            <a:r>
              <a:rPr lang="en-GB" sz="2400" dirty="0"/>
              <a:t> </a:t>
            </a:r>
            <a:r>
              <a:rPr lang="en-GB" sz="2400" dirty="0" err="1"/>
              <a:t>sobrelapados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una</a:t>
            </a:r>
            <a:r>
              <a:rPr lang="en-GB" sz="2400" dirty="0"/>
              <a:t> </a:t>
            </a:r>
            <a:r>
              <a:rPr lang="en-GB" sz="2400" dirty="0" err="1"/>
              <a:t>escena</a:t>
            </a:r>
            <a:r>
              <a:rPr lang="en-GB" sz="2400" dirty="0"/>
              <a:t>, </a:t>
            </a:r>
            <a:r>
              <a:rPr lang="en-GB" sz="2400" dirty="0" err="1"/>
              <a:t>renderizar</a:t>
            </a:r>
            <a:r>
              <a:rPr lang="en-GB" sz="2400" dirty="0"/>
              <a:t> las superficies </a:t>
            </a:r>
            <a:r>
              <a:rPr lang="en-GB" sz="2400" dirty="0" err="1"/>
              <a:t>visibles</a:t>
            </a:r>
            <a:r>
              <a:rPr lang="en-GB" sz="2400" dirty="0"/>
              <a:t> </a:t>
            </a:r>
            <a:r>
              <a:rPr lang="en-GB" sz="2400" dirty="0" err="1"/>
              <a:t>únicamente</a:t>
            </a:r>
            <a:r>
              <a:rPr lang="en-GB" sz="2400" dirty="0"/>
              <a:t> </a:t>
            </a:r>
            <a:r>
              <a:rPr lang="en-GB" sz="2400" dirty="0" err="1"/>
              <a:t>mediante</a:t>
            </a:r>
            <a:r>
              <a:rPr lang="en-GB" sz="2400" dirty="0"/>
              <a:t> un </a:t>
            </a:r>
            <a:r>
              <a:rPr lang="en-GB" sz="2400" dirty="0" err="1"/>
              <a:t>algoritmo</a:t>
            </a:r>
            <a:r>
              <a:rPr lang="en-GB" sz="2400" dirty="0"/>
              <a:t> de </a:t>
            </a:r>
            <a:r>
              <a:rPr lang="en-GB" sz="2400" dirty="0" err="1"/>
              <a:t>detección</a:t>
            </a:r>
            <a:r>
              <a:rPr lang="en-GB" sz="2400" dirty="0"/>
              <a:t>.</a:t>
            </a:r>
            <a:endParaRPr lang="e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A11062-87AE-4E67-A652-AE4B4F88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23" y="1679944"/>
            <a:ext cx="2404617" cy="21250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/>
              <a:t>Marco </a:t>
            </a:r>
            <a:r>
              <a:rPr lang="en-GB" dirty="0" err="1"/>
              <a:t>teórico</a:t>
            </a:r>
            <a:r>
              <a:rPr lang="en-GB" dirty="0"/>
              <a:t> y </a:t>
            </a:r>
            <a:r>
              <a:rPr lang="en-GB" dirty="0" err="1"/>
              <a:t>antecedentes</a:t>
            </a:r>
            <a:endParaRPr lang="en" dirty="0"/>
          </a:p>
        </p:txBody>
      </p:sp>
      <p:sp>
        <p:nvSpPr>
          <p:cNvPr id="128" name="Shape 128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427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Quadtree – </a:t>
            </a:r>
            <a:r>
              <a:rPr lang="en-GB" dirty="0" err="1"/>
              <a:t>Algoritmos</a:t>
            </a:r>
            <a:r>
              <a:rPr lang="en-GB" dirty="0"/>
              <a:t> de superficies </a:t>
            </a:r>
            <a:r>
              <a:rPr lang="en-GB" dirty="0" err="1"/>
              <a:t>ocultas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2800" dirty="0" err="1"/>
              <a:t>Estructura</a:t>
            </a:r>
            <a:r>
              <a:rPr lang="en-GB" sz="2800" dirty="0"/>
              <a:t> de </a:t>
            </a:r>
            <a:r>
              <a:rPr lang="en-GB" sz="2800" dirty="0" err="1"/>
              <a:t>datos</a:t>
            </a:r>
            <a:r>
              <a:rPr lang="en-GB" sz="2800" dirty="0"/>
              <a:t> </a:t>
            </a:r>
            <a:r>
              <a:rPr lang="en-GB" sz="2800" dirty="0" err="1"/>
              <a:t>jerárquica</a:t>
            </a:r>
            <a:r>
              <a:rPr lang="en-GB" sz="2800" dirty="0"/>
              <a:t> que se </a:t>
            </a:r>
            <a:r>
              <a:rPr lang="en-GB" sz="2800" dirty="0" err="1"/>
              <a:t>basa</a:t>
            </a:r>
            <a:r>
              <a:rPr lang="en-GB" sz="2800" dirty="0"/>
              <a:t> </a:t>
            </a:r>
            <a:r>
              <a:rPr lang="en-GB" sz="2800" dirty="0" err="1"/>
              <a:t>en</a:t>
            </a:r>
            <a:r>
              <a:rPr lang="en-GB" sz="2800" dirty="0"/>
              <a:t> la </a:t>
            </a:r>
            <a:r>
              <a:rPr lang="en-GB" sz="2800" dirty="0" err="1"/>
              <a:t>descomposición</a:t>
            </a:r>
            <a:r>
              <a:rPr lang="en-GB" sz="2800" dirty="0"/>
              <a:t> </a:t>
            </a:r>
            <a:r>
              <a:rPr lang="en-GB" sz="2800" dirty="0" err="1"/>
              <a:t>recursiva</a:t>
            </a:r>
            <a:r>
              <a:rPr lang="en-GB" sz="2800" dirty="0"/>
              <a:t> del </a:t>
            </a:r>
            <a:r>
              <a:rPr lang="en-GB" sz="2800" dirty="0" err="1"/>
              <a:t>espacio</a:t>
            </a:r>
            <a:r>
              <a:rPr lang="en-GB" sz="2800" dirty="0"/>
              <a:t>. </a:t>
            </a:r>
          </a:p>
          <a:p>
            <a:pPr marL="457200" lvl="2" indent="-419100"/>
            <a:r>
              <a:rPr lang="es-CO" dirty="0"/>
              <a:t>C</a:t>
            </a:r>
            <a:r>
              <a:rPr lang="en-GB" dirty="0" err="1"/>
              <a:t>onjuntos</a:t>
            </a:r>
            <a:r>
              <a:rPr lang="en-GB" dirty="0"/>
              <a:t> de </a:t>
            </a:r>
            <a:r>
              <a:rPr lang="en-GB" dirty="0" err="1"/>
              <a:t>puntos</a:t>
            </a:r>
            <a:r>
              <a:rPr lang="en-GB" dirty="0"/>
              <a:t>, </a:t>
            </a:r>
            <a:r>
              <a:rPr lang="en-GB" dirty="0" err="1"/>
              <a:t>regiones</a:t>
            </a:r>
            <a:r>
              <a:rPr lang="en-GB" dirty="0"/>
              <a:t>, </a:t>
            </a:r>
            <a:r>
              <a:rPr lang="en-GB" dirty="0" err="1"/>
              <a:t>curvas</a:t>
            </a:r>
            <a:r>
              <a:rPr lang="en-GB" dirty="0"/>
              <a:t>, superficies o </a:t>
            </a:r>
            <a:r>
              <a:rPr lang="en-GB" dirty="0" err="1"/>
              <a:t>volumenes</a:t>
            </a:r>
            <a:endParaRPr lang="en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2" name="AutoShape 2" descr="{\displaystyle O(np)}">
            <a:extLst>
              <a:ext uri="{FF2B5EF4-FFF2-40B4-BE49-F238E27FC236}">
                <a16:creationId xmlns:a16="http://schemas.microsoft.com/office/drawing/2014/main" id="{46A399F6-8F14-48AB-AAB0-D315B8E0F6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67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/>
              <a:t>Algoritmo</a:t>
            </a:r>
            <a:r>
              <a:rPr lang="en-GB" dirty="0"/>
              <a:t> de Warnock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2000" dirty="0" err="1"/>
              <a:t>Dada</a:t>
            </a:r>
            <a:r>
              <a:rPr lang="en-GB" sz="2000" dirty="0"/>
              <a:t> </a:t>
            </a:r>
            <a:r>
              <a:rPr lang="en-GB" sz="2000" dirty="0" err="1"/>
              <a:t>una</a:t>
            </a:r>
            <a:r>
              <a:rPr lang="en-GB" sz="2000" dirty="0"/>
              <a:t> </a:t>
            </a:r>
            <a:r>
              <a:rPr lang="en-GB" sz="2000" dirty="0" err="1"/>
              <a:t>lista</a:t>
            </a:r>
            <a:r>
              <a:rPr lang="en-GB" sz="2000" dirty="0"/>
              <a:t> de </a:t>
            </a:r>
            <a:r>
              <a:rPr lang="en-GB" sz="2000" dirty="0" err="1"/>
              <a:t>polígonos</a:t>
            </a:r>
            <a:r>
              <a:rPr lang="en-GB" sz="2000" dirty="0"/>
              <a:t> y un </a:t>
            </a:r>
            <a:r>
              <a:rPr lang="en-GB" sz="2000" dirty="0" err="1"/>
              <a:t>área</a:t>
            </a:r>
            <a:r>
              <a:rPr lang="en-GB" sz="2000" dirty="0"/>
              <a:t> de </a:t>
            </a:r>
            <a:r>
              <a:rPr lang="en-GB" sz="2000" dirty="0" err="1"/>
              <a:t>dibujo</a:t>
            </a:r>
            <a:r>
              <a:rPr lang="en-GB" sz="2000" dirty="0"/>
              <a:t>, </a:t>
            </a:r>
            <a:r>
              <a:rPr lang="en-GB" sz="2000" dirty="0" err="1"/>
              <a:t>dividir</a:t>
            </a:r>
            <a:r>
              <a:rPr lang="en-GB" sz="2000" dirty="0"/>
              <a:t> el </a:t>
            </a:r>
            <a:r>
              <a:rPr lang="en-GB" sz="2000" dirty="0" err="1"/>
              <a:t>área</a:t>
            </a:r>
            <a:r>
              <a:rPr lang="en-GB" sz="2000" dirty="0"/>
              <a:t> </a:t>
            </a:r>
            <a:r>
              <a:rPr lang="en-GB" sz="2000" dirty="0" err="1"/>
              <a:t>recursivamente</a:t>
            </a:r>
            <a:r>
              <a:rPr lang="en-GB" sz="2000" dirty="0"/>
              <a:t> hasta que </a:t>
            </a:r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estas</a:t>
            </a:r>
            <a:r>
              <a:rPr lang="en-GB" sz="2000" dirty="0"/>
              <a:t> </a:t>
            </a:r>
            <a:r>
              <a:rPr lang="en-GB" sz="2000" dirty="0" err="1"/>
              <a:t>subdivisiones</a:t>
            </a:r>
            <a:r>
              <a:rPr lang="en-GB" sz="2000" dirty="0"/>
              <a:t> se </a:t>
            </a:r>
            <a:r>
              <a:rPr lang="en-GB" sz="2000" dirty="0" err="1"/>
              <a:t>encuentre</a:t>
            </a:r>
            <a:r>
              <a:rPr lang="en-GB" sz="2000" dirty="0"/>
              <a:t> un </a:t>
            </a:r>
            <a:r>
              <a:rPr lang="en-GB" sz="2000" dirty="0" err="1"/>
              <a:t>polígono</a:t>
            </a:r>
            <a:r>
              <a:rPr lang="en-GB" sz="2000" dirty="0"/>
              <a:t> con un </a:t>
            </a:r>
            <a:r>
              <a:rPr lang="en-GB" sz="2000" dirty="0" err="1"/>
              <a:t>determinado</a:t>
            </a:r>
            <a:r>
              <a:rPr lang="en-GB" sz="2000" dirty="0"/>
              <a:t> </a:t>
            </a:r>
            <a:r>
              <a:rPr lang="en-GB" sz="2000" dirty="0" err="1"/>
              <a:t>color</a:t>
            </a:r>
            <a:r>
              <a:rPr lang="en-GB" sz="2000" dirty="0"/>
              <a:t> (hasta un pixel). 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CO" sz="2000" dirty="0"/>
              <a:t>O</a:t>
            </a:r>
            <a:r>
              <a:rPr lang="en-GB" sz="2000" dirty="0"/>
              <a:t>(np). n = </a:t>
            </a:r>
            <a:r>
              <a:rPr lang="en-GB" sz="2000" dirty="0" err="1"/>
              <a:t>polígonos</a:t>
            </a:r>
            <a:r>
              <a:rPr lang="en-GB" sz="2000" dirty="0"/>
              <a:t>, p = pixels.</a:t>
            </a:r>
            <a:endParaRPr lang="en" sz="2000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2" name="AutoShape 2" descr="{\displaystyle O(np)}">
            <a:extLst>
              <a:ext uri="{FF2B5EF4-FFF2-40B4-BE49-F238E27FC236}">
                <a16:creationId xmlns:a16="http://schemas.microsoft.com/office/drawing/2014/main" id="{46A399F6-8F14-48AB-AAB0-D315B8E0F6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850A12-8A5F-4B48-A404-C5A6C5235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90" y="2976600"/>
            <a:ext cx="4417163" cy="1676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463D1F-4654-482C-A2EA-A1548F945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063" y="2724150"/>
            <a:ext cx="3257550" cy="2085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71EFD1-2E79-4969-A421-E70E493B4947}"/>
              </a:ext>
            </a:extLst>
          </p:cNvPr>
          <p:cNvSpPr txBox="1"/>
          <p:nvPr/>
        </p:nvSpPr>
        <p:spPr>
          <a:xfrm>
            <a:off x="917390" y="2724150"/>
            <a:ext cx="464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[1]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63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/>
              <a:t>Algoritmo</a:t>
            </a:r>
            <a:r>
              <a:rPr lang="en-GB" dirty="0"/>
              <a:t> de Warnock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CO" sz="2000" dirty="0"/>
              <a:t>Simple: Un polígono o nada en el área.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CO" sz="2000" dirty="0"/>
              <a:t>Divide y vencerás.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CO" sz="2000" dirty="0"/>
              <a:t>Paralelismo.</a:t>
            </a:r>
            <a:endParaRPr lang="en" sz="2000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2" name="AutoShape 2" descr="{\displaystyle O(np)}">
            <a:extLst>
              <a:ext uri="{FF2B5EF4-FFF2-40B4-BE49-F238E27FC236}">
                <a16:creationId xmlns:a16="http://schemas.microsoft.com/office/drawing/2014/main" id="{46A399F6-8F14-48AB-AAB0-D315B8E0F6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850A12-8A5F-4B48-A404-C5A6C5235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90" y="2976600"/>
            <a:ext cx="4417163" cy="1676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463D1F-4654-482C-A2EA-A1548F945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063" y="2724150"/>
            <a:ext cx="3257550" cy="2085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71EFD1-2E79-4969-A421-E70E493B4947}"/>
              </a:ext>
            </a:extLst>
          </p:cNvPr>
          <p:cNvSpPr txBox="1"/>
          <p:nvPr/>
        </p:nvSpPr>
        <p:spPr>
          <a:xfrm>
            <a:off x="917390" y="2724150"/>
            <a:ext cx="464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[1]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219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Octree </a:t>
            </a:r>
            <a:r>
              <a:rPr lang="en-GB" dirty="0" err="1"/>
              <a:t>datastructure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endParaRPr lang="en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2" name="AutoShape 2" descr="{\displaystyle O(np)}">
            <a:extLst>
              <a:ext uri="{FF2B5EF4-FFF2-40B4-BE49-F238E27FC236}">
                <a16:creationId xmlns:a16="http://schemas.microsoft.com/office/drawing/2014/main" id="{46A399F6-8F14-48AB-AAB0-D315B8E0F6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EC4F06-C179-4E85-BDEA-78635B714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1952514"/>
            <a:ext cx="5372100" cy="2790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362</Words>
  <Application>Microsoft Office PowerPoint</Application>
  <PresentationFormat>On-screen Show (16:9)</PresentationFormat>
  <Paragraphs>67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Dosis</vt:lpstr>
      <vt:lpstr>Roboto</vt:lpstr>
      <vt:lpstr>William template</vt:lpstr>
      <vt:lpstr>WARNOCK ALGORITHM IMPLEMENTATION</vt:lpstr>
      <vt:lpstr>Estudiantes</vt:lpstr>
      <vt:lpstr>1. Introducción</vt:lpstr>
      <vt:lpstr>PowerPoint Presentation</vt:lpstr>
      <vt:lpstr>2. Marco teórico y antecedentes</vt:lpstr>
      <vt:lpstr>Quadtree – Algoritmos de superficies ocultas</vt:lpstr>
      <vt:lpstr>Algoritmo de Warnock</vt:lpstr>
      <vt:lpstr>Algoritmo de Warnock</vt:lpstr>
      <vt:lpstr>Octree datastructure</vt:lpstr>
      <vt:lpstr>3. Solución propuesta</vt:lpstr>
      <vt:lpstr>Solución conceptual</vt:lpstr>
      <vt:lpstr>Solución técnica</vt:lpstr>
      <vt:lpstr>4. Conclusiones</vt:lpstr>
      <vt:lpstr>Conclusiones</vt:lpstr>
      <vt:lpstr>5. Limitaciones y trabajo a futuro</vt:lpstr>
      <vt:lpstr>Limitaciones</vt:lpstr>
      <vt:lpstr>Trabajo a futuro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WARNOCK ALGORITHM IMPLEMENTATION</dc:title>
  <dc:creator>Miguel Ángel</dc:creator>
  <cp:lastModifiedBy>Windows User</cp:lastModifiedBy>
  <cp:revision>14</cp:revision>
  <dcterms:modified xsi:type="dcterms:W3CDTF">2017-11-28T05:13:03Z</dcterms:modified>
</cp:coreProperties>
</file>