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  <p:sldId id="265" r:id="rId10"/>
    <p:sldId id="267" r:id="rId11"/>
    <p:sldId id="263" r:id="rId12"/>
    <p:sldId id="266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966FF5C-6AA2-4E17-8ED1-609B2FEDE60B}">
          <p14:sldIdLst>
            <p14:sldId id="256"/>
            <p14:sldId id="262"/>
            <p14:sldId id="264"/>
            <p14:sldId id="257"/>
            <p14:sldId id="258"/>
            <p14:sldId id="259"/>
            <p14:sldId id="260"/>
            <p14:sldId id="261"/>
          </p14:sldIdLst>
        </p14:section>
        <p14:section name="Sección sin título" id="{4B4035EE-D1CE-4E35-91A3-4A634C9DE96C}">
          <p14:sldIdLst>
            <p14:sldId id="265"/>
            <p14:sldId id="267"/>
            <p14:sldId id="263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831EF-AFFA-7AF5-E35D-65AB06FB7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EC35A1-7373-E130-CFB3-7446F6252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7E936-757E-1D8B-A841-82244BC5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9FC1F-3C27-B618-5F03-193962D4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B0C67-6667-6304-067D-CD48CC14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2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8996A-254D-C63A-2B97-B3C78277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10A7DE-AB39-27F1-066D-41087EAE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0B50B-247F-8794-33A6-14DA0585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5D597-3652-5525-7661-C4A45350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C0A4A-9208-A0A2-CE8F-40EC6023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58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37C2DC-BD30-D4EC-E5B6-D5787A9FF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763B6B-A76D-D93A-0025-28933A649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02488-1BC3-F28D-25B0-27CA9749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B172E-1314-6156-EC8A-FAB0EFA7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7AF51-11C0-759A-7FC8-03F05DFF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67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D0D8A-62FB-86E8-273B-C3C1BDB8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67219-B4D7-888A-5CD5-6247565D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C7FF9C-DF5A-62AB-B9EF-09D6F21E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1E872-CFEF-9568-51B8-A02E9DAD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2CBC1-7CEF-8E83-F919-8397196B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1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8874F-F47B-B325-BB1A-C1C87ECC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9454D-409A-6B57-0B3C-F04D767F4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525DC-33EA-521A-3249-D7BDEE09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84CAB-B2B6-9754-143F-19290357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46C3F-682F-FF70-C3F5-586ABAC4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70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26B04-06C5-9B0A-E48A-FC649595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E2DF5-B2E7-E1CC-FE56-17CC2B3F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35D03C-CFA7-613E-11AD-D2C7890E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605BD7-EC2E-EA3A-4DA5-C963110F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2F5FFA-C30D-6FF1-9488-AE4108FC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38313E-176F-50CB-CCF3-D0B691C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37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E3A3-5077-3FC5-4EDD-DAF41816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D736EF-794C-9BE1-2D00-729F546E1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428CC4-9C38-44BD-9EE9-614AB0B0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17742-84F1-E23B-F12C-7CABC0E7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7F0CCE-45A3-1324-9623-199D1B800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EA38FD-3FBF-48CD-BE57-331830E8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411C32-84AE-7DC0-5C1E-3DFEF5A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A2413F-2178-5B53-2CBD-144C4F44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7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C4B8B-0801-93DC-D8FF-BEACB15B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2F58F7-2581-B3E3-98DC-51DAE7E6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A160F1-2ABA-F325-CF1D-741B7046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B9E2A1-2822-20C8-2791-CD74EA9B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07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3AD1E7-D1B2-6A7A-7146-40AB7C8F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A3C70C-53F2-7D6B-B082-9740D3D0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EFC4BC-3BB7-10A5-03A7-D15BF5A8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8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F7258-A784-E4D1-809D-4D1B5105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4FCA6-D35C-A4BB-D01B-931D810E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99B24E-BB7A-9012-0483-8C32F9192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C3EEAD-9FC3-D1FF-63CC-AE48758E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1718FC-47AE-DB5A-1F1F-4E70A5C2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B7AB3D-DCE5-9B3B-28B4-7A5E38BB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330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6FC29-01A9-9E12-B26E-97541EDD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4C4EAD-CB16-D51D-4FE6-620CEB25B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1A0110-1A5F-FCAD-6989-D213EC09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BCA3C7-EFD9-3867-DF4C-D886951D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0AA310-8C2E-1B7E-B000-E07D340B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49D901-2226-2432-939E-64A15DC4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49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17EB21-2EBA-E286-7F6B-7DA0E8E3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A4BCED-9BDB-DD54-9397-B9A3BC14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402994-2097-B34A-CFBE-D86081979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ED2-90A9-435C-AD5D-FBBFAD237182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1B40F-1900-3924-543D-9A93D1F72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3C799F-8C54-7EFC-7A7A-CAB0A42C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9F1B-FB02-4C8E-8CA4-56E914C449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89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D56D3C-072D-4C2F-4632-3E5E478E9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Deliverando  Sales Analysis</a:t>
            </a:r>
            <a:endParaRPr lang="es-MX" sz="480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36E66E-0D6A-97C8-F6C5-51ED2B8AD1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50682" y="4870824"/>
            <a:ext cx="10005951" cy="1458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s-MX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by:  Marcio A. Ballesteros M. </a:t>
            </a:r>
            <a:endParaRPr kumimoji="0" lang="es-MX" altLang="es-MX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0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FB1C0D-726A-2B40-1E35-A25846A7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do we fail?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CA4D1D-459E-2DF2-AD73-CEE45072F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32" y="1506415"/>
            <a:ext cx="10205253" cy="52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8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D184045D-587D-C87D-F91B-0AF7AA15F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89081D-1BDB-7723-EEFF-C22B0451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26941"/>
            <a:ext cx="3633746" cy="1044370"/>
          </a:xfrm>
        </p:spPr>
        <p:txBody>
          <a:bodyPr anchor="b">
            <a:normAutofit/>
          </a:bodyPr>
          <a:lstStyle/>
          <a:p>
            <a:r>
              <a:rPr lang="en-US" b="1" dirty="0"/>
              <a:t>Conclusion</a:t>
            </a:r>
            <a:endParaRPr lang="es-MX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640096-A6D0-CFA5-F361-3D742E557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97091" y="2216727"/>
            <a:ext cx="3783375" cy="3206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s-MX" sz="2000" dirty="0">
                <a:latin typeface="Arial" panose="020B0604020202020204" pitchFamily="34" charset="0"/>
              </a:rPr>
              <a:t>Account Managers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s-MX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s-MX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Work on our Kill Rate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s-MX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s-MX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Marketing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3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Blue award ribbon">
            <a:extLst>
              <a:ext uri="{FF2B5EF4-FFF2-40B4-BE49-F238E27FC236}">
                <a16:creationId xmlns:a16="http://schemas.microsoft.com/office/drawing/2014/main" id="{0696D9EE-07C8-9F27-23B6-78741611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5BFA79-5ED8-488D-6185-B569C369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Thank you very much!</a:t>
            </a:r>
          </a:p>
        </p:txBody>
      </p:sp>
    </p:spTree>
    <p:extLst>
      <p:ext uri="{BB962C8B-B14F-4D97-AF65-F5344CB8AC3E}">
        <p14:creationId xmlns:p14="http://schemas.microsoft.com/office/powerpoint/2010/main" val="407169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1A9A04-DACA-1B06-C8AA-443C3B2A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kumimoji="0" lang="es-MX" altLang="es-MX" sz="4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Active Restaurants Analysis:</a:t>
            </a:r>
            <a:endParaRPr lang="es-MX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C99AF-8956-A56C-0A2E-5F0A97ED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es-MX" sz="1900"/>
              <a:t>Number of Active restaurants Deliverando :</a:t>
            </a:r>
          </a:p>
          <a:p>
            <a:r>
              <a:rPr lang="es-MX" sz="1900"/>
              <a:t>232 1st M.  Restaurants </a:t>
            </a:r>
            <a:r>
              <a:rPr lang="es-MX" sz="1900">
                <a:sym typeface="Wingdings" panose="05000000000000000000" pitchFamily="2" charset="2"/>
              </a:rPr>
              <a:t> 238  Restaurants in 2nd. M.</a:t>
            </a:r>
          </a:p>
          <a:p>
            <a:r>
              <a:rPr lang="es-MX" sz="1900">
                <a:sym typeface="Wingdings" panose="05000000000000000000" pitchFamily="2" charset="2"/>
              </a:rPr>
              <a:t>2.56 % incresed &amp; 221 Restaurants Active in both months</a:t>
            </a:r>
            <a:endParaRPr lang="es-MX" sz="1900"/>
          </a:p>
          <a:p>
            <a:endParaRPr lang="es-MX" sz="1900"/>
          </a:p>
          <a:p>
            <a:r>
              <a:rPr lang="es-MX" sz="1900"/>
              <a:t>Number of Active restaurants Competition:</a:t>
            </a:r>
          </a:p>
          <a:p>
            <a:r>
              <a:rPr lang="es-MX" sz="1900"/>
              <a:t>290 1st M. Restaurants </a:t>
            </a:r>
            <a:r>
              <a:rPr lang="es-MX" sz="1900">
                <a:sym typeface="Wingdings" panose="05000000000000000000" pitchFamily="2" charset="2"/>
              </a:rPr>
              <a:t> 301 Restaurants in 2nd. M.</a:t>
            </a:r>
          </a:p>
          <a:p>
            <a:r>
              <a:rPr lang="es-MX" sz="1900">
                <a:sym typeface="Wingdings" panose="05000000000000000000" pitchFamily="2" charset="2"/>
              </a:rPr>
              <a:t>3.7% incresed &amp; 232  Restaurants Active in both Months</a:t>
            </a:r>
            <a:endParaRPr lang="es-MX" sz="1900"/>
          </a:p>
        </p:txBody>
      </p:sp>
      <p:pic>
        <p:nvPicPr>
          <p:cNvPr id="7" name="Graphic 6" descr="Burger and Drink">
            <a:extLst>
              <a:ext uri="{FF2B5EF4-FFF2-40B4-BE49-F238E27FC236}">
                <a16:creationId xmlns:a16="http://schemas.microsoft.com/office/drawing/2014/main" id="{4E9BD9F8-397C-430A-1BC8-84161DB02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9F69D-7736-96B9-B0C6-53D9A13F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99" y="265538"/>
            <a:ext cx="7965400" cy="924139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Deliverando</a:t>
            </a:r>
            <a:r>
              <a:rPr lang="en-US" sz="4000" dirty="0"/>
              <a:t> vs competition</a:t>
            </a:r>
            <a:endParaRPr lang="es-MX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8BE213-69A0-8C88-FEC3-09218CF9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69B032-3AA1-75CF-D098-CBD51A4C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1069015"/>
            <a:ext cx="10424160" cy="523813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6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44A8DD-6808-ADC0-CAD5-D608E48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kumimoji="0" lang="es-MX" altLang="es-MX" sz="4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Deliverando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es-MX" altLang="es-MX" sz="4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Competitors</a:t>
            </a:r>
            <a:endParaRPr lang="es-MX" sz="40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829639-24C1-F7AE-2F4E-6E9FDD1BE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37826" y="-30418"/>
            <a:ext cx="3569204" cy="1526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s-MX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Restaurant  distribution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4AE1DF-BD60-B656-3545-6A59EF08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83" y="1033694"/>
            <a:ext cx="5550108" cy="55856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0E6B76F-FCDD-16EA-F563-B1D320CA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772" y="696317"/>
            <a:ext cx="2581684" cy="12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38390F-0789-12EC-B023-9F5B2391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0" lang="en-US" altLang="es-MX" sz="3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Top Restaurants on Competitor Platform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69C75FD-762F-01F1-2248-FF45A132D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56532" y="1675227"/>
            <a:ext cx="10050508" cy="5050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033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441A54-B6A5-971C-2EE5-6414864E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15" y="175562"/>
            <a:ext cx="6586766" cy="1033642"/>
          </a:xfrm>
        </p:spPr>
        <p:txBody>
          <a:bodyPr anchor="b">
            <a:normAutofit/>
          </a:bodyPr>
          <a:lstStyle/>
          <a:p>
            <a:r>
              <a:rPr kumimoji="0" lang="es-MX" altLang="es-MX" sz="4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Performance </a:t>
            </a:r>
            <a:r>
              <a:rPr lang="es-MX" altLang="es-MX" sz="4000" dirty="0" err="1">
                <a:latin typeface="Arial" panose="020B0604020202020204" pitchFamily="34" charset="0"/>
              </a:rPr>
              <a:t>c</a:t>
            </a:r>
            <a:r>
              <a:rPr kumimoji="0" lang="es-MX" altLang="es-MX" sz="4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omparison</a:t>
            </a:r>
            <a:endParaRPr lang="es-MX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F10725-9DAA-6762-B829-9D6BEE258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6397" y="2418408"/>
            <a:ext cx="49596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s-MX" altLang="es-MX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s-MX" altLang="es-MX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s-MX" altLang="es-MX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B977BD-193B-0558-93F0-71D9C223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5" y="1209204"/>
            <a:ext cx="9608976" cy="49005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2EFFC29-A188-F538-6130-75C123842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BC1BD8-E999-3F5D-EE79-33C03A2D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How can we increment our sales?</a:t>
            </a:r>
            <a:endParaRPr lang="es-MX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A05B2-F29C-F12D-7158-54E2ACDD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Where do we sell more?</a:t>
            </a:r>
            <a:endParaRPr lang="es-MX" sz="2000"/>
          </a:p>
          <a:p>
            <a:endParaRPr lang="es-MX" sz="2000"/>
          </a:p>
          <a:p>
            <a:r>
              <a:rPr lang="es-MX" sz="2000"/>
              <a:t>Where is the Price Avg. Higher?</a:t>
            </a:r>
          </a:p>
          <a:p>
            <a:pPr marL="0" indent="0">
              <a:buNone/>
            </a:pPr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46398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E33554-0346-60E9-CE01-3437965E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14" y="22760"/>
            <a:ext cx="7444895" cy="935168"/>
          </a:xfrm>
        </p:spPr>
        <p:txBody>
          <a:bodyPr anchor="b">
            <a:normAutofit/>
          </a:bodyPr>
          <a:lstStyle/>
          <a:p>
            <a:r>
              <a:rPr lang="en-US" sz="4000" dirty="0"/>
              <a:t>Where are we more?</a:t>
            </a:r>
            <a:endParaRPr lang="es-MX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502407-B064-3BB6-504C-A965B89A07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6397" y="2418408"/>
            <a:ext cx="49596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s-MX" altLang="es-MX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s-MX" altLang="es-MX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s-MX" altLang="es-MX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43AF26-BBE3-6E6F-1C93-C83A36B9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2" y="1025541"/>
            <a:ext cx="10698361" cy="532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9004D2-F22E-683A-FA5F-7E3B98F4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Zip codes: 8036, 8063 &amp; 8077 we are not generating any Profit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97F8D7-BCDE-0CBF-77A9-6C409FE3B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43" y="216409"/>
            <a:ext cx="9896294" cy="47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05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147</Words>
  <Application>Microsoft Office PowerPoint</Application>
  <PresentationFormat>Panorámica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Tema de Office</vt:lpstr>
      <vt:lpstr>Deliverando  Sales Analysis</vt:lpstr>
      <vt:lpstr>Active Restaurants Analysis:</vt:lpstr>
      <vt:lpstr>Deliverando vs competition</vt:lpstr>
      <vt:lpstr>Deliverando vs Competitors</vt:lpstr>
      <vt:lpstr>Top Restaurants on Competitor Platform</vt:lpstr>
      <vt:lpstr>Performance comparison</vt:lpstr>
      <vt:lpstr>How can we increment our sales?</vt:lpstr>
      <vt:lpstr>Where are we more?</vt:lpstr>
      <vt:lpstr>Zip codes: 8036, 8063 &amp; 8077 we are not generating any Profit</vt:lpstr>
      <vt:lpstr>Where do we fail?</vt:lpstr>
      <vt:lpstr>Conclusion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Deliverando  Sales Analysis</dc:title>
  <dc:creator>Marcio Ballesteros Molina</dc:creator>
  <cp:lastModifiedBy>Marcio Ballesteros Molina</cp:lastModifiedBy>
  <cp:revision>1</cp:revision>
  <dcterms:created xsi:type="dcterms:W3CDTF">2023-06-09T07:18:36Z</dcterms:created>
  <dcterms:modified xsi:type="dcterms:W3CDTF">2023-06-09T13:42:11Z</dcterms:modified>
</cp:coreProperties>
</file>