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2" r:id="rId2"/>
  </p:sldMasterIdLst>
  <p:notesMasterIdLst>
    <p:notesMasterId r:id="rId1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3004800" cy="97536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lvetica Neue" panose="020B0604020202020204" charset="0"/>
      <p:regular r:id="rId17"/>
      <p:bold r:id="rId18"/>
      <p:italic r:id="rId19"/>
      <p:boldItalic r:id="rId20"/>
    </p:embeddedFont>
    <p:embeddedFont>
      <p:font typeface="Helvetica Neue Light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25" roundtripDataSignature="AMtx7mg4dQUqoWsCsq7Wns/c6g4RT4+u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9" d="100"/>
          <a:sy n="49" d="100"/>
        </p:scale>
        <p:origin x="-1068" y="-10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9.fntdata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2.fntdata"/><Relationship Id="rId5" Type="http://schemas.openxmlformats.org/officeDocument/2006/relationships/slide" Target="slides/slide3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7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22860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36769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f7c1a21c2_0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g7f7c1a21c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7f7c1a21c2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0" name="Google Shape;140;g7f7c1a21c2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f7c1a21c2_0_1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g7f7c1a21c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7f7c1a21c2_0_8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1" name="Google Shape;161;g7f7c1a21c2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3cb0c70bd_2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2" name="Google Shape;172;g73cb0c70b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f7c1a21c2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5" name="Google Shape;185;g7f7c1a21c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7f7c1a21c2_0_5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1" name="Google Shape;201;g7f7c1a21c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f7c1a21c2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7f7c1a21c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f7c1a21c2_0_7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g7f7c1a21c2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555771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>
            <a:spLocks noGrp="1"/>
          </p:cNvSpPr>
          <p:nvPr>
            <p:ph type="pic" idx="2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-8174" y="9126107"/>
            <a:ext cx="13021146" cy="628125"/>
          </a:xfrm>
          <a:prstGeom prst="rect">
            <a:avLst/>
          </a:prstGeom>
          <a:solidFill>
            <a:srgbClr val="0252A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" name="Google Shape;13;p3"/>
          <p:cNvSpPr/>
          <p:nvPr/>
        </p:nvSpPr>
        <p:spPr>
          <a:xfrm flipH="1">
            <a:off x="11753353" y="8481835"/>
            <a:ext cx="1270001" cy="1270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252A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4" name="Google Shape;14;p3" descr="IEEE transparencias invertid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279" y="9231496"/>
            <a:ext cx="1446237" cy="391948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>
            <a:spLocks noGrp="1"/>
          </p:cNvSpPr>
          <p:nvPr>
            <p:ph type="pic" idx="2"/>
          </p:nvPr>
        </p:nvSpPr>
        <p:spPr>
          <a:xfrm>
            <a:off x="-812800" y="0"/>
            <a:ext cx="15232066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7f7c1a21c2_2_4"/>
          <p:cNvSpPr>
            <a:spLocks noGrp="1"/>
          </p:cNvSpPr>
          <p:nvPr>
            <p:ph type="pic" idx="2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0" name="Google Shape;70;g7f7c1a21c2_2_4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g7f7c1a21c2_2_4"/>
          <p:cNvSpPr/>
          <p:nvPr/>
        </p:nvSpPr>
        <p:spPr>
          <a:xfrm>
            <a:off x="-8174" y="9126107"/>
            <a:ext cx="13021146" cy="628125"/>
          </a:xfrm>
          <a:prstGeom prst="rect">
            <a:avLst/>
          </a:prstGeom>
          <a:solidFill>
            <a:srgbClr val="0252A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2" name="Google Shape;72;g7f7c1a21c2_2_4"/>
          <p:cNvSpPr/>
          <p:nvPr/>
        </p:nvSpPr>
        <p:spPr>
          <a:xfrm flipH="1">
            <a:off x="11753353" y="8481835"/>
            <a:ext cx="1270001" cy="1270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252A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3" name="Google Shape;73;g7f7c1a21c2_2_4" descr="IEEE transparencias invertido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251279" y="9231496"/>
            <a:ext cx="1446237" cy="391948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g7f7c1a21c2_2_4"/>
          <p:cNvSpPr txBox="1">
            <a:spLocks noGrp="1"/>
          </p:cNvSpPr>
          <p:nvPr>
            <p:ph type="sldNum" idx="1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7f7c1a21c2_2_11"/>
          <p:cNvSpPr/>
          <p:nvPr/>
        </p:nvSpPr>
        <p:spPr>
          <a:xfrm>
            <a:off x="-8174" y="9126107"/>
            <a:ext cx="13021146" cy="628125"/>
          </a:xfrm>
          <a:prstGeom prst="rect">
            <a:avLst/>
          </a:prstGeom>
          <a:solidFill>
            <a:srgbClr val="0252A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77" name="Google Shape;77;g7f7c1a21c2_2_11"/>
          <p:cNvSpPr/>
          <p:nvPr/>
        </p:nvSpPr>
        <p:spPr>
          <a:xfrm>
            <a:off x="1556143" y="989258"/>
            <a:ext cx="11374861" cy="207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78" name="Google Shape;78;g7f7c1a21c2_2_11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017" y="156252"/>
            <a:ext cx="1307140" cy="144258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g7f7c1a21c2_2_11"/>
          <p:cNvSpPr/>
          <p:nvPr/>
        </p:nvSpPr>
        <p:spPr>
          <a:xfrm flipH="1">
            <a:off x="11753353" y="8481835"/>
            <a:ext cx="1270001" cy="1270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252A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80" name="Google Shape;80;g7f7c1a21c2_2_11" descr="IEEE transparencias invertid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1279" y="9231496"/>
            <a:ext cx="1446237" cy="391948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g7f7c1a21c2_2_11"/>
          <p:cNvSpPr txBox="1">
            <a:spLocks noGrp="1"/>
          </p:cNvSpPr>
          <p:nvPr>
            <p:ph type="sldNum" idx="12"/>
          </p:nvPr>
        </p:nvSpPr>
        <p:spPr>
          <a:xfrm>
            <a:off x="6498082" y="9275069"/>
            <a:ext cx="326137" cy="3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f7c1a21c2_2_18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g7f7c1a21c2_2_1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7f7c1a21c2_2_21"/>
          <p:cNvSpPr>
            <a:spLocks noGrp="1"/>
          </p:cNvSpPr>
          <p:nvPr>
            <p:ph type="pic" idx="2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7" name="Google Shape;87;g7f7c1a21c2_2_21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g7f7c1a21c2_2_21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g7f7c1a21c2_2_2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7f7c1a21c2_2_26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7f7c1a21c2_2_2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7f7c1a21c2_2_29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g7f7c1a21c2_2_29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g7f7c1a21c2_2_2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-8174" y="9126107"/>
            <a:ext cx="13021146" cy="628125"/>
          </a:xfrm>
          <a:prstGeom prst="rect">
            <a:avLst/>
          </a:prstGeom>
          <a:solidFill>
            <a:srgbClr val="0252A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1556143" y="989258"/>
            <a:ext cx="11374861" cy="207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9" name="Google Shape;19;p4" descr="Imag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6017" y="156252"/>
            <a:ext cx="1307140" cy="144258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 flipH="1">
            <a:off x="11753353" y="8481835"/>
            <a:ext cx="1270001" cy="1270001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close/>
              </a:path>
            </a:pathLst>
          </a:custGeom>
          <a:solidFill>
            <a:srgbClr val="0252A1"/>
          </a:soli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Helvetica Neue Light"/>
              <a:buNone/>
            </a:pPr>
            <a:endParaRPr sz="36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21" name="Google Shape;21;p4" descr="IEEE transparencias invertid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51279" y="9231496"/>
            <a:ext cx="1446237" cy="39194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6498082" y="9275069"/>
            <a:ext cx="326137" cy="33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Helvetica Neue Light"/>
              <a:buNone/>
              <a:defRPr sz="1500" b="0" i="0" u="none" strike="noStrike" cap="none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7f7c1a21c2_2_33"/>
          <p:cNvSpPr>
            <a:spLocks noGrp="1"/>
          </p:cNvSpPr>
          <p:nvPr>
            <p:ph type="pic" idx="2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99" name="Google Shape;99;g7f7c1a21c2_2_33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7f7c1a21c2_2_33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marL="914400" lvl="1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marL="1371600" lvl="2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marL="1828800" lvl="3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marL="2286000" lvl="4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g7f7c1a21c2_2_3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7f7c1a21c2_2_38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g7f7c1a21c2_2_3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7f7c1a21c2_2_41"/>
          <p:cNvSpPr>
            <a:spLocks noGrp="1"/>
          </p:cNvSpPr>
          <p:nvPr>
            <p:ph type="pic" idx="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7" name="Google Shape;107;g7f7c1a21c2_2_41"/>
          <p:cNvSpPr>
            <a:spLocks noGrp="1"/>
          </p:cNvSpPr>
          <p:nvPr>
            <p:ph type="pic" idx="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8" name="Google Shape;108;g7f7c1a21c2_2_41"/>
          <p:cNvSpPr>
            <a:spLocks noGrp="1"/>
          </p:cNvSpPr>
          <p:nvPr>
            <p:ph type="pic" idx="4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09" name="Google Shape;109;g7f7c1a21c2_2_4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7f7c1a21c2_2_46"/>
          <p:cNvSpPr txBox="1">
            <a:spLocks noGrp="1"/>
          </p:cNvSpPr>
          <p:nvPr>
            <p:ph type="body" idx="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"/>
              <a:buNone/>
              <a:defRPr sz="24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g7f7c1a21c2_2_46"/>
          <p:cNvSpPr txBox="1">
            <a:spLocks noGrp="1"/>
          </p:cNvSpPr>
          <p:nvPr>
            <p:ph type="body" idx="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Helvetica Neue Light"/>
              <a:buNone/>
              <a:defRPr sz="3800"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g7f7c1a21c2_2_4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7f7c1a21c2_2_50"/>
          <p:cNvSpPr>
            <a:spLocks noGrp="1"/>
          </p:cNvSpPr>
          <p:nvPr>
            <p:ph type="pic" idx="2"/>
          </p:nvPr>
        </p:nvSpPr>
        <p:spPr>
          <a:xfrm>
            <a:off x="-812800" y="0"/>
            <a:ext cx="15232066" cy="101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116" name="Google Shape;116;g7f7c1a21c2_2_5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7f7c1a21c2_2_53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>
  <p:cSld name="Title &amp; Subtitle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7f7c1a21c2_2_55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7f7c1a21c2_2_55"/>
          <p:cNvSpPr txBox="1">
            <a:spLocks noGrp="1"/>
          </p:cNvSpPr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g7f7c1a21c2_2_5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>
            <a:spLocks noGrp="1"/>
          </p:cNvSpPr>
          <p:nvPr>
            <p:ph type="pic" idx="2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Helvetica Neue Light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1pPr>
            <a:lvl2pPr marL="914400" lvl="1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2pPr>
            <a:lvl3pPr marL="1371600" lvl="2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3pPr>
            <a:lvl4pPr marL="1828800" lvl="3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4pPr>
            <a:lvl5pPr marL="2286000" lvl="4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 Light"/>
              <a:buNone/>
              <a:defRPr sz="32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>
            <a:spLocks noGrp="1"/>
          </p:cNvSpPr>
          <p:nvPr>
            <p:ph type="pic" idx="2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1pPr>
            <a:lvl2pPr marL="914400" lvl="1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2pPr>
            <a:lvl3pPr marL="1371600" lvl="2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3pPr>
            <a:lvl4pPr marL="1828800" lvl="3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4pPr>
            <a:lvl5pPr marL="2286000" lvl="4" indent="-361950" algn="l">
              <a:lnSpc>
                <a:spcPct val="100000"/>
              </a:lnSpc>
              <a:spcBef>
                <a:spcPts val="32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 Light"/>
              <a:buChar char="•"/>
              <a:defRPr sz="2800"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1pPr>
            <a:lvl2pPr marL="914400" lvl="1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2pPr>
            <a:lvl3pPr marL="1371600" lvl="2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3pPr>
            <a:lvl4pPr marL="1828800" lvl="3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4pPr>
            <a:lvl5pPr marL="2286000" lvl="4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5pPr>
            <a:lvl6pPr marL="2743200" lvl="5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6pPr>
            <a:lvl7pPr marL="3200400" lvl="6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7pPr>
            <a:lvl8pPr marL="3657600" lvl="7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8pPr>
            <a:lvl9pPr marL="4114800" lvl="8" indent="-314325" algn="l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>
            <a:spLocks noGrp="1"/>
          </p:cNvSpPr>
          <p:nvPr>
            <p:ph type="pic" idx="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8" name="Google Shape;48;p11"/>
          <p:cNvSpPr>
            <a:spLocks noGrp="1"/>
          </p:cNvSpPr>
          <p:nvPr>
            <p:ph type="pic" idx="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>
            <a:spLocks noGrp="1"/>
          </p:cNvSpPr>
          <p:nvPr>
            <p:ph type="pic" idx="4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7f7c1a21c2_2_0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Helvetica Neue Light"/>
              <a:buNone/>
              <a:defRPr sz="80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6" name="Google Shape;66;g7f7c1a21c2_2_0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>
            <a:lvl1pPr marL="457200" marR="0" lvl="0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400050" algn="l" rtl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Helvetica Neue Light"/>
              <a:buChar char="•"/>
              <a:defRPr sz="36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67" name="Google Shape;67;g7f7c1a21c2_2_0"/>
          <p:cNvSpPr txBox="1">
            <a:spLocks noGrp="1"/>
          </p:cNvSpPr>
          <p:nvPr>
            <p:ph type="sldNum" idx="1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None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hyperlink" Target="https://www.facebook.com/ypspain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7.png"/><Relationship Id="rId5" Type="http://schemas.openxmlformats.org/officeDocument/2006/relationships/hyperlink" Target="https://twitter.com/ieeeyp_spain" TargetMode="Externa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hyperlink" Target="https://www.instagram.com/ypspain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mailto:rmedranmedran@ieee.org" TargetMode="External"/><Relationship Id="rId3" Type="http://schemas.openxmlformats.org/officeDocument/2006/relationships/image" Target="../media/image3.png"/><Relationship Id="rId7" Type="http://schemas.openxmlformats.org/officeDocument/2006/relationships/hyperlink" Target="mailto:j.andion@ieee.or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hyperlink" Target="mailto:brayan.impata@ua.es" TargetMode="External"/><Relationship Id="rId5" Type="http://schemas.openxmlformats.org/officeDocument/2006/relationships/hyperlink" Target="mailto:arturomedina@ieee.org" TargetMode="External"/><Relationship Id="rId4" Type="http://schemas.openxmlformats.org/officeDocument/2006/relationships/hyperlink" Target="mailto:m.ballesteros.carballo@ieee.org" TargetMode="External"/><Relationship Id="rId9" Type="http://schemas.openxmlformats.org/officeDocument/2006/relationships/hyperlink" Target="mailto:yp@ieeespain.org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7f7c1a21c2_0_1"/>
          <p:cNvSpPr txBox="1">
            <a:spLocks noGrp="1"/>
          </p:cNvSpPr>
          <p:nvPr>
            <p:ph type="title"/>
          </p:nvPr>
        </p:nvSpPr>
        <p:spPr>
          <a:xfrm>
            <a:off x="557350" y="1524875"/>
            <a:ext cx="12010800" cy="10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</a:pPr>
            <a:r>
              <a:rPr lang="en-US" sz="7200" dirty="0"/>
              <a:t>Version Control with </a:t>
            </a:r>
            <a:r>
              <a:rPr lang="en-US" sz="7200" dirty="0">
                <a:solidFill>
                  <a:srgbClr val="434343"/>
                </a:solidFill>
              </a:rPr>
              <a:t>Git</a:t>
            </a:r>
            <a:endParaRPr sz="7200" dirty="0">
              <a:solidFill>
                <a:srgbClr val="434343"/>
              </a:solidFill>
            </a:endParaRPr>
          </a:p>
        </p:txBody>
      </p:sp>
      <p:pic>
        <p:nvPicPr>
          <p:cNvPr id="128" name="Google Shape;128;g7f7c1a21c2_0_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g7f7c1a21c2_0_1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0" name="Google Shape;130;g7f7c1a21c2_0_1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31" name="Google Shape;131;g7f7c1a21c2_0_1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2" name="Google Shape;132;g7f7c1a21c2_0_1"/>
          <p:cNvSpPr txBox="1"/>
          <p:nvPr/>
        </p:nvSpPr>
        <p:spPr>
          <a:xfrm>
            <a:off x="9150473" y="8407200"/>
            <a:ext cx="44667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2A1"/>
              </a:buClr>
              <a:buSzPts val="3400"/>
              <a:buFont typeface="Helvetica Neue"/>
              <a:buNone/>
            </a:pPr>
            <a:r>
              <a:rPr lang="en-US" sz="34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r>
              <a:rPr lang="en-US" sz="2400" b="0" i="0" u="none" strike="noStrike" cap="none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YoMeQuedoEnCasa</a:t>
            </a:r>
            <a:endParaRPr sz="24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7f7c1a21c2_0_1"/>
          <p:cNvSpPr txBox="1"/>
          <p:nvPr/>
        </p:nvSpPr>
        <p:spPr>
          <a:xfrm>
            <a:off x="3110150" y="2769607"/>
            <a:ext cx="6784500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92"/>
              <a:buFont typeface="Helvetica Neue Light"/>
              <a:buNone/>
            </a:pPr>
            <a:r>
              <a:rPr lang="en-US" sz="3600" b="1" dirty="0">
                <a:solidFill>
                  <a:srgbClr val="FFFFFF"/>
                </a:solidFill>
                <a:highlight>
                  <a:srgbClr val="0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Saturday April 18th</a:t>
            </a:r>
            <a:r>
              <a:rPr lang="en-US" sz="3600" b="1" i="0" u="none" strike="noStrike" cap="none" dirty="0">
                <a:solidFill>
                  <a:srgbClr val="FFFFFF"/>
                </a:solidFill>
                <a:highlight>
                  <a:srgbClr val="0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, 18:00 </a:t>
            </a:r>
            <a:r>
              <a:rPr lang="en-US" sz="3600" b="1" i="0" u="none" strike="noStrike" cap="none" dirty="0" smtClean="0">
                <a:solidFill>
                  <a:srgbClr val="FFFFFF"/>
                </a:solidFill>
                <a:highlight>
                  <a:srgbClr val="000000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CEST</a:t>
            </a:r>
            <a:endParaRPr sz="3600" b="0" i="0" u="none" strike="noStrike" cap="none" dirty="0">
              <a:solidFill>
                <a:srgbClr val="FFFFFF"/>
              </a:solidFill>
              <a:highlight>
                <a:srgbClr val="E6913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92"/>
              <a:buFont typeface="Helvetica Neue Light"/>
              <a:buNone/>
            </a:pPr>
            <a:endParaRPr sz="3600" b="0" i="0" u="none" strike="noStrike" cap="none" dirty="0">
              <a:solidFill>
                <a:srgbClr val="FFFFFF"/>
              </a:solidFill>
              <a:highlight>
                <a:srgbClr val="E6913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92"/>
              <a:buFont typeface="Helvetica Neue Light"/>
              <a:buNone/>
            </a:pPr>
            <a:endParaRPr sz="3600" b="0" i="0" u="none" strike="noStrike" cap="none" dirty="0">
              <a:solidFill>
                <a:srgbClr val="FFFFFF"/>
              </a:solidFill>
              <a:highlight>
                <a:srgbClr val="E69138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2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2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2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2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2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2"/>
              <a:buFont typeface="Helvetica Neue Light"/>
              <a:buNone/>
            </a:pPr>
            <a:endParaRPr sz="48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4" name="Google Shape;134;g7f7c1a21c2_0_1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35" name="Google Shape;135;g7f7c1a21c2_0_1"/>
          <p:cNvSpPr txBox="1"/>
          <p:nvPr/>
        </p:nvSpPr>
        <p:spPr>
          <a:xfrm>
            <a:off x="7053175" y="6969000"/>
            <a:ext cx="6564000" cy="15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76"/>
              <a:buFont typeface="Helvetica Neue Light"/>
              <a:buNone/>
            </a:pPr>
            <a:r>
              <a:rPr lang="en-US" sz="4576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Manuel Ballesteros</a:t>
            </a:r>
            <a:endParaRPr sz="4576" dirty="0"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76"/>
              <a:buFont typeface="Helvetica Neue Light"/>
              <a:buNone/>
            </a:pPr>
            <a:r>
              <a:rPr lang="en-US" sz="3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SCADA Engineer</a:t>
            </a:r>
            <a:endParaRPr sz="30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76"/>
              <a:buFont typeface="Helvetica Neue Light"/>
              <a:buNone/>
            </a:pPr>
            <a:r>
              <a:rPr lang="en-US" sz="3000" dirty="0">
                <a:solidFill>
                  <a:srgbClr val="434343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Siemens-Gamesa</a:t>
            </a:r>
            <a:endParaRPr sz="3000" dirty="0">
              <a:solidFill>
                <a:srgbClr val="434343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76"/>
              <a:buFont typeface="Helvetica Neue Light"/>
              <a:buNone/>
            </a:pPr>
            <a:endParaRPr sz="2400" b="0" i="0" u="none" strike="noStrike" cap="none" dirty="0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36" name="Google Shape;136;g7f7c1a21c2_0_1"/>
          <p:cNvSpPr txBox="1"/>
          <p:nvPr/>
        </p:nvSpPr>
        <p:spPr>
          <a:xfrm>
            <a:off x="5266849" y="8407200"/>
            <a:ext cx="24711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52A1"/>
              </a:buClr>
              <a:buSzPts val="3400"/>
              <a:buFont typeface="Helvetica Neue"/>
              <a:buNone/>
            </a:pPr>
            <a:r>
              <a:rPr lang="en-US" sz="2400" b="0" i="0" u="none" strike="noStrike" cap="none" dirty="0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</a:t>
            </a:r>
            <a:r>
              <a:rPr lang="en-US" sz="2400" b="0" i="0" u="none" strike="noStrike" cap="none" dirty="0" err="1">
                <a:solidFill>
                  <a:srgbClr val="66666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ElSWYPencasa</a:t>
            </a:r>
            <a:endParaRPr sz="2400" b="0" i="0" u="none" strike="noStrike" cap="none" dirty="0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g7f7c1a21c2_0_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45960" y="4707075"/>
            <a:ext cx="2322300" cy="96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7f7c1a21c2_0_28"/>
          <p:cNvSpPr txBox="1">
            <a:spLocks noGrp="1"/>
          </p:cNvSpPr>
          <p:nvPr>
            <p:ph type="title"/>
          </p:nvPr>
        </p:nvSpPr>
        <p:spPr>
          <a:xfrm>
            <a:off x="1479202" y="2981825"/>
            <a:ext cx="100464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</a:pPr>
            <a:r>
              <a:rPr lang="en-US" dirty="0"/>
              <a:t>Why we are here?</a:t>
            </a:r>
            <a:endParaRPr dirty="0">
              <a:solidFill>
                <a:srgbClr val="666666"/>
              </a:solidFill>
            </a:endParaRPr>
          </a:p>
        </p:txBody>
      </p:sp>
      <p:pic>
        <p:nvPicPr>
          <p:cNvPr id="143" name="Google Shape;143;g7f7c1a21c2_0_2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g7f7c1a21c2_0_28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5" name="Google Shape;145;g7f7c1a21c2_0_28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6" name="Google Shape;146;g7f7c1a21c2_0_28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47" name="Google Shape;147;g7f7c1a21c2_0_28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7f7c1a21c2_0_15"/>
          <p:cNvSpPr txBox="1">
            <a:spLocks noGrp="1"/>
          </p:cNvSpPr>
          <p:nvPr>
            <p:ph type="title"/>
          </p:nvPr>
        </p:nvSpPr>
        <p:spPr>
          <a:xfrm>
            <a:off x="1479202" y="0"/>
            <a:ext cx="100464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</a:pPr>
            <a:r>
              <a:rPr lang="en-US"/>
              <a:t>Agenda</a:t>
            </a:r>
            <a:endParaRPr>
              <a:solidFill>
                <a:srgbClr val="666666"/>
              </a:solidFill>
            </a:endParaRPr>
          </a:p>
        </p:txBody>
      </p:sp>
      <p:pic>
        <p:nvPicPr>
          <p:cNvPr id="153" name="Google Shape;153;g7f7c1a21c2_0_1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4" name="Google Shape;154;g7f7c1a21c2_0_15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55" name="Google Shape;155;g7f7c1a21c2_0_15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56" name="Google Shape;156;g7f7c1a21c2_0_15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57" name="Google Shape;157;g7f7c1a21c2_0_15"/>
          <p:cNvSpPr txBox="1"/>
          <p:nvPr/>
        </p:nvSpPr>
        <p:spPr>
          <a:xfrm>
            <a:off x="789125" y="2504500"/>
            <a:ext cx="11779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18:00-18:15: </a:t>
            </a:r>
            <a:r>
              <a:rPr lang="en-US" sz="3600" b="0" i="0" u="none" strike="noStrike" cap="none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Presenta</a:t>
            </a:r>
            <a:r>
              <a:rPr lang="en-US" sz="3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tion</a:t>
            </a:r>
            <a:endParaRPr sz="3600" b="0" i="0" u="none" strike="noStrike" cap="none">
              <a:solidFill>
                <a:srgbClr val="434343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</a:pPr>
            <a:r>
              <a:rPr lang="en-US" sz="36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18:15-20:00: </a:t>
            </a:r>
            <a:r>
              <a:rPr lang="en-US" sz="3600">
                <a:solidFill>
                  <a:srgbClr val="43434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Workshop</a:t>
            </a:r>
            <a:endParaRPr sz="36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8" name="Google Shape;158;g7f7c1a21c2_0_15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7f7c1a21c2_0_88"/>
          <p:cNvSpPr txBox="1">
            <a:spLocks noGrp="1"/>
          </p:cNvSpPr>
          <p:nvPr>
            <p:ph type="title"/>
          </p:nvPr>
        </p:nvSpPr>
        <p:spPr>
          <a:xfrm>
            <a:off x="1827527" y="195075"/>
            <a:ext cx="100464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</a:pPr>
            <a:r>
              <a:rPr lang="en-US"/>
              <a:t>How to participate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64" name="Google Shape;164;g7f7c1a21c2_0_8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5" name="Google Shape;165;g7f7c1a21c2_0_88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6" name="Google Shape;166;g7f7c1a21c2_0_88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7" name="Google Shape;167;g7f7c1a21c2_0_88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68" name="Google Shape;168;g7f7c1a21c2_0_88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69" name="Google Shape;169;g7f7c1a21c2_0_88"/>
          <p:cNvSpPr txBox="1"/>
          <p:nvPr/>
        </p:nvSpPr>
        <p:spPr>
          <a:xfrm>
            <a:off x="789125" y="2504500"/>
            <a:ext cx="117792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</a:pPr>
            <a:r>
              <a:rPr lang="en-US" sz="3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Option 1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interrupt and asks questions whenever you want. Simply unmute your microphone and speak.</a:t>
            </a:r>
            <a:endParaRPr sz="36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457200" algn="just">
              <a:buSzPts val="3600"/>
              <a:buFont typeface="Helvetica Neue"/>
              <a:buChar char="●"/>
            </a:pPr>
            <a:r>
              <a:rPr lang="en-US" sz="3600" b="1" dirty="0">
                <a:latin typeface="Helvetica Neue"/>
                <a:ea typeface="Helvetica Neue"/>
                <a:cs typeface="Helvetica Neue"/>
                <a:sym typeface="Helvetica Neue"/>
              </a:rPr>
              <a:t>Option </a:t>
            </a:r>
            <a:r>
              <a:rPr lang="en-US" sz="3600" b="1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lang="en-US" sz="36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</a:t>
            </a:r>
            <a:r>
              <a:rPr lang="en-US" sz="3600" dirty="0">
                <a:latin typeface="Helvetica Neue"/>
                <a:ea typeface="Helvetica Neue"/>
                <a:cs typeface="Helvetica Neue"/>
                <a:sym typeface="Helvetica Neue"/>
              </a:rPr>
              <a:t>write your question on the chat. From time to time we will check it and answer the questions.</a:t>
            </a:r>
            <a:endParaRPr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600" b="0" i="0" u="none" strike="noStrike" cap="none" dirty="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73cb0c70bd_2_0"/>
          <p:cNvSpPr txBox="1">
            <a:spLocks noGrp="1"/>
          </p:cNvSpPr>
          <p:nvPr>
            <p:ph type="title"/>
          </p:nvPr>
        </p:nvSpPr>
        <p:spPr>
          <a:xfrm>
            <a:off x="181150" y="0"/>
            <a:ext cx="12475501" cy="23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00"/>
              <a:buFont typeface="Helvetica Neue Light"/>
              <a:buNone/>
            </a:pPr>
            <a:r>
              <a:rPr lang="en-US" sz="7200"/>
              <a:t>Version Control with </a:t>
            </a:r>
            <a:r>
              <a:rPr lang="en-US" sz="7200">
                <a:solidFill>
                  <a:srgbClr val="434343"/>
                </a:solidFill>
              </a:rPr>
              <a:t>Git</a:t>
            </a:r>
            <a:endParaRPr sz="7200">
              <a:solidFill>
                <a:srgbClr val="434343"/>
              </a:solidFill>
            </a:endParaRPr>
          </a:p>
        </p:txBody>
      </p:sp>
      <p:pic>
        <p:nvPicPr>
          <p:cNvPr id="175" name="Google Shape;175;g73cb0c70bd_2_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g73cb0c70bd_2_0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7" name="Google Shape;177;g73cb0c70bd_2_0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78" name="Google Shape;178;g73cb0c70bd_2_0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0" name="Google Shape;180;g73cb0c70bd_2_0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81" name="Google Shape;181;g73cb0c70bd_2_0"/>
          <p:cNvSpPr txBox="1"/>
          <p:nvPr/>
        </p:nvSpPr>
        <p:spPr>
          <a:xfrm>
            <a:off x="6930363" y="6451750"/>
            <a:ext cx="6564000" cy="15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76"/>
              <a:buFont typeface="Helvetica Neue Light"/>
              <a:buNone/>
            </a:pPr>
            <a:r>
              <a:rPr lang="en-US" sz="4576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Arturo </a:t>
            </a:r>
            <a:r>
              <a:rPr lang="en-US" sz="4576" b="0" i="0" u="none" strike="noStrike" cap="none">
                <a:solidFill>
                  <a:srgbClr val="53585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Medina</a:t>
            </a:r>
            <a:endParaRPr sz="4576" b="0" i="0" u="none" strike="noStrike" cap="none">
              <a:solidFill>
                <a:srgbClr val="53585F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76"/>
              <a:buFont typeface="Helvetica Neue Light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Software Engineer</a:t>
            </a:r>
            <a:endParaRPr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76"/>
              <a:buFont typeface="Helvetica Neue Light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Ericsson R&amp;D</a:t>
            </a:r>
            <a:endParaRPr sz="2400" b="0" i="0" u="none" strike="noStrike" cap="none">
              <a:solidFill>
                <a:srgbClr val="000000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pic>
        <p:nvPicPr>
          <p:cNvPr id="182" name="Google Shape;182;g73cb0c70bd_2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47753" y="2091340"/>
            <a:ext cx="4264475" cy="42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g7f7c1a21c2_0_3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g7f7c1a21c2_0_39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89" name="Google Shape;189;g7f7c1a21c2_0_39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190" name="Google Shape;190;g7f7c1a21c2_0_3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047" y="679988"/>
            <a:ext cx="2982506" cy="263164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7f7c1a21c2_0_39"/>
          <p:cNvSpPr txBox="1"/>
          <p:nvPr/>
        </p:nvSpPr>
        <p:spPr>
          <a:xfrm>
            <a:off x="535550" y="3605431"/>
            <a:ext cx="35355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@</a:t>
            </a:r>
            <a:r>
              <a:rPr lang="en-US" sz="4000" b="0" i="0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IEEEYP_Spain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g7f7c1a21c2_0_3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899441" y="4648963"/>
            <a:ext cx="2978099" cy="29780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7f7c1a21c2_0_39"/>
          <p:cNvSpPr txBox="1"/>
          <p:nvPr/>
        </p:nvSpPr>
        <p:spPr>
          <a:xfrm>
            <a:off x="3561734" y="7781005"/>
            <a:ext cx="6533400" cy="8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0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7"/>
              </a:rPr>
              <a:t>IEEE Young Professionals Spain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g7f7c1a21c2_0_3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515278" y="520712"/>
            <a:ext cx="2978100" cy="30051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7f7c1a21c2_0_39"/>
          <p:cNvSpPr txBox="1"/>
          <p:nvPr/>
        </p:nvSpPr>
        <p:spPr>
          <a:xfrm>
            <a:off x="9479188" y="3630036"/>
            <a:ext cx="28617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0025" tIns="130025" rIns="130025" bIns="130025" anchor="t" anchorCtr="0">
            <a:noAutofit/>
          </a:bodyPr>
          <a:lstStyle/>
          <a:p>
            <a:pPr marL="330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4000" b="0" i="0" u="sng" strike="noStrike" cap="none" dirty="0" err="1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ypspain</a:t>
            </a:r>
            <a:endParaRPr sz="2000" b="0" i="0" u="none" strike="noStrike" cap="non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6" name="Google Shape;196;g7f7c1a21c2_0_39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197" name="Google Shape;197;g7f7c1a21c2_0_39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198" name="Google Shape;198;g7f7c1a21c2_0_39"/>
          <p:cNvSpPr txBox="1">
            <a:spLocks noGrp="1"/>
          </p:cNvSpPr>
          <p:nvPr>
            <p:ph type="title"/>
          </p:nvPr>
        </p:nvSpPr>
        <p:spPr>
          <a:xfrm>
            <a:off x="591688" y="1455386"/>
            <a:ext cx="12127500" cy="2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 dirty="0"/>
              <a:t>Social Media</a:t>
            </a:r>
            <a:endParaRPr sz="6800" dirty="0">
              <a:solidFill>
                <a:srgbClr val="434343"/>
              </a:solidFill>
            </a:endParaRPr>
          </a:p>
        </p:txBody>
      </p:sp>
      <p:pic>
        <p:nvPicPr>
          <p:cNvPr id="1026" name="Picture 2" descr="Linkedin-logo – myCloudDoor – Expertise for Cloud Transition">
            <a:extLst>
              <a:ext uri="{FF2B5EF4-FFF2-40B4-BE49-F238E27FC236}">
                <a16:creationId xmlns:a16="http://schemas.microsoft.com/office/drawing/2014/main" xmlns="" id="{EEA81F3C-6DA8-469D-AE76-FBB64CE5D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6227" y="4455609"/>
            <a:ext cx="5632096" cy="316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3" name="Google Shape;203;g7f7c1a21c2_0_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g7f7c1a21c2_0_59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5" name="Google Shape;205;g7f7c1a21c2_0_59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6" name="Google Shape;206;g7f7c1a21c2_0_59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07" name="Google Shape;207;g7f7c1a21c2_0_59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08" name="Google Shape;208;g7f7c1a21c2_0_59"/>
          <p:cNvSpPr txBox="1">
            <a:spLocks noGrp="1"/>
          </p:cNvSpPr>
          <p:nvPr>
            <p:ph type="title"/>
          </p:nvPr>
        </p:nvSpPr>
        <p:spPr>
          <a:xfrm>
            <a:off x="591550" y="-181125"/>
            <a:ext cx="12127500" cy="2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 dirty="0"/>
              <a:t>Contact</a:t>
            </a:r>
            <a:endParaRPr sz="6800" dirty="0">
              <a:solidFill>
                <a:srgbClr val="434343"/>
              </a:solidFill>
            </a:endParaRPr>
          </a:p>
        </p:txBody>
      </p:sp>
      <p:sp>
        <p:nvSpPr>
          <p:cNvPr id="209" name="Google Shape;209;g7f7c1a21c2_0_59"/>
          <p:cNvSpPr txBox="1"/>
          <p:nvPr/>
        </p:nvSpPr>
        <p:spPr>
          <a:xfrm>
            <a:off x="295750" y="1853200"/>
            <a:ext cx="12719100" cy="62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30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 Sans"/>
              <a:buChar char="▸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Manuel Ballesteros – </a:t>
            </a:r>
            <a:r>
              <a:rPr lang="es-E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Past</a:t>
            </a:r>
            <a:r>
              <a:rPr lang="es-E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Chair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 Sans"/>
              <a:buChar char="-"/>
            </a:pPr>
            <a:r>
              <a:rPr lang="en-US" sz="3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m.ballesteros.carballo@ieee.org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▸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Arturo Medina - </a:t>
            </a:r>
            <a:r>
              <a:rPr lang="es-E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Chair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 Sans"/>
              <a:buChar char="-"/>
            </a:pPr>
            <a:r>
              <a:rPr lang="en-US" sz="3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arturomedina@ieee.org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▸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Brayan </a:t>
            </a:r>
            <a:r>
              <a:rPr lang="en-US" sz="36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Impata</a:t>
            </a:r>
            <a:r>
              <a:rPr lang="en-US" sz="36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</a:t>
            </a:r>
            <a:r>
              <a:rPr lang="es-E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Vice </a:t>
            </a:r>
            <a:r>
              <a:rPr lang="es-E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Chair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 Sans"/>
              <a:buChar char="-"/>
            </a:pPr>
            <a:r>
              <a:rPr lang="en-US" sz="3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brayan.impata@ua.es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▸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Javier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Andión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Treasurer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 Sans"/>
              <a:buChar char="-"/>
            </a:pPr>
            <a:r>
              <a:rPr lang="en-US" sz="3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j.andion@ieee.org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 Sans"/>
              <a:buChar char="▸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Ramon </a:t>
            </a:r>
            <a:r>
              <a:rPr lang="en-US" sz="3600" b="1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Medrán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Secretary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erriweather Sans"/>
              <a:buChar char="-"/>
            </a:pPr>
            <a:r>
              <a:rPr lang="en-US" sz="3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rmedranmedran@ieee.org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30200" marR="0" lvl="0" indent="-330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▸"/>
            </a:pP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</a:t>
            </a:r>
            <a:r>
              <a:rPr lang="en-US" sz="36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Wingdings" panose="05000000000000000000" pitchFamily="2" charset="2"/>
              </a:rPr>
              <a:t></a:t>
            </a:r>
            <a:endParaRPr sz="36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77900" marR="0" lvl="1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Char char="-"/>
            </a:pPr>
            <a:r>
              <a:rPr lang="en-US" sz="3600" b="0" i="0" u="sng" strike="noStrike" cap="none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yp@ieeespain.org</a:t>
            </a:r>
            <a:endParaRPr sz="36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7f7c1a21c2_0_7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7f7c1a21c2_0_77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6" name="Google Shape;216;g7f7c1a21c2_0_77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7" name="Google Shape;217;g7f7c1a21c2_0_77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8" name="Google Shape;218;g7f7c1a21c2_0_77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pic>
        <p:nvPicPr>
          <p:cNvPr id="5" name="Imagen 4">
            <a:extLst>
              <a:ext uri="{FF2B5EF4-FFF2-40B4-BE49-F238E27FC236}">
                <a16:creationId xmlns:a16="http://schemas.microsoft.com/office/drawing/2014/main" xmlns="" id="{9444FAB3-1C1A-4F3E-B800-1654102142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76152" y="12526"/>
            <a:ext cx="13357103" cy="774108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7f7c1a21c2_0_7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444" y="8305261"/>
            <a:ext cx="3479801" cy="5715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5" name="Google Shape;215;g7f7c1a21c2_0_77"/>
          <p:cNvCxnSpPr/>
          <p:nvPr/>
        </p:nvCxnSpPr>
        <p:spPr>
          <a:xfrm>
            <a:off x="-84852" y="9073611"/>
            <a:ext cx="12475501" cy="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6" name="Google Shape;216;g7f7c1a21c2_0_77"/>
          <p:cNvCxnSpPr/>
          <p:nvPr/>
        </p:nvCxnSpPr>
        <p:spPr>
          <a:xfrm rot="10800000" flipH="1">
            <a:off x="12340889" y="8341796"/>
            <a:ext cx="756600" cy="756600"/>
          </a:xfrm>
          <a:prstGeom prst="straightConnector1">
            <a:avLst/>
          </a:prstGeom>
          <a:noFill/>
          <a:ln w="114300" cap="flat" cmpd="sng">
            <a:solidFill>
              <a:srgbClr val="F27A26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7" name="Google Shape;217;g7f7c1a21c2_0_77"/>
          <p:cNvCxnSpPr/>
          <p:nvPr/>
        </p:nvCxnSpPr>
        <p:spPr>
          <a:xfrm>
            <a:off x="-148352" y="8946611"/>
            <a:ext cx="12475501" cy="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cxnSp>
        <p:nvCxnSpPr>
          <p:cNvPr id="218" name="Google Shape;218;g7f7c1a21c2_0_77"/>
          <p:cNvCxnSpPr/>
          <p:nvPr/>
        </p:nvCxnSpPr>
        <p:spPr>
          <a:xfrm rot="10800000" flipH="1">
            <a:off x="12317400" y="8128525"/>
            <a:ext cx="780000" cy="816000"/>
          </a:xfrm>
          <a:prstGeom prst="straightConnector1">
            <a:avLst/>
          </a:prstGeom>
          <a:noFill/>
          <a:ln w="38100" cap="flat" cmpd="sng">
            <a:solidFill>
              <a:srgbClr val="007738"/>
            </a:solidFill>
            <a:prstDash val="solid"/>
            <a:miter lim="400000"/>
            <a:headEnd type="none" w="sm" len="sm"/>
            <a:tailEnd type="none" w="sm" len="sm"/>
          </a:ln>
        </p:spPr>
      </p:cxnSp>
      <p:sp>
        <p:nvSpPr>
          <p:cNvPr id="219" name="Google Shape;219;g7f7c1a21c2_0_77"/>
          <p:cNvSpPr txBox="1">
            <a:spLocks noGrp="1"/>
          </p:cNvSpPr>
          <p:nvPr>
            <p:ph type="title"/>
          </p:nvPr>
        </p:nvSpPr>
        <p:spPr>
          <a:xfrm>
            <a:off x="521900" y="3176900"/>
            <a:ext cx="12127500" cy="24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6800" dirty="0"/>
              <a:t>THANKS TO ALL</a:t>
            </a:r>
            <a:br>
              <a:rPr lang="en-US" sz="6800" dirty="0"/>
            </a:br>
            <a:r>
              <a:rPr lang="en-US" sz="6800" dirty="0"/>
              <a:t/>
            </a:r>
            <a:br>
              <a:rPr lang="en-US" sz="6800" dirty="0"/>
            </a:br>
            <a:r>
              <a:rPr lang="en-US" sz="6800" dirty="0"/>
              <a:t>GRACIAS</a:t>
            </a:r>
            <a:endParaRPr sz="6800" dirty="0">
              <a:solidFill>
                <a:srgbClr val="43434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751203"/>
      </p:ext>
    </p:extLst>
  </p:cSld>
  <p:clrMapOvr>
    <a:masterClrMapping/>
  </p:clrMapOvr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129</Words>
  <Application>Microsoft Office PowerPoint</Application>
  <PresentationFormat>Personalizado</PresentationFormat>
  <Paragraphs>42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17" baseType="lpstr">
      <vt:lpstr>Arial</vt:lpstr>
      <vt:lpstr>Merriweather Sans</vt:lpstr>
      <vt:lpstr>Calibri</vt:lpstr>
      <vt:lpstr>Helvetica Neue</vt:lpstr>
      <vt:lpstr>Wingdings</vt:lpstr>
      <vt:lpstr>Helvetica Neue Light</vt:lpstr>
      <vt:lpstr>White</vt:lpstr>
      <vt:lpstr>White</vt:lpstr>
      <vt:lpstr>Version Control with Git</vt:lpstr>
      <vt:lpstr>Why we are here?</vt:lpstr>
      <vt:lpstr>Agenda</vt:lpstr>
      <vt:lpstr>How to participate</vt:lpstr>
      <vt:lpstr>Version Control with Git</vt:lpstr>
      <vt:lpstr>Social Media</vt:lpstr>
      <vt:lpstr>Contact</vt:lpstr>
      <vt:lpstr>Presentación de PowerPoint</vt:lpstr>
      <vt:lpstr>THANKS TO ALL  GRACIAS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Control with Git</dc:title>
  <dc:creator>Arturo Medina Merino</dc:creator>
  <cp:lastModifiedBy>IGEE</cp:lastModifiedBy>
  <cp:revision>7</cp:revision>
  <dcterms:modified xsi:type="dcterms:W3CDTF">2020-04-18T22:38:29Z</dcterms:modified>
</cp:coreProperties>
</file>