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2"/>
  </p:notesMasterIdLst>
  <p:handoutMasterIdLst>
    <p:handoutMasterId r:id="rId23"/>
  </p:handoutMasterIdLst>
  <p:sldIdLst>
    <p:sldId id="256" r:id="rId5"/>
    <p:sldId id="454" r:id="rId6"/>
    <p:sldId id="505" r:id="rId7"/>
    <p:sldId id="513" r:id="rId8"/>
    <p:sldId id="515" r:id="rId9"/>
    <p:sldId id="508" r:id="rId10"/>
    <p:sldId id="509" r:id="rId11"/>
    <p:sldId id="503" r:id="rId12"/>
    <p:sldId id="506" r:id="rId13"/>
    <p:sldId id="510" r:id="rId14"/>
    <p:sldId id="514" r:id="rId15"/>
    <p:sldId id="512" r:id="rId16"/>
    <p:sldId id="511" r:id="rId17"/>
    <p:sldId id="516" r:id="rId18"/>
    <p:sldId id="517" r:id="rId19"/>
    <p:sldId id="504" r:id="rId20"/>
    <p:sldId id="507" r:id="rId21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a Herceg" initials="IH" lastIdx="9" clrIdx="0"/>
  <p:cmAuthor id="2" name="Mario Bambulović" initials="MB" lastIdx="3" clrIdx="1"/>
  <p:cmAuthor id="3" name="Anita Slivar" initials="A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F6"/>
    <a:srgbClr val="E84545"/>
    <a:srgbClr val="155E63"/>
    <a:srgbClr val="5F5F5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0930" autoAdjust="0"/>
  </p:normalViewPr>
  <p:slideViewPr>
    <p:cSldViewPr snapToObjects="1">
      <p:cViewPr varScale="1">
        <p:scale>
          <a:sx n="72" d="100"/>
          <a:sy n="72" d="100"/>
        </p:scale>
        <p:origin x="111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25" d="100"/>
          <a:sy n="125" d="100"/>
        </p:scale>
        <p:origin x="-4064" y="-12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031588A3-CE8E-ED46-88A0-0EFED6F10831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A27B6C8F-F7BD-6648-8A83-486016E20E1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0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D5654C69-C5D9-1E41-887F-59B030B013BF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54" tIns="45377" rIns="90754" bIns="45377" rtlCol="0">
            <a:normAutofit/>
          </a:bodyPr>
          <a:lstStyle/>
          <a:p>
            <a:pPr lvl="0"/>
            <a:r>
              <a:rPr lang="ta-IN"/>
              <a:t>Click to edit Master text styles</a:t>
            </a:r>
          </a:p>
          <a:p>
            <a:pPr lvl="1"/>
            <a:r>
              <a:rPr lang="ta-IN"/>
              <a:t>Second level</a:t>
            </a:r>
          </a:p>
          <a:p>
            <a:pPr lvl="2"/>
            <a:r>
              <a:rPr lang="ta-IN"/>
              <a:t>Third level</a:t>
            </a:r>
          </a:p>
          <a:p>
            <a:pPr lvl="3"/>
            <a:r>
              <a:rPr lang="ta-IN"/>
              <a:t>Fourth level</a:t>
            </a:r>
          </a:p>
          <a:p>
            <a:pPr lvl="4"/>
            <a:r>
              <a:rPr lang="ta-I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1626DFCF-595E-2249-8A75-8384B489D50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6DFCF-595E-2249-8A75-8384B489D502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903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48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2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607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577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307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70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72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1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6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09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8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32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57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57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70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3771">
              <a:defRPr/>
            </a:pPr>
            <a:fld id="{1626DFCF-595E-2249-8A75-8384B489D502}" type="slidenum">
              <a:rPr lang="en-US">
                <a:solidFill>
                  <a:prstClr val="black"/>
                </a:solidFill>
                <a:latin typeface="Calibri"/>
              </a:rPr>
              <a:pPr defTabSz="453771"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75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33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8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024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98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204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442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102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550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6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12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123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E8D3-A550-6D43-84BC-92A38406161A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81EA-DBF3-7B43-BE5F-09F8C0D52E3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15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351325" y="2636912"/>
            <a:ext cx="723985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algn="ctr" defTabSz="966788">
              <a:defRPr/>
            </a:pPr>
            <a:r>
              <a:rPr lang="hr-HR" sz="4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Simulacija utjecaja COVID-19 na sektor financijskih usluga</a:t>
            </a:r>
            <a:endParaRPr lang="hr-HR" sz="4000" b="1" kern="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76384" y="4653136"/>
            <a:ext cx="6789737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algn="ctr"/>
            <a:endParaRPr lang="hr-HR" i="1" dirty="0" smtClean="0"/>
          </a:p>
          <a:p>
            <a:pPr algn="ctr"/>
            <a:r>
              <a:rPr lang="hr-HR" i="1" dirty="0" smtClean="0"/>
              <a:t>Direkcija za sistemske rizike</a:t>
            </a:r>
          </a:p>
          <a:p>
            <a:pPr algn="ctr"/>
            <a:endParaRPr lang="hr-HR" dirty="0"/>
          </a:p>
          <a:p>
            <a:pPr algn="ctr"/>
            <a:r>
              <a:rPr lang="hr-HR" i="1" dirty="0" smtClean="0"/>
              <a:t>svibanj 2020.</a:t>
            </a:r>
            <a:endParaRPr lang="hr-HR" dirty="0"/>
          </a:p>
          <a:p>
            <a:pPr algn="ctr" defTabSz="966788">
              <a:defRPr/>
            </a:pPr>
            <a:endParaRPr lang="hr-HR" sz="3200" b="1" kern="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 charset="0"/>
              <a:cs typeface="Arial" pitchFamily="34" charset="0"/>
            </a:endParaRPr>
          </a:p>
          <a:p>
            <a:pPr algn="ctr" defTabSz="966788">
              <a:defRPr/>
            </a:pPr>
            <a:endParaRPr lang="hr-HR" sz="3200" b="1" kern="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6" y="1988840"/>
            <a:ext cx="5745360" cy="3985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36" y="1988840"/>
            <a:ext cx="5745360" cy="39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9" y="1696319"/>
            <a:ext cx="5806297" cy="4028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696321"/>
            <a:ext cx="5806295" cy="40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95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94" y="1772816"/>
            <a:ext cx="5839677" cy="4051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" y="1772817"/>
            <a:ext cx="5839679" cy="40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3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4" y="990259"/>
            <a:ext cx="703043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6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969"/>
            <a:ext cx="5895121" cy="5992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32968"/>
            <a:ext cx="590465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2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1340768"/>
            <a:ext cx="887048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9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947957"/>
            <a:ext cx="744006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61361" y="3133535"/>
            <a:ext cx="786927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hr-HR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Hvala na </a:t>
            </a:r>
            <a:r>
              <a:rPr kumimoji="0" lang="hr-H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pažnji</a:t>
            </a:r>
            <a:r>
              <a:rPr lang="hr-HR" sz="3600" dirty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!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3272220" y="778691"/>
            <a:ext cx="561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3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SADRŽAJ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1424" y="2492896"/>
            <a:ext cx="10548363" cy="2232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Što znamo do sada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Metodologija i pretpostavke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Rezultati makroekonomskog scenarija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hr-HR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hr-HR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Sljedeći koraci</a:t>
            </a:r>
            <a:endParaRPr lang="hr-HR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9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21501"/>
            <a:ext cx="6120679" cy="4346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521501"/>
            <a:ext cx="5590270" cy="43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0512"/>
            <a:ext cx="5864692" cy="4068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20111"/>
            <a:ext cx="5865269" cy="40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02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988840"/>
            <a:ext cx="5708603" cy="3960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92" y="1988839"/>
            <a:ext cx="5708604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49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7528" y="47667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 smtClean="0"/>
              <a:t>Šok ponude</a:t>
            </a:r>
            <a:endParaRPr lang="hr-H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2" y="1771902"/>
            <a:ext cx="5676772" cy="3938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1903"/>
            <a:ext cx="5676771" cy="39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7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6895" y="47667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 smtClean="0"/>
              <a:t>Šok potražnje</a:t>
            </a:r>
            <a:endParaRPr lang="hr-HR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916833"/>
            <a:ext cx="5708600" cy="3960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916833"/>
            <a:ext cx="5734287" cy="39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59496" y="116632"/>
            <a:ext cx="9073008" cy="6264696"/>
            <a:chOff x="1559496" y="116632"/>
            <a:chExt cx="9073008" cy="6416086"/>
          </a:xfrm>
        </p:grpSpPr>
        <p:sp>
          <p:nvSpPr>
            <p:cNvPr id="10" name="Rectangle 9"/>
            <p:cNvSpPr/>
            <p:nvPr/>
          </p:nvSpPr>
          <p:spPr>
            <a:xfrm>
              <a:off x="1559496" y="116632"/>
              <a:ext cx="9073008" cy="6416086"/>
            </a:xfrm>
            <a:prstGeom prst="rect">
              <a:avLst/>
            </a:prstGeom>
            <a:solidFill>
              <a:srgbClr val="E7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2020379" y="231777"/>
              <a:ext cx="7852603" cy="6300941"/>
              <a:chOff x="2020379" y="231777"/>
              <a:chExt cx="7852603" cy="6300941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538181" y="4586709"/>
                <a:ext cx="1288211" cy="931653"/>
              </a:xfrm>
              <a:prstGeom prst="ellipse">
                <a:avLst/>
              </a:prstGeom>
              <a:solidFill>
                <a:srgbClr val="E84545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Platna bilanca</a:t>
                </a:r>
                <a:endParaRPr lang="hr-HR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8688288" y="1194071"/>
                <a:ext cx="1184694" cy="779253"/>
              </a:xfrm>
              <a:prstGeom prst="ellipse">
                <a:avLst/>
              </a:prstGeom>
              <a:solidFill>
                <a:srgbClr val="155E6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Krediti</a:t>
                </a:r>
                <a:endParaRPr lang="hr-HR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16936" y="3499127"/>
                <a:ext cx="1213448" cy="785004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err="1" smtClean="0"/>
                  <a:t>KStope</a:t>
                </a:r>
                <a:endParaRPr lang="hr-HR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906115" y="3051515"/>
                <a:ext cx="1385977" cy="974785"/>
              </a:xfrm>
              <a:prstGeom prst="ellipse">
                <a:avLst/>
              </a:prstGeom>
              <a:solidFill>
                <a:srgbClr val="E84545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BDP</a:t>
                </a:r>
                <a:endParaRPr lang="hr-HR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541469" y="231777"/>
                <a:ext cx="1406106" cy="874143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Nezaposlenost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611856" y="1762998"/>
                <a:ext cx="983411" cy="785004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Plaće</a:t>
                </a:r>
                <a:endParaRPr lang="hr-HR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458" y="1659608"/>
                <a:ext cx="1213448" cy="785004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Nekretnine</a:t>
                </a:r>
                <a:endParaRPr lang="hr-HR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19170" y="278699"/>
                <a:ext cx="1408980" cy="785004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Inflacija</a:t>
                </a:r>
                <a:endParaRPr lang="hr-HR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17104" y="3538908"/>
                <a:ext cx="1480867" cy="839637"/>
              </a:xfrm>
              <a:prstGeom prst="ellipse">
                <a:avLst/>
              </a:prstGeom>
              <a:solidFill>
                <a:srgbClr val="E84545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Javne financije</a:t>
                </a:r>
                <a:endParaRPr lang="hr-HR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73953" y="4537107"/>
                <a:ext cx="1408980" cy="785004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Prinos</a:t>
                </a:r>
                <a:endParaRPr lang="hr-HR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456873" y="4689740"/>
                <a:ext cx="1408980" cy="785004"/>
              </a:xfrm>
              <a:prstGeom prst="ellipse">
                <a:avLst/>
              </a:prstGeom>
              <a:solidFill>
                <a:srgbClr val="155E6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Tečaj</a:t>
                </a:r>
                <a:endParaRPr lang="hr-HR" dirty="0"/>
              </a:p>
            </p:txBody>
          </p:sp>
          <p:cxnSp>
            <p:nvCxnSpPr>
              <p:cNvPr id="15" name="Straight Arrow Connector 14"/>
              <p:cNvCxnSpPr>
                <a:stCxn id="6" idx="7"/>
                <a:endCxn id="4" idx="3"/>
              </p:cNvCxnSpPr>
              <p:nvPr/>
            </p:nvCxnSpPr>
            <p:spPr>
              <a:xfrm flipH="1" flipV="1">
                <a:off x="8861782" y="1859205"/>
                <a:ext cx="227338" cy="133506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5"/>
                <a:endCxn id="4" idx="2"/>
              </p:cNvCxnSpPr>
              <p:nvPr/>
            </p:nvCxnSpPr>
            <p:spPr>
              <a:xfrm>
                <a:off x="7741656" y="977905"/>
                <a:ext cx="946632" cy="60579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2173488" y="1676143"/>
                <a:ext cx="1408980" cy="7850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Inflacija EU</a:t>
                </a:r>
                <a:endParaRPr lang="hr-HR" dirty="0"/>
              </a:p>
            </p:txBody>
          </p:sp>
          <p:cxnSp>
            <p:nvCxnSpPr>
              <p:cNvPr id="18" name="Straight Arrow Connector 17"/>
              <p:cNvCxnSpPr>
                <a:stCxn id="7" idx="2"/>
                <a:endCxn id="11" idx="6"/>
              </p:cNvCxnSpPr>
              <p:nvPr/>
            </p:nvCxnSpPr>
            <p:spPr>
              <a:xfrm flipH="1">
                <a:off x="4728150" y="668849"/>
                <a:ext cx="1813319" cy="23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" idx="0"/>
                <a:endCxn id="11" idx="3"/>
              </p:cNvCxnSpPr>
              <p:nvPr/>
            </p:nvCxnSpPr>
            <p:spPr>
              <a:xfrm flipV="1">
                <a:off x="2877978" y="948742"/>
                <a:ext cx="647532" cy="72740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6" idx="1"/>
                <a:endCxn id="7" idx="5"/>
              </p:cNvCxnSpPr>
              <p:nvPr/>
            </p:nvCxnSpPr>
            <p:spPr>
              <a:xfrm flipH="1" flipV="1">
                <a:off x="7741656" y="977905"/>
                <a:ext cx="367431" cy="22163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7" idx="4"/>
                <a:endCxn id="8" idx="7"/>
              </p:cNvCxnSpPr>
              <p:nvPr/>
            </p:nvCxnSpPr>
            <p:spPr>
              <a:xfrm flipH="1">
                <a:off x="5451250" y="1105920"/>
                <a:ext cx="1793272" cy="7720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4"/>
                <a:endCxn id="8" idx="1"/>
              </p:cNvCxnSpPr>
              <p:nvPr/>
            </p:nvCxnSpPr>
            <p:spPr>
              <a:xfrm>
                <a:off x="4023660" y="1063703"/>
                <a:ext cx="732213" cy="81425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2"/>
                <a:endCxn id="8" idx="5"/>
              </p:cNvCxnSpPr>
              <p:nvPr/>
            </p:nvCxnSpPr>
            <p:spPr>
              <a:xfrm flipH="1" flipV="1">
                <a:off x="5451250" y="2433041"/>
                <a:ext cx="2454865" cy="110586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6" idx="4"/>
                <a:endCxn id="3" idx="7"/>
              </p:cNvCxnSpPr>
              <p:nvPr/>
            </p:nvCxnSpPr>
            <p:spPr>
              <a:xfrm flipH="1">
                <a:off x="7637738" y="4026300"/>
                <a:ext cx="961366" cy="69684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6" idx="3"/>
                <a:endCxn id="12" idx="6"/>
              </p:cNvCxnSpPr>
              <p:nvPr/>
            </p:nvCxnSpPr>
            <p:spPr>
              <a:xfrm flipH="1">
                <a:off x="6497971" y="3883546"/>
                <a:ext cx="1611116" cy="7518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8" idx="6"/>
                <a:endCxn id="9" idx="2"/>
              </p:cNvCxnSpPr>
              <p:nvPr/>
            </p:nvCxnSpPr>
            <p:spPr>
              <a:xfrm flipV="1">
                <a:off x="5595267" y="2052110"/>
                <a:ext cx="1048191" cy="1033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4" idx="2"/>
                <a:endCxn id="9" idx="7"/>
              </p:cNvCxnSpPr>
              <p:nvPr/>
            </p:nvCxnSpPr>
            <p:spPr>
              <a:xfrm flipH="1">
                <a:off x="7679201" y="1583698"/>
                <a:ext cx="1009087" cy="19087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5" idx="7"/>
                <a:endCxn id="9" idx="4"/>
              </p:cNvCxnSpPr>
              <p:nvPr/>
            </p:nvCxnSpPr>
            <p:spPr>
              <a:xfrm flipV="1">
                <a:off x="4452679" y="2444612"/>
                <a:ext cx="2797503" cy="11694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9" idx="0"/>
              </p:cNvCxnSpPr>
              <p:nvPr/>
            </p:nvCxnSpPr>
            <p:spPr>
              <a:xfrm>
                <a:off x="7244522" y="1105920"/>
                <a:ext cx="5660" cy="55368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1" idx="5"/>
                <a:endCxn id="9" idx="1"/>
              </p:cNvCxnSpPr>
              <p:nvPr/>
            </p:nvCxnSpPr>
            <p:spPr>
              <a:xfrm>
                <a:off x="4521810" y="948742"/>
                <a:ext cx="2299353" cy="82582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2" idx="2"/>
                <a:endCxn id="13" idx="0"/>
              </p:cNvCxnSpPr>
              <p:nvPr/>
            </p:nvCxnSpPr>
            <p:spPr>
              <a:xfrm flipH="1">
                <a:off x="4578443" y="3958727"/>
                <a:ext cx="438661" cy="5783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2"/>
                <a:endCxn id="13" idx="6"/>
              </p:cNvCxnSpPr>
              <p:nvPr/>
            </p:nvCxnSpPr>
            <p:spPr>
              <a:xfrm flipH="1">
                <a:off x="5282933" y="3538908"/>
                <a:ext cx="2623182" cy="13907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7" idx="3"/>
                <a:endCxn id="12" idx="0"/>
              </p:cNvCxnSpPr>
              <p:nvPr/>
            </p:nvCxnSpPr>
            <p:spPr>
              <a:xfrm flipH="1">
                <a:off x="5757538" y="977905"/>
                <a:ext cx="989850" cy="25610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8" idx="4"/>
                <a:endCxn id="12" idx="0"/>
              </p:cNvCxnSpPr>
              <p:nvPr/>
            </p:nvCxnSpPr>
            <p:spPr>
              <a:xfrm>
                <a:off x="5103562" y="2548002"/>
                <a:ext cx="653976" cy="9909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5" idx="5"/>
              </p:cNvCxnSpPr>
              <p:nvPr/>
            </p:nvCxnSpPr>
            <p:spPr>
              <a:xfrm flipH="1" flipV="1">
                <a:off x="4452679" y="4169170"/>
                <a:ext cx="125764" cy="36793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3167043" y="5714613"/>
                <a:ext cx="1408980" cy="7850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US prinos</a:t>
                </a:r>
                <a:endParaRPr lang="hr-HR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045456" y="5747714"/>
                <a:ext cx="1408980" cy="7850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smtClean="0"/>
                  <a:t>CISS</a:t>
                </a:r>
                <a:endParaRPr lang="hr-HR" dirty="0"/>
              </a:p>
            </p:txBody>
          </p:sp>
          <p:cxnSp>
            <p:nvCxnSpPr>
              <p:cNvPr id="38" name="Straight Arrow Connector 37"/>
              <p:cNvCxnSpPr>
                <a:stCxn id="36" idx="0"/>
                <a:endCxn id="13" idx="3"/>
              </p:cNvCxnSpPr>
              <p:nvPr/>
            </p:nvCxnSpPr>
            <p:spPr>
              <a:xfrm flipV="1">
                <a:off x="3871533" y="5207150"/>
                <a:ext cx="208760" cy="50746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0"/>
                <a:endCxn id="13" idx="5"/>
              </p:cNvCxnSpPr>
              <p:nvPr/>
            </p:nvCxnSpPr>
            <p:spPr>
              <a:xfrm flipH="1" flipV="1">
                <a:off x="5076593" y="5207150"/>
                <a:ext cx="673353" cy="54056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020379" y="4586652"/>
                <a:ext cx="1408980" cy="7850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hr-HR" dirty="0" err="1" smtClean="0"/>
                  <a:t>Euribor</a:t>
                </a:r>
                <a:endParaRPr lang="hr-HR" dirty="0"/>
              </a:p>
            </p:txBody>
          </p:sp>
          <p:cxnSp>
            <p:nvCxnSpPr>
              <p:cNvPr id="41" name="Straight Arrow Connector 40"/>
              <p:cNvCxnSpPr>
                <a:stCxn id="40" idx="7"/>
                <a:endCxn id="5" idx="3"/>
              </p:cNvCxnSpPr>
              <p:nvPr/>
            </p:nvCxnSpPr>
            <p:spPr>
              <a:xfrm flipV="1">
                <a:off x="3223019" y="4169170"/>
                <a:ext cx="371622" cy="53244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" idx="6"/>
                <a:endCxn id="14" idx="2"/>
              </p:cNvCxnSpPr>
              <p:nvPr/>
            </p:nvCxnSpPr>
            <p:spPr>
              <a:xfrm>
                <a:off x="7826392" y="5052536"/>
                <a:ext cx="630481" cy="297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167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844823"/>
            <a:ext cx="5832648" cy="40464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4824"/>
            <a:ext cx="5832646" cy="40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9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Kolegija xmlns="d8745bc5-821e-4205-946a-621c2da728c8">19.4</BrKolegija>
    <Izreka xmlns="d8745bc5-821e-4205-946a-621c2da728c8" xsi:nil="true"/>
    <VrstaPredmeta xmlns="d8745bc5-821e-4205-946a-621c2da728c8">-</VrstaPredmeta>
    <TipPredmeta xmlns="d8745bc5-821e-4205-946a-621c2da728c8">-</TipPredmeta>
    <Prezentira xmlns="d8745bc5-821e-4205-946a-621c2da728c8">
      <UserInfo>
        <DisplayName>i:0#.w|hanfa\iherceg</DisplayName>
        <AccountId>666</AccountId>
        <AccountType/>
      </UserInfo>
    </Prezentira>
    <VrstaDokumenta xmlns="d8745bc5-821e-4205-946a-621c2da728c8">Prezentacija</VrstaDokumenta>
    <KategorijaPoslovanja xmlns="d8745bc5-821e-4205-946a-621c2da728c8">
      <Value>-</Value>
    </KategorijaPoslovanja>
    <Dileme xmlns="d8745bc5-821e-4205-946a-621c2da728c8" xsi:nil="true"/>
    <PrijedlogPostupanja xmlns="d8745bc5-821e-4205-946a-621c2da728c8" xsi:nil="true"/>
    <Izradio xmlns="d8745bc5-821e-4205-946a-621c2da728c8">
      <UserInfo>
        <DisplayName>i:0#.w|hanfa\iherceg</DisplayName>
        <AccountId>666</AccountId>
        <AccountType/>
      </UserInfo>
    </Izradio>
    <Sazetak xmlns="d8745bc5-821e-4205-946a-621c2da728c8">Prezentacija 2. broja Makroprudencijalnog skenera rizika</Sazetak>
    <NamjenaDokumenta xmlns="d8745bc5-821e-4205-946a-621c2da728c8">
      <Value>Interno</Value>
      <Value>Kolegij</Value>
    </NamjenaDokumenta>
    <Godina xmlns="d8745bc5-821e-4205-946a-621c2da728c8">2019</Godina>
    <NaslovTocke xmlns="0b184da8-03fc-4998-9790-4c6e664ffb81">MSR</NaslovTocke>
    <StatusDokumenta xmlns="d8745bc5-821e-4205-946a-621c2da728c8">-</StatusDokument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CEEFD78508DE43AA198E2DD0994EEC" ma:contentTypeVersion="12" ma:contentTypeDescription="Create a new document." ma:contentTypeScope="" ma:versionID="342a4f9e27350b3235de2a31d37f9dd4">
  <xsd:schema xmlns:xsd="http://www.w3.org/2001/XMLSchema" xmlns:xs="http://www.w3.org/2001/XMLSchema" xmlns:p="http://schemas.microsoft.com/office/2006/metadata/properties" xmlns:ns2="d8745bc5-821e-4205-946a-621c2da728c8" xmlns:ns3="0b184da8-03fc-4998-9790-4c6e664ffb81" targetNamespace="http://schemas.microsoft.com/office/2006/metadata/properties" ma:root="true" ma:fieldsID="dde0e44e80a8c1053b9f0044cfb544d9" ns2:_="" ns3:_="">
    <xsd:import namespace="d8745bc5-821e-4205-946a-621c2da728c8"/>
    <xsd:import namespace="0b184da8-03fc-4998-9790-4c6e664ffb81"/>
    <xsd:element name="properties">
      <xsd:complexType>
        <xsd:sequence>
          <xsd:element name="documentManagement">
            <xsd:complexType>
              <xsd:all>
                <xsd:element ref="ns2:NamjenaDokumenta" minOccurs="0"/>
                <xsd:element ref="ns2:VrstaDokumenta"/>
                <xsd:element ref="ns2:StatusDokumenta"/>
                <xsd:element ref="ns2:VrstaPredmeta"/>
                <xsd:element ref="ns2:TipPredmeta"/>
                <xsd:element ref="ns2:KategorijaPoslovanja" minOccurs="0"/>
                <xsd:element ref="ns2:Godina"/>
                <xsd:element ref="ns2:BrKolegija" minOccurs="0"/>
                <xsd:element ref="ns2:Izradio" minOccurs="0"/>
                <xsd:element ref="ns2:Prezentira" minOccurs="0"/>
                <xsd:element ref="ns2:Sazetak" minOccurs="0"/>
                <xsd:element ref="ns2:PrijedlogPostupanja" minOccurs="0"/>
                <xsd:element ref="ns2:Dileme" minOccurs="0"/>
                <xsd:element ref="ns2:Izreka" minOccurs="0"/>
                <xsd:element ref="ns3:NaslovTock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45bc5-821e-4205-946a-621c2da728c8" elementFormDefault="qualified">
    <xsd:import namespace="http://schemas.microsoft.com/office/2006/documentManagement/types"/>
    <xsd:import namespace="http://schemas.microsoft.com/office/infopath/2007/PartnerControls"/>
    <xsd:element name="NamjenaDokumenta" ma:index="1" nillable="true" ma:displayName="NamjenaDokumenta" ma:default="Interno" ma:description="Predviđena namjena dokumenta i/ili njegova objava" ma:internalName="NamjenaDokumenta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terno"/>
                    <xsd:enumeration value="Kolegij"/>
                    <xsd:enumeration value="Sjednica"/>
                    <xsd:enumeration value="Objava na HANFA.hr"/>
                    <xsd:enumeration value="Objava u NN"/>
                    <xsd:enumeration value="Objava sa sjednica"/>
                  </xsd:restriction>
                </xsd:simpleType>
              </xsd:element>
            </xsd:sequence>
          </xsd:extension>
        </xsd:complexContent>
      </xsd:complexType>
    </xsd:element>
    <xsd:element name="VrstaDokumenta" ma:index="2" ma:displayName="VrstaDokumenta" ma:default="-" ma:description="Precizna vrsta dokumenta" ma:format="Dropdown" ma:internalName="VrstaDokumenta" ma:readOnly="false">
      <xsd:simpleType>
        <xsd:restriction base="dms:Choice">
          <xsd:enumeration value="Rješenje"/>
          <xsd:enumeration value="Mišljenje"/>
          <xsd:enumeration value="Odluka"/>
          <xsd:enumeration value="Zaključak"/>
          <xsd:enumeration value="Pravilnik"/>
          <xsd:enumeration value="Pravilnik nacrt (za javnu raspravu)"/>
          <xsd:enumeration value="Tehnička uputa"/>
          <xsd:enumeration value="Kaznena prijava"/>
          <xsd:enumeration value="Optužni prijedlog"/>
          <xsd:enumeration value="Obavijest o nadzoru/ Zahtjev za pokretanje postupka nadzora"/>
          <xsd:enumeration value="Postupovnik (na razini Agencije)"/>
          <xsd:enumeration value="Postupovnik (sektorski)"/>
          <xsd:enumeration value="Zapisnik o nadzoru"/>
          <xsd:enumeration value="Zapisnik o ispitima za zastupnike i posrednike"/>
          <xsd:enumeration value="Metodologija"/>
          <xsd:enumeration value="Izvješće"/>
          <xsd:enumeration value="Analiza"/>
          <xsd:enumeration value="Informacija"/>
          <xsd:enumeration value="Prezentacija"/>
          <xsd:enumeration value="Dopis"/>
          <xsd:enumeration value="Prijedlog nabave (opreme/ usluga)"/>
          <xsd:enumeration value="Prijedlog zapošljavanja"/>
          <xsd:enumeration value="Odgovor na tužbu"/>
          <xsd:enumeration value="Očitovanje na tužbu"/>
          <xsd:enumeration value="-"/>
        </xsd:restriction>
      </xsd:simpleType>
    </xsd:element>
    <xsd:element name="StatusDokumenta" ma:index="3" ma:displayName="StatusDokumenta" ma:default="-" ma:description="Status dokumenta unutar organizacijske jedinice" ma:format="Dropdown" ma:internalName="StatusDokumenta" ma:readOnly="false">
      <xsd:simpleType>
        <xsd:restriction base="dms:Choice">
          <xsd:enumeration value="-"/>
          <xsd:enumeration value="U izradi"/>
          <xsd:enumeration value="Za autorizaciju"/>
          <xsd:enumeration value="Za doraditi"/>
          <xsd:enumeration value="Predautorizirano"/>
          <xsd:enumeration value="Autorizirano"/>
          <xsd:enumeration value="Finalno"/>
        </xsd:restriction>
      </xsd:simpleType>
    </xsd:element>
    <xsd:element name="VrstaPredmeta" ma:index="4" ma:displayName="VrstaPredmeta" ma:default="-" ma:description="" ma:format="Dropdown" ma:internalName="VrstaPredmeta">
      <xsd:simpleType>
        <xsd:restriction base="dms:Choice">
          <xsd:enumeration value="Administrativni, kadrovski poslovi i dokumentacija Hanfe"/>
          <xsd:enumeration value="Ispit"/>
          <xsd:enumeration value="Licenciranje"/>
          <xsd:enumeration value="Mišljenja"/>
          <xsd:enumeration value="Neposredni nadzor"/>
          <xsd:enumeration value="Posredni nadzor"/>
          <xsd:enumeration value="Predstavke"/>
          <xsd:enumeration value="Sudski postupci"/>
          <xsd:enumeration value="Suradnja"/>
          <xsd:enumeration value="Zakonski i podzakonski akti"/>
          <xsd:enumeration value="-"/>
        </xsd:restriction>
      </xsd:simpleType>
    </xsd:element>
    <xsd:element name="TipPredmeta" ma:index="5" ma:displayName="TipPredmeta" ma:default="-" ma:description="Tip predmeta kojem dokument pripada" ma:format="Dropdown" ma:internalName="TipPredmeta">
      <xsd:simpleType>
        <xsd:restriction base="dms:Choice">
          <xsd:enumeration value="Upravni"/>
          <xsd:enumeration value="Neupravni"/>
          <xsd:enumeration value="-"/>
        </xsd:restriction>
      </xsd:simpleType>
    </xsd:element>
    <xsd:element name="KategorijaPoslovanja" ma:index="6" nillable="true" ma:displayName="KategorijaPoslovanja" ma:default="-" ma:description="Kategorija poslovanja" ma:internalName="KategorijaPoslovanja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ondovi"/>
                    <xsd:enumeration value="Osiguranja"/>
                    <xsd:enumeration value="Tržište kapitala"/>
                    <xsd:enumeration value="Leasing"/>
                    <xsd:enumeration value="Faktoring"/>
                    <xsd:enumeration value="HANFA interno"/>
                    <xsd:enumeration value="Ostalo"/>
                    <xsd:enumeration value="-"/>
                  </xsd:restriction>
                </xsd:simpleType>
              </xsd:element>
            </xsd:sequence>
          </xsd:extension>
        </xsd:complexContent>
      </xsd:complexType>
    </xsd:element>
    <xsd:element name="Godina" ma:index="7" ma:displayName="Godina" ma:default="-" ma:description="" ma:format="Dropdown" ma:internalName="Godina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-"/>
        </xsd:restriction>
      </xsd:simpleType>
    </xsd:element>
    <xsd:element name="BrKolegija" ma:index="8" nillable="true" ma:displayName="BrKolegija" ma:decimals="2" ma:default="14" ma:description="Broj kolegija u YY.NN formatu (npr. 14.01)" ma:internalName="BrKolegija" ma:percentage="FALSE">
      <xsd:simpleType>
        <xsd:restriction base="dms:Number">
          <xsd:maxInclusive value="30"/>
          <xsd:minInclusive value="10"/>
        </xsd:restriction>
      </xsd:simpleType>
    </xsd:element>
    <xsd:element name="Izradio" ma:index="9" nillable="true" ma:displayName="Izradio" ma:description="Popis osoba koje su izradile dokument" ma:list="UserInfo" ma:SharePointGroup="0" ma:internalName="Izradio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ezentira" ma:index="10" nillable="true" ma:displayName="Prezentira" ma:description="Popis osoba koje prezentiraju dokument" ma:list="UserInfo" ma:SharePointGroup="0" ma:internalName="Prezentira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azetak" ma:index="11" nillable="true" ma:displayName="Sazetak" ma:description="Sažetak dokumenta" ma:internalName="Sazetak">
      <xsd:simpleType>
        <xsd:restriction base="dms:Note">
          <xsd:maxLength value="255"/>
        </xsd:restriction>
      </xsd:simpleType>
    </xsd:element>
    <xsd:element name="PrijedlogPostupanja" ma:index="12" nillable="true" ma:displayName="PrijedlogPostupanja" ma:description="Prijedlog postupanja" ma:hidden="true" ma:internalName="PrijedlogPostupanja" ma:readOnly="false">
      <xsd:simpleType>
        <xsd:restriction base="dms:Note"/>
      </xsd:simpleType>
    </xsd:element>
    <xsd:element name="Dileme" ma:index="13" nillable="true" ma:displayName="Dileme" ma:description="Dileme" ma:hidden="true" ma:internalName="Dileme" ma:readOnly="false">
      <xsd:simpleType>
        <xsd:restriction base="dms:Note"/>
      </xsd:simpleType>
    </xsd:element>
    <xsd:element name="Izreka" ma:index="14" nillable="true" ma:displayName="Izreka" ma:hidden="true" ma:internalName="Izreka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184da8-03fc-4998-9790-4c6e664ffb81" elementFormDefault="qualified">
    <xsd:import namespace="http://schemas.microsoft.com/office/2006/documentManagement/types"/>
    <xsd:import namespace="http://schemas.microsoft.com/office/infopath/2007/PartnerControls"/>
    <xsd:element name="NaslovTocke" ma:index="22" nillable="true" ma:displayName="NaslovTocke" ma:internalName="NaslovTock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15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0B02F-AE76-49E6-85C6-3CEC69B68559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d8745bc5-821e-4205-946a-621c2da728c8"/>
    <ds:schemaRef ds:uri="0b184da8-03fc-4998-9790-4c6e664ffb8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A60AEC1-4758-4B22-8E4B-E8AEEDA9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45bc5-821e-4205-946a-621c2da728c8"/>
    <ds:schemaRef ds:uri="0b184da8-03fc-4998-9790-4c6e664ff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9A5034-039B-45DE-B6F4-51F6F0A7C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11261</TotalTime>
  <Words>79</Words>
  <Application>Microsoft Office PowerPoint</Application>
  <PresentationFormat>Widescreen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Latha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D4</dc:creator>
  <cp:lastModifiedBy>Mario Bambulović</cp:lastModifiedBy>
  <cp:revision>943</cp:revision>
  <cp:lastPrinted>2020-01-16T10:58:12Z</cp:lastPrinted>
  <dcterms:created xsi:type="dcterms:W3CDTF">2013-01-25T10:56:22Z</dcterms:created>
  <dcterms:modified xsi:type="dcterms:W3CDTF">2020-05-12T11:08:05Z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0x010100A7CEEFD78508DE43AA198E2DD0994EEC</vt:lpwstr>
  </property>
  <property fmtid="{D5CDD505-2E9C-101B-9397-08002B2CF9AE}" pid="3" name="Order">
    <vt:r8>300000</vt:r8>
  </property>
  <property fmtid="{D5CDD505-2E9C-101B-9397-08002B2CF9AE}" pid="4" name="xd_ProgID">
    <vt:lpwstr/>
  </property>
  <property fmtid="{D5CDD505-2E9C-101B-9397-08002B2CF9AE}" pid="5" name="StatusDokumenta">
    <vt:lpwstr>-</vt:lpwstr>
  </property>
  <property fmtid="{D5CDD505-2E9C-101B-9397-08002B2CF9AE}" pid="6" name="TemplateUrl">
    <vt:lpwstr/>
  </property>
  <property fmtid="{D5CDD505-2E9C-101B-9397-08002B2CF9AE}" pid="7" name="_CopySource">
    <vt:lpwstr>https://hanfanet/s/SSRZ/D/KOLEGIJ/2019/10_LISTOPAD/19.39/SSRZP 03 MSR_No2_Q2_2019.pptx</vt:lpwstr>
  </property>
</Properties>
</file>